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54.xml" ContentType="application/vnd.openxmlformats-officedocument.presentationml.tags+xml"/>
  <Override PartName="/ppt/tags/tag55.xml" ContentType="application/vnd.openxmlformats-officedocument.presentationml.tags+xml"/>
  <Override PartName="/ppt/notesSlides/notesSlide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5"/>
  </p:notesMasterIdLst>
  <p:handoutMasterIdLst>
    <p:handoutMasterId r:id="rId6"/>
  </p:handoutMasterIdLst>
  <p:sldIdLst>
    <p:sldId id="258" r:id="rId2"/>
    <p:sldId id="297" r:id="rId3"/>
    <p:sldId id="298" r:id="rId4"/>
  </p:sldIdLst>
  <p:sldSz cx="12192000" cy="6858000"/>
  <p:notesSz cx="6950075" cy="9236075"/>
  <p:custShowLst>
    <p:custShow name="Format Guide Workshop" id="0">
      <p:sldLst/>
    </p:custShow>
  </p:custShowLst>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6323" autoAdjust="0"/>
  </p:normalViewPr>
  <p:slideViewPr>
    <p:cSldViewPr snapToGrid="0">
      <p:cViewPr>
        <p:scale>
          <a:sx n="100" d="100"/>
          <a:sy n="100" d="100"/>
        </p:scale>
        <p:origin x="444" y="3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7484624846248457E-2"/>
          <c:y val="5.4654654654654654E-2"/>
          <c:w val="0.85132226322263227"/>
          <c:h val="0.89069069069069073"/>
        </c:manualLayout>
      </c:layout>
      <c:barChart>
        <c:barDir val="col"/>
        <c:grouping val="stacked"/>
        <c:varyColors val="0"/>
        <c:ser>
          <c:idx val="0"/>
          <c:order val="0"/>
          <c:spPr>
            <a:solidFill>
              <a:srgbClr val="C8C8C8"/>
            </a:solidFill>
            <a:ln w="19050" algn="ctr">
              <a:solidFill>
                <a:schemeClr val="bg1"/>
              </a:solidFill>
              <a:prstDash val="solid"/>
            </a:ln>
          </c:spPr>
          <c:invertIfNegative val="0"/>
          <c:dLbls>
            <c:dLbl>
              <c:idx val="0"/>
              <c:layout>
                <c:manualLayout>
                  <c:x val="0"/>
                  <c:y val="-0.42942942942942941"/>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9D4-43A3-9156-C6FF3CAE2497}"/>
                </c:ext>
              </c:extLst>
            </c:dLbl>
            <c:dLbl>
              <c:idx val="1"/>
              <c:layout>
                <c:manualLayout>
                  <c:x val="0"/>
                  <c:y val="-0.39039039039039036"/>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9D4-43A3-9156-C6FF3CAE2497}"/>
                </c:ext>
              </c:extLst>
            </c:dLbl>
            <c:dLbl>
              <c:idx val="2"/>
              <c:layout>
                <c:manualLayout>
                  <c:x val="0"/>
                  <c:y val="-0.41261261261261262"/>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9D4-43A3-9156-C6FF3CAE2497}"/>
                </c:ext>
              </c:extLst>
            </c:dLbl>
            <c:dLbl>
              <c:idx val="3"/>
              <c:layout>
                <c:manualLayout>
                  <c:x val="0"/>
                  <c:y val="-0.3963963963963964"/>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39D4-43A3-9156-C6FF3CAE2497}"/>
                </c:ext>
              </c:extLst>
            </c:dLbl>
            <c:dLbl>
              <c:idx val="4"/>
              <c:layout>
                <c:manualLayout>
                  <c:x val="0"/>
                  <c:y val="-0.41801801801801802"/>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9D4-43A3-9156-C6FF3CAE2497}"/>
                </c:ext>
              </c:extLst>
            </c:dLbl>
            <c:dLbl>
              <c:idx val="5"/>
              <c:layout>
                <c:manualLayout>
                  <c:x val="0"/>
                  <c:y val="-0.43723723723723723"/>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39D4-43A3-9156-C6FF3CAE2497}"/>
                </c:ext>
              </c:extLst>
            </c:dLbl>
            <c:dLbl>
              <c:idx val="7"/>
              <c:layout>
                <c:manualLayout>
                  <c:x val="0"/>
                  <c:y val="-0.44624624624624626"/>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9D4-43A3-9156-C6FF3CAE2497}"/>
                </c:ext>
              </c:extLst>
            </c:dLbl>
            <c:dLbl>
              <c:idx val="9"/>
              <c:layout>
                <c:manualLayout>
                  <c:x val="0"/>
                  <c:y val="-0.46606606606606604"/>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9D4-43A3-9156-C6FF3CAE2497}"/>
                </c:ext>
              </c:extLst>
            </c:dLbl>
            <c:dLbl>
              <c:idx val="10"/>
              <c:layout>
                <c:manualLayout>
                  <c:x val="0"/>
                  <c:y val="-0.44744744744744747"/>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39D4-43A3-9156-C6FF3CAE2497}"/>
                </c:ext>
              </c:extLst>
            </c:dLbl>
            <c:dLbl>
              <c:idx val="11"/>
              <c:layout>
                <c:manualLayout>
                  <c:x val="0"/>
                  <c:y val="-0.39159159159159157"/>
                </c:manualLayout>
              </c:layout>
              <c:numFmt formatCode="#,##0&quot;%&quot;;&quot;-&quot;#,##0&quot;%&quot;" sourceLinked="0"/>
              <c:spPr>
                <a:noFill/>
                <a:ln>
                  <a:noFill/>
                </a:ln>
              </c:spPr>
              <c:txPr>
                <a:bodyPr wrap="none"/>
                <a:lstStyle/>
                <a:p>
                  <a:pPr>
                    <a:defRPr sz="16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39D4-43A3-9156-C6FF3CAE249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33.351007423117707</c:v>
                </c:pt>
                <c:pt idx="1">
                  <c:v>29.805591961555265</c:v>
                </c:pt>
                <c:pt idx="2">
                  <c:v>31.866271688531526</c:v>
                </c:pt>
                <c:pt idx="3">
                  <c:v>30.408881668020584</c:v>
                </c:pt>
                <c:pt idx="4">
                  <c:v>32.28689775452365</c:v>
                </c:pt>
                <c:pt idx="5">
                  <c:v>34.039267593205381</c:v>
                </c:pt>
                <c:pt idx="6">
                  <c:v>35.065202470830478</c:v>
                </c:pt>
                <c:pt idx="7">
                  <c:v>34.877919721823268</c:v>
                </c:pt>
                <c:pt idx="8">
                  <c:v>35.718194254445962</c:v>
                </c:pt>
                <c:pt idx="9">
                  <c:v>36.622464898595943</c:v>
                </c:pt>
                <c:pt idx="10">
                  <c:v>34.950083194675543</c:v>
                </c:pt>
                <c:pt idx="11">
                  <c:v>29.929857545737221</c:v>
                </c:pt>
              </c:numCache>
            </c:numRef>
          </c:val>
          <c:extLst>
            <c:ext xmlns:c16="http://schemas.microsoft.com/office/drawing/2014/chart" uri="{C3380CC4-5D6E-409C-BE32-E72D297353CC}">
              <c16:uniqueId val="{0000000A-39D4-43A3-9156-C6FF3CAE2497}"/>
            </c:ext>
          </c:extLst>
        </c:ser>
        <c:dLbls>
          <c:showLegendKey val="0"/>
          <c:showVal val="0"/>
          <c:showCatName val="0"/>
          <c:showSerName val="0"/>
          <c:showPercent val="0"/>
          <c:showBubbleSize val="0"/>
        </c:dLbls>
        <c:gapWidth val="60"/>
        <c:overlap val="100"/>
        <c:axId val="1145950632"/>
        <c:axId val="1"/>
      </c:barChart>
      <c:lineChart>
        <c:grouping val="standard"/>
        <c:varyColors val="0"/>
        <c:ser>
          <c:idx val="1"/>
          <c:order val="1"/>
          <c:spPr>
            <a:ln w="28575" algn="ctr">
              <a:solidFill>
                <a:srgbClr val="29BA74"/>
              </a:solidFill>
              <a:prstDash val="solid"/>
            </a:ln>
          </c:spPr>
          <c:marker>
            <c:symbol val="none"/>
          </c:marker>
          <c:val>
            <c:numRef>
              <c:f>Sheet1!$A$2:$L$2</c:f>
              <c:numCache>
                <c:formatCode>General</c:formatCode>
                <c:ptCount val="12"/>
                <c:pt idx="0">
                  <c:v>10465</c:v>
                </c:pt>
                <c:pt idx="1">
                  <c:v>8820</c:v>
                </c:pt>
                <c:pt idx="2">
                  <c:v>11212</c:v>
                </c:pt>
                <c:pt idx="3">
                  <c:v>10835</c:v>
                </c:pt>
                <c:pt idx="4">
                  <c:v>9018</c:v>
                </c:pt>
                <c:pt idx="5">
                  <c:v>8826</c:v>
                </c:pt>
                <c:pt idx="6">
                  <c:v>14301</c:v>
                </c:pt>
                <c:pt idx="7">
                  <c:v>13014</c:v>
                </c:pt>
                <c:pt idx="8">
                  <c:v>14409</c:v>
                </c:pt>
                <c:pt idx="9">
                  <c:v>12648</c:v>
                </c:pt>
                <c:pt idx="10">
                  <c:v>11852</c:v>
                </c:pt>
                <c:pt idx="11">
                  <c:v>13829</c:v>
                </c:pt>
              </c:numCache>
            </c:numRef>
          </c:val>
          <c:smooth val="0"/>
          <c:extLst>
            <c:ext xmlns:c16="http://schemas.microsoft.com/office/drawing/2014/chart" uri="{C3380CC4-5D6E-409C-BE32-E72D297353CC}">
              <c16:uniqueId val="{0000000B-39D4-43A3-9156-C6FF3CAE2497}"/>
            </c:ext>
          </c:extLst>
        </c:ser>
        <c:dLbls>
          <c:showLegendKey val="0"/>
          <c:showVal val="0"/>
          <c:showCatName val="0"/>
          <c:showSerName val="0"/>
          <c:showPercent val="0"/>
          <c:showBubbleSize val="0"/>
        </c:dLbls>
        <c:marker val="1"/>
        <c:smooth val="0"/>
        <c:axId val="3"/>
        <c:axId val="2"/>
      </c:lineChart>
      <c:catAx>
        <c:axId val="114595063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40"/>
          <c:min val="0"/>
        </c:scaling>
        <c:delete val="0"/>
        <c:axPos val="r"/>
        <c:majorGridlines>
          <c:spPr>
            <a:ln>
              <a:noFill/>
            </a:ln>
          </c:spPr>
        </c:majorGridlines>
        <c:numFmt formatCode="#,##0&quot;%&quot;;&quot;-&quot;#,##0&quot;%&quot;" sourceLinked="0"/>
        <c:majorTickMark val="out"/>
        <c:minorTickMark val="none"/>
        <c:tickLblPos val="nextTo"/>
        <c:spPr>
          <a:ln w="9525" algn="ctr">
            <a:solidFill>
              <a:srgbClr val="7F7F7F"/>
            </a:solidFill>
            <a:prstDash val="solid"/>
          </a:ln>
        </c:spPr>
        <c:txPr>
          <a:bodyPr wrap="none"/>
          <a:lstStyle/>
          <a:p>
            <a:pPr>
              <a:defRPr sz="1600" kern="1200">
                <a:solidFill>
                  <a:schemeClr val="tx1"/>
                </a:solidFill>
                <a:latin typeface="+mn-lt"/>
                <a:ea typeface="+mn-ea"/>
                <a:cs typeface="+mn-cs"/>
              </a:defRPr>
            </a:pPr>
            <a:endParaRPr lang="en-US"/>
          </a:p>
        </c:txPr>
        <c:crossAx val="1145950632"/>
        <c:crosses val="max"/>
        <c:crossBetween val="between"/>
        <c:majorUnit val="10"/>
      </c:valAx>
      <c:valAx>
        <c:axId val="2"/>
        <c:scaling>
          <c:orientation val="minMax"/>
          <c:max val="15000"/>
          <c:min val="0"/>
        </c:scaling>
        <c:delete val="0"/>
        <c:axPos val="l"/>
        <c:majorGridlines>
          <c:spPr>
            <a:ln>
              <a:noFill/>
            </a:ln>
          </c:spPr>
        </c:majorGridlines>
        <c:numFmt formatCode="#,##0;&quot;-&quot;#,##0" sourceLinked="0"/>
        <c:majorTickMark val="out"/>
        <c:minorTickMark val="none"/>
        <c:tickLblPos val="nextTo"/>
        <c:spPr>
          <a:ln w="9525" algn="ctr">
            <a:solidFill>
              <a:srgbClr val="7F7F7F"/>
            </a:solidFill>
            <a:prstDash val="solid"/>
          </a:ln>
        </c:spPr>
        <c:txPr>
          <a:bodyPr wrap="none"/>
          <a:lstStyle/>
          <a:p>
            <a:pPr>
              <a:defRPr sz="1600" kern="1200">
                <a:solidFill>
                  <a:schemeClr val="tx1"/>
                </a:solidFill>
                <a:latin typeface="+mn-lt"/>
                <a:ea typeface="+mn-ea"/>
                <a:cs typeface="+mn-cs"/>
              </a:defRPr>
            </a:pPr>
            <a:endParaRPr lang="en-US"/>
          </a:p>
        </c:txPr>
        <c:crossAx val="3"/>
        <c:crosses val="min"/>
        <c:crossBetween val="between"/>
        <c:majorUnit val="5000"/>
      </c:valAx>
      <c:catAx>
        <c:axId val="3"/>
        <c:scaling>
          <c:orientation val="minMax"/>
        </c:scaling>
        <c:delete val="1"/>
        <c:axPos val="b"/>
        <c:majorTickMark val="out"/>
        <c:minorTickMark val="none"/>
        <c:tickLblPos val="nextTo"/>
        <c:crossAx val="2"/>
        <c:crosses val="min"/>
        <c:auto val="0"/>
        <c:lblAlgn val="ctr"/>
        <c:lblOffset val="100"/>
        <c:noMultiLvlLbl val="0"/>
      </c:cat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6/16/2021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6/16/2021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3370375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3703752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3"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0"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19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2"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7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4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09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6"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oleObject" Target="../embeddings/oleObject19.bin"/><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notesSlide" Target="../notesSlides/notesSlide1.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1" Type="http://schemas.openxmlformats.org/officeDocument/2006/relationships/vmlDrawing" Target="../drawings/vmlDrawing19.v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slideLayout" Target="../slideLayouts/slideLayout30.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chart" Target="../charts/chart1.xml"/><Relationship Id="rId10" Type="http://schemas.openxmlformats.org/officeDocument/2006/relationships/tags" Target="../tags/tag40.xml"/><Relationship Id="rId19" Type="http://schemas.openxmlformats.org/officeDocument/2006/relationships/tags" Target="../tags/tag49.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0.emf"/><Relationship Id="rId2" Type="http://schemas.openxmlformats.org/officeDocument/2006/relationships/tags" Target="../tags/tag54.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2.xml"/><Relationship Id="rId4"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7.xml"/><Relationship Id="rId7" Type="http://schemas.openxmlformats.org/officeDocument/2006/relationships/image" Target="../media/image10.emf"/><Relationship Id="rId2" Type="http://schemas.openxmlformats.org/officeDocument/2006/relationships/tags" Target="../tags/tag56.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3.xml"/><Relationship Id="rId4"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DB1B34C-27DA-43C5-8460-1CA53BA529A2}"/>
              </a:ext>
            </a:extLst>
          </p:cNvPr>
          <p:cNvGraphicFramePr>
            <a:graphicFrameLocks noChangeAspect="1"/>
          </p:cNvGraphicFramePr>
          <p:nvPr>
            <p:custDataLst>
              <p:tags r:id="rId2"/>
            </p:custDataLst>
            <p:extLst>
              <p:ext uri="{D42A27DB-BD31-4B8C-83A1-F6EECF244321}">
                <p14:modId xmlns:p14="http://schemas.microsoft.com/office/powerpoint/2010/main" val="2124296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39" name="think-cell Slide" r:id="rId26" imgW="360" imgH="360" progId="TCLayout.ActiveDocument.1">
                  <p:embed/>
                </p:oleObj>
              </mc:Choice>
              <mc:Fallback>
                <p:oleObj name="think-cell Slide" r:id="rId26" imgW="360" imgH="360" progId="TCLayout.ActiveDocument.1">
                  <p:embed/>
                  <p:pic>
                    <p:nvPicPr>
                      <p:cNvPr id="0" name=""/>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630000" y="622800"/>
            <a:ext cx="10933350" cy="664797"/>
          </a:xfrm>
        </p:spPr>
        <p:txBody>
          <a:bodyPr vert="horz"/>
          <a:lstStyle/>
          <a:p>
            <a:r>
              <a:rPr lang="en-US" dirty="0"/>
              <a:t>Since July 2020, searches in LAB have 33% overall exit rate, averaging ~12k searches per month</a:t>
            </a:r>
          </a:p>
        </p:txBody>
      </p:sp>
      <p:graphicFrame>
        <p:nvGraphicFramePr>
          <p:cNvPr id="184" name="Chart 183">
            <a:extLst>
              <a:ext uri="{FF2B5EF4-FFF2-40B4-BE49-F238E27FC236}">
                <a16:creationId xmlns:a16="http://schemas.microsoft.com/office/drawing/2014/main" id="{0A207E5B-4DEC-460E-B148-2B4F1214A22F}"/>
              </a:ext>
            </a:extLst>
          </p:cNvPr>
          <p:cNvGraphicFramePr/>
          <p:nvPr>
            <p:custDataLst>
              <p:tags r:id="rId3"/>
            </p:custDataLst>
            <p:extLst>
              <p:ext uri="{D42A27DB-BD31-4B8C-83A1-F6EECF244321}">
                <p14:modId xmlns:p14="http://schemas.microsoft.com/office/powerpoint/2010/main" val="4157178269"/>
              </p:ext>
            </p:extLst>
          </p:nvPr>
        </p:nvGraphicFramePr>
        <p:xfrm>
          <a:off x="655638" y="2800350"/>
          <a:ext cx="10325100" cy="2643188"/>
        </p:xfrm>
        <a:graphic>
          <a:graphicData uri="http://schemas.openxmlformats.org/drawingml/2006/chart">
            <c:chart xmlns:c="http://schemas.openxmlformats.org/drawingml/2006/chart" xmlns:r="http://schemas.openxmlformats.org/officeDocument/2006/relationships" r:id="rId28"/>
          </a:graphicData>
        </a:graphic>
      </p:graphicFrame>
      <p:sp>
        <p:nvSpPr>
          <p:cNvPr id="118" name="Text Placeholder 3">
            <a:extLst>
              <a:ext uri="{FF2B5EF4-FFF2-40B4-BE49-F238E27FC236}">
                <a16:creationId xmlns:a16="http://schemas.microsoft.com/office/drawing/2014/main" id="{7EC7EF1D-5594-4F51-A2F7-A5AE11EBA86F}"/>
              </a:ext>
            </a:extLst>
          </p:cNvPr>
          <p:cNvSpPr>
            <a:spLocks noGrp="1"/>
          </p:cNvSpPr>
          <p:nvPr>
            <p:custDataLst>
              <p:tags r:id="rId4"/>
            </p:custDataLst>
          </p:nvPr>
        </p:nvSpPr>
        <p:spPr bwMode="gray">
          <a:xfrm>
            <a:off x="9672638" y="5367338"/>
            <a:ext cx="619125"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DB59626D-E111-4495-938D-435454EA62A0}" type="datetime'J''u''''''n''-''''''''2''''''''''''''''''''1'">
              <a:rPr lang="en-US" altLang="en-US" sz="1600" smtClean="0"/>
              <a:pPr algn="ctr">
                <a:spcBef>
                  <a:spcPct val="0"/>
                </a:spcBef>
                <a:spcAft>
                  <a:spcPct val="0"/>
                </a:spcAft>
              </a:pPr>
              <a:t>Jun-21</a:t>
            </a:fld>
            <a:endParaRPr lang="en-US" sz="1600" dirty="0"/>
          </a:p>
        </p:txBody>
      </p:sp>
      <p:sp>
        <p:nvSpPr>
          <p:cNvPr id="26" name="Text Placeholder 3">
            <a:extLst>
              <a:ext uri="{FF2B5EF4-FFF2-40B4-BE49-F238E27FC236}">
                <a16:creationId xmlns:a16="http://schemas.microsoft.com/office/drawing/2014/main" id="{62E1244C-B1A2-49F8-A49D-6F8715202F8A}"/>
              </a:ext>
            </a:extLst>
          </p:cNvPr>
          <p:cNvSpPr>
            <a:spLocks noGrp="1"/>
          </p:cNvSpPr>
          <p:nvPr>
            <p:custDataLst>
              <p:tags r:id="rId5"/>
            </p:custDataLst>
          </p:nvPr>
        </p:nvSpPr>
        <p:spPr bwMode="gray">
          <a:xfrm>
            <a:off x="747713" y="2374900"/>
            <a:ext cx="1643063"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buNone/>
            </a:pPr>
            <a:r>
              <a:rPr lang="en-US" sz="1600" dirty="0"/>
              <a:t>Searches/Sessions</a:t>
            </a:r>
          </a:p>
        </p:txBody>
      </p:sp>
      <p:sp>
        <p:nvSpPr>
          <p:cNvPr id="101" name="Text Placeholder 3">
            <a:extLst>
              <a:ext uri="{FF2B5EF4-FFF2-40B4-BE49-F238E27FC236}">
                <a16:creationId xmlns:a16="http://schemas.microsoft.com/office/drawing/2014/main" id="{1BE1B977-C8D3-4EB7-A761-F38261B4FAD4}"/>
              </a:ext>
            </a:extLst>
          </p:cNvPr>
          <p:cNvSpPr>
            <a:spLocks noGrp="1"/>
          </p:cNvSpPr>
          <p:nvPr>
            <p:custDataLst>
              <p:tags r:id="rId6"/>
            </p:custDataLst>
          </p:nvPr>
        </p:nvSpPr>
        <p:spPr bwMode="gray">
          <a:xfrm>
            <a:off x="10058400" y="2374900"/>
            <a:ext cx="830263"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r">
              <a:spcBef>
                <a:spcPct val="0"/>
              </a:spcBef>
              <a:spcAft>
                <a:spcPct val="0"/>
              </a:spcAft>
            </a:pPr>
            <a:r>
              <a:rPr lang="en-US" altLang="en-US" sz="1600" dirty="0"/>
              <a:t>Exit Rate</a:t>
            </a:r>
            <a:endParaRPr lang="en-US" sz="1600" dirty="0"/>
          </a:p>
        </p:txBody>
      </p:sp>
      <p:sp>
        <p:nvSpPr>
          <p:cNvPr id="112" name="Text Placeholder 3">
            <a:extLst>
              <a:ext uri="{FF2B5EF4-FFF2-40B4-BE49-F238E27FC236}">
                <a16:creationId xmlns:a16="http://schemas.microsoft.com/office/drawing/2014/main" id="{E1DF9299-0EBD-47FA-A53D-E412A9270B0D}"/>
              </a:ext>
            </a:extLst>
          </p:cNvPr>
          <p:cNvSpPr>
            <a:spLocks noGrp="1"/>
          </p:cNvSpPr>
          <p:nvPr>
            <p:custDataLst>
              <p:tags r:id="rId7"/>
            </p:custDataLst>
          </p:nvPr>
        </p:nvSpPr>
        <p:spPr bwMode="gray">
          <a:xfrm>
            <a:off x="5268913" y="5367338"/>
            <a:ext cx="636588"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8BB945B0-E6BB-43B5-81F5-1738D36F594B}" type="datetime'''''''''''''D''''e''''''c''''-''''''''''''''''20'''''">
              <a:rPr lang="en-US" altLang="en-US" sz="1600" smtClean="0"/>
              <a:pPr algn="ctr">
                <a:spcBef>
                  <a:spcPct val="0"/>
                </a:spcBef>
                <a:spcAft>
                  <a:spcPct val="0"/>
                </a:spcAft>
              </a:pPr>
              <a:t>Dec-20</a:t>
            </a:fld>
            <a:endParaRPr lang="en-US" sz="1600" dirty="0"/>
          </a:p>
        </p:txBody>
      </p:sp>
      <p:sp>
        <p:nvSpPr>
          <p:cNvPr id="107" name="Text Placeholder 3">
            <a:extLst>
              <a:ext uri="{FF2B5EF4-FFF2-40B4-BE49-F238E27FC236}">
                <a16:creationId xmlns:a16="http://schemas.microsoft.com/office/drawing/2014/main" id="{4957A13C-BDBA-43B3-BEF3-BC7C6C292C60}"/>
              </a:ext>
            </a:extLst>
          </p:cNvPr>
          <p:cNvSpPr>
            <a:spLocks noGrp="1"/>
          </p:cNvSpPr>
          <p:nvPr>
            <p:custDataLst>
              <p:tags r:id="rId8"/>
            </p:custDataLst>
          </p:nvPr>
        </p:nvSpPr>
        <p:spPr bwMode="gray">
          <a:xfrm>
            <a:off x="1639888" y="5367338"/>
            <a:ext cx="568325"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753AA4E4-06ED-44F7-84AB-DB9E37113960}" type="datetime'''''''''J''''''''''''''''''ul''''''''-''''''''2''0'''''''''''">
              <a:rPr lang="en-US" altLang="en-US" sz="1600" smtClean="0"/>
              <a:pPr algn="ctr">
                <a:spcBef>
                  <a:spcPct val="0"/>
                </a:spcBef>
                <a:spcAft>
                  <a:spcPct val="0"/>
                </a:spcAft>
              </a:pPr>
              <a:t>Jul-20</a:t>
            </a:fld>
            <a:endParaRPr lang="en-US" sz="1600" dirty="0"/>
          </a:p>
        </p:txBody>
      </p:sp>
      <p:sp>
        <p:nvSpPr>
          <p:cNvPr id="108" name="Text Placeholder 3">
            <a:extLst>
              <a:ext uri="{FF2B5EF4-FFF2-40B4-BE49-F238E27FC236}">
                <a16:creationId xmlns:a16="http://schemas.microsoft.com/office/drawing/2014/main" id="{40C6ABB0-0AD5-4FD6-B38A-AF28A50FA335}"/>
              </a:ext>
            </a:extLst>
          </p:cNvPr>
          <p:cNvSpPr>
            <a:spLocks noGrp="1"/>
          </p:cNvSpPr>
          <p:nvPr>
            <p:custDataLst>
              <p:tags r:id="rId9"/>
            </p:custDataLst>
          </p:nvPr>
        </p:nvSpPr>
        <p:spPr bwMode="gray">
          <a:xfrm>
            <a:off x="2339975" y="5367338"/>
            <a:ext cx="633413"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E58E9A8A-0BDA-4690-887D-A69AE1FACE25}" type="datetime'''A''''''''''u''g''''''''''-''''''''2''''''''''''''''''0'''''">
              <a:rPr lang="en-US" altLang="en-US" sz="1600" smtClean="0"/>
              <a:pPr algn="ctr">
                <a:spcBef>
                  <a:spcPct val="0"/>
                </a:spcBef>
                <a:spcAft>
                  <a:spcPct val="0"/>
                </a:spcAft>
              </a:pPr>
              <a:t>Aug-20</a:t>
            </a:fld>
            <a:endParaRPr lang="en-US" sz="1600" dirty="0"/>
          </a:p>
        </p:txBody>
      </p:sp>
      <p:sp>
        <p:nvSpPr>
          <p:cNvPr id="109" name="Text Placeholder 3">
            <a:extLst>
              <a:ext uri="{FF2B5EF4-FFF2-40B4-BE49-F238E27FC236}">
                <a16:creationId xmlns:a16="http://schemas.microsoft.com/office/drawing/2014/main" id="{6D2CFDF7-ED25-423A-B685-CE36E632E994}"/>
              </a:ext>
            </a:extLst>
          </p:cNvPr>
          <p:cNvSpPr>
            <a:spLocks noGrp="1"/>
          </p:cNvSpPr>
          <p:nvPr>
            <p:custDataLst>
              <p:tags r:id="rId10"/>
            </p:custDataLst>
          </p:nvPr>
        </p:nvSpPr>
        <p:spPr bwMode="gray">
          <a:xfrm>
            <a:off x="3078163" y="5367338"/>
            <a:ext cx="62230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47F3FE37-89FD-4B1F-9DC7-73F986A0C3EE}" type="datetime'''''''S''''''ep''''''''''-20'''''''''''''''''''''''''">
              <a:rPr lang="en-US" altLang="en-US" sz="1600" smtClean="0"/>
              <a:pPr algn="ctr">
                <a:spcBef>
                  <a:spcPct val="0"/>
                </a:spcBef>
                <a:spcAft>
                  <a:spcPct val="0"/>
                </a:spcAft>
              </a:pPr>
              <a:t>Sep-20</a:t>
            </a:fld>
            <a:endParaRPr lang="en-US" sz="1600" dirty="0"/>
          </a:p>
        </p:txBody>
      </p:sp>
      <p:sp>
        <p:nvSpPr>
          <p:cNvPr id="110" name="Text Placeholder 3">
            <a:extLst>
              <a:ext uri="{FF2B5EF4-FFF2-40B4-BE49-F238E27FC236}">
                <a16:creationId xmlns:a16="http://schemas.microsoft.com/office/drawing/2014/main" id="{B1CB4BEE-5E01-4A8D-8EB5-CCCD51447697}"/>
              </a:ext>
            </a:extLst>
          </p:cNvPr>
          <p:cNvSpPr>
            <a:spLocks noGrp="1"/>
          </p:cNvSpPr>
          <p:nvPr>
            <p:custDataLst>
              <p:tags r:id="rId11"/>
            </p:custDataLst>
          </p:nvPr>
        </p:nvSpPr>
        <p:spPr bwMode="gray">
          <a:xfrm>
            <a:off x="3813175" y="5367338"/>
            <a:ext cx="617538"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08A7403D-01C3-4F6E-8084-02BF80AE34C3}" type="datetime'O''''''''c''''''''t''''''''''-''''''''2''''''''''''0'''''">
              <a:rPr lang="en-US" altLang="en-US" sz="1600" smtClean="0"/>
              <a:pPr algn="ctr">
                <a:spcBef>
                  <a:spcPct val="0"/>
                </a:spcBef>
                <a:spcAft>
                  <a:spcPct val="0"/>
                </a:spcAft>
              </a:pPr>
              <a:t>Oct-20</a:t>
            </a:fld>
            <a:endParaRPr lang="en-US" sz="1600" dirty="0"/>
          </a:p>
        </p:txBody>
      </p:sp>
      <p:sp>
        <p:nvSpPr>
          <p:cNvPr id="111" name="Text Placeholder 3">
            <a:extLst>
              <a:ext uri="{FF2B5EF4-FFF2-40B4-BE49-F238E27FC236}">
                <a16:creationId xmlns:a16="http://schemas.microsoft.com/office/drawing/2014/main" id="{75B03A1F-3A24-44E1-BDC2-7597BD740A56}"/>
              </a:ext>
            </a:extLst>
          </p:cNvPr>
          <p:cNvSpPr>
            <a:spLocks noGrp="1"/>
          </p:cNvSpPr>
          <p:nvPr>
            <p:custDataLst>
              <p:tags r:id="rId12"/>
            </p:custDataLst>
          </p:nvPr>
        </p:nvSpPr>
        <p:spPr bwMode="gray">
          <a:xfrm>
            <a:off x="4535488" y="5367338"/>
            <a:ext cx="639763"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6AEB851D-AF26-4916-A780-BBAFFE48C422}" type="datetime'N''''''o''''''''''''''''''''''''v''-''''''''''2''''''''0'''">
              <a:rPr lang="en-US" altLang="en-US" sz="1600" smtClean="0"/>
              <a:pPr algn="ctr">
                <a:spcBef>
                  <a:spcPct val="0"/>
                </a:spcBef>
                <a:spcAft>
                  <a:spcPct val="0"/>
                </a:spcAft>
              </a:pPr>
              <a:t>Nov-20</a:t>
            </a:fld>
            <a:endParaRPr lang="en-US" sz="1600" dirty="0"/>
          </a:p>
        </p:txBody>
      </p:sp>
      <p:sp>
        <p:nvSpPr>
          <p:cNvPr id="113" name="Text Placeholder 3">
            <a:extLst>
              <a:ext uri="{FF2B5EF4-FFF2-40B4-BE49-F238E27FC236}">
                <a16:creationId xmlns:a16="http://schemas.microsoft.com/office/drawing/2014/main" id="{2CB8141E-CF7A-4B36-8C40-7C03F7DA672F}"/>
              </a:ext>
            </a:extLst>
          </p:cNvPr>
          <p:cNvSpPr>
            <a:spLocks noGrp="1"/>
          </p:cNvSpPr>
          <p:nvPr>
            <p:custDataLst>
              <p:tags r:id="rId13"/>
            </p:custDataLst>
          </p:nvPr>
        </p:nvSpPr>
        <p:spPr bwMode="gray">
          <a:xfrm>
            <a:off x="6013450" y="5367338"/>
            <a:ext cx="614363"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B2A2DF17-CEB3-40E9-807D-9BD9A51C568B}" type="datetime'''''''''''J''''''an''-''2''''1'''">
              <a:rPr lang="en-US" altLang="en-US" sz="1600" smtClean="0"/>
              <a:pPr algn="ctr">
                <a:spcBef>
                  <a:spcPct val="0"/>
                </a:spcBef>
                <a:spcAft>
                  <a:spcPct val="0"/>
                </a:spcAft>
              </a:pPr>
              <a:t>Jan-21</a:t>
            </a:fld>
            <a:endParaRPr lang="en-US" sz="1600" dirty="0"/>
          </a:p>
        </p:txBody>
      </p:sp>
      <p:sp>
        <p:nvSpPr>
          <p:cNvPr id="114" name="Text Placeholder 3">
            <a:extLst>
              <a:ext uri="{FF2B5EF4-FFF2-40B4-BE49-F238E27FC236}">
                <a16:creationId xmlns:a16="http://schemas.microsoft.com/office/drawing/2014/main" id="{6CA42174-B20C-4652-AF84-C9743568BF3A}"/>
              </a:ext>
            </a:extLst>
          </p:cNvPr>
          <p:cNvSpPr>
            <a:spLocks noGrp="1"/>
          </p:cNvSpPr>
          <p:nvPr>
            <p:custDataLst>
              <p:tags r:id="rId14"/>
            </p:custDataLst>
          </p:nvPr>
        </p:nvSpPr>
        <p:spPr bwMode="gray">
          <a:xfrm>
            <a:off x="6737350" y="5367338"/>
            <a:ext cx="630238"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C53FC913-1B76-4929-916A-C282C0D35DE9}" type="datetime'''F''e''''b-2''''''''''''''''''''''''''''''''''''''''1'''">
              <a:rPr lang="en-US" altLang="en-US" sz="1600" smtClean="0"/>
              <a:pPr algn="ctr">
                <a:spcBef>
                  <a:spcPct val="0"/>
                </a:spcBef>
                <a:spcAft>
                  <a:spcPct val="0"/>
                </a:spcAft>
              </a:pPr>
              <a:t>Feb-21</a:t>
            </a:fld>
            <a:endParaRPr lang="en-US" sz="1600" dirty="0"/>
          </a:p>
        </p:txBody>
      </p:sp>
      <p:sp>
        <p:nvSpPr>
          <p:cNvPr id="115" name="Text Placeholder 3">
            <a:extLst>
              <a:ext uri="{FF2B5EF4-FFF2-40B4-BE49-F238E27FC236}">
                <a16:creationId xmlns:a16="http://schemas.microsoft.com/office/drawing/2014/main" id="{910679B2-734D-44EE-A1D8-157A0825F240}"/>
              </a:ext>
            </a:extLst>
          </p:cNvPr>
          <p:cNvSpPr>
            <a:spLocks noGrp="1"/>
          </p:cNvSpPr>
          <p:nvPr>
            <p:custDataLst>
              <p:tags r:id="rId15"/>
            </p:custDataLst>
          </p:nvPr>
        </p:nvSpPr>
        <p:spPr bwMode="gray">
          <a:xfrm>
            <a:off x="7469188" y="5367338"/>
            <a:ext cx="630238"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F5E303B3-7D01-4224-BEC8-AD3E85D1804C}" type="datetime'M''''''''''''a''r''''''''''''''-''''''21'''''''''''''''">
              <a:rPr lang="en-US" altLang="en-US" sz="1600" smtClean="0"/>
              <a:pPr algn="ctr">
                <a:spcBef>
                  <a:spcPct val="0"/>
                </a:spcBef>
                <a:spcAft>
                  <a:spcPct val="0"/>
                </a:spcAft>
              </a:pPr>
              <a:t>Mar-21</a:t>
            </a:fld>
            <a:endParaRPr lang="en-US" sz="1600" dirty="0"/>
          </a:p>
        </p:txBody>
      </p:sp>
      <p:sp useBgFill="1">
        <p:nvSpPr>
          <p:cNvPr id="120" name="Text Placeholder 3">
            <a:extLst>
              <a:ext uri="{FF2B5EF4-FFF2-40B4-BE49-F238E27FC236}">
                <a16:creationId xmlns:a16="http://schemas.microsoft.com/office/drawing/2014/main" id="{41FAC2A0-C970-4616-BF07-6683371DEE2C}"/>
              </a:ext>
            </a:extLst>
          </p:cNvPr>
          <p:cNvSpPr>
            <a:spLocks noGrp="1"/>
          </p:cNvSpPr>
          <p:nvPr>
            <p:custDataLst>
              <p:tags r:id="rId16"/>
            </p:custDataLst>
          </p:nvPr>
        </p:nvSpPr>
        <p:spPr bwMode="gray">
          <a:xfrm>
            <a:off x="7591425" y="2903538"/>
            <a:ext cx="385763"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FD25BAC3-93A4-47C2-AD06-4C78C194FB49}" type="datetime'''''''3''''''6''''''''''''''''''''''''''''''''%'''''">
              <a:rPr lang="en-US" altLang="en-US" sz="1600" smtClean="0"/>
              <a:pPr/>
              <a:t>36%</a:t>
            </a:fld>
            <a:endParaRPr lang="en-US" sz="1600" dirty="0"/>
          </a:p>
        </p:txBody>
      </p:sp>
      <p:sp>
        <p:nvSpPr>
          <p:cNvPr id="116" name="Text Placeholder 3">
            <a:extLst>
              <a:ext uri="{FF2B5EF4-FFF2-40B4-BE49-F238E27FC236}">
                <a16:creationId xmlns:a16="http://schemas.microsoft.com/office/drawing/2014/main" id="{E14223F2-338F-4218-B757-685C7CE46AA7}"/>
              </a:ext>
            </a:extLst>
          </p:cNvPr>
          <p:cNvSpPr>
            <a:spLocks noGrp="1"/>
          </p:cNvSpPr>
          <p:nvPr>
            <p:custDataLst>
              <p:tags r:id="rId17"/>
            </p:custDataLst>
          </p:nvPr>
        </p:nvSpPr>
        <p:spPr bwMode="gray">
          <a:xfrm>
            <a:off x="8210550" y="5367338"/>
            <a:ext cx="612775"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0AFA85D4-45BA-4901-9A51-A658FBA92152}" type="datetime'''A''''''''''pr''-''''''''''''21'''''''''''''">
              <a:rPr lang="en-US" altLang="en-US" sz="1600" smtClean="0"/>
              <a:pPr algn="ctr">
                <a:spcBef>
                  <a:spcPct val="0"/>
                </a:spcBef>
                <a:spcAft>
                  <a:spcPct val="0"/>
                </a:spcAft>
              </a:pPr>
              <a:t>Apr-21</a:t>
            </a:fld>
            <a:endParaRPr lang="en-US" sz="1600" dirty="0"/>
          </a:p>
        </p:txBody>
      </p:sp>
      <p:sp>
        <p:nvSpPr>
          <p:cNvPr id="117" name="Text Placeholder 3">
            <a:extLst>
              <a:ext uri="{FF2B5EF4-FFF2-40B4-BE49-F238E27FC236}">
                <a16:creationId xmlns:a16="http://schemas.microsoft.com/office/drawing/2014/main" id="{0C1BA191-A7C2-4B11-89A7-7F7A9BB904DE}"/>
              </a:ext>
            </a:extLst>
          </p:cNvPr>
          <p:cNvSpPr>
            <a:spLocks noGrp="1"/>
          </p:cNvSpPr>
          <p:nvPr>
            <p:custDataLst>
              <p:tags r:id="rId18"/>
            </p:custDataLst>
          </p:nvPr>
        </p:nvSpPr>
        <p:spPr bwMode="gray">
          <a:xfrm>
            <a:off x="8923338" y="5367338"/>
            <a:ext cx="650875"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A626DBE1-5F69-4C34-A247-CB0743DBD7E2}" type="datetime'''''''M''''''''''''''''ay-''''''2''''''''1'''''''''''''">
              <a:rPr lang="en-US" altLang="en-US" sz="1600" smtClean="0"/>
              <a:pPr algn="ctr">
                <a:spcBef>
                  <a:spcPct val="0"/>
                </a:spcBef>
                <a:spcAft>
                  <a:spcPct val="0"/>
                </a:spcAft>
              </a:pPr>
              <a:t>May-21</a:t>
            </a:fld>
            <a:endParaRPr lang="en-US" sz="1600" dirty="0"/>
          </a:p>
        </p:txBody>
      </p:sp>
      <p:sp useBgFill="1">
        <p:nvSpPr>
          <p:cNvPr id="119" name="Text Placeholder 3">
            <a:extLst>
              <a:ext uri="{FF2B5EF4-FFF2-40B4-BE49-F238E27FC236}">
                <a16:creationId xmlns:a16="http://schemas.microsoft.com/office/drawing/2014/main" id="{E9AE55BB-654D-4409-A740-ABC4DE324572}"/>
              </a:ext>
            </a:extLst>
          </p:cNvPr>
          <p:cNvSpPr>
            <a:spLocks noGrp="1"/>
          </p:cNvSpPr>
          <p:nvPr>
            <p:custDataLst>
              <p:tags r:id="rId19"/>
            </p:custDataLst>
          </p:nvPr>
        </p:nvSpPr>
        <p:spPr bwMode="gray">
          <a:xfrm>
            <a:off x="6127750" y="2941638"/>
            <a:ext cx="385763" cy="268288"/>
          </a:xfrm>
          <a:prstGeom prst="rect">
            <a:avLst/>
          </a:prstGeom>
          <a:ln>
            <a:noFill/>
          </a:ln>
          <a:effectLst/>
        </p:spPr>
        <p:txBody>
          <a:bodyPr vert="horz" wrap="none" lIns="25400" tIns="0" rIns="2540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gn="ctr">
              <a:spcBef>
                <a:spcPct val="0"/>
              </a:spcBef>
              <a:spcAft>
                <a:spcPct val="0"/>
              </a:spcAft>
            </a:pPr>
            <a:fld id="{BF046A8C-D454-466F-AC61-3C9FB53EF9C3}" type="datetime'''''3''''''5''''''%'''''">
              <a:rPr lang="en-US" altLang="en-US" sz="1600" smtClean="0"/>
              <a:pPr/>
              <a:t>35%</a:t>
            </a:fld>
            <a:endParaRPr lang="en-US" sz="1600" dirty="0"/>
          </a:p>
        </p:txBody>
      </p:sp>
      <p:sp>
        <p:nvSpPr>
          <p:cNvPr id="54" name="Rectangle 53" hidden="1">
            <a:extLst>
              <a:ext uri="{FF2B5EF4-FFF2-40B4-BE49-F238E27FC236}">
                <a16:creationId xmlns:a16="http://schemas.microsoft.com/office/drawing/2014/main" id="{90031B37-7772-411D-91C1-0395B5318A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600" dirty="0">
              <a:solidFill>
                <a:srgbClr val="FFFFFF"/>
              </a:solidFill>
            </a:endParaRPr>
          </a:p>
        </p:txBody>
      </p:sp>
      <p:sp>
        <p:nvSpPr>
          <p:cNvPr id="122" name="Rectangle 121">
            <a:extLst>
              <a:ext uri="{FF2B5EF4-FFF2-40B4-BE49-F238E27FC236}">
                <a16:creationId xmlns:a16="http://schemas.microsoft.com/office/drawing/2014/main" id="{98943F8B-1753-4586-B67C-79D041D3C8D2}"/>
              </a:ext>
            </a:extLst>
          </p:cNvPr>
          <p:cNvSpPr/>
          <p:nvPr>
            <p:custDataLst>
              <p:tags r:id="rId20"/>
            </p:custDataLst>
          </p:nvPr>
        </p:nvSpPr>
        <p:spPr bwMode="gray">
          <a:xfrm>
            <a:off x="4567238" y="5846763"/>
            <a:ext cx="285750" cy="214313"/>
          </a:xfrm>
          <a:prstGeom prst="rect">
            <a:avLst/>
          </a:prstGeom>
          <a:solidFill>
            <a:srgbClr val="C8C8C8"/>
          </a:solidFill>
          <a:ln w="19050" cap="rnd" cmpd="sng" algn="ctr">
            <a:solidFill>
              <a:schemeClr val="bg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104" name="Straight Connector 103">
            <a:extLst>
              <a:ext uri="{FF2B5EF4-FFF2-40B4-BE49-F238E27FC236}">
                <a16:creationId xmlns:a16="http://schemas.microsoft.com/office/drawing/2014/main" id="{5448C99B-D3DA-427C-824C-7C630D246820}"/>
              </a:ext>
            </a:extLst>
          </p:cNvPr>
          <p:cNvCxnSpPr/>
          <p:nvPr>
            <p:custDataLst>
              <p:tags r:id="rId21"/>
            </p:custDataLst>
          </p:nvPr>
        </p:nvCxnSpPr>
        <p:spPr bwMode="gray">
          <a:xfrm>
            <a:off x="3343275" y="5953125"/>
            <a:ext cx="257175" cy="0"/>
          </a:xfrm>
          <a:prstGeom prst="line">
            <a:avLst/>
          </a:prstGeom>
          <a:ln w="28575" cap="rnd" cmpd="sng" algn="ctr">
            <a:solidFill>
              <a:srgbClr val="29BA74"/>
            </a:solidFill>
            <a:prstDash val="solid"/>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0" name="Text Placeholder 3">
            <a:extLst>
              <a:ext uri="{FF2B5EF4-FFF2-40B4-BE49-F238E27FC236}">
                <a16:creationId xmlns:a16="http://schemas.microsoft.com/office/drawing/2014/main" id="{3B424FA7-C98F-419B-A0A3-8622EFE5E55F}"/>
              </a:ext>
            </a:extLst>
          </p:cNvPr>
          <p:cNvSpPr>
            <a:spLocks noGrp="1"/>
          </p:cNvSpPr>
          <p:nvPr>
            <p:custDataLst>
              <p:tags r:id="rId22"/>
            </p:custDataLst>
          </p:nvPr>
        </p:nvSpPr>
        <p:spPr bwMode="gray">
          <a:xfrm>
            <a:off x="3665538" y="5840413"/>
            <a:ext cx="80010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99D71906-8816-4296-9A87-75BE1ADCBB4E}" type="datetime'''''''''S''''e''''''''''''''a''r''''ch''''''''''e''s'''''''">
              <a:rPr lang="en-US" altLang="en-US" sz="1600" smtClean="0"/>
              <a:pPr>
                <a:spcBef>
                  <a:spcPct val="0"/>
                </a:spcBef>
                <a:spcAft>
                  <a:spcPct val="0"/>
                </a:spcAft>
              </a:pPr>
              <a:t>Searches</a:t>
            </a:fld>
            <a:endParaRPr lang="en-US" sz="1600" dirty="0"/>
          </a:p>
        </p:txBody>
      </p:sp>
      <p:sp>
        <p:nvSpPr>
          <p:cNvPr id="41" name="Text Placeholder 3">
            <a:extLst>
              <a:ext uri="{FF2B5EF4-FFF2-40B4-BE49-F238E27FC236}">
                <a16:creationId xmlns:a16="http://schemas.microsoft.com/office/drawing/2014/main" id="{816012FD-0A1F-4F42-9590-B10ECA67D7DE}"/>
              </a:ext>
            </a:extLst>
          </p:cNvPr>
          <p:cNvSpPr>
            <a:spLocks noGrp="1"/>
          </p:cNvSpPr>
          <p:nvPr>
            <p:custDataLst>
              <p:tags r:id="rId23"/>
            </p:custDataLst>
          </p:nvPr>
        </p:nvSpPr>
        <p:spPr bwMode="gray">
          <a:xfrm>
            <a:off x="4903788" y="5840413"/>
            <a:ext cx="1498600" cy="268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fld id="{F175A11F-7EBE-410C-8A17-DC2A52C720D1}" type="datetime'S''e''a''r''''ch ''''E''xi''''t'''''' ''''R''''''a''te'''''">
              <a:rPr lang="en-US" altLang="en-US" sz="1600" smtClean="0"/>
              <a:pPr>
                <a:spcBef>
                  <a:spcPct val="0"/>
                </a:spcBef>
                <a:spcAft>
                  <a:spcPct val="0"/>
                </a:spcAft>
              </a:pPr>
              <a:t>Search Exit Rate</a:t>
            </a:fld>
            <a:endParaRPr lang="en-US" sz="1600" dirty="0"/>
          </a:p>
        </p:txBody>
      </p:sp>
      <p:sp>
        <p:nvSpPr>
          <p:cNvPr id="185" name="ee4pFootnotes">
            <a:extLst>
              <a:ext uri="{FF2B5EF4-FFF2-40B4-BE49-F238E27FC236}">
                <a16:creationId xmlns:a16="http://schemas.microsoft.com/office/drawing/2014/main" id="{6F5931FA-7755-44E6-BE9A-ACAEA65D1935}"/>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Source: Google Analytics site data for lab.bcg.com </a:t>
            </a: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2E5B530F-42ED-48DB-8942-4ABC29EEFED5}"/>
              </a:ext>
            </a:extLst>
          </p:cNvPr>
          <p:cNvGraphicFramePr>
            <a:graphicFrameLocks noChangeAspect="1"/>
          </p:cNvGraphicFramePr>
          <p:nvPr>
            <p:custDataLst>
              <p:tags r:id="rId3"/>
            </p:custDataLst>
            <p:extLst>
              <p:ext uri="{D42A27DB-BD31-4B8C-83A1-F6EECF244321}">
                <p14:modId xmlns:p14="http://schemas.microsoft.com/office/powerpoint/2010/main" val="32639087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287"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2021 People Survey LAB functionality comments</a:t>
            </a:r>
          </a:p>
        </p:txBody>
      </p:sp>
      <p:grpSp>
        <p:nvGrpSpPr>
          <p:cNvPr id="3" name="Group 2">
            <a:extLst>
              <a:ext uri="{FF2B5EF4-FFF2-40B4-BE49-F238E27FC236}">
                <a16:creationId xmlns:a16="http://schemas.microsoft.com/office/drawing/2014/main" id="{433D43FA-A797-481E-91A8-04E51855C2B8}"/>
              </a:ext>
            </a:extLst>
          </p:cNvPr>
          <p:cNvGrpSpPr/>
          <p:nvPr/>
        </p:nvGrpSpPr>
        <p:grpSpPr>
          <a:xfrm>
            <a:off x="4694687" y="2081213"/>
            <a:ext cx="306171" cy="4079081"/>
            <a:chOff x="5942914" y="2081213"/>
            <a:chExt cx="306171" cy="4079081"/>
          </a:xfrm>
        </p:grpSpPr>
        <p:cxnSp>
          <p:nvCxnSpPr>
            <p:cNvPr id="4" name="Straight Connector 3">
              <a:extLst>
                <a:ext uri="{FF2B5EF4-FFF2-40B4-BE49-F238E27FC236}">
                  <a16:creationId xmlns:a16="http://schemas.microsoft.com/office/drawing/2014/main" id="{0AFFE7A5-94E7-441B-A0E7-4A1840D080B8}"/>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1DBCB4A-0B82-4B62-98EB-6D24A965CBAE}"/>
                </a:ext>
              </a:extLst>
            </p:cNvPr>
            <p:cNvGrpSpPr/>
            <p:nvPr/>
          </p:nvGrpSpPr>
          <p:grpSpPr>
            <a:xfrm>
              <a:off x="5942914" y="3967299"/>
              <a:ext cx="306171" cy="306910"/>
              <a:chOff x="5937564" y="3833745"/>
              <a:chExt cx="306171" cy="306910"/>
            </a:xfrm>
          </p:grpSpPr>
          <p:sp>
            <p:nvSpPr>
              <p:cNvPr id="6" name="Freeform 94">
                <a:extLst>
                  <a:ext uri="{FF2B5EF4-FFF2-40B4-BE49-F238E27FC236}">
                    <a16:creationId xmlns:a16="http://schemas.microsoft.com/office/drawing/2014/main" id="{59D27572-A4C8-4733-9E35-FB8F5020066D}"/>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7" name="Freeform 95">
                <a:extLst>
                  <a:ext uri="{FF2B5EF4-FFF2-40B4-BE49-F238E27FC236}">
                    <a16:creationId xmlns:a16="http://schemas.microsoft.com/office/drawing/2014/main" id="{6F1F3C97-547F-4320-82E5-539A7D860BA0}"/>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8" name="ee4pContent1">
            <a:extLst>
              <a:ext uri="{FF2B5EF4-FFF2-40B4-BE49-F238E27FC236}">
                <a16:creationId xmlns:a16="http://schemas.microsoft.com/office/drawing/2014/main" id="{46F0655C-B559-471D-A9B5-26A493BAC3F4}"/>
              </a:ext>
            </a:extLst>
          </p:cNvPr>
          <p:cNvSpPr txBox="1"/>
          <p:nvPr/>
        </p:nvSpPr>
        <p:spPr>
          <a:xfrm>
            <a:off x="630000" y="2379600"/>
            <a:ext cx="3608169" cy="34894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buClr>
            </a:pPr>
            <a:r>
              <a:rPr lang="en-US" sz="1800" dirty="0"/>
              <a:t>Too much content and hard to search/find what I'm looking for (17/26) 64% </a:t>
            </a:r>
          </a:p>
          <a:p>
            <a:pPr lvl="1">
              <a:buClr>
                <a:schemeClr val="tx2"/>
              </a:buClr>
            </a:pPr>
            <a:r>
              <a:rPr lang="en-US" sz="1800" dirty="0"/>
              <a:t>Issues with the Content structure / format (6/26) 24%</a:t>
            </a:r>
          </a:p>
          <a:p>
            <a:pPr lvl="1">
              <a:buClr>
                <a:schemeClr val="tx2"/>
              </a:buClr>
            </a:pPr>
            <a:r>
              <a:rPr lang="en-US" sz="1800" dirty="0"/>
              <a:t>Friction with LAB courses / usability (3/26)  12%</a:t>
            </a:r>
          </a:p>
          <a:p>
            <a:pPr lvl="1">
              <a:buClr>
                <a:schemeClr val="tx2"/>
              </a:buClr>
            </a:pPr>
            <a:endParaRPr lang="en-US" sz="1800" dirty="0"/>
          </a:p>
        </p:txBody>
      </p:sp>
      <p:sp>
        <p:nvSpPr>
          <p:cNvPr id="9" name="ee4pContent2">
            <a:extLst>
              <a:ext uri="{FF2B5EF4-FFF2-40B4-BE49-F238E27FC236}">
                <a16:creationId xmlns:a16="http://schemas.microsoft.com/office/drawing/2014/main" id="{06581200-9CA6-4916-8AD4-E3B1A6170BD3}"/>
              </a:ext>
            </a:extLst>
          </p:cNvPr>
          <p:cNvSpPr txBox="1"/>
          <p:nvPr/>
        </p:nvSpPr>
        <p:spPr>
          <a:xfrm>
            <a:off x="5355773" y="2379600"/>
            <a:ext cx="6207427" cy="34894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SzPct val="100000"/>
            </a:pPr>
            <a:r>
              <a:rPr lang="en-US" sz="1400" dirty="0"/>
              <a:t>I find it extremely difficult to find LAB courses since the new platform went live</a:t>
            </a:r>
          </a:p>
          <a:p>
            <a:pPr lvl="1">
              <a:buSzPct val="100000"/>
            </a:pPr>
            <a:r>
              <a:rPr lang="en-US" sz="1400" dirty="0"/>
              <a:t>I can sometimes take advantage of these resources, though it's difficult to search and find the ones that are going to provide real value and are specific to what I'm looking for</a:t>
            </a:r>
          </a:p>
          <a:p>
            <a:pPr lvl="1">
              <a:buSzPct val="100000"/>
            </a:pPr>
            <a:r>
              <a:rPr lang="en-US" sz="1400" dirty="0"/>
              <a:t>Sometimes a bit hard to navigate through enormous offering at LAB</a:t>
            </a:r>
          </a:p>
          <a:p>
            <a:pPr lvl="1">
              <a:buSzPct val="100000"/>
            </a:pPr>
            <a:r>
              <a:rPr lang="en-US" sz="1400" dirty="0"/>
              <a:t>The online learning platform is very hard to navigate and find the right topics.</a:t>
            </a:r>
          </a:p>
          <a:p>
            <a:pPr lvl="1">
              <a:buSzPct val="100000"/>
            </a:pPr>
            <a:r>
              <a:rPr lang="en-US" sz="1400" dirty="0"/>
              <a:t>LAB has become difficult to navigate or search making it a frustrating experience. When you find the training you are looking for, the content and training is very good.</a:t>
            </a:r>
          </a:p>
          <a:p>
            <a:pPr lvl="1">
              <a:buSzPct val="100000"/>
            </a:pPr>
            <a:r>
              <a:rPr lang="en-US" sz="1400" dirty="0"/>
              <a:t>There's just too much and I find it all hard to navigate. I often end up deferring because it seems like it would take too long to explore all the options.</a:t>
            </a:r>
          </a:p>
          <a:p>
            <a:pPr lvl="1">
              <a:buSzPct val="100000"/>
            </a:pPr>
            <a:r>
              <a:rPr lang="en-US" sz="1400" dirty="0"/>
              <a:t>Too hard to find and disorganized</a:t>
            </a:r>
          </a:p>
          <a:p>
            <a:pPr lvl="1">
              <a:buSzPct val="100000"/>
            </a:pPr>
            <a:r>
              <a:rPr lang="en-US" sz="1400" dirty="0"/>
              <a:t>I find the primers hard to locate</a:t>
            </a:r>
          </a:p>
        </p:txBody>
      </p:sp>
      <p:sp>
        <p:nvSpPr>
          <p:cNvPr id="10" name="ee4pHeader1">
            <a:extLst>
              <a:ext uri="{FF2B5EF4-FFF2-40B4-BE49-F238E27FC236}">
                <a16:creationId xmlns:a16="http://schemas.microsoft.com/office/drawing/2014/main" id="{33F046FB-06CD-4F9D-AD15-68F8E99F3B3D}"/>
              </a:ext>
            </a:extLst>
          </p:cNvPr>
          <p:cNvSpPr txBox="1"/>
          <p:nvPr/>
        </p:nvSpPr>
        <p:spPr>
          <a:xfrm>
            <a:off x="630000" y="1616400"/>
            <a:ext cx="4995640" cy="658368"/>
          </a:xfrm>
          <a:prstGeom prst="rect">
            <a:avLst/>
          </a:prstGeom>
          <a:noFill/>
          <a:ln cap="rnd">
            <a:noFill/>
          </a:ln>
        </p:spPr>
        <p:txBody>
          <a:bodyPr wrap="square" lIns="0" tIns="0" rIns="0" bIns="0" rtlCol="0" anchor="b" anchorCtr="0">
            <a:noAutofit/>
          </a:bodyPr>
          <a:lstStyle/>
          <a:p>
            <a:pPr marL="0" lvl="3"/>
            <a:r>
              <a:rPr lang="en-US" sz="2000" dirty="0">
                <a:solidFill>
                  <a:schemeClr val="tx2"/>
                </a:solidFill>
              </a:rPr>
              <a:t>Main Messages</a:t>
            </a:r>
          </a:p>
        </p:txBody>
      </p:sp>
      <p:sp>
        <p:nvSpPr>
          <p:cNvPr id="11" name="ee4pHeader2">
            <a:extLst>
              <a:ext uri="{FF2B5EF4-FFF2-40B4-BE49-F238E27FC236}">
                <a16:creationId xmlns:a16="http://schemas.microsoft.com/office/drawing/2014/main" id="{44120590-EE6A-4A59-81A8-A32BEE21025C}"/>
              </a:ext>
            </a:extLst>
          </p:cNvPr>
          <p:cNvSpPr txBox="1"/>
          <p:nvPr/>
        </p:nvSpPr>
        <p:spPr>
          <a:xfrm>
            <a:off x="5457378" y="1616400"/>
            <a:ext cx="6105822" cy="658368"/>
          </a:xfrm>
          <a:prstGeom prst="rect">
            <a:avLst/>
          </a:prstGeom>
          <a:noFill/>
          <a:ln cap="rnd">
            <a:noFill/>
          </a:ln>
        </p:spPr>
        <p:txBody>
          <a:bodyPr wrap="square" lIns="0" tIns="0" rIns="0" bIns="0" rtlCol="0" anchor="b" anchorCtr="0">
            <a:noAutofit/>
          </a:bodyPr>
          <a:lstStyle/>
          <a:p>
            <a:pPr marL="0" lvl="3"/>
            <a:r>
              <a:rPr lang="en-US" sz="2000" dirty="0">
                <a:solidFill>
                  <a:schemeClr val="tx2"/>
                </a:solidFill>
              </a:rPr>
              <a:t>Search/finding content testimonials</a:t>
            </a:r>
          </a:p>
        </p:txBody>
      </p:sp>
      <p:sp>
        <p:nvSpPr>
          <p:cNvPr id="16" name="ee4pFootnotes">
            <a:extLst>
              <a:ext uri="{FF2B5EF4-FFF2-40B4-BE49-F238E27FC236}">
                <a16:creationId xmlns:a16="http://schemas.microsoft.com/office/drawing/2014/main" id="{313661EF-E0DF-4B9F-B101-A03F3700847C}"/>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Source: 2021 People Survey comments</a:t>
            </a:r>
          </a:p>
        </p:txBody>
      </p:sp>
    </p:spTree>
    <p:custDataLst>
      <p:tags r:id="rId2"/>
    </p:custDataLst>
    <p:extLst>
      <p:ext uri="{BB962C8B-B14F-4D97-AF65-F5344CB8AC3E}">
        <p14:creationId xmlns:p14="http://schemas.microsoft.com/office/powerpoint/2010/main" val="109747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882B486-A88D-468F-B444-C357BDA8C5FC}"/>
              </a:ext>
            </a:extLst>
          </p:cNvPr>
          <p:cNvGraphicFramePr>
            <a:graphicFrameLocks noChangeAspect="1"/>
          </p:cNvGraphicFramePr>
          <p:nvPr>
            <p:custDataLst>
              <p:tags r:id="rId3"/>
            </p:custDataLst>
            <p:extLst>
              <p:ext uri="{D42A27DB-BD31-4B8C-83A1-F6EECF244321}">
                <p14:modId xmlns:p14="http://schemas.microsoft.com/office/powerpoint/2010/main" val="47755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2"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30000" y="622800"/>
            <a:ext cx="10933350" cy="664797"/>
          </a:xfrm>
        </p:spPr>
        <p:txBody>
          <a:bodyPr vert="horz"/>
          <a:lstStyle/>
          <a:p>
            <a:r>
              <a:rPr lang="en-US" dirty="0"/>
              <a:t>LAB NPS feedback received since May 2021 – 2 comments received from detractors are search related</a:t>
            </a:r>
          </a:p>
        </p:txBody>
      </p:sp>
      <p:pic>
        <p:nvPicPr>
          <p:cNvPr id="6" name="Picture 5">
            <a:extLst>
              <a:ext uri="{FF2B5EF4-FFF2-40B4-BE49-F238E27FC236}">
                <a16:creationId xmlns:a16="http://schemas.microsoft.com/office/drawing/2014/main" id="{31DA10AC-6887-434C-9993-34E40BA5B54F}"/>
              </a:ext>
            </a:extLst>
          </p:cNvPr>
          <p:cNvPicPr>
            <a:picLocks noChangeAspect="1"/>
          </p:cNvPicPr>
          <p:nvPr/>
        </p:nvPicPr>
        <p:blipFill>
          <a:blip r:embed="rId8"/>
          <a:stretch>
            <a:fillRect/>
          </a:stretch>
        </p:blipFill>
        <p:spPr>
          <a:xfrm>
            <a:off x="630000" y="2375755"/>
            <a:ext cx="6649939" cy="2952600"/>
          </a:xfrm>
          <a:prstGeom prst="rect">
            <a:avLst/>
          </a:prstGeom>
          <a:ln w="9525" cap="flat" cmpd="sng" algn="ctr">
            <a:solidFill>
              <a:srgbClr val="9A9A9A"/>
            </a:solidFill>
            <a:prstDash val="solid"/>
            <a:round/>
            <a:headEnd type="none" w="med" len="med"/>
            <a:tailEnd type="none" w="med" len="med"/>
          </a:ln>
        </p:spPr>
      </p:pic>
      <p:grpSp>
        <p:nvGrpSpPr>
          <p:cNvPr id="7" name="Group 6">
            <a:extLst>
              <a:ext uri="{FF2B5EF4-FFF2-40B4-BE49-F238E27FC236}">
                <a16:creationId xmlns:a16="http://schemas.microsoft.com/office/drawing/2014/main" id="{49D29508-7F80-46CA-ACE5-CAF1DBD6A275}"/>
              </a:ext>
            </a:extLst>
          </p:cNvPr>
          <p:cNvGrpSpPr/>
          <p:nvPr/>
        </p:nvGrpSpPr>
        <p:grpSpPr>
          <a:xfrm>
            <a:off x="7610223" y="1812515"/>
            <a:ext cx="306171" cy="4079081"/>
            <a:chOff x="5942914" y="2081213"/>
            <a:chExt cx="306171" cy="4079081"/>
          </a:xfrm>
        </p:grpSpPr>
        <p:cxnSp>
          <p:nvCxnSpPr>
            <p:cNvPr id="8" name="Straight Connector 7">
              <a:extLst>
                <a:ext uri="{FF2B5EF4-FFF2-40B4-BE49-F238E27FC236}">
                  <a16:creationId xmlns:a16="http://schemas.microsoft.com/office/drawing/2014/main" id="{71CA9ACB-CE75-485F-B840-D76218145B02}"/>
                </a:ext>
              </a:extLst>
            </p:cNvPr>
            <p:cNvCxnSpPr/>
            <p:nvPr/>
          </p:nvCxnSpPr>
          <p:spPr>
            <a:xfrm>
              <a:off x="6096000" y="2081213"/>
              <a:ext cx="0" cy="4079081"/>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DED2647B-03DE-492E-9CEE-9FE1BBF603F0}"/>
                </a:ext>
              </a:extLst>
            </p:cNvPr>
            <p:cNvGrpSpPr/>
            <p:nvPr/>
          </p:nvGrpSpPr>
          <p:grpSpPr>
            <a:xfrm>
              <a:off x="5942914" y="3967299"/>
              <a:ext cx="306171" cy="306910"/>
              <a:chOff x="5937564" y="3833745"/>
              <a:chExt cx="306171" cy="306910"/>
            </a:xfrm>
          </p:grpSpPr>
          <p:sp>
            <p:nvSpPr>
              <p:cNvPr id="10" name="Freeform 94">
                <a:extLst>
                  <a:ext uri="{FF2B5EF4-FFF2-40B4-BE49-F238E27FC236}">
                    <a16:creationId xmlns:a16="http://schemas.microsoft.com/office/drawing/2014/main" id="{2CC9AB51-2F4E-430F-AAAD-C70298A86960}"/>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11" name="Freeform 95">
                <a:extLst>
                  <a:ext uri="{FF2B5EF4-FFF2-40B4-BE49-F238E27FC236}">
                    <a16:creationId xmlns:a16="http://schemas.microsoft.com/office/drawing/2014/main" id="{0E67F0B5-F912-4428-A1DE-7377303B70CD}"/>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15" name="Rectangle 14">
            <a:extLst>
              <a:ext uri="{FF2B5EF4-FFF2-40B4-BE49-F238E27FC236}">
                <a16:creationId xmlns:a16="http://schemas.microsoft.com/office/drawing/2014/main" id="{600F5FB1-FE25-4D36-897B-77659DCF3204}"/>
              </a:ext>
            </a:extLst>
          </p:cNvPr>
          <p:cNvSpPr/>
          <p:nvPr/>
        </p:nvSpPr>
        <p:spPr>
          <a:xfrm>
            <a:off x="8037235" y="1812515"/>
            <a:ext cx="3524764" cy="3908762"/>
          </a:xfrm>
          <a:prstGeom prst="rect">
            <a:avLst/>
          </a:prstGeom>
        </p:spPr>
        <p:txBody>
          <a:bodyPr wrap="square">
            <a:spAutoFit/>
          </a:bodyPr>
          <a:lstStyle/>
          <a:p>
            <a:pPr marL="324000" lvl="1" indent="-216000">
              <a:spcBef>
                <a:spcPts val="600"/>
              </a:spcBef>
              <a:buClr>
                <a:schemeClr val="tx2"/>
              </a:buClr>
              <a:buSzPct val="100000"/>
              <a:buFont typeface="Trebuchet MS" panose="020B0603020202020204" pitchFamily="34" charset="0"/>
              <a:buChar char="•"/>
            </a:pPr>
            <a:r>
              <a:rPr lang="en-US" sz="1400" dirty="0">
                <a:latin typeface="Trebuchet MS" panose="020B0603020202020204" pitchFamily="34" charset="0"/>
              </a:rPr>
              <a:t>User interface is visually unattractive: old-fashioned, too full, </a:t>
            </a:r>
            <a:r>
              <a:rPr lang="en-US" sz="1400" dirty="0">
                <a:solidFill>
                  <a:srgbClr val="29BA74"/>
                </a:solidFill>
                <a:latin typeface="Trebuchet MS" panose="020B0603020202020204" pitchFamily="34" charset="0"/>
              </a:rPr>
              <a:t>no clear overview of what you're going to find where</a:t>
            </a:r>
            <a:r>
              <a:rPr lang="en-US" sz="1400" dirty="0">
                <a:latin typeface="Trebuchet MS" panose="020B0603020202020204" pitchFamily="34" charset="0"/>
              </a:rPr>
              <a:t>; navigation is not user friendly: too many clicks to register to a course that will never show complete even if you did complete it; </a:t>
            </a:r>
            <a:r>
              <a:rPr lang="en-US" sz="1400" dirty="0">
                <a:solidFill>
                  <a:srgbClr val="29BA74"/>
                </a:solidFill>
                <a:latin typeface="Trebuchet MS" panose="020B0603020202020204" pitchFamily="34" charset="0"/>
              </a:rPr>
              <a:t>search function is inefficient and yields too many results even after refining it to the maximum and keywords don't even work</a:t>
            </a:r>
            <a:r>
              <a:rPr lang="en-US" sz="1400" dirty="0">
                <a:latin typeface="Trebuchet MS" panose="020B0603020202020204" pitchFamily="34" charset="0"/>
              </a:rPr>
              <a:t>… (User NPS rating: 1)</a:t>
            </a:r>
          </a:p>
          <a:p>
            <a:pPr marL="324000" lvl="1" indent="-216000" fontAlgn="ctr">
              <a:spcBef>
                <a:spcPts val="600"/>
              </a:spcBef>
              <a:buClr>
                <a:schemeClr val="tx2"/>
              </a:buClr>
              <a:buSzPct val="100000"/>
              <a:buFont typeface="Trebuchet MS" panose="020B0603020202020204" pitchFamily="34" charset="0"/>
              <a:buChar char="•"/>
            </a:pPr>
            <a:r>
              <a:rPr lang="en-US" sz="1400" dirty="0">
                <a:solidFill>
                  <a:srgbClr val="29BA74"/>
                </a:solidFill>
                <a:latin typeface="Trebuchet MS" panose="020B0603020202020204" pitchFamily="34" charset="0"/>
              </a:rPr>
              <a:t>I don't find the stuff </a:t>
            </a:r>
            <a:r>
              <a:rPr lang="en-US" sz="1400" dirty="0">
                <a:latin typeface="Trebuchet MS" panose="020B0603020202020204" pitchFamily="34" charset="0"/>
              </a:rPr>
              <a:t>I am looking for (User NPS rating: 2)</a:t>
            </a:r>
          </a:p>
          <a:p>
            <a:pPr marL="324000" lvl="1" indent="-216000" fontAlgn="ctr">
              <a:spcBef>
                <a:spcPts val="600"/>
              </a:spcBef>
              <a:buClr>
                <a:schemeClr val="tx2"/>
              </a:buClr>
              <a:buSzPct val="100000"/>
              <a:buFont typeface="Trebuchet MS" panose="020B0603020202020204" pitchFamily="34" charset="0"/>
              <a:buChar char="•"/>
            </a:pPr>
            <a:r>
              <a:rPr lang="en-US" sz="1400" dirty="0">
                <a:latin typeface="Trebuchet MS" panose="020B0603020202020204" pitchFamily="34" charset="0"/>
              </a:rPr>
              <a:t>Great experience, </a:t>
            </a:r>
            <a:r>
              <a:rPr lang="en-US" sz="1400" dirty="0">
                <a:solidFill>
                  <a:srgbClr val="29BA74"/>
                </a:solidFill>
                <a:latin typeface="Trebuchet MS" panose="020B0603020202020204" pitchFamily="34" charset="0"/>
              </a:rPr>
              <a:t>easy to find trainings </a:t>
            </a:r>
            <a:r>
              <a:rPr lang="en-US" sz="1400" dirty="0">
                <a:latin typeface="Trebuchet MS" panose="020B0603020202020204" pitchFamily="34" charset="0"/>
              </a:rPr>
              <a:t>and to join classes (User NPS rating: 10)</a:t>
            </a:r>
          </a:p>
        </p:txBody>
      </p:sp>
      <p:sp>
        <p:nvSpPr>
          <p:cNvPr id="16" name="ee4pFootnotes">
            <a:extLst>
              <a:ext uri="{FF2B5EF4-FFF2-40B4-BE49-F238E27FC236}">
                <a16:creationId xmlns:a16="http://schemas.microsoft.com/office/drawing/2014/main" id="{F899A8D8-C04F-498C-BE26-D13B21BA00A6}"/>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N = 95, of 95 NPS survey responses received 11 comments (optional) of which 3 are search related</a:t>
            </a:r>
          </a:p>
        </p:txBody>
      </p:sp>
      <p:sp>
        <p:nvSpPr>
          <p:cNvPr id="17" name="ee4pHeader1">
            <a:extLst>
              <a:ext uri="{FF2B5EF4-FFF2-40B4-BE49-F238E27FC236}">
                <a16:creationId xmlns:a16="http://schemas.microsoft.com/office/drawing/2014/main" id="{EEC15EE2-F94E-4C12-AE0D-3E8693C0F705}"/>
              </a:ext>
            </a:extLst>
          </p:cNvPr>
          <p:cNvSpPr txBox="1"/>
          <p:nvPr/>
        </p:nvSpPr>
        <p:spPr>
          <a:xfrm>
            <a:off x="630000" y="1112918"/>
            <a:ext cx="3524764" cy="658368"/>
          </a:xfrm>
          <a:prstGeom prst="rect">
            <a:avLst/>
          </a:prstGeom>
          <a:noFill/>
          <a:ln cap="rnd">
            <a:noFill/>
          </a:ln>
        </p:spPr>
        <p:txBody>
          <a:bodyPr wrap="square" lIns="0" tIns="0" rIns="0" bIns="0" rtlCol="0" anchor="b" anchorCtr="0">
            <a:noAutofit/>
          </a:bodyPr>
          <a:lstStyle/>
          <a:p>
            <a:pPr marL="0" lvl="3"/>
            <a:r>
              <a:rPr lang="en-US" sz="2000" dirty="0">
                <a:solidFill>
                  <a:schemeClr val="tx2"/>
                </a:solidFill>
              </a:rPr>
              <a:t>NPS Score</a:t>
            </a:r>
          </a:p>
        </p:txBody>
      </p:sp>
      <p:sp>
        <p:nvSpPr>
          <p:cNvPr id="18" name="ee4pHeader2">
            <a:extLst>
              <a:ext uri="{FF2B5EF4-FFF2-40B4-BE49-F238E27FC236}">
                <a16:creationId xmlns:a16="http://schemas.microsoft.com/office/drawing/2014/main" id="{4410069B-C1CA-41BC-B5B7-61F92E3D72D5}"/>
              </a:ext>
            </a:extLst>
          </p:cNvPr>
          <p:cNvSpPr txBox="1"/>
          <p:nvPr/>
        </p:nvSpPr>
        <p:spPr>
          <a:xfrm>
            <a:off x="8037235" y="1112918"/>
            <a:ext cx="3524764" cy="568820"/>
          </a:xfrm>
          <a:prstGeom prst="rect">
            <a:avLst/>
          </a:prstGeom>
          <a:noFill/>
          <a:ln cap="rnd">
            <a:noFill/>
          </a:ln>
        </p:spPr>
        <p:txBody>
          <a:bodyPr wrap="square" lIns="0" tIns="0" rIns="0" bIns="0" rtlCol="0" anchor="b" anchorCtr="0">
            <a:noAutofit/>
          </a:bodyPr>
          <a:lstStyle/>
          <a:p>
            <a:pPr marL="0" lvl="3"/>
            <a:r>
              <a:rPr lang="en-US" sz="2000" dirty="0">
                <a:solidFill>
                  <a:schemeClr val="tx2"/>
                </a:solidFill>
              </a:rPr>
              <a:t>Search Comments</a:t>
            </a:r>
          </a:p>
        </p:txBody>
      </p:sp>
    </p:spTree>
    <p:custDataLst>
      <p:tags r:id="rId2"/>
    </p:custDataLst>
    <p:extLst>
      <p:ext uri="{BB962C8B-B14F-4D97-AF65-F5344CB8AC3E}">
        <p14:creationId xmlns:p14="http://schemas.microsoft.com/office/powerpoint/2010/main" val="3376096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_pQBZ7B.qJ99cDJlfkc0H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O_t8QTcUPWRadRdYUE6S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x1QFdJGkDsvp5ij3m0zbw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LTszjZaeOA1W6FzGf87f4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DTvp.765O0rjkfSIWY_k.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LjQGG103r7w90flJ.KHd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SiyK5GhJXIfIJw82_BwX7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rRMXKGLQzZnREASmxsqo9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F7Joni7ZZ5Q_pT47YTtJ3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wdiQL7bQ2bfH24.nXBjgl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rpociTFff.OYSpNAF1AQ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ifggHkvJX3UAzwnVsLbu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CEyluEWsamiRfRIAAVj1x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TBOh2BD3IjpMDnc9CQAj7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8t_lr31u5I7xSO.TgQXib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n7io7qO9AL2V7rfuPGLbm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dbWLxDPFdZEkovJORQIqxQ"/>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4anSMLs9wZZ50xbg0542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g4iElNflW.d8gplJSffzw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YRtncczaLoEgVAst8h7E6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YO5MBADSF3CCL7t0NA7YGA"/>
</p:tagLst>
</file>

<file path=ppt/tags/tag54.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439</Words>
  <Application>Microsoft Office PowerPoint</Application>
  <PresentationFormat>Widescreen</PresentationFormat>
  <Paragraphs>55</Paragraphs>
  <Slides>3</Slides>
  <Notes>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vt:i4>
      </vt:variant>
      <vt:variant>
        <vt:lpstr>Custom Shows</vt:lpstr>
      </vt:variant>
      <vt:variant>
        <vt:i4>1</vt:i4>
      </vt:variant>
    </vt:vector>
  </HeadingPairs>
  <TitlesOfParts>
    <vt:vector size="8" baseType="lpstr">
      <vt:lpstr>Arial</vt:lpstr>
      <vt:lpstr>Trebuchet MS</vt:lpstr>
      <vt:lpstr>BCG Grid 16:9</vt:lpstr>
      <vt:lpstr>think-cell Slide</vt:lpstr>
      <vt:lpstr>Since July 2020, searches in LAB have 33% overall exit rate, averaging ~12k searches per month</vt:lpstr>
      <vt:lpstr>2021 People Survey LAB functionality comments</vt:lpstr>
      <vt:lpstr>LAB NPS feedback received since May 2021 – 2 comments received from detractors are search related</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Winter, Freddie</cp:lastModifiedBy>
  <cp:revision>445</cp:revision>
  <cp:lastPrinted>2000-01-01T04:00:00Z</cp:lastPrinted>
  <dcterms:created xsi:type="dcterms:W3CDTF">2021-06-16T21:59:02Z</dcterms:created>
  <dcterms:modified xsi:type="dcterms:W3CDTF">2021-06-16T22:43:09Z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