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6.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8.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9.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1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8"/>
  </p:notesMasterIdLst>
  <p:handoutMasterIdLst>
    <p:handoutMasterId r:id="rId19"/>
  </p:handoutMasterIdLst>
  <p:sldIdLst>
    <p:sldId id="256" r:id="rId2"/>
    <p:sldId id="277" r:id="rId3"/>
    <p:sldId id="272" r:id="rId4"/>
    <p:sldId id="297" r:id="rId5"/>
    <p:sldId id="284" r:id="rId6"/>
    <p:sldId id="263" r:id="rId7"/>
    <p:sldId id="375" r:id="rId8"/>
    <p:sldId id="376" r:id="rId9"/>
    <p:sldId id="264" r:id="rId10"/>
    <p:sldId id="275" r:id="rId11"/>
    <p:sldId id="315" r:id="rId12"/>
    <p:sldId id="316" r:id="rId13"/>
    <p:sldId id="317" r:id="rId14"/>
    <p:sldId id="322" r:id="rId15"/>
    <p:sldId id="261" r:id="rId16"/>
    <p:sldId id="260" r:id="rId17"/>
  </p:sldIdLst>
  <p:sldSz cx="12192000" cy="6858000"/>
  <p:notesSz cx="6950075" cy="9236075"/>
  <p:custShowLst>
    <p:custShow name="Format Guide Workshop" id="0">
      <p:sldLst/>
    </p:custShow>
  </p:custShowLst>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3" autoAdjust="0"/>
  </p:normalViewPr>
  <p:slideViewPr>
    <p:cSldViewPr snapToGrid="0">
      <p:cViewPr>
        <p:scale>
          <a:sx n="109" d="100"/>
          <a:sy n="109" d="100"/>
        </p:scale>
        <p:origin x="126" y="21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6/7/2021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6/7/2021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576301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13</a:t>
            </a:fld>
            <a:endParaRPr lang="en-US" dirty="0"/>
          </a:p>
        </p:txBody>
      </p:sp>
    </p:spTree>
    <p:extLst>
      <p:ext uri="{BB962C8B-B14F-4D97-AF65-F5344CB8AC3E}">
        <p14:creationId xmlns:p14="http://schemas.microsoft.com/office/powerpoint/2010/main" val="154289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15</a:t>
            </a:fld>
            <a:endParaRPr lang="en-US" dirty="0"/>
          </a:p>
        </p:txBody>
      </p:sp>
    </p:spTree>
    <p:extLst>
      <p:ext uri="{BB962C8B-B14F-4D97-AF65-F5344CB8AC3E}">
        <p14:creationId xmlns:p14="http://schemas.microsoft.com/office/powerpoint/2010/main" val="339254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2300807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112887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3370375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lvl="0"/>
            <a:endParaRPr lang="en-US">
              <a:solidFill>
                <a:srgbClr val="6E6F73"/>
              </a:solidFill>
            </a:endParaRPr>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707718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417440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4174659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9</a:t>
            </a:fld>
            <a:endParaRPr lang="en-US" dirty="0"/>
          </a:p>
        </p:txBody>
      </p:sp>
    </p:spTree>
    <p:extLst>
      <p:ext uri="{BB962C8B-B14F-4D97-AF65-F5344CB8AC3E}">
        <p14:creationId xmlns:p14="http://schemas.microsoft.com/office/powerpoint/2010/main" val="1197453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156786903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5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214"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6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3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76"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3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8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56"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9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01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4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6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8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11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3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6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8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36"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3.xml"/><Relationship Id="rId7" Type="http://schemas.openxmlformats.org/officeDocument/2006/relationships/oleObject" Target="../embeddings/oleObject19.bin"/><Relationship Id="rId2" Type="http://schemas.openxmlformats.org/officeDocument/2006/relationships/tags" Target="../tags/tag32.xml"/><Relationship Id="rId1" Type="http://schemas.openxmlformats.org/officeDocument/2006/relationships/vmlDrawing" Target="../drawings/vmlDrawing19.v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34.xml"/></Relationships>
</file>

<file path=ppt/slides/_rels/slide10.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11.emf"/><Relationship Id="rId2" Type="http://schemas.openxmlformats.org/officeDocument/2006/relationships/tags" Target="../tags/tag70.xml"/><Relationship Id="rId1" Type="http://schemas.openxmlformats.org/officeDocument/2006/relationships/vmlDrawing" Target="../drawings/vmlDrawing28.vml"/><Relationship Id="rId6" Type="http://schemas.openxmlformats.org/officeDocument/2006/relationships/oleObject" Target="../embeddings/oleObject29.bin"/><Relationship Id="rId5" Type="http://schemas.openxmlformats.org/officeDocument/2006/relationships/notesSlide" Target="../notesSlides/notesSlide8.xml"/><Relationship Id="rId4"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vmlDrawing" Target="../drawings/vmlDrawing29.vml"/><Relationship Id="rId5" Type="http://schemas.openxmlformats.org/officeDocument/2006/relationships/image" Target="../media/image11.emf"/><Relationship Id="rId4"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74.xml"/><Relationship Id="rId7" Type="http://schemas.openxmlformats.org/officeDocument/2006/relationships/image" Target="../media/image11.emf"/><Relationship Id="rId2" Type="http://schemas.openxmlformats.org/officeDocument/2006/relationships/tags" Target="../tags/tag73.xml"/><Relationship Id="rId1" Type="http://schemas.openxmlformats.org/officeDocument/2006/relationships/vmlDrawing" Target="../drawings/vmlDrawing30.vml"/><Relationship Id="rId6" Type="http://schemas.openxmlformats.org/officeDocument/2006/relationships/oleObject" Target="../embeddings/oleObject31.bin"/><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76.xml"/><Relationship Id="rId7" Type="http://schemas.openxmlformats.org/officeDocument/2006/relationships/image" Target="../media/image11.emf"/><Relationship Id="rId2" Type="http://schemas.openxmlformats.org/officeDocument/2006/relationships/tags" Target="../tags/tag75.xml"/><Relationship Id="rId1" Type="http://schemas.openxmlformats.org/officeDocument/2006/relationships/vmlDrawing" Target="../drawings/vmlDrawing31.vml"/><Relationship Id="rId6" Type="http://schemas.openxmlformats.org/officeDocument/2006/relationships/oleObject" Target="../embeddings/oleObject32.bin"/><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tags" Target="../tags/tag78.xml"/><Relationship Id="rId7" Type="http://schemas.openxmlformats.org/officeDocument/2006/relationships/image" Target="../media/image11.emf"/><Relationship Id="rId2" Type="http://schemas.openxmlformats.org/officeDocument/2006/relationships/tags" Target="../tags/tag77.xml"/><Relationship Id="rId1" Type="http://schemas.openxmlformats.org/officeDocument/2006/relationships/vmlDrawing" Target="../drawings/vmlDrawing32.vml"/><Relationship Id="rId6" Type="http://schemas.openxmlformats.org/officeDocument/2006/relationships/oleObject" Target="../embeddings/oleObject33.bin"/><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vmlDrawing" Target="../drawings/vmlDrawing20.vml"/><Relationship Id="rId6" Type="http://schemas.openxmlformats.org/officeDocument/2006/relationships/tags" Target="../tags/tag39.xml"/><Relationship Id="rId11" Type="http://schemas.openxmlformats.org/officeDocument/2006/relationships/image" Target="../media/image10.emf"/><Relationship Id="rId5" Type="http://schemas.openxmlformats.org/officeDocument/2006/relationships/tags" Target="../tags/tag38.xml"/><Relationship Id="rId10" Type="http://schemas.openxmlformats.org/officeDocument/2006/relationships/oleObject" Target="../embeddings/oleObject20.bin"/><Relationship Id="rId4" Type="http://schemas.openxmlformats.org/officeDocument/2006/relationships/tags" Target="../tags/tag37.xml"/><Relationship Id="rId9"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42.xml"/><Relationship Id="rId7" Type="http://schemas.openxmlformats.org/officeDocument/2006/relationships/slideLayout" Target="../slideLayouts/slideLayout2.xml"/><Relationship Id="rId12" Type="http://schemas.openxmlformats.org/officeDocument/2006/relationships/image" Target="../media/image12.emf"/><Relationship Id="rId2" Type="http://schemas.openxmlformats.org/officeDocument/2006/relationships/tags" Target="../tags/tag41.xml"/><Relationship Id="rId1" Type="http://schemas.openxmlformats.org/officeDocument/2006/relationships/vmlDrawing" Target="../drawings/vmlDrawing21.vml"/><Relationship Id="rId6" Type="http://schemas.openxmlformats.org/officeDocument/2006/relationships/tags" Target="../tags/tag45.xml"/><Relationship Id="rId11" Type="http://schemas.openxmlformats.org/officeDocument/2006/relationships/oleObject" Target="../embeddings/oleObject22.bin"/><Relationship Id="rId5" Type="http://schemas.openxmlformats.org/officeDocument/2006/relationships/tags" Target="../tags/tag44.xml"/><Relationship Id="rId10" Type="http://schemas.openxmlformats.org/officeDocument/2006/relationships/image" Target="../media/image11.emf"/><Relationship Id="rId4" Type="http://schemas.openxmlformats.org/officeDocument/2006/relationships/tags" Target="../tags/tag43.xml"/><Relationship Id="rId9" Type="http://schemas.openxmlformats.org/officeDocument/2006/relationships/oleObject" Target="../embeddings/oleObject21.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47.xml"/><Relationship Id="rId7" Type="http://schemas.openxmlformats.org/officeDocument/2006/relationships/notesSlide" Target="../notesSlides/notesSlide4.xml"/><Relationship Id="rId2" Type="http://schemas.openxmlformats.org/officeDocument/2006/relationships/tags" Target="../tags/tag46.xml"/><Relationship Id="rId1" Type="http://schemas.openxmlformats.org/officeDocument/2006/relationships/vmlDrawing" Target="../drawings/vmlDrawing22.vml"/><Relationship Id="rId6" Type="http://schemas.openxmlformats.org/officeDocument/2006/relationships/slideLayout" Target="../slideLayouts/slideLayout30.xml"/><Relationship Id="rId5" Type="http://schemas.openxmlformats.org/officeDocument/2006/relationships/tags" Target="../tags/tag49.xml"/><Relationship Id="rId10" Type="http://schemas.openxmlformats.org/officeDocument/2006/relationships/image" Target="../media/image13.jpg"/><Relationship Id="rId4" Type="http://schemas.openxmlformats.org/officeDocument/2006/relationships/tags" Target="../tags/tag48.xml"/><Relationship Id="rId9" Type="http://schemas.openxmlformats.org/officeDocument/2006/relationships/image" Target="../media/image10.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tags" Target="../tags/tag51.xml"/><Relationship Id="rId7" Type="http://schemas.openxmlformats.org/officeDocument/2006/relationships/notesSlide" Target="../notesSlides/notesSlide5.xml"/><Relationship Id="rId2" Type="http://schemas.openxmlformats.org/officeDocument/2006/relationships/tags" Target="../tags/tag50.xml"/><Relationship Id="rId1" Type="http://schemas.openxmlformats.org/officeDocument/2006/relationships/vmlDrawing" Target="../drawings/vmlDrawing23.vml"/><Relationship Id="rId6" Type="http://schemas.openxmlformats.org/officeDocument/2006/relationships/slideLayout" Target="../slideLayouts/slideLayout16.xml"/><Relationship Id="rId5" Type="http://schemas.openxmlformats.org/officeDocument/2006/relationships/tags" Target="../tags/tag53.xml"/><Relationship Id="rId4" Type="http://schemas.openxmlformats.org/officeDocument/2006/relationships/tags" Target="../tags/tag52.xml"/><Relationship Id="rId9"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image" Target="../media/image14.png"/><Relationship Id="rId2" Type="http://schemas.openxmlformats.org/officeDocument/2006/relationships/tags" Target="../tags/tag54.xml"/><Relationship Id="rId1" Type="http://schemas.openxmlformats.org/officeDocument/2006/relationships/vmlDrawing" Target="../drawings/vmlDrawing24.vml"/><Relationship Id="rId6" Type="http://schemas.openxmlformats.org/officeDocument/2006/relationships/tags" Target="../tags/tag58.xml"/><Relationship Id="rId11" Type="http://schemas.openxmlformats.org/officeDocument/2006/relationships/image" Target="../media/image11.emf"/><Relationship Id="rId5" Type="http://schemas.openxmlformats.org/officeDocument/2006/relationships/tags" Target="../tags/tag57.xml"/><Relationship Id="rId10" Type="http://schemas.openxmlformats.org/officeDocument/2006/relationships/oleObject" Target="../embeddings/oleObject25.bin"/><Relationship Id="rId4" Type="http://schemas.openxmlformats.org/officeDocument/2006/relationships/tags" Target="../tags/tag56.xml"/><Relationship Id="rId9"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11.emf"/><Relationship Id="rId2" Type="http://schemas.openxmlformats.org/officeDocument/2006/relationships/tags" Target="../tags/tag60.xml"/><Relationship Id="rId1" Type="http://schemas.openxmlformats.org/officeDocument/2006/relationships/vmlDrawing" Target="../drawings/vmlDrawing25.vml"/><Relationship Id="rId6" Type="http://schemas.openxmlformats.org/officeDocument/2006/relationships/oleObject" Target="../embeddings/oleObject26.bin"/><Relationship Id="rId5" Type="http://schemas.openxmlformats.org/officeDocument/2006/relationships/slideLayout" Target="../slideLayouts/slideLayout31.xml"/><Relationship Id="rId4" Type="http://schemas.openxmlformats.org/officeDocument/2006/relationships/tags" Target="../tags/tag62.xml"/></Relationships>
</file>

<file path=ppt/slides/_rels/slide8.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11.emf"/><Relationship Id="rId2" Type="http://schemas.openxmlformats.org/officeDocument/2006/relationships/tags" Target="../tags/tag63.xml"/><Relationship Id="rId1" Type="http://schemas.openxmlformats.org/officeDocument/2006/relationships/vmlDrawing" Target="../drawings/vmlDrawing26.vml"/><Relationship Id="rId6" Type="http://schemas.openxmlformats.org/officeDocument/2006/relationships/oleObject" Target="../embeddings/oleObject27.bin"/><Relationship Id="rId5" Type="http://schemas.openxmlformats.org/officeDocument/2006/relationships/slideLayout" Target="../slideLayouts/slideLayout31.xml"/><Relationship Id="rId4" Type="http://schemas.openxmlformats.org/officeDocument/2006/relationships/tags" Target="../tags/tag65.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67.xml"/><Relationship Id="rId7" Type="http://schemas.openxmlformats.org/officeDocument/2006/relationships/notesSlide" Target="../notesSlides/notesSlide7.xml"/><Relationship Id="rId2" Type="http://schemas.openxmlformats.org/officeDocument/2006/relationships/tags" Target="../tags/tag66.xml"/><Relationship Id="rId1" Type="http://schemas.openxmlformats.org/officeDocument/2006/relationships/vmlDrawing" Target="../drawings/vmlDrawing27.vml"/><Relationship Id="rId6" Type="http://schemas.openxmlformats.org/officeDocument/2006/relationships/slideLayout" Target="../slideLayouts/slideLayout2.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061924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96"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7ABCDE3-5C95-4ADA-A6CD-4AAF3B3B3B47}"/>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Picture Placeholder 13"/>
          <p:cNvSpPr>
            <a:spLocks noGrp="1"/>
          </p:cNvSpPr>
          <p:nvPr>
            <p:ph type="pic" sz="quarter" idx="13"/>
          </p:nvPr>
        </p:nvSpPr>
        <p:spPr/>
      </p:sp>
      <p:sp>
        <p:nvSpPr>
          <p:cNvPr id="13" name="Text Placeholder 12"/>
          <p:cNvSpPr>
            <a:spLocks noGrp="1"/>
          </p:cNvSpPr>
          <p:nvPr>
            <p:ph type="body" sz="quarter" idx="12"/>
          </p:nvPr>
        </p:nvSpPr>
        <p:spPr/>
        <p:txBody>
          <a:bodyPr/>
          <a:lstStyle/>
          <a:p>
            <a:r>
              <a:rPr lang="en-US" dirty="0"/>
              <a:t>May 2021</a:t>
            </a:r>
          </a:p>
        </p:txBody>
      </p:sp>
      <p:sp>
        <p:nvSpPr>
          <p:cNvPr id="12" name="Subtitle 11"/>
          <p:cNvSpPr>
            <a:spLocks noGrp="1"/>
          </p:cNvSpPr>
          <p:nvPr>
            <p:ph type="subTitle" idx="1"/>
          </p:nvPr>
        </p:nvSpPr>
        <p:spPr/>
        <p:txBody>
          <a:bodyPr/>
          <a:lstStyle/>
          <a:p>
            <a:endParaRPr lang="en-US"/>
          </a:p>
        </p:txBody>
      </p:sp>
      <p:sp>
        <p:nvSpPr>
          <p:cNvPr id="11" name="Title 10"/>
          <p:cNvSpPr>
            <a:spLocks noGrp="1"/>
          </p:cNvSpPr>
          <p:nvPr>
            <p:ph type="ctrTitle"/>
          </p:nvPr>
        </p:nvSpPr>
        <p:spPr/>
        <p:txBody>
          <a:bodyPr/>
          <a:lstStyle/>
          <a:p>
            <a:r>
              <a:rPr lang="en-US" dirty="0"/>
              <a:t>Learning platforms </a:t>
            </a:r>
            <a:r>
              <a:rPr lang="en-US" dirty="0" err="1"/>
              <a:t>VoC</a:t>
            </a:r>
            <a:endParaRPr lang="en-US" dirty="0"/>
          </a:p>
        </p:txBody>
      </p:sp>
      <p:sp>
        <p:nvSpPr>
          <p:cNvPr id="8" name="Textfeld 1">
            <a:extLst>
              <a:ext uri="{FF2B5EF4-FFF2-40B4-BE49-F238E27FC236}">
                <a16:creationId xmlns:a16="http://schemas.microsoft.com/office/drawing/2014/main" id="{810D5490-E768-4E11-9193-F8E26BF40E71}"/>
              </a:ext>
            </a:extLst>
          </p:cNvPr>
          <p:cNvSpPr txBox="1"/>
          <p:nvPr>
            <p:custDataLst>
              <p:tags r:id="rId4"/>
            </p:custDataLst>
          </p:nvPr>
        </p:nvSpPr>
        <p:spPr>
          <a:xfrm rot="600000">
            <a:off x="3581400" y="3170468"/>
            <a:ext cx="5029200" cy="517065"/>
          </a:xfrm>
          <a:prstGeom prst="rect">
            <a:avLst/>
          </a:prstGeom>
          <a:pattFill>
            <a:fgClr>
              <a:srgbClr val="EEA632"/>
            </a:fgClr>
            <a:bgClr>
              <a:srgbClr val="EEA632"/>
            </a:bgClr>
          </a:pattFill>
          <a:ln w="9525" cap="rnd">
            <a:solidFill>
              <a:srgbClr val="575757"/>
            </a:solidFill>
            <a:prstDash val="solid"/>
          </a:ln>
        </p:spPr>
        <p:txBody>
          <a:bodyPr vert="horz" wrap="square" lIns="36576" tIns="36576" rIns="36576" bIns="36576" rtlCol="0" anchor="t">
            <a:spAutoFit/>
          </a:bodyPr>
          <a:lstStyle/>
          <a:p>
            <a:pPr algn="ctr">
              <a:lnSpc>
                <a:spcPct val="90000"/>
              </a:lnSpc>
              <a:spcAft>
                <a:spcPts val="600"/>
              </a:spcAft>
            </a:pPr>
            <a:r>
              <a:rPr lang="en-US" sz="3200" b="1" dirty="0">
                <a:solidFill>
                  <a:srgbClr val="000000"/>
                </a:solidFill>
                <a:sym typeface="Trebuchet MS" panose="020B0603020202020204" pitchFamily="34" charset="0"/>
              </a:rPr>
              <a:t>WORK IN PROGRESS</a:t>
            </a:r>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4D8F8B2-0575-460D-ADB6-1E7ABB6238B6}"/>
              </a:ext>
            </a:extLst>
          </p:cNvPr>
          <p:cNvGraphicFramePr>
            <a:graphicFrameLocks noChangeAspect="1"/>
          </p:cNvGraphicFramePr>
          <p:nvPr>
            <p:custDataLst>
              <p:tags r:id="rId3"/>
            </p:custDataLst>
            <p:extLst>
              <p:ext uri="{D42A27DB-BD31-4B8C-83A1-F6EECF244321}">
                <p14:modId xmlns:p14="http://schemas.microsoft.com/office/powerpoint/2010/main" val="34849147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9820" name="think-cell Slide" r:id="rId6" imgW="395" imgH="394" progId="TCLayout.ActiveDocument.1">
                  <p:embed/>
                </p:oleObj>
              </mc:Choice>
              <mc:Fallback>
                <p:oleObj name="think-cell Slide" r:id="rId6" imgW="395" imgH="39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a:t>Backup</a:t>
            </a:r>
          </a:p>
        </p:txBody>
      </p:sp>
    </p:spTree>
    <p:custDataLst>
      <p:tags r:id="rId2"/>
    </p:custDataLst>
    <p:extLst>
      <p:ext uri="{BB962C8B-B14F-4D97-AF65-F5344CB8AC3E}">
        <p14:creationId xmlns:p14="http://schemas.microsoft.com/office/powerpoint/2010/main" val="2090692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8071DB9-24E9-4E92-A73C-99113A1D1EA5}"/>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844" name="think-cell Slide" r:id="rId4" imgW="395" imgH="394" progId="TCLayout.ActiveDocument.1">
                  <p:embed/>
                </p:oleObj>
              </mc:Choice>
              <mc:Fallback>
                <p:oleObj name="think-cell Slide" r:id="rId4" imgW="395" imgH="394" progId="TCLayout.ActiveDocument.1">
                  <p:embed/>
                  <p:pic>
                    <p:nvPicPr>
                      <p:cNvPr id="4" name="Object 3" hidden="1">
                        <a:extLst>
                          <a:ext uri="{FF2B5EF4-FFF2-40B4-BE49-F238E27FC236}">
                            <a16:creationId xmlns:a16="http://schemas.microsoft.com/office/drawing/2014/main" id="{A8071DB9-24E9-4E92-A73C-99113A1D1EA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390AB7A-6F0E-4A56-9C96-D084C4EEDA80}"/>
              </a:ext>
            </a:extLst>
          </p:cNvPr>
          <p:cNvSpPr>
            <a:spLocks noGrp="1"/>
          </p:cNvSpPr>
          <p:nvPr>
            <p:ph type="title"/>
          </p:nvPr>
        </p:nvSpPr>
        <p:spPr>
          <a:xfrm>
            <a:off x="630000" y="622800"/>
            <a:ext cx="10933200" cy="775597"/>
          </a:xfrm>
        </p:spPr>
        <p:txBody>
          <a:bodyPr vert="horz"/>
          <a:lstStyle/>
          <a:p>
            <a:r>
              <a:rPr lang="en-US" sz="2800" dirty="0"/>
              <a:t>Several existing listening posts address multiple aspects of learning experience</a:t>
            </a:r>
          </a:p>
        </p:txBody>
      </p:sp>
      <p:graphicFrame>
        <p:nvGraphicFramePr>
          <p:cNvPr id="12" name="Table 3">
            <a:extLst>
              <a:ext uri="{FF2B5EF4-FFF2-40B4-BE49-F238E27FC236}">
                <a16:creationId xmlns:a16="http://schemas.microsoft.com/office/drawing/2014/main" id="{B2EF31E7-2FC3-484D-BD2F-84D8A3EC88C8}"/>
              </a:ext>
            </a:extLst>
          </p:cNvPr>
          <p:cNvGraphicFramePr>
            <a:graphicFrameLocks noGrp="1"/>
          </p:cNvGraphicFramePr>
          <p:nvPr/>
        </p:nvGraphicFramePr>
        <p:xfrm>
          <a:off x="630000" y="1320811"/>
          <a:ext cx="10941174" cy="5668401"/>
        </p:xfrm>
        <a:graphic>
          <a:graphicData uri="http://schemas.openxmlformats.org/drawingml/2006/table">
            <a:tbl>
              <a:tblPr firstRow="1" bandRow="1">
                <a:tableStyleId>{2D5ABB26-0587-4C30-8999-92F81FD0307C}</a:tableStyleId>
              </a:tblPr>
              <a:tblGrid>
                <a:gridCol w="1453871">
                  <a:extLst>
                    <a:ext uri="{9D8B030D-6E8A-4147-A177-3AD203B41FA5}">
                      <a16:colId xmlns:a16="http://schemas.microsoft.com/office/drawing/2014/main" val="499696169"/>
                    </a:ext>
                  </a:extLst>
                </a:gridCol>
                <a:gridCol w="4763517">
                  <a:extLst>
                    <a:ext uri="{9D8B030D-6E8A-4147-A177-3AD203B41FA5}">
                      <a16:colId xmlns:a16="http://schemas.microsoft.com/office/drawing/2014/main" val="1651172322"/>
                    </a:ext>
                  </a:extLst>
                </a:gridCol>
                <a:gridCol w="1616149">
                  <a:extLst>
                    <a:ext uri="{9D8B030D-6E8A-4147-A177-3AD203B41FA5}">
                      <a16:colId xmlns:a16="http://schemas.microsoft.com/office/drawing/2014/main" val="3347936749"/>
                    </a:ext>
                  </a:extLst>
                </a:gridCol>
                <a:gridCol w="1236297">
                  <a:extLst>
                    <a:ext uri="{9D8B030D-6E8A-4147-A177-3AD203B41FA5}">
                      <a16:colId xmlns:a16="http://schemas.microsoft.com/office/drawing/2014/main" val="1387537438"/>
                    </a:ext>
                  </a:extLst>
                </a:gridCol>
                <a:gridCol w="1871340">
                  <a:extLst>
                    <a:ext uri="{9D8B030D-6E8A-4147-A177-3AD203B41FA5}">
                      <a16:colId xmlns:a16="http://schemas.microsoft.com/office/drawing/2014/main" val="2872706190"/>
                    </a:ext>
                  </a:extLst>
                </a:gridCol>
              </a:tblGrid>
              <a:tr h="428137">
                <a:tc>
                  <a:txBody>
                    <a:bodyPr/>
                    <a:lstStyle/>
                    <a:p>
                      <a:r>
                        <a:rPr lang="en-US" sz="1600" b="1" dirty="0">
                          <a:solidFill>
                            <a:schemeClr val="bg1"/>
                          </a:solidFill>
                        </a:rPr>
                        <a:t>Channel</a:t>
                      </a:r>
                    </a:p>
                  </a:txBody>
                  <a:tcPr anchor="b">
                    <a:lnT>
                      <a:noFill/>
                    </a:lnT>
                    <a:lnB w="9525">
                      <a:solidFill>
                        <a:srgbClr val="9A9A9A">
                          <a:lumMod val="100000"/>
                        </a:srgbClr>
                      </a:solidFill>
                      <a:prstDash val="solid"/>
                    </a:lnB>
                    <a:solidFill>
                      <a:srgbClr val="00B050"/>
                    </a:solidFill>
                  </a:tcPr>
                </a:tc>
                <a:tc>
                  <a:txBody>
                    <a:bodyPr/>
                    <a:lstStyle/>
                    <a:p>
                      <a:r>
                        <a:rPr lang="en-US" sz="1600" b="1" dirty="0">
                          <a:solidFill>
                            <a:schemeClr val="bg1"/>
                          </a:solidFill>
                        </a:rPr>
                        <a:t>Purpose</a:t>
                      </a:r>
                    </a:p>
                  </a:txBody>
                  <a:tcPr anchor="b">
                    <a:lnT>
                      <a:noFill/>
                    </a:lnT>
                    <a:lnB w="9525" cap="flat" cmpd="sng" algn="ctr">
                      <a:solidFill>
                        <a:srgbClr val="9A9A9A">
                          <a:lumMod val="100000"/>
                        </a:srgbClr>
                      </a:solidFill>
                      <a:prstDash val="solid"/>
                      <a:round/>
                      <a:headEnd type="none" w="med" len="med"/>
                      <a:tailEnd type="none" w="med" len="med"/>
                    </a:lnB>
                    <a:solidFill>
                      <a:srgbClr val="00B050"/>
                    </a:solidFill>
                  </a:tcPr>
                </a:tc>
                <a:tc>
                  <a:txBody>
                    <a:bodyPr/>
                    <a:lstStyle/>
                    <a:p>
                      <a:r>
                        <a:rPr lang="en-US" sz="1600" b="1" dirty="0">
                          <a:solidFill>
                            <a:schemeClr val="bg1"/>
                          </a:solidFill>
                        </a:rPr>
                        <a:t>Audience</a:t>
                      </a:r>
                    </a:p>
                  </a:txBody>
                  <a:tcPr anchor="b">
                    <a:lnT>
                      <a:noFill/>
                    </a:lnT>
                    <a:lnB w="9525">
                      <a:solidFill>
                        <a:srgbClr val="9A9A9A">
                          <a:lumMod val="100000"/>
                        </a:srgbClr>
                      </a:solidFill>
                      <a:prstDash val="solid"/>
                    </a:lnB>
                    <a:solidFill>
                      <a:srgbClr val="00B050"/>
                    </a:solidFill>
                  </a:tcPr>
                </a:tc>
                <a:tc>
                  <a:txBody>
                    <a:bodyPr/>
                    <a:lstStyle/>
                    <a:p>
                      <a:r>
                        <a:rPr lang="en-US" sz="1600" b="1" dirty="0">
                          <a:solidFill>
                            <a:schemeClr val="bg1"/>
                          </a:solidFill>
                        </a:rPr>
                        <a:t>Frequency</a:t>
                      </a:r>
                    </a:p>
                  </a:txBody>
                  <a:tcPr anchor="b">
                    <a:lnT>
                      <a:noFill/>
                    </a:lnT>
                    <a:lnB w="9525">
                      <a:solidFill>
                        <a:srgbClr val="9A9A9A">
                          <a:lumMod val="100000"/>
                        </a:srgbClr>
                      </a:solidFill>
                      <a:prstDash val="solid"/>
                    </a:lnB>
                    <a:solidFill>
                      <a:srgbClr val="00B050"/>
                    </a:solidFill>
                  </a:tcPr>
                </a:tc>
                <a:tc>
                  <a:txBody>
                    <a:bodyPr/>
                    <a:lstStyle/>
                    <a:p>
                      <a:r>
                        <a:rPr lang="en-US" sz="1600" b="1" dirty="0">
                          <a:solidFill>
                            <a:schemeClr val="bg1"/>
                          </a:solidFill>
                        </a:rPr>
                        <a:t>Addresses</a:t>
                      </a:r>
                    </a:p>
                  </a:txBody>
                  <a:tcPr anchor="b">
                    <a:lnT>
                      <a:noFill/>
                    </a:lnT>
                    <a:lnB w="9525">
                      <a:solidFill>
                        <a:srgbClr val="9A9A9A">
                          <a:lumMod val="100000"/>
                        </a:srgbClr>
                      </a:solidFill>
                      <a:prstDash val="solid"/>
                    </a:lnB>
                    <a:solidFill>
                      <a:srgbClr val="00B050"/>
                    </a:solidFill>
                  </a:tcPr>
                </a:tc>
                <a:extLst>
                  <a:ext uri="{0D108BD9-81ED-4DB2-BD59-A6C34878D82A}">
                    <a16:rowId xmlns:a16="http://schemas.microsoft.com/office/drawing/2014/main" val="1234444878"/>
                  </a:ext>
                </a:extLst>
              </a:tr>
              <a:tr h="224473">
                <a:tc>
                  <a:txBody>
                    <a:bodyPr/>
                    <a:lstStyle/>
                    <a:p>
                      <a:r>
                        <a:rPr lang="en-US" sz="1200" dirty="0"/>
                        <a:t>Employee Input Panel</a:t>
                      </a:r>
                    </a:p>
                  </a:txBody>
                  <a:tcPr>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dirty="0"/>
                        <a:t>Awareness/Usage Survey</a:t>
                      </a:r>
                    </a:p>
                  </a:txBody>
                  <a:tcPr>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dirty="0"/>
                        <a:t>Volunteer (~400)</a:t>
                      </a:r>
                    </a:p>
                  </a:txBody>
                  <a:tcPr>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dirty="0"/>
                        <a:t>Annual</a:t>
                      </a:r>
                    </a:p>
                  </a:txBody>
                  <a:tcPr>
                    <a:lnT w="9525" cap="flat" cmpd="sng" algn="ctr">
                      <a:solidFill>
                        <a:srgbClr val="9A9A9A">
                          <a:lumMod val="100000"/>
                        </a:srgbClr>
                      </a:solidFill>
                      <a:prstDash val="solid"/>
                      <a:round/>
                      <a:headEnd type="none" w="med" len="med"/>
                      <a:tailEnd type="none" w="med" len="med"/>
                    </a:lnT>
                    <a:lnB>
                      <a:noFill/>
                    </a:lnB>
                  </a:tcPr>
                </a:tc>
                <a:tc>
                  <a:txBody>
                    <a:bodyPr/>
                    <a:lstStyle/>
                    <a:p>
                      <a:r>
                        <a:rPr lang="en-US" sz="1200" dirty="0"/>
                        <a:t>Content, tools</a:t>
                      </a:r>
                    </a:p>
                  </a:txBody>
                  <a:tcPr>
                    <a:lnT w="9525" cap="flat" cmpd="sng" algn="ctr">
                      <a:solidFill>
                        <a:srgbClr val="9A9A9A">
                          <a:lumMod val="100000"/>
                        </a:srgbClr>
                      </a:solidFill>
                      <a:prstDash val="solid"/>
                      <a:round/>
                      <a:headEnd type="none" w="med" len="med"/>
                      <a:tailEnd type="none" w="med" len="med"/>
                    </a:lnT>
                    <a:lnB>
                      <a:noFill/>
                    </a:lnB>
                  </a:tcPr>
                </a:tc>
                <a:extLst>
                  <a:ext uri="{0D108BD9-81ED-4DB2-BD59-A6C34878D82A}">
                    <a16:rowId xmlns:a16="http://schemas.microsoft.com/office/drawing/2014/main" val="3655639474"/>
                  </a:ext>
                </a:extLst>
              </a:tr>
              <a:tr h="357950">
                <a:tc>
                  <a:txBody>
                    <a:bodyPr/>
                    <a:lstStyle/>
                    <a:p>
                      <a:r>
                        <a:rPr lang="en-US" sz="1200" dirty="0"/>
                        <a:t>People Survey </a:t>
                      </a:r>
                    </a:p>
                  </a:txBody>
                  <a:tcPr>
                    <a:lnT>
                      <a:noFill/>
                    </a:lnT>
                    <a:lnB>
                      <a:noFill/>
                    </a:lnB>
                  </a:tcPr>
                </a:tc>
                <a:tc>
                  <a:txBody>
                    <a:bodyPr/>
                    <a:lstStyle/>
                    <a:p>
                      <a:r>
                        <a:rPr lang="en-US" sz="1200" dirty="0"/>
                        <a:t>Level of satisfaction, support and value of resources to build job-related skills</a:t>
                      </a:r>
                    </a:p>
                  </a:txBody>
                  <a:tcPr>
                    <a:lnT>
                      <a:noFill/>
                    </a:lnT>
                    <a:lnB>
                      <a:noFill/>
                    </a:lnB>
                  </a:tcPr>
                </a:tc>
                <a:tc>
                  <a:txBody>
                    <a:bodyPr/>
                    <a:lstStyle/>
                    <a:p>
                      <a:r>
                        <a:rPr lang="en-US" sz="1200" dirty="0"/>
                        <a:t>All staff (~80% completion)</a:t>
                      </a:r>
                    </a:p>
                  </a:txBody>
                  <a:tcPr>
                    <a:lnT>
                      <a:noFill/>
                    </a:lnT>
                    <a:lnB>
                      <a:noFill/>
                    </a:lnB>
                  </a:tcPr>
                </a:tc>
                <a:tc>
                  <a:txBody>
                    <a:bodyPr/>
                    <a:lstStyle/>
                    <a:p>
                      <a:r>
                        <a:rPr lang="en-US" sz="1200" dirty="0"/>
                        <a:t>Annual</a:t>
                      </a:r>
                    </a:p>
                  </a:txBody>
                  <a:tcPr>
                    <a:lnT>
                      <a:noFill/>
                    </a:lnT>
                    <a:lnB>
                      <a:noFill/>
                    </a:lnB>
                  </a:tcPr>
                </a:tc>
                <a:tc>
                  <a:txBody>
                    <a:bodyPr/>
                    <a:lstStyle/>
                    <a:p>
                      <a:r>
                        <a:rPr lang="en-US" sz="1200" dirty="0"/>
                        <a:t>Content, tools</a:t>
                      </a:r>
                    </a:p>
                  </a:txBody>
                  <a:tcPr>
                    <a:lnT>
                      <a:noFill/>
                    </a:lnT>
                    <a:lnB>
                      <a:noFill/>
                    </a:lnB>
                  </a:tcPr>
                </a:tc>
                <a:extLst>
                  <a:ext uri="{0D108BD9-81ED-4DB2-BD59-A6C34878D82A}">
                    <a16:rowId xmlns:a16="http://schemas.microsoft.com/office/drawing/2014/main" val="4260858642"/>
                  </a:ext>
                </a:extLst>
              </a:tr>
              <a:tr h="357950">
                <a:tc>
                  <a:txBody>
                    <a:bodyPr/>
                    <a:lstStyle/>
                    <a:p>
                      <a:r>
                        <a:rPr lang="en-US" sz="1200" i="0" dirty="0"/>
                        <a:t>LAB NPS</a:t>
                      </a:r>
                    </a:p>
                  </a:txBody>
                  <a:tcPr>
                    <a:lnT>
                      <a:noFill/>
                    </a:lnT>
                    <a:lnB>
                      <a:noFill/>
                    </a:lnB>
                  </a:tcPr>
                </a:tc>
                <a:tc>
                  <a:txBody>
                    <a:bodyPr/>
                    <a:lstStyle/>
                    <a:p>
                      <a:r>
                        <a:rPr lang="en-US" sz="1200" i="0" dirty="0"/>
                        <a:t>Learner loyalty/sentiment</a:t>
                      </a:r>
                    </a:p>
                  </a:txBody>
                  <a:tcPr>
                    <a:lnT>
                      <a:noFill/>
                    </a:lnT>
                    <a:lnB>
                      <a:noFill/>
                    </a:lnB>
                  </a:tcPr>
                </a:tc>
                <a:tc>
                  <a:txBody>
                    <a:bodyPr/>
                    <a:lstStyle/>
                    <a:p>
                      <a:r>
                        <a:rPr lang="en-US" sz="1200" i="0" dirty="0"/>
                        <a:t>LAB users (1,500)</a:t>
                      </a:r>
                    </a:p>
                  </a:txBody>
                  <a:tcPr>
                    <a:lnT>
                      <a:noFill/>
                    </a:lnT>
                    <a:lnB>
                      <a:noFill/>
                    </a:lnB>
                  </a:tcPr>
                </a:tc>
                <a:tc>
                  <a:txBody>
                    <a:bodyPr/>
                    <a:lstStyle/>
                    <a:p>
                      <a:r>
                        <a:rPr lang="en-US" sz="1200" i="0" dirty="0"/>
                        <a:t>Quarterly</a:t>
                      </a:r>
                    </a:p>
                  </a:txBody>
                  <a:tcPr>
                    <a:lnT>
                      <a:noFill/>
                    </a:lnT>
                    <a:lnB>
                      <a:noFill/>
                    </a:lnB>
                  </a:tcPr>
                </a:tc>
                <a:tc>
                  <a:txBody>
                    <a:bodyPr/>
                    <a:lstStyle/>
                    <a:p>
                      <a:r>
                        <a:rPr lang="en-US" sz="1200" i="0" dirty="0"/>
                        <a:t>Content, tools</a:t>
                      </a:r>
                    </a:p>
                  </a:txBody>
                  <a:tcPr>
                    <a:lnT>
                      <a:noFill/>
                    </a:lnT>
                    <a:lnB>
                      <a:noFill/>
                    </a:lnB>
                  </a:tcPr>
                </a:tc>
                <a:extLst>
                  <a:ext uri="{0D108BD9-81ED-4DB2-BD59-A6C34878D82A}">
                    <a16:rowId xmlns:a16="http://schemas.microsoft.com/office/drawing/2014/main" val="3729619846"/>
                  </a:ext>
                </a:extLst>
              </a:tr>
              <a:tr h="332925">
                <a:tc>
                  <a:txBody>
                    <a:bodyPr/>
                    <a:lstStyle/>
                    <a:p>
                      <a:r>
                        <a:rPr lang="en-US" sz="1200" i="0" dirty="0"/>
                        <a:t>IT Pulse Survey</a:t>
                      </a:r>
                    </a:p>
                  </a:txBody>
                  <a:tcPr>
                    <a:lnT>
                      <a:noFill/>
                    </a:lnT>
                    <a:lnB>
                      <a:noFill/>
                    </a:lnB>
                  </a:tcPr>
                </a:tc>
                <a:tc>
                  <a:txBody>
                    <a:bodyPr/>
                    <a:lstStyle/>
                    <a:p>
                      <a:r>
                        <a:rPr lang="en-US" sz="1200" i="0" dirty="0"/>
                        <a:t>Satisfaction with IT tools and services (</a:t>
                      </a:r>
                      <a:r>
                        <a:rPr lang="en-US" sz="1200" i="0" dirty="0" err="1"/>
                        <a:t>i.e</a:t>
                      </a:r>
                      <a:r>
                        <a:rPr lang="en-US" sz="1200" i="0" dirty="0"/>
                        <a:t> Learning Platform)</a:t>
                      </a:r>
                    </a:p>
                  </a:txBody>
                  <a:tcPr>
                    <a:lnT>
                      <a:noFill/>
                    </a:lnT>
                    <a:lnB>
                      <a:noFill/>
                    </a:lnB>
                  </a:tcPr>
                </a:tc>
                <a:tc>
                  <a:txBody>
                    <a:bodyPr/>
                    <a:lstStyle/>
                    <a:p>
                      <a:r>
                        <a:rPr lang="en-US" sz="1200" i="0" dirty="0"/>
                        <a:t>All staff (TBD rate)</a:t>
                      </a:r>
                    </a:p>
                  </a:txBody>
                  <a:tcPr>
                    <a:lnT>
                      <a:noFill/>
                    </a:lnT>
                    <a:lnB>
                      <a:noFill/>
                    </a:lnB>
                  </a:tcPr>
                </a:tc>
                <a:tc>
                  <a:txBody>
                    <a:bodyPr/>
                    <a:lstStyle/>
                    <a:p>
                      <a:r>
                        <a:rPr lang="en-US" sz="1200" i="0" dirty="0"/>
                        <a:t>Quarterly</a:t>
                      </a:r>
                    </a:p>
                  </a:txBody>
                  <a:tcPr>
                    <a:lnT>
                      <a:noFill/>
                    </a:lnT>
                    <a:lnB>
                      <a:noFill/>
                    </a:lnB>
                  </a:tcPr>
                </a:tc>
                <a:tc>
                  <a:txBody>
                    <a:bodyPr/>
                    <a:lstStyle/>
                    <a:p>
                      <a:r>
                        <a:rPr lang="en-US" sz="1200" i="0" dirty="0"/>
                        <a:t>Jean </a:t>
                      </a:r>
                    </a:p>
                  </a:txBody>
                  <a:tcPr>
                    <a:lnT>
                      <a:noFill/>
                    </a:lnT>
                    <a:lnB>
                      <a:noFill/>
                    </a:lnB>
                  </a:tcPr>
                </a:tc>
                <a:extLst>
                  <a:ext uri="{0D108BD9-81ED-4DB2-BD59-A6C34878D82A}">
                    <a16:rowId xmlns:a16="http://schemas.microsoft.com/office/drawing/2014/main" val="3085755567"/>
                  </a:ext>
                </a:extLst>
              </a:tr>
              <a:tr h="332925">
                <a:tc>
                  <a:txBody>
                    <a:bodyPr/>
                    <a:lstStyle/>
                    <a:p>
                      <a:r>
                        <a:rPr lang="en-US" sz="1200" i="0" dirty="0"/>
                        <a:t>Behavioral data</a:t>
                      </a:r>
                    </a:p>
                  </a:txBody>
                  <a:tcPr>
                    <a:lnT>
                      <a:noFill/>
                    </a:lnT>
                    <a:lnB>
                      <a:noFill/>
                    </a:lnB>
                  </a:tcPr>
                </a:tc>
                <a:tc>
                  <a:txBody>
                    <a:bodyPr/>
                    <a:lstStyle/>
                    <a:p>
                      <a:r>
                        <a:rPr lang="en-US" sz="1200" i="0" dirty="0"/>
                        <a:t>Usage and Reach of Learning Products</a:t>
                      </a:r>
                    </a:p>
                  </a:txBody>
                  <a:tcPr>
                    <a:lnT>
                      <a:noFill/>
                    </a:lnT>
                    <a:lnB>
                      <a:noFill/>
                    </a:lnB>
                  </a:tcPr>
                </a:tc>
                <a:tc>
                  <a:txBody>
                    <a:bodyPr/>
                    <a:lstStyle/>
                    <a:p>
                      <a:r>
                        <a:rPr lang="en-US" sz="1200" i="0" dirty="0"/>
                        <a:t>LAB users</a:t>
                      </a:r>
                    </a:p>
                  </a:txBody>
                  <a:tcPr>
                    <a:lnT>
                      <a:noFill/>
                    </a:lnT>
                    <a:lnB>
                      <a:noFill/>
                    </a:lnB>
                  </a:tcPr>
                </a:tc>
                <a:tc>
                  <a:txBody>
                    <a:bodyPr/>
                    <a:lstStyle/>
                    <a:p>
                      <a:r>
                        <a:rPr lang="en-US" sz="1200" i="0" dirty="0"/>
                        <a:t>Monthly</a:t>
                      </a:r>
                    </a:p>
                  </a:txBody>
                  <a:tcPr>
                    <a:lnT>
                      <a:noFill/>
                    </a:lnT>
                    <a:lnB>
                      <a:noFill/>
                    </a:lnB>
                  </a:tcPr>
                </a:tc>
                <a:tc>
                  <a:txBody>
                    <a:bodyPr/>
                    <a:lstStyle/>
                    <a:p>
                      <a:r>
                        <a:rPr lang="en-US" sz="1200" i="0" dirty="0"/>
                        <a:t>Freddie</a:t>
                      </a:r>
                    </a:p>
                  </a:txBody>
                  <a:tcPr>
                    <a:lnT>
                      <a:noFill/>
                    </a:lnT>
                    <a:lnB>
                      <a:noFill/>
                    </a:lnB>
                  </a:tcPr>
                </a:tc>
                <a:extLst>
                  <a:ext uri="{0D108BD9-81ED-4DB2-BD59-A6C34878D82A}">
                    <a16:rowId xmlns:a16="http://schemas.microsoft.com/office/drawing/2014/main" val="1370266079"/>
                  </a:ext>
                </a:extLst>
              </a:tr>
              <a:tr h="257796">
                <a:tc>
                  <a:txBody>
                    <a:bodyPr/>
                    <a:lstStyle/>
                    <a:p>
                      <a:r>
                        <a:rPr lang="en-US" sz="1200" i="0" dirty="0"/>
                        <a:t>Support desk</a:t>
                      </a:r>
                    </a:p>
                  </a:txBody>
                  <a:tcPr>
                    <a:lnT>
                      <a:noFill/>
                    </a:lnT>
                    <a:lnB>
                      <a:noFill/>
                    </a:lnB>
                  </a:tcPr>
                </a:tc>
                <a:tc>
                  <a:txBody>
                    <a:bodyPr/>
                    <a:lstStyle/>
                    <a:p>
                      <a:r>
                        <a:rPr lang="en-US" sz="1200" i="0" dirty="0"/>
                        <a:t>IT service issues</a:t>
                      </a:r>
                    </a:p>
                  </a:txBody>
                  <a:tcPr>
                    <a:lnT>
                      <a:noFill/>
                    </a:lnT>
                    <a:lnB>
                      <a:noFill/>
                    </a:lnB>
                  </a:tcPr>
                </a:tc>
                <a:tc>
                  <a:txBody>
                    <a:bodyPr/>
                    <a:lstStyle/>
                    <a:p>
                      <a:r>
                        <a:rPr lang="en-US" sz="1200" i="0" dirty="0"/>
                        <a:t>Impacted users</a:t>
                      </a:r>
                    </a:p>
                  </a:txBody>
                  <a:tcPr>
                    <a:lnT>
                      <a:noFill/>
                    </a:lnT>
                    <a:lnB>
                      <a:noFill/>
                    </a:lnB>
                  </a:tcPr>
                </a:tc>
                <a:tc>
                  <a:txBody>
                    <a:bodyPr/>
                    <a:lstStyle/>
                    <a:p>
                      <a:r>
                        <a:rPr lang="en-US" sz="1200" i="0" dirty="0"/>
                        <a:t>Ongoing</a:t>
                      </a:r>
                    </a:p>
                  </a:txBody>
                  <a:tcPr>
                    <a:lnT>
                      <a:noFill/>
                    </a:lnT>
                    <a:lnB>
                      <a:noFill/>
                    </a:lnB>
                  </a:tcPr>
                </a:tc>
                <a:tc>
                  <a:txBody>
                    <a:bodyPr/>
                    <a:lstStyle/>
                    <a:p>
                      <a:r>
                        <a:rPr lang="en-US" sz="1200" i="0" dirty="0"/>
                        <a:t>LAB Admin Squad</a:t>
                      </a:r>
                    </a:p>
                  </a:txBody>
                  <a:tcPr>
                    <a:lnT>
                      <a:noFill/>
                    </a:lnT>
                    <a:lnB>
                      <a:noFill/>
                    </a:lnB>
                  </a:tcPr>
                </a:tc>
                <a:extLst>
                  <a:ext uri="{0D108BD9-81ED-4DB2-BD59-A6C34878D82A}">
                    <a16:rowId xmlns:a16="http://schemas.microsoft.com/office/drawing/2014/main" val="914810215"/>
                  </a:ext>
                </a:extLst>
              </a:tr>
              <a:tr h="429062">
                <a:tc>
                  <a:txBody>
                    <a:bodyPr/>
                    <a:lstStyle/>
                    <a:p>
                      <a:r>
                        <a:rPr lang="en-US" sz="1200" i="0" dirty="0"/>
                        <a:t>LAB 2.0 comments</a:t>
                      </a:r>
                    </a:p>
                  </a:txBody>
                  <a:tcPr>
                    <a:lnT>
                      <a:noFill/>
                    </a:lnT>
                    <a:lnB>
                      <a:noFill/>
                    </a:lnB>
                  </a:tcPr>
                </a:tc>
                <a:tc>
                  <a:txBody>
                    <a:bodyPr/>
                    <a:lstStyle/>
                    <a:p>
                      <a:r>
                        <a:rPr lang="en-US" sz="1200" i="0" dirty="0"/>
                        <a:t>Visible user ratings/ feedback on LAB courses and programs</a:t>
                      </a:r>
                    </a:p>
                  </a:txBody>
                  <a:tcPr>
                    <a:lnT>
                      <a:noFill/>
                    </a:lnT>
                    <a:lnB>
                      <a:noFill/>
                    </a:lnB>
                  </a:tcPr>
                </a:tc>
                <a:tc>
                  <a:txBody>
                    <a:bodyPr/>
                    <a:lstStyle/>
                    <a:p>
                      <a:r>
                        <a:rPr lang="en-US" sz="1200" i="0" dirty="0"/>
                        <a:t>LAB users</a:t>
                      </a:r>
                    </a:p>
                  </a:txBody>
                  <a:tcPr>
                    <a:lnT>
                      <a:noFill/>
                    </a:lnT>
                    <a:lnB>
                      <a:noFill/>
                    </a:lnB>
                  </a:tcPr>
                </a:tc>
                <a:tc>
                  <a:txBody>
                    <a:bodyPr/>
                    <a:lstStyle/>
                    <a:p>
                      <a:r>
                        <a:rPr lang="en-US" sz="1200" i="0" dirty="0"/>
                        <a:t>Ongoing</a:t>
                      </a:r>
                    </a:p>
                  </a:txBody>
                  <a:tcPr>
                    <a:lnT>
                      <a:noFill/>
                    </a:lnT>
                    <a:lnB>
                      <a:noFill/>
                    </a:lnB>
                  </a:tcPr>
                </a:tc>
                <a:tc>
                  <a:txBody>
                    <a:bodyPr/>
                    <a:lstStyle/>
                    <a:p>
                      <a:r>
                        <a:rPr lang="en-US" sz="1200" i="0" dirty="0"/>
                        <a:t>Justin</a:t>
                      </a:r>
                    </a:p>
                  </a:txBody>
                  <a:tcPr>
                    <a:lnT>
                      <a:noFill/>
                    </a:lnT>
                    <a:lnB>
                      <a:noFill/>
                    </a:lnB>
                  </a:tcPr>
                </a:tc>
                <a:extLst>
                  <a:ext uri="{0D108BD9-81ED-4DB2-BD59-A6C34878D82A}">
                    <a16:rowId xmlns:a16="http://schemas.microsoft.com/office/drawing/2014/main" val="1629730597"/>
                  </a:ext>
                </a:extLst>
              </a:tr>
              <a:tr h="483764">
                <a:tc>
                  <a:txBody>
                    <a:bodyPr/>
                    <a:lstStyle/>
                    <a:p>
                      <a:r>
                        <a:rPr lang="en-US" sz="1200" i="0" dirty="0"/>
                        <a:t>Content surveys (</a:t>
                      </a:r>
                      <a:r>
                        <a:rPr lang="en-US" sz="1200" i="0" dirty="0" err="1"/>
                        <a:t>ODT</a:t>
                      </a:r>
                      <a:r>
                        <a:rPr lang="en-US" sz="1200" i="0" dirty="0"/>
                        <a:t>)</a:t>
                      </a:r>
                    </a:p>
                  </a:txBody>
                  <a:tcPr>
                    <a:lnT>
                      <a:noFill/>
                    </a:lnT>
                    <a:lnB>
                      <a:noFill/>
                    </a:lnB>
                  </a:tcPr>
                </a:tc>
                <a:tc>
                  <a:txBody>
                    <a:bodyPr/>
                    <a:lstStyle/>
                    <a:p>
                      <a:r>
                        <a:rPr lang="en-US" sz="1200" i="0" dirty="0"/>
                        <a:t>Post-completion feedback on relevance and experience of new BCG content (first 90 days)</a:t>
                      </a:r>
                    </a:p>
                  </a:txBody>
                  <a:tcPr>
                    <a:lnT>
                      <a:noFill/>
                    </a:lnT>
                    <a:lnB>
                      <a:noFill/>
                    </a:lnB>
                  </a:tcPr>
                </a:tc>
                <a:tc>
                  <a:txBody>
                    <a:bodyPr/>
                    <a:lstStyle/>
                    <a:p>
                      <a:r>
                        <a:rPr lang="en-US" sz="1200" i="0" dirty="0"/>
                        <a:t>LAB users</a:t>
                      </a:r>
                    </a:p>
                  </a:txBody>
                  <a:tcPr>
                    <a:lnT>
                      <a:noFill/>
                    </a:lnT>
                    <a:lnB>
                      <a:noFill/>
                    </a:lnB>
                  </a:tcPr>
                </a:tc>
                <a:tc>
                  <a:txBody>
                    <a:bodyPr/>
                    <a:lstStyle/>
                    <a:p>
                      <a:r>
                        <a:rPr lang="en-US" sz="1200" i="0" dirty="0"/>
                        <a:t>Ongoing</a:t>
                      </a:r>
                    </a:p>
                  </a:txBody>
                  <a:tcPr>
                    <a:lnT>
                      <a:noFill/>
                    </a:lnT>
                    <a:lnB>
                      <a:noFill/>
                    </a:lnB>
                  </a:tcPr>
                </a:tc>
                <a:tc>
                  <a:txBody>
                    <a:bodyPr/>
                    <a:lstStyle/>
                    <a:p>
                      <a:r>
                        <a:rPr lang="en-US" sz="1200" i="0" dirty="0"/>
                        <a:t>Justin</a:t>
                      </a:r>
                    </a:p>
                  </a:txBody>
                  <a:tcPr>
                    <a:lnT>
                      <a:noFill/>
                    </a:lnT>
                    <a:lnB>
                      <a:noFill/>
                    </a:lnB>
                  </a:tcPr>
                </a:tc>
                <a:extLst>
                  <a:ext uri="{0D108BD9-81ED-4DB2-BD59-A6C34878D82A}">
                    <a16:rowId xmlns:a16="http://schemas.microsoft.com/office/drawing/2014/main" val="2362277902"/>
                  </a:ext>
                </a:extLst>
              </a:tr>
              <a:tr h="313658">
                <a:tc>
                  <a:txBody>
                    <a:bodyPr/>
                    <a:lstStyle/>
                    <a:p>
                      <a:r>
                        <a:rPr lang="en-US" sz="1200" i="0" dirty="0"/>
                        <a:t>Live training surveys</a:t>
                      </a:r>
                    </a:p>
                  </a:txBody>
                  <a:tcPr>
                    <a:lnT>
                      <a:noFill/>
                    </a:lnT>
                    <a:lnB>
                      <a:noFill/>
                    </a:lnB>
                  </a:tcPr>
                </a:tc>
                <a:tc>
                  <a:txBody>
                    <a:bodyPr/>
                    <a:lstStyle/>
                    <a:p>
                      <a:r>
                        <a:rPr lang="en-US" sz="1200" i="0" dirty="0"/>
                        <a:t>Program specific feedback on live program experience</a:t>
                      </a:r>
                    </a:p>
                  </a:txBody>
                  <a:tcPr>
                    <a:lnT>
                      <a:noFill/>
                    </a:lnT>
                    <a:lnB>
                      <a:noFill/>
                    </a:lnB>
                  </a:tcPr>
                </a:tc>
                <a:tc>
                  <a:txBody>
                    <a:bodyPr/>
                    <a:lstStyle/>
                    <a:p>
                      <a:r>
                        <a:rPr lang="en-US" sz="1200" i="0" dirty="0"/>
                        <a:t>Live training participants</a:t>
                      </a:r>
                    </a:p>
                  </a:txBody>
                  <a:tcPr>
                    <a:lnT>
                      <a:noFill/>
                    </a:lnT>
                    <a:lnB>
                      <a:noFill/>
                    </a:lnB>
                  </a:tcPr>
                </a:tc>
                <a:tc>
                  <a:txBody>
                    <a:bodyPr/>
                    <a:lstStyle/>
                    <a:p>
                      <a:r>
                        <a:rPr lang="en-US" sz="1200" i="0" dirty="0"/>
                        <a:t>Ongoing</a:t>
                      </a:r>
                    </a:p>
                  </a:txBody>
                  <a:tcPr>
                    <a:lnT>
                      <a:noFill/>
                    </a:lnT>
                    <a:lnB>
                      <a:noFill/>
                    </a:lnB>
                  </a:tcPr>
                </a:tc>
                <a:tc>
                  <a:txBody>
                    <a:bodyPr/>
                    <a:lstStyle/>
                    <a:p>
                      <a:r>
                        <a:rPr lang="en-US" sz="1200" i="0" dirty="0"/>
                        <a:t>Various</a:t>
                      </a:r>
                    </a:p>
                  </a:txBody>
                  <a:tcPr>
                    <a:lnT>
                      <a:noFill/>
                    </a:lnT>
                    <a:lnB>
                      <a:noFill/>
                    </a:lnB>
                  </a:tcPr>
                </a:tc>
                <a:extLst>
                  <a:ext uri="{0D108BD9-81ED-4DB2-BD59-A6C34878D82A}">
                    <a16:rowId xmlns:a16="http://schemas.microsoft.com/office/drawing/2014/main" val="761820432"/>
                  </a:ext>
                </a:extLst>
              </a:tr>
              <a:tr h="313658">
                <a:tc>
                  <a:txBody>
                    <a:bodyPr/>
                    <a:lstStyle/>
                    <a:p>
                      <a:r>
                        <a:rPr lang="en-US" sz="1200" i="0" dirty="0"/>
                        <a:t>Focus groups</a:t>
                      </a:r>
                    </a:p>
                  </a:txBody>
                  <a:tcPr>
                    <a:lnT>
                      <a:noFill/>
                    </a:lnT>
                    <a:lnB>
                      <a:noFill/>
                    </a:lnB>
                  </a:tcPr>
                </a:tc>
                <a:tc>
                  <a:txBody>
                    <a:bodyPr/>
                    <a:lstStyle/>
                    <a:p>
                      <a:r>
                        <a:rPr lang="en-US" sz="1200" i="0" dirty="0"/>
                        <a:t>Deep dive into PS trends</a:t>
                      </a:r>
                    </a:p>
                  </a:txBody>
                  <a:tcPr>
                    <a:lnT>
                      <a:noFill/>
                    </a:lnT>
                    <a:lnB>
                      <a:noFill/>
                    </a:lnB>
                  </a:tcPr>
                </a:tc>
                <a:tc>
                  <a:txBody>
                    <a:bodyPr/>
                    <a:lstStyle/>
                    <a:p>
                      <a:r>
                        <a:rPr lang="en-US" sz="1200" i="0" dirty="0"/>
                        <a:t>Profiles vary </a:t>
                      </a:r>
                    </a:p>
                  </a:txBody>
                  <a:tcPr>
                    <a:lnT>
                      <a:noFill/>
                    </a:lnT>
                    <a:lnB>
                      <a:noFill/>
                    </a:lnB>
                  </a:tcPr>
                </a:tc>
                <a:tc>
                  <a:txBody>
                    <a:bodyPr/>
                    <a:lstStyle/>
                    <a:p>
                      <a:r>
                        <a:rPr lang="en-US" sz="1200" i="0" dirty="0"/>
                        <a:t>Ad hoc</a:t>
                      </a:r>
                    </a:p>
                  </a:txBody>
                  <a:tcPr>
                    <a:lnT>
                      <a:noFill/>
                    </a:lnT>
                    <a:lnB>
                      <a:noFill/>
                    </a:lnB>
                  </a:tcPr>
                </a:tc>
                <a:tc>
                  <a:txBody>
                    <a:bodyPr/>
                    <a:lstStyle/>
                    <a:p>
                      <a:r>
                        <a:rPr lang="en-US" sz="1200" i="0" dirty="0"/>
                        <a:t>Sarah/ Freddie</a:t>
                      </a:r>
                    </a:p>
                  </a:txBody>
                  <a:tcPr>
                    <a:lnT>
                      <a:noFill/>
                    </a:lnT>
                    <a:lnB>
                      <a:noFill/>
                    </a:lnB>
                  </a:tcPr>
                </a:tc>
                <a:extLst>
                  <a:ext uri="{0D108BD9-81ED-4DB2-BD59-A6C34878D82A}">
                    <a16:rowId xmlns:a16="http://schemas.microsoft.com/office/drawing/2014/main" val="3338783404"/>
                  </a:ext>
                </a:extLst>
              </a:tr>
              <a:tr h="429660">
                <a:tc>
                  <a:txBody>
                    <a:bodyPr/>
                    <a:lstStyle/>
                    <a:p>
                      <a:r>
                        <a:rPr lang="en-US" sz="1200" i="0" dirty="0"/>
                        <a:t>MERGE</a:t>
                      </a:r>
                    </a:p>
                  </a:txBody>
                  <a:tcPr>
                    <a:lnT>
                      <a:noFill/>
                    </a:lnT>
                    <a:lnB>
                      <a:noFill/>
                    </a:lnB>
                  </a:tcPr>
                </a:tc>
                <a:tc>
                  <a:txBody>
                    <a:bodyPr/>
                    <a:lstStyle/>
                    <a:p>
                      <a:r>
                        <a:rPr lang="en-US" sz="1200" i="0" dirty="0"/>
                        <a:t>Learner feedback on journey experience</a:t>
                      </a:r>
                    </a:p>
                  </a:txBody>
                  <a:tcPr>
                    <a:lnT>
                      <a:noFill/>
                    </a:lnT>
                    <a:lnB>
                      <a:noFill/>
                    </a:lnB>
                  </a:tcPr>
                </a:tc>
                <a:tc>
                  <a:txBody>
                    <a:bodyPr/>
                    <a:lstStyle/>
                    <a:p>
                      <a:r>
                        <a:rPr lang="en-US" sz="1200" i="0" dirty="0"/>
                        <a:t>Pilot participants </a:t>
                      </a:r>
                    </a:p>
                  </a:txBody>
                  <a:tcPr>
                    <a:lnT>
                      <a:noFill/>
                    </a:lnT>
                    <a:lnB>
                      <a:noFill/>
                    </a:lnB>
                  </a:tcPr>
                </a:tc>
                <a:tc>
                  <a:txBody>
                    <a:bodyPr/>
                    <a:lstStyle/>
                    <a:p>
                      <a:r>
                        <a:rPr lang="en-US" sz="1200" i="0" dirty="0"/>
                        <a:t>One time</a:t>
                      </a:r>
                    </a:p>
                  </a:txBody>
                  <a:tcPr>
                    <a:lnT>
                      <a:noFill/>
                    </a:lnT>
                    <a:lnB>
                      <a:noFill/>
                    </a:lnB>
                  </a:tcPr>
                </a:tc>
                <a:tc>
                  <a:txBody>
                    <a:bodyPr/>
                    <a:lstStyle/>
                    <a:p>
                      <a:r>
                        <a:rPr lang="en-US" sz="1200" i="0" dirty="0"/>
                        <a:t>Kate/Freddie</a:t>
                      </a:r>
                    </a:p>
                  </a:txBody>
                  <a:tcPr>
                    <a:lnT>
                      <a:noFill/>
                    </a:lnT>
                    <a:lnB>
                      <a:noFill/>
                    </a:lnB>
                  </a:tcPr>
                </a:tc>
                <a:extLst>
                  <a:ext uri="{0D108BD9-81ED-4DB2-BD59-A6C34878D82A}">
                    <a16:rowId xmlns:a16="http://schemas.microsoft.com/office/drawing/2014/main" val="2503033137"/>
                  </a:ext>
                </a:extLst>
              </a:tr>
              <a:tr h="243304">
                <a:tc>
                  <a:txBody>
                    <a:bodyPr/>
                    <a:lstStyle/>
                    <a:p>
                      <a:r>
                        <a:rPr lang="en-US" sz="1200" i="0" dirty="0"/>
                        <a:t>Chaos</a:t>
                      </a:r>
                    </a:p>
                  </a:txBody>
                  <a:tcPr>
                    <a:lnT>
                      <a:noFill/>
                    </a:lnT>
                    <a:lnB>
                      <a:noFill/>
                    </a:lnB>
                  </a:tcPr>
                </a:tc>
                <a:tc>
                  <a:txBody>
                    <a:bodyPr/>
                    <a:lstStyle/>
                    <a:p>
                      <a:r>
                        <a:rPr lang="en-US" sz="1200" i="0" dirty="0"/>
                        <a:t>Build out learning personas for comms/marketing</a:t>
                      </a:r>
                    </a:p>
                  </a:txBody>
                  <a:tcPr>
                    <a:lnT>
                      <a:noFill/>
                    </a:lnT>
                    <a:lnB>
                      <a:noFill/>
                    </a:lnB>
                  </a:tcPr>
                </a:tc>
                <a:tc>
                  <a:txBody>
                    <a:bodyPr/>
                    <a:lstStyle/>
                    <a:p>
                      <a:r>
                        <a:rPr lang="en-US" sz="1200" i="0" dirty="0"/>
                        <a:t>Secondee interviews</a:t>
                      </a:r>
                    </a:p>
                  </a:txBody>
                  <a:tcPr>
                    <a:lnT>
                      <a:noFill/>
                    </a:lnT>
                    <a:lnB>
                      <a:noFill/>
                    </a:lnB>
                  </a:tcPr>
                </a:tc>
                <a:tc>
                  <a:txBody>
                    <a:bodyPr/>
                    <a:lstStyle/>
                    <a:p>
                      <a:r>
                        <a:rPr lang="en-US" sz="1200" i="0" dirty="0"/>
                        <a:t>One time</a:t>
                      </a:r>
                    </a:p>
                  </a:txBody>
                  <a:tcPr>
                    <a:lnT>
                      <a:noFill/>
                    </a:lnT>
                    <a:lnB>
                      <a:noFill/>
                    </a:lnB>
                  </a:tcPr>
                </a:tc>
                <a:tc>
                  <a:txBody>
                    <a:bodyPr/>
                    <a:lstStyle/>
                    <a:p>
                      <a:r>
                        <a:rPr lang="en-US" sz="1200" i="0" dirty="0"/>
                        <a:t>Sarah/Zoe</a:t>
                      </a:r>
                    </a:p>
                  </a:txBody>
                  <a:tcPr>
                    <a:lnT>
                      <a:noFill/>
                    </a:lnT>
                    <a:lnB>
                      <a:noFill/>
                    </a:lnB>
                  </a:tcPr>
                </a:tc>
                <a:extLst>
                  <a:ext uri="{0D108BD9-81ED-4DB2-BD59-A6C34878D82A}">
                    <a16:rowId xmlns:a16="http://schemas.microsoft.com/office/drawing/2014/main" val="3943076746"/>
                  </a:ext>
                </a:extLst>
              </a:tr>
              <a:tr h="313658">
                <a:tc>
                  <a:txBody>
                    <a:bodyPr/>
                    <a:lstStyle/>
                    <a:p>
                      <a:r>
                        <a:rPr lang="en-US" sz="1200" i="0" dirty="0" err="1"/>
                        <a:t>LEMA</a:t>
                      </a:r>
                      <a:endParaRPr lang="en-US" sz="1200" i="0" dirty="0"/>
                    </a:p>
                  </a:txBody>
                  <a:tcPr>
                    <a:lnT>
                      <a:noFill/>
                    </a:lnT>
                  </a:tcPr>
                </a:tc>
                <a:tc>
                  <a:txBody>
                    <a:bodyPr/>
                    <a:lstStyle/>
                    <a:p>
                      <a:r>
                        <a:rPr lang="en-US" sz="1200" i="0" dirty="0"/>
                        <a:t>Learning Eco-system Maturity Assessment- assesses eco-system across 5 domains: learning strategy, organization, offerings, enablers, landscape integration</a:t>
                      </a:r>
                    </a:p>
                  </a:txBody>
                  <a:tcPr>
                    <a:lnT>
                      <a:noFill/>
                    </a:lnT>
                  </a:tcPr>
                </a:tc>
                <a:tc>
                  <a:txBody>
                    <a:bodyPr/>
                    <a:lstStyle/>
                    <a:p>
                      <a:r>
                        <a:rPr lang="en-US" sz="1200" i="0" dirty="0"/>
                        <a:t>TBD</a:t>
                      </a:r>
                    </a:p>
                  </a:txBody>
                  <a:tcPr>
                    <a:lnT>
                      <a:noFill/>
                    </a:lnT>
                  </a:tcPr>
                </a:tc>
                <a:tc>
                  <a:txBody>
                    <a:bodyPr/>
                    <a:lstStyle/>
                    <a:p>
                      <a:r>
                        <a:rPr lang="en-US" sz="1200" i="0" dirty="0"/>
                        <a:t>Future</a:t>
                      </a:r>
                    </a:p>
                  </a:txBody>
                  <a:tcPr>
                    <a:lnT>
                      <a:noFill/>
                    </a:lnT>
                  </a:tcPr>
                </a:tc>
                <a:tc>
                  <a:txBody>
                    <a:bodyPr/>
                    <a:lstStyle/>
                    <a:p>
                      <a:r>
                        <a:rPr lang="en-US" sz="1200" i="0" dirty="0"/>
                        <a:t>Tom/Kate/Freddie</a:t>
                      </a:r>
                    </a:p>
                  </a:txBody>
                  <a:tcPr>
                    <a:lnT>
                      <a:noFill/>
                    </a:lnT>
                  </a:tcPr>
                </a:tc>
                <a:extLst>
                  <a:ext uri="{0D108BD9-81ED-4DB2-BD59-A6C34878D82A}">
                    <a16:rowId xmlns:a16="http://schemas.microsoft.com/office/drawing/2014/main" val="3928601"/>
                  </a:ext>
                </a:extLst>
              </a:tr>
            </a:tbl>
          </a:graphicData>
        </a:graphic>
      </p:graphicFrame>
    </p:spTree>
    <p:extLst>
      <p:ext uri="{BB962C8B-B14F-4D97-AF65-F5344CB8AC3E}">
        <p14:creationId xmlns:p14="http://schemas.microsoft.com/office/powerpoint/2010/main" val="36062125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FA656E0-D7B6-4CED-B061-2B4E97EFA1D8}"/>
              </a:ext>
            </a:extLst>
          </p:cNvPr>
          <p:cNvGraphicFramePr>
            <a:graphicFrameLocks noChangeAspect="1"/>
          </p:cNvGraphicFramePr>
          <p:nvPr>
            <p:custDataLst>
              <p:tags r:id="rId2"/>
            </p:custDataLst>
            <p:extLst>
              <p:ext uri="{D42A27DB-BD31-4B8C-83A1-F6EECF244321}">
                <p14:modId xmlns:p14="http://schemas.microsoft.com/office/powerpoint/2010/main" val="25172054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4" name="think-cell Slide" r:id="rId6" imgW="395" imgH="394" progId="TCLayout.ActiveDocument.1">
                  <p:embed/>
                </p:oleObj>
              </mc:Choice>
              <mc:Fallback>
                <p:oleObj name="think-cell Slide" r:id="rId6" imgW="395" imgH="394" progId="TCLayout.ActiveDocument.1">
                  <p:embed/>
                  <p:pic>
                    <p:nvPicPr>
                      <p:cNvPr id="2" name="Object 1" hidden="1">
                        <a:extLst>
                          <a:ext uri="{FF2B5EF4-FFF2-40B4-BE49-F238E27FC236}">
                            <a16:creationId xmlns:a16="http://schemas.microsoft.com/office/drawing/2014/main" id="{0FA656E0-D7B6-4CED-B061-2B4E97EFA1D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18FB985-EC76-43D9-81FD-5F7B954A4FE7}"/>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622800"/>
            <a:ext cx="10933200" cy="470898"/>
          </a:xfrm>
        </p:spPr>
        <p:txBody>
          <a:bodyPr vert="horz"/>
          <a:lstStyle/>
          <a:p>
            <a:r>
              <a:rPr lang="en-US" dirty="0"/>
              <a:t>Current question set: IT Pulse Survey</a:t>
            </a:r>
          </a:p>
        </p:txBody>
      </p:sp>
      <p:sp>
        <p:nvSpPr>
          <p:cNvPr id="6" name="TextBox 5">
            <a:extLst>
              <a:ext uri="{FF2B5EF4-FFF2-40B4-BE49-F238E27FC236}">
                <a16:creationId xmlns:a16="http://schemas.microsoft.com/office/drawing/2014/main" id="{95B34B04-3032-4290-AFD4-5CC6340FAAA5}"/>
              </a:ext>
            </a:extLst>
          </p:cNvPr>
          <p:cNvSpPr txBox="1"/>
          <p:nvPr/>
        </p:nvSpPr>
        <p:spPr>
          <a:xfrm>
            <a:off x="631200" y="1464228"/>
            <a:ext cx="10932000" cy="44231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Overall, how satisfied are you with the learning that IT provides for the tools you use? (Radio button, single choice: Very satisfied, Satisfied, Neutral, Dissatisfied, Very dissatisfied, + comments box)</a:t>
            </a:r>
          </a:p>
          <a:p>
            <a:pPr marL="324000" lvl="1" indent="-216000">
              <a:buClr>
                <a:schemeClr val="tx2"/>
              </a:buClr>
              <a:buSzPct val="100000"/>
              <a:buFont typeface="Trebuchet MS" panose="020B0603020202020204" pitchFamily="34" charset="0"/>
              <a:buChar char="•"/>
            </a:pPr>
            <a:endParaRPr lang="en-US" sz="1400" dirty="0">
              <a:solidFill>
                <a:schemeClr val="tx1"/>
              </a:solidFill>
              <a:latin typeface="Trebuchet MS" panose="020B0603020202020204" pitchFamily="34" charset="0"/>
            </a:endParaRPr>
          </a:p>
          <a:p>
            <a:pPr marL="324000" lvl="1"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How satisfied are you with the following learning related aspects for IT tools?</a:t>
            </a:r>
          </a:p>
          <a:p>
            <a:pPr marL="781200" lvl="2"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The LAB platform [Radio button, single choice: Very satisfied, Satisfied, Neutral, Dissatisfied, Very dissatisfied, + comments box]</a:t>
            </a:r>
          </a:p>
          <a:p>
            <a:pPr marL="781200" lvl="2"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How virtual learning is delivered outside LAB (e.g. virtual, in-person)</a:t>
            </a:r>
          </a:p>
          <a:p>
            <a:pPr marL="781200" lvl="2"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Learning topics available</a:t>
            </a:r>
          </a:p>
          <a:p>
            <a:pPr marL="781200" lvl="2"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How easy it is to find IT learning resources</a:t>
            </a:r>
          </a:p>
          <a:p>
            <a:pPr marL="108000" lvl="1">
              <a:buClr>
                <a:schemeClr val="tx2"/>
              </a:buClr>
              <a:buSzPct val="100000"/>
            </a:pPr>
            <a:endParaRPr lang="en-US" sz="1400" dirty="0">
              <a:solidFill>
                <a:schemeClr val="tx1"/>
              </a:solidFill>
              <a:latin typeface="Trebuchet MS" panose="020B0603020202020204" pitchFamily="34" charset="0"/>
            </a:endParaRPr>
          </a:p>
          <a:p>
            <a:pPr marL="324000" lvl="1"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What IT tools do you most need training on? (open text) </a:t>
            </a:r>
          </a:p>
          <a:p>
            <a:pPr marL="324000" lvl="1" indent="-216000">
              <a:buClr>
                <a:schemeClr val="tx2"/>
              </a:buClr>
              <a:buSzPct val="100000"/>
              <a:buFont typeface="Trebuchet MS" panose="020B0603020202020204" pitchFamily="34" charset="0"/>
              <a:buChar char="•"/>
            </a:pPr>
            <a:endParaRPr lang="en-US" sz="1400" dirty="0">
              <a:solidFill>
                <a:schemeClr val="tx1"/>
              </a:solidFill>
              <a:latin typeface="Trebuchet MS" panose="020B0603020202020204" pitchFamily="34" charset="0"/>
            </a:endParaRPr>
          </a:p>
          <a:p>
            <a:pPr marL="324000" lvl="1"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Overall, how satisfied are you with the communications received from IT? [Radio button, single choice: Very satisfied, Satisfied, Neutral, Dissatisfied, Very dissatisfied, + comments box]</a:t>
            </a:r>
          </a:p>
          <a:p>
            <a:pPr marL="108000" lvl="1">
              <a:buClr>
                <a:schemeClr val="tx2"/>
              </a:buClr>
              <a:buSzPct val="100000"/>
            </a:pPr>
            <a:r>
              <a:rPr lang="en-US" sz="1400" dirty="0">
                <a:solidFill>
                  <a:schemeClr val="tx1"/>
                </a:solidFill>
                <a:latin typeface="Trebuchet MS" panose="020B0603020202020204" pitchFamily="34" charset="0"/>
              </a:rPr>
              <a:t> </a:t>
            </a:r>
          </a:p>
          <a:p>
            <a:pPr marL="324000" lvl="1"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How satisfied are you with the following specific kinds of communications received from IT?</a:t>
            </a:r>
          </a:p>
          <a:p>
            <a:pPr marL="781200" lvl="2"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Updates on IT Tools and Services [Radio button, single choice: Very satisfied, Satisfied, Neutral, Dissatisfied, Very dissatisfied, + comments box]</a:t>
            </a:r>
          </a:p>
          <a:p>
            <a:pPr marL="781200" lvl="2"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Updates from IT Leadership</a:t>
            </a:r>
          </a:p>
          <a:p>
            <a:pPr marL="781200" lvl="2"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Outage information from the IT Service Center</a:t>
            </a:r>
          </a:p>
          <a:p>
            <a:pPr marL="781200" lvl="2" indent="-216000">
              <a:buClr>
                <a:schemeClr val="tx2"/>
              </a:buClr>
              <a:buSzPct val="100000"/>
              <a:buFont typeface="Trebuchet MS" panose="020B0603020202020204" pitchFamily="34" charset="0"/>
              <a:buChar char="•"/>
            </a:pPr>
            <a:r>
              <a:rPr lang="en-US" sz="1400" dirty="0">
                <a:solidFill>
                  <a:schemeClr val="tx1"/>
                </a:solidFill>
                <a:latin typeface="Trebuchet MS" panose="020B0603020202020204" pitchFamily="34" charset="0"/>
              </a:rPr>
              <a:t>Communications from your Local IT team</a:t>
            </a:r>
          </a:p>
          <a:p>
            <a:pPr algn="ctr"/>
            <a:endParaRPr lang="en-US" sz="1400" dirty="0" err="1">
              <a:solidFill>
                <a:srgbClr val="575757"/>
              </a:solidFill>
            </a:endParaRPr>
          </a:p>
        </p:txBody>
      </p:sp>
      <p:pic>
        <p:nvPicPr>
          <p:cNvPr id="8" name="BackupStamp">
            <a:extLst>
              <a:ext uri="{FF2B5EF4-FFF2-40B4-BE49-F238E27FC236}">
                <a16:creationId xmlns:a16="http://schemas.microsoft.com/office/drawing/2014/main" id="{8AADCDDB-8F5C-4F35-A239-532F7694353F}"/>
              </a:ext>
            </a:extLst>
          </p:cNvPr>
          <p:cNvPicPr>
            <a:picLocks noChangeAspect="1"/>
          </p:cNvPicPr>
          <p:nvPr/>
        </p:nvPicPr>
        <p:blipFill>
          <a:blip r:embed="rId8"/>
          <a:stretch>
            <a:fillRect/>
          </a:stretch>
        </p:blipFill>
        <p:spPr>
          <a:xfrm>
            <a:off x="5229967" y="1582"/>
            <a:ext cx="1732066" cy="334800"/>
          </a:xfrm>
          <a:prstGeom prst="rect">
            <a:avLst/>
          </a:prstGeom>
        </p:spPr>
      </p:pic>
    </p:spTree>
    <p:extLst>
      <p:ext uri="{BB962C8B-B14F-4D97-AF65-F5344CB8AC3E}">
        <p14:creationId xmlns:p14="http://schemas.microsoft.com/office/powerpoint/2010/main" val="3554561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FA656E0-D7B6-4CED-B061-2B4E97EFA1D8}"/>
              </a:ext>
            </a:extLst>
          </p:cNvPr>
          <p:cNvGraphicFramePr>
            <a:graphicFrameLocks noChangeAspect="1"/>
          </p:cNvGraphicFramePr>
          <p:nvPr>
            <p:custDataLst>
              <p:tags r:id="rId2"/>
            </p:custDataLst>
            <p:extLst>
              <p:ext uri="{D42A27DB-BD31-4B8C-83A1-F6EECF244321}">
                <p14:modId xmlns:p14="http://schemas.microsoft.com/office/powerpoint/2010/main" val="3728296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408" name="think-cell Slide" r:id="rId6" imgW="395" imgH="394" progId="TCLayout.ActiveDocument.1">
                  <p:embed/>
                </p:oleObj>
              </mc:Choice>
              <mc:Fallback>
                <p:oleObj name="think-cell Slide" r:id="rId6" imgW="395" imgH="394" progId="TCLayout.ActiveDocument.1">
                  <p:embed/>
                  <p:pic>
                    <p:nvPicPr>
                      <p:cNvPr id="2" name="Object 1" hidden="1">
                        <a:extLst>
                          <a:ext uri="{FF2B5EF4-FFF2-40B4-BE49-F238E27FC236}">
                            <a16:creationId xmlns:a16="http://schemas.microsoft.com/office/drawing/2014/main" id="{0FA656E0-D7B6-4CED-B061-2B4E97EFA1D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18FB985-EC76-43D9-81FD-5F7B954A4FE7}"/>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vert="horz"/>
          <a:lstStyle/>
          <a:p>
            <a:r>
              <a:rPr lang="en-US" dirty="0"/>
              <a:t>Current question set: People Survey</a:t>
            </a:r>
          </a:p>
        </p:txBody>
      </p:sp>
      <p:sp>
        <p:nvSpPr>
          <p:cNvPr id="5" name="TextBox 4">
            <a:extLst>
              <a:ext uri="{FF2B5EF4-FFF2-40B4-BE49-F238E27FC236}">
                <a16:creationId xmlns:a16="http://schemas.microsoft.com/office/drawing/2014/main" id="{74AF9D27-E78B-4808-B06F-2B27EC88AE72}"/>
              </a:ext>
            </a:extLst>
          </p:cNvPr>
          <p:cNvSpPr txBox="1"/>
          <p:nvPr/>
        </p:nvSpPr>
        <p:spPr>
          <a:xfrm>
            <a:off x="630000" y="2514600"/>
            <a:ext cx="10932000" cy="385982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Overall, I am satisfied with the training offerings BCG makes available to me </a:t>
            </a:r>
          </a:p>
          <a:p>
            <a:pPr marL="324000" lvl="1"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I feel supported to fully participate in relevant training opportunities</a:t>
            </a:r>
          </a:p>
          <a:p>
            <a:pPr marL="324000" lvl="1"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Did you attend a live (in-person/virtual) training experience in the past year? </a:t>
            </a:r>
          </a:p>
          <a:p>
            <a:pPr marL="781200" lvl="2"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The live (in-person/virtual) training experiences I have had in the past year were an important part of building my job-related skills </a:t>
            </a:r>
          </a:p>
          <a:p>
            <a:pPr marL="781200" lvl="2"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The live (in-person/virtual) training experiences I have had in the past year were an important part of building my affiliation with BCG</a:t>
            </a:r>
          </a:p>
          <a:p>
            <a:pPr marL="324000" lvl="1"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Online learning resources have helped me develop the skills I need to be successful at my work</a:t>
            </a:r>
          </a:p>
          <a:p>
            <a:pPr marL="108000" lvl="1">
              <a:buClr>
                <a:schemeClr val="tx2"/>
              </a:buClr>
              <a:buSzPct val="100000"/>
            </a:pPr>
            <a:endParaRPr lang="en-US" dirty="0">
              <a:solidFill>
                <a:schemeClr val="tx1"/>
              </a:solidFill>
              <a:latin typeface="Trebuchet MS" panose="020B0603020202020204" pitchFamily="34" charset="0"/>
            </a:endParaRPr>
          </a:p>
        </p:txBody>
      </p:sp>
      <p:pic>
        <p:nvPicPr>
          <p:cNvPr id="6" name="BackupStamp">
            <a:extLst>
              <a:ext uri="{FF2B5EF4-FFF2-40B4-BE49-F238E27FC236}">
                <a16:creationId xmlns:a16="http://schemas.microsoft.com/office/drawing/2014/main" id="{88F06881-52BB-4641-8068-56A32B559E54}"/>
              </a:ext>
            </a:extLst>
          </p:cNvPr>
          <p:cNvPicPr>
            <a:picLocks noChangeAspect="1"/>
          </p:cNvPicPr>
          <p:nvPr/>
        </p:nvPicPr>
        <p:blipFill>
          <a:blip r:embed="rId8"/>
          <a:stretch>
            <a:fillRect/>
          </a:stretch>
        </p:blipFill>
        <p:spPr>
          <a:xfrm>
            <a:off x="5229967" y="1582"/>
            <a:ext cx="1732066" cy="334800"/>
          </a:xfrm>
          <a:prstGeom prst="rect">
            <a:avLst/>
          </a:prstGeom>
        </p:spPr>
      </p:pic>
    </p:spTree>
    <p:extLst>
      <p:ext uri="{BB962C8B-B14F-4D97-AF65-F5344CB8AC3E}">
        <p14:creationId xmlns:p14="http://schemas.microsoft.com/office/powerpoint/2010/main" val="879610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FA656E0-D7B6-4CED-B061-2B4E97EFA1D8}"/>
              </a:ext>
            </a:extLst>
          </p:cNvPr>
          <p:cNvGraphicFramePr>
            <a:graphicFrameLocks noChangeAspect="1"/>
          </p:cNvGraphicFramePr>
          <p:nvPr>
            <p:custDataLst>
              <p:tags r:id="rId2"/>
            </p:custDataLst>
            <p:extLst>
              <p:ext uri="{D42A27DB-BD31-4B8C-83A1-F6EECF244321}">
                <p14:modId xmlns:p14="http://schemas.microsoft.com/office/powerpoint/2010/main" val="33841010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51" name="think-cell Slide" r:id="rId6" imgW="395" imgH="394" progId="TCLayout.ActiveDocument.1">
                  <p:embed/>
                </p:oleObj>
              </mc:Choice>
              <mc:Fallback>
                <p:oleObj name="think-cell Slide" r:id="rId6" imgW="395" imgH="394" progId="TCLayout.ActiveDocument.1">
                  <p:embed/>
                  <p:pic>
                    <p:nvPicPr>
                      <p:cNvPr id="2" name="Object 1" hidden="1">
                        <a:extLst>
                          <a:ext uri="{FF2B5EF4-FFF2-40B4-BE49-F238E27FC236}">
                            <a16:creationId xmlns:a16="http://schemas.microsoft.com/office/drawing/2014/main" id="{0FA656E0-D7B6-4CED-B061-2B4E97EFA1D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18FB985-EC76-43D9-81FD-5F7B954A4FE7}"/>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vert="horz"/>
          <a:lstStyle/>
          <a:p>
            <a:r>
              <a:rPr lang="en-US" dirty="0"/>
              <a:t>Current question set: On-demand module survey</a:t>
            </a:r>
          </a:p>
        </p:txBody>
      </p:sp>
      <p:sp>
        <p:nvSpPr>
          <p:cNvPr id="5" name="TextBox 4">
            <a:extLst>
              <a:ext uri="{FF2B5EF4-FFF2-40B4-BE49-F238E27FC236}">
                <a16:creationId xmlns:a16="http://schemas.microsoft.com/office/drawing/2014/main" id="{57700E5D-C6D9-4D35-A0A7-BFBD93B07031}"/>
              </a:ext>
            </a:extLst>
          </p:cNvPr>
          <p:cNvSpPr txBox="1"/>
          <p:nvPr/>
        </p:nvSpPr>
        <p:spPr>
          <a:xfrm>
            <a:off x="800098" y="2505807"/>
            <a:ext cx="10763101" cy="28487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24000" lvl="1"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How do you rate your overall experience? (Excellent, good, average, below average, poor)</a:t>
            </a:r>
          </a:p>
          <a:p>
            <a:pPr marL="324000" lvl="1"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This content was relevant to my learning needs (Agree, disagree, optional comment)</a:t>
            </a:r>
          </a:p>
          <a:p>
            <a:pPr marL="324000" lvl="1"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What did you like best? (short answer)</a:t>
            </a:r>
          </a:p>
          <a:p>
            <a:pPr marL="324000" lvl="1"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What would you like to see improved? (short answer)</a:t>
            </a:r>
          </a:p>
          <a:p>
            <a:pPr marL="324000" lvl="1" indent="-216000">
              <a:buClr>
                <a:schemeClr val="tx2"/>
              </a:buClr>
              <a:buSzPct val="100000"/>
              <a:buFont typeface="Trebuchet MS" panose="020B0603020202020204" pitchFamily="34" charset="0"/>
              <a:buChar char="•"/>
            </a:pPr>
            <a:r>
              <a:rPr lang="en-US" dirty="0">
                <a:solidFill>
                  <a:schemeClr val="tx1"/>
                </a:solidFill>
                <a:latin typeface="Trebuchet MS" panose="020B0603020202020204" pitchFamily="34" charset="0"/>
              </a:rPr>
              <a:t>What other related topics would you like to learn about? (short answer)</a:t>
            </a:r>
          </a:p>
          <a:p>
            <a:pPr algn="ctr"/>
            <a:endParaRPr lang="en-US" dirty="0" err="1">
              <a:solidFill>
                <a:srgbClr val="575757"/>
              </a:solidFill>
            </a:endParaRPr>
          </a:p>
        </p:txBody>
      </p:sp>
      <p:pic>
        <p:nvPicPr>
          <p:cNvPr id="6" name="BackupStamp">
            <a:extLst>
              <a:ext uri="{FF2B5EF4-FFF2-40B4-BE49-F238E27FC236}">
                <a16:creationId xmlns:a16="http://schemas.microsoft.com/office/drawing/2014/main" id="{BCE93C70-CCF9-4D85-9BFA-8AD2D3BDEEF3}"/>
              </a:ext>
            </a:extLst>
          </p:cNvPr>
          <p:cNvPicPr>
            <a:picLocks noChangeAspect="1"/>
          </p:cNvPicPr>
          <p:nvPr/>
        </p:nvPicPr>
        <p:blipFill>
          <a:blip r:embed="rId8"/>
          <a:stretch>
            <a:fillRect/>
          </a:stretch>
        </p:blipFill>
        <p:spPr>
          <a:xfrm>
            <a:off x="5229967" y="1582"/>
            <a:ext cx="1732066" cy="334800"/>
          </a:xfrm>
          <a:prstGeom prst="rect">
            <a:avLst/>
          </a:prstGeom>
        </p:spPr>
      </p:pic>
    </p:spTree>
    <p:extLst>
      <p:ext uri="{BB962C8B-B14F-4D97-AF65-F5344CB8AC3E}">
        <p14:creationId xmlns:p14="http://schemas.microsoft.com/office/powerpoint/2010/main" val="370286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5669EAF-075E-4A1D-B27E-BC73804F0E77}"/>
              </a:ext>
            </a:extLst>
          </p:cNvPr>
          <p:cNvGraphicFramePr>
            <a:graphicFrameLocks noChangeAspect="1"/>
          </p:cNvGraphicFramePr>
          <p:nvPr>
            <p:custDataLst>
              <p:tags r:id="rId3"/>
            </p:custDataLst>
            <p:extLst>
              <p:ext uri="{D42A27DB-BD31-4B8C-83A1-F6EECF244321}">
                <p14:modId xmlns:p14="http://schemas.microsoft.com/office/powerpoint/2010/main" val="6671240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3694" name="think-cell Slide" r:id="rId10" imgW="381" imgH="381" progId="TCLayout.ActiveDocument.1">
                  <p:embed/>
                </p:oleObj>
              </mc:Choice>
              <mc:Fallback>
                <p:oleObj name="think-cell Slide" r:id="rId10" imgW="381" imgH="381" progId="TCLayout.ActiveDocument.1">
                  <p:embed/>
                  <p:pic>
                    <p:nvPicPr>
                      <p:cNvPr id="0" name=""/>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6" name="ee4pContent1"/>
          <p:cNvSpPr txBox="1"/>
          <p:nvPr/>
        </p:nvSpPr>
        <p:spPr>
          <a:xfrm>
            <a:off x="4880359" y="1661746"/>
            <a:ext cx="6643316" cy="4129823"/>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a:latin typeface="+mn-lt"/>
              </a:rPr>
              <a:t>Shift to Agile product management provides opportunity to review how we obtain and utilize user feedback to drive product improvements</a:t>
            </a:r>
          </a:p>
          <a:p>
            <a:endParaRPr lang="en-US" dirty="0">
              <a:latin typeface="+mn-lt"/>
            </a:endParaRPr>
          </a:p>
          <a:p>
            <a:r>
              <a:rPr lang="en-US" dirty="0">
                <a:latin typeface="+mn-lt"/>
              </a:rPr>
              <a:t>Current state involves several listening posts with distributed ownership/management</a:t>
            </a:r>
          </a:p>
          <a:p>
            <a:endParaRPr lang="en-US" dirty="0">
              <a:latin typeface="+mn-lt"/>
            </a:endParaRPr>
          </a:p>
          <a:p>
            <a:r>
              <a:rPr lang="en-US" dirty="0">
                <a:latin typeface="+mn-lt"/>
              </a:rPr>
              <a:t>Opportunity to consolidate our feedback collection efforts to ensure we efficiently get the input we need via a predictable, proactive approach and are able to use it effectively to prioritize and deliver improvements most important to learners</a:t>
            </a:r>
            <a:endParaRPr lang="en-US" dirty="0">
              <a:solidFill>
                <a:srgbClr val="FF0000"/>
              </a:solidFill>
              <a:latin typeface="+mn-lt"/>
            </a:endParaRPr>
          </a:p>
        </p:txBody>
      </p:sp>
      <p:sp>
        <p:nvSpPr>
          <p:cNvPr id="3" name="Title 2"/>
          <p:cNvSpPr>
            <a:spLocks noGrp="1"/>
          </p:cNvSpPr>
          <p:nvPr>
            <p:ph type="title"/>
          </p:nvPr>
        </p:nvSpPr>
        <p:spPr/>
        <p:txBody>
          <a:bodyPr vert="horz"/>
          <a:lstStyle/>
          <a:p>
            <a:r>
              <a:rPr lang="en-US" dirty="0"/>
              <a:t>Background</a:t>
            </a:r>
          </a:p>
        </p:txBody>
      </p:sp>
      <p:sp>
        <p:nvSpPr>
          <p:cNvPr id="9" name="Textfeld 1">
            <a:extLst>
              <a:ext uri="{FF2B5EF4-FFF2-40B4-BE49-F238E27FC236}">
                <a16:creationId xmlns:a16="http://schemas.microsoft.com/office/drawing/2014/main" id="{D8D7E6D4-1348-4CE5-9BBC-F10AC7BD9ED0}"/>
              </a:ext>
            </a:extLst>
          </p:cNvPr>
          <p:cNvSpPr txBox="1"/>
          <p:nvPr>
            <p:custDataLst>
              <p:tags r:id="rId4"/>
            </p:custDataLst>
          </p:nvPr>
        </p:nvSpPr>
        <p:spPr>
          <a:xfrm>
            <a:off x="-2943825" y="4530828"/>
            <a:ext cx="3219162" cy="4435060"/>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18.May.21:</a:t>
            </a:r>
          </a:p>
          <a:p>
            <a:pPr>
              <a:lnSpc>
                <a:spcPct val="90000"/>
              </a:lnSpc>
              <a:spcAft>
                <a:spcPts val="600"/>
              </a:spcAft>
            </a:pPr>
            <a:r>
              <a:rPr lang="en-US" sz="1200" b="1" dirty="0">
                <a:solidFill>
                  <a:srgbClr val="575757"/>
                </a:solidFill>
                <a:sym typeface="Trebuchet MS" panose="020B0603020202020204" pitchFamily="34" charset="0"/>
              </a:rPr>
              <a:t>The opportunity we see, </a:t>
            </a:r>
            <a:r>
              <a:rPr lang="en-US" sz="1200" b="1" dirty="0" err="1">
                <a:solidFill>
                  <a:srgbClr val="575757"/>
                </a:solidFill>
                <a:sym typeface="Trebuchet MS" panose="020B0603020202020204" pitchFamily="34" charset="0"/>
              </a:rPr>
              <a:t>VoC</a:t>
            </a:r>
            <a:r>
              <a:rPr lang="en-US" sz="1200" b="1" dirty="0">
                <a:solidFill>
                  <a:srgbClr val="575757"/>
                </a:solidFill>
                <a:sym typeface="Trebuchet MS" panose="020B0603020202020204" pitchFamily="34" charset="0"/>
              </a:rPr>
              <a:t> next evolution</a:t>
            </a:r>
          </a:p>
          <a:p>
            <a:pPr>
              <a:lnSpc>
                <a:spcPct val="90000"/>
              </a:lnSpc>
              <a:spcAft>
                <a:spcPts val="600"/>
              </a:spcAft>
            </a:pPr>
            <a:r>
              <a:rPr lang="en-US" sz="1200" b="1" dirty="0">
                <a:solidFill>
                  <a:srgbClr val="575757"/>
                </a:solidFill>
                <a:sym typeface="Trebuchet MS" panose="020B0603020202020204" pitchFamily="34" charset="0"/>
              </a:rPr>
              <a:t>
Centralize listening posts that connect the voice of the customer through recurring and standardized inputs </a:t>
            </a:r>
          </a:p>
          <a:p>
            <a:pPr>
              <a:lnSpc>
                <a:spcPct val="90000"/>
              </a:lnSpc>
              <a:spcAft>
                <a:spcPts val="600"/>
              </a:spcAft>
            </a:pPr>
            <a:endParaRPr lang="en-US" sz="1200" b="1" dirty="0">
              <a:solidFill>
                <a:srgbClr val="575757"/>
              </a:solidFill>
              <a:sym typeface="Trebuchet MS" panose="020B0603020202020204" pitchFamily="34" charset="0"/>
            </a:endParaRPr>
          </a:p>
          <a:p>
            <a:pPr>
              <a:lnSpc>
                <a:spcPct val="90000"/>
              </a:lnSpc>
              <a:spcAft>
                <a:spcPts val="600"/>
              </a:spcAft>
            </a:pPr>
            <a:r>
              <a:rPr lang="en-US" sz="1200" b="1" dirty="0">
                <a:solidFill>
                  <a:srgbClr val="575757"/>
                </a:solidFill>
                <a:sym typeface="Trebuchet MS" panose="020B0603020202020204" pitchFamily="34" charset="0"/>
              </a:rPr>
              <a:t>Use data to diagnose learner needs and prioritize experience improvements for continuous improvement</a:t>
            </a:r>
          </a:p>
          <a:p>
            <a:pPr>
              <a:lnSpc>
                <a:spcPct val="90000"/>
              </a:lnSpc>
              <a:spcAft>
                <a:spcPts val="600"/>
              </a:spcAft>
            </a:pPr>
            <a:endParaRPr lang="en-US" sz="1200" b="1" dirty="0">
              <a:solidFill>
                <a:srgbClr val="575757"/>
              </a:solidFill>
              <a:sym typeface="Trebuchet MS" panose="020B0603020202020204" pitchFamily="34" charset="0"/>
            </a:endParaRPr>
          </a:p>
          <a:p>
            <a:r>
              <a:rPr lang="en-US" sz="1200" dirty="0"/>
              <a:t>Structure user input channels in line with</a:t>
            </a:r>
          </a:p>
          <a:p>
            <a:endParaRPr lang="en-US" sz="1200" dirty="0"/>
          </a:p>
          <a:p>
            <a:r>
              <a:rPr lang="en-US" sz="1200" dirty="0"/>
              <a:t>Clarity on how/who/where data is being used</a:t>
            </a:r>
          </a:p>
          <a:p>
            <a:endParaRPr lang="en-US" sz="1200" dirty="0"/>
          </a:p>
          <a:p>
            <a:r>
              <a:rPr lang="en-US" sz="1200" dirty="0"/>
              <a:t>Feedback loop to users?</a:t>
            </a:r>
          </a:p>
          <a:p>
            <a:endParaRPr lang="en-US" sz="1200" dirty="0"/>
          </a:p>
          <a:p>
            <a:r>
              <a:rPr lang="en-US" sz="1200" dirty="0"/>
              <a:t>Measure impact of data-driven improvements</a:t>
            </a:r>
          </a:p>
          <a:p>
            <a:endParaRPr lang="en-US" sz="1200" dirty="0"/>
          </a:p>
          <a:p>
            <a:endParaRPr lang="en-US" sz="1200" dirty="0"/>
          </a:p>
          <a:p>
            <a:pPr>
              <a:lnSpc>
                <a:spcPct val="90000"/>
              </a:lnSpc>
              <a:spcAft>
                <a:spcPts val="600"/>
              </a:spcAft>
            </a:pPr>
            <a:endParaRPr lang="en-US" sz="1200" b="1" dirty="0">
              <a:solidFill>
                <a:srgbClr val="575757"/>
              </a:solidFill>
              <a:sym typeface="Trebuchet MS" panose="020B0603020202020204" pitchFamily="34" charset="0"/>
            </a:endParaRPr>
          </a:p>
        </p:txBody>
      </p:sp>
      <p:sp>
        <p:nvSpPr>
          <p:cNvPr id="7" name="Textfeld 1">
            <a:extLst>
              <a:ext uri="{FF2B5EF4-FFF2-40B4-BE49-F238E27FC236}">
                <a16:creationId xmlns:a16="http://schemas.microsoft.com/office/drawing/2014/main" id="{6EBA995B-295A-408B-82FA-6B3346848038}"/>
              </a:ext>
            </a:extLst>
          </p:cNvPr>
          <p:cNvSpPr txBox="1"/>
          <p:nvPr>
            <p:custDataLst>
              <p:tags r:id="rId5"/>
            </p:custDataLst>
          </p:nvPr>
        </p:nvSpPr>
        <p:spPr>
          <a:xfrm>
            <a:off x="-368649" y="6616395"/>
            <a:ext cx="2743200" cy="483209"/>
          </a:xfrm>
          <a:prstGeom prst="rect">
            <a:avLst/>
          </a:prstGeom>
          <a:pattFill>
            <a:fgClr>
              <a:srgbClr val="7FFA00"/>
            </a:fgClr>
            <a:bgClr>
              <a:srgbClr val="7FFA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a:solidFill>
                  <a:srgbClr val="575757"/>
                </a:solidFill>
                <a:sym typeface="Trebuchet MS" panose="020B0603020202020204" pitchFamily="34" charset="0"/>
              </a:rPr>
              <a:t>VK 20.May.21:
Anything about closing the loop?</a:t>
            </a:r>
            <a:endParaRPr lang="en-US" sz="1200" b="1" dirty="0">
              <a:solidFill>
                <a:srgbClr val="575757"/>
              </a:solidFill>
              <a:sym typeface="Trebuchet MS" panose="020B0603020202020204" pitchFamily="34" charset="0"/>
            </a:endParaRPr>
          </a:p>
        </p:txBody>
      </p:sp>
      <p:sp>
        <p:nvSpPr>
          <p:cNvPr id="8" name="Textfeld 1">
            <a:extLst>
              <a:ext uri="{FF2B5EF4-FFF2-40B4-BE49-F238E27FC236}">
                <a16:creationId xmlns:a16="http://schemas.microsoft.com/office/drawing/2014/main" id="{E41E97A7-1EDF-41AF-9534-47F5630B8323}"/>
              </a:ext>
            </a:extLst>
          </p:cNvPr>
          <p:cNvSpPr txBox="1"/>
          <p:nvPr>
            <p:custDataLst>
              <p:tags r:id="rId6"/>
            </p:custDataLst>
          </p:nvPr>
        </p:nvSpPr>
        <p:spPr>
          <a:xfrm>
            <a:off x="-2943825" y="0"/>
            <a:ext cx="3732681" cy="3604064"/>
          </a:xfrm>
          <a:prstGeom prst="rect">
            <a:avLst/>
          </a:prstGeom>
          <a:solidFill>
            <a:schemeClr val="accent6">
              <a:lumMod val="40000"/>
              <a:lumOff val="60000"/>
            </a:schemeClr>
          </a:solid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CTF</a:t>
            </a:r>
          </a:p>
          <a:p>
            <a:pPr>
              <a:lnSpc>
                <a:spcPct val="90000"/>
              </a:lnSpc>
              <a:spcAft>
                <a:spcPts val="600"/>
              </a:spcAft>
            </a:pPr>
            <a:r>
              <a:rPr lang="en-US" sz="1200" b="1" dirty="0">
                <a:solidFill>
                  <a:srgbClr val="575757"/>
                </a:solidFill>
                <a:sym typeface="Trebuchet MS" panose="020B0603020202020204" pitchFamily="34" charset="0"/>
              </a:rPr>
              <a:t>I wonder if we might want to stress:</a:t>
            </a:r>
          </a:p>
          <a:p>
            <a:pPr>
              <a:lnSpc>
                <a:spcPct val="90000"/>
              </a:lnSpc>
              <a:spcAft>
                <a:spcPts val="600"/>
              </a:spcAft>
            </a:pPr>
            <a:endParaRPr lang="en-US" sz="1200" b="1" dirty="0">
              <a:solidFill>
                <a:srgbClr val="575757"/>
              </a:solidFill>
              <a:sym typeface="Trebuchet MS" panose="020B0603020202020204" pitchFamily="34" charset="0"/>
            </a:endParaRPr>
          </a:p>
          <a:p>
            <a:pPr marL="228600" indent="-228600">
              <a:lnSpc>
                <a:spcPct val="90000"/>
              </a:lnSpc>
              <a:spcAft>
                <a:spcPts val="600"/>
              </a:spcAft>
              <a:buAutoNum type="arabicPeriod"/>
            </a:pPr>
            <a:r>
              <a:rPr lang="en-US" sz="1200" b="1" dirty="0">
                <a:solidFill>
                  <a:srgbClr val="575757"/>
                </a:solidFill>
                <a:sym typeface="Trebuchet MS" panose="020B0603020202020204" pitchFamily="34" charset="0"/>
              </a:rPr>
              <a:t>The high number of listening posts we have currently, </a:t>
            </a:r>
            <a:r>
              <a:rPr lang="en-US" sz="1200" b="1" dirty="0" err="1">
                <a:solidFill>
                  <a:srgbClr val="575757"/>
                </a:solidFill>
                <a:sym typeface="Trebuchet MS" panose="020B0603020202020204" pitchFamily="34" charset="0"/>
              </a:rPr>
              <a:t>inc</a:t>
            </a:r>
            <a:r>
              <a:rPr lang="en-US" sz="1200" b="1" dirty="0">
                <a:solidFill>
                  <a:srgbClr val="575757"/>
                </a:solidFill>
                <a:sym typeface="Trebuchet MS" panose="020B0603020202020204" pitchFamily="34" charset="0"/>
              </a:rPr>
              <a:t> over-exposure of Sentiment data</a:t>
            </a:r>
          </a:p>
          <a:p>
            <a:pPr marL="228600" indent="-228600">
              <a:lnSpc>
                <a:spcPct val="90000"/>
              </a:lnSpc>
              <a:spcAft>
                <a:spcPts val="600"/>
              </a:spcAft>
              <a:buFontTx/>
              <a:buAutoNum type="arabicPeriod"/>
            </a:pPr>
            <a:r>
              <a:rPr lang="en-US" sz="1200" b="1" dirty="0">
                <a:solidFill>
                  <a:srgbClr val="575757"/>
                </a:solidFill>
                <a:sym typeface="Trebuchet MS" panose="020B0603020202020204" pitchFamily="34" charset="0"/>
              </a:rPr>
              <a:t>The disintegrated nature of </a:t>
            </a:r>
            <a:r>
              <a:rPr lang="en-US" sz="1200" b="1" dirty="0" err="1">
                <a:solidFill>
                  <a:srgbClr val="575757"/>
                </a:solidFill>
                <a:sym typeface="Trebuchet MS" panose="020B0603020202020204" pitchFamily="34" charset="0"/>
              </a:rPr>
              <a:t>VoC</a:t>
            </a:r>
            <a:r>
              <a:rPr lang="en-US" sz="1200" b="1" dirty="0">
                <a:solidFill>
                  <a:srgbClr val="575757"/>
                </a:solidFill>
                <a:sym typeface="Trebuchet MS" panose="020B0603020202020204" pitchFamily="34" charset="0"/>
              </a:rPr>
              <a:t> data/feedback today</a:t>
            </a:r>
          </a:p>
          <a:p>
            <a:pPr marL="228600" indent="-228600">
              <a:lnSpc>
                <a:spcPct val="90000"/>
              </a:lnSpc>
              <a:spcAft>
                <a:spcPts val="600"/>
              </a:spcAft>
              <a:buAutoNum type="arabicPeriod"/>
            </a:pPr>
            <a:r>
              <a:rPr lang="en-US" sz="1200" b="1" dirty="0">
                <a:solidFill>
                  <a:srgbClr val="575757"/>
                </a:solidFill>
                <a:sym typeface="Trebuchet MS" panose="020B0603020202020204" pitchFamily="34" charset="0"/>
              </a:rPr>
              <a:t>The lift that that creates for the team to monitor, </a:t>
            </a:r>
            <a:r>
              <a:rPr lang="en-US" sz="1200" b="1" dirty="0" err="1">
                <a:solidFill>
                  <a:srgbClr val="575757"/>
                </a:solidFill>
                <a:sym typeface="Trebuchet MS" panose="020B0603020202020204" pitchFamily="34" charset="0"/>
              </a:rPr>
              <a:t>analyse</a:t>
            </a:r>
            <a:r>
              <a:rPr lang="en-US" sz="1200" b="1" dirty="0">
                <a:solidFill>
                  <a:srgbClr val="575757"/>
                </a:solidFill>
                <a:sym typeface="Trebuchet MS" panose="020B0603020202020204" pitchFamily="34" charset="0"/>
              </a:rPr>
              <a:t> and act on the signals we receive from these LP</a:t>
            </a:r>
          </a:p>
          <a:p>
            <a:pPr marL="228600" indent="-228600">
              <a:lnSpc>
                <a:spcPct val="90000"/>
              </a:lnSpc>
              <a:spcAft>
                <a:spcPts val="600"/>
              </a:spcAft>
              <a:buAutoNum type="arabicPeriod"/>
            </a:pPr>
            <a:r>
              <a:rPr lang="en-US" sz="1200" b="1" dirty="0">
                <a:solidFill>
                  <a:srgbClr val="575757"/>
                </a:solidFill>
                <a:sym typeface="Trebuchet MS" panose="020B0603020202020204" pitchFamily="34" charset="0"/>
              </a:rPr>
              <a:t>The limits they place on our ability to scale the </a:t>
            </a:r>
            <a:r>
              <a:rPr lang="en-US" sz="1200" b="1" dirty="0" err="1">
                <a:solidFill>
                  <a:srgbClr val="575757"/>
                </a:solidFill>
                <a:sym typeface="Trebuchet MS" panose="020B0603020202020204" pitchFamily="34" charset="0"/>
              </a:rPr>
              <a:t>VoC</a:t>
            </a:r>
            <a:r>
              <a:rPr lang="en-US" sz="1200" b="1" dirty="0">
                <a:solidFill>
                  <a:srgbClr val="575757"/>
                </a:solidFill>
                <a:sym typeface="Trebuchet MS" panose="020B0603020202020204" pitchFamily="34" charset="0"/>
              </a:rPr>
              <a:t> </a:t>
            </a:r>
            <a:r>
              <a:rPr lang="en-US" sz="1200" b="1" dirty="0" err="1">
                <a:solidFill>
                  <a:srgbClr val="575757"/>
                </a:solidFill>
                <a:sym typeface="Trebuchet MS" panose="020B0603020202020204" pitchFamily="34" charset="0"/>
              </a:rPr>
              <a:t>programme</a:t>
            </a:r>
            <a:r>
              <a:rPr lang="en-US" sz="1200" b="1" dirty="0">
                <a:solidFill>
                  <a:srgbClr val="575757"/>
                </a:solidFill>
                <a:sym typeface="Trebuchet MS" panose="020B0603020202020204" pitchFamily="34" charset="0"/>
              </a:rPr>
              <a:t> </a:t>
            </a:r>
          </a:p>
          <a:p>
            <a:pPr marL="228600" indent="-228600">
              <a:lnSpc>
                <a:spcPct val="90000"/>
              </a:lnSpc>
              <a:spcAft>
                <a:spcPts val="600"/>
              </a:spcAft>
              <a:buAutoNum type="arabicPeriod"/>
            </a:pPr>
            <a:r>
              <a:rPr lang="en-US" sz="1200" b="1" dirty="0">
                <a:solidFill>
                  <a:srgbClr val="575757"/>
                </a:solidFill>
                <a:sym typeface="Trebuchet MS" panose="020B0603020202020204" pitchFamily="34" charset="0"/>
              </a:rPr>
              <a:t>The need to consolidate the LP, and exploit the Frequent, regular, automated, low intensity LP to act as ‘canaries in the mine’ that will trigger the Infrequent, irregular, manual, high intensity LP when certain metrics are breached.</a:t>
            </a:r>
          </a:p>
        </p:txBody>
      </p:sp>
      <p:sp>
        <p:nvSpPr>
          <p:cNvPr id="10" name="Textfeld 1">
            <a:extLst>
              <a:ext uri="{FF2B5EF4-FFF2-40B4-BE49-F238E27FC236}">
                <a16:creationId xmlns:a16="http://schemas.microsoft.com/office/drawing/2014/main" id="{27D73334-A07F-43A5-9EE3-1AE99EE90174}"/>
              </a:ext>
            </a:extLst>
          </p:cNvPr>
          <p:cNvSpPr txBox="1"/>
          <p:nvPr>
            <p:custDataLst>
              <p:tags r:id="rId7"/>
            </p:custDataLst>
          </p:nvPr>
        </p:nvSpPr>
        <p:spPr>
          <a:xfrm>
            <a:off x="1801246" y="-66254"/>
            <a:ext cx="2743200" cy="2086725"/>
          </a:xfrm>
          <a:prstGeom prst="rect">
            <a:avLst/>
          </a:prstGeom>
          <a:pattFill>
            <a:fgClr>
              <a:srgbClr val="7FFA00"/>
            </a:fgClr>
            <a:bgClr>
              <a:srgbClr val="7FFA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marL="108000" lvl="1">
              <a:buClr>
                <a:schemeClr val="tx2"/>
              </a:buClr>
              <a:buSzPct val="100000"/>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25.May.21:
</a:t>
            </a:r>
          </a:p>
          <a:p>
            <a:pPr marL="324000" lvl="1" indent="-216000">
              <a:buClr>
                <a:schemeClr val="tx2"/>
              </a:buClr>
              <a:buSzPct val="100000"/>
              <a:buFont typeface="Trebuchet MS" panose="020B0603020202020204" pitchFamily="34" charset="0"/>
              <a:buChar char="•"/>
            </a:pPr>
            <a:r>
              <a:rPr lang="en-US" sz="1200" dirty="0">
                <a:latin typeface="Trebuchet MS" panose="020B0603020202020204" pitchFamily="34" charset="0"/>
              </a:rPr>
              <a:t>Background</a:t>
            </a:r>
          </a:p>
          <a:p>
            <a:pPr marL="324000" lvl="1" indent="-216000">
              <a:buClr>
                <a:schemeClr val="tx2"/>
              </a:buClr>
              <a:buSzPct val="100000"/>
              <a:buFont typeface="Trebuchet MS" panose="020B0603020202020204" pitchFamily="34" charset="0"/>
              <a:buChar char="•"/>
            </a:pPr>
            <a:r>
              <a:rPr lang="en-US" sz="1200" dirty="0">
                <a:latin typeface="Trebuchet MS" panose="020B0603020202020204" pitchFamily="34" charset="0"/>
              </a:rPr>
              <a:t>Current listening posts and how we define them</a:t>
            </a:r>
          </a:p>
          <a:p>
            <a:pPr marL="324000" lvl="1" indent="-216000">
              <a:buClr>
                <a:schemeClr val="tx2"/>
              </a:buClr>
              <a:buSzPct val="100000"/>
              <a:buFont typeface="Trebuchet MS" panose="020B0603020202020204" pitchFamily="34" charset="0"/>
              <a:buChar char="•"/>
            </a:pPr>
            <a:r>
              <a:rPr lang="en-US" sz="1200" dirty="0">
                <a:latin typeface="Trebuchet MS" panose="020B0603020202020204" pitchFamily="34" charset="0"/>
              </a:rPr>
              <a:t>Observations around what we do differently, what that means</a:t>
            </a:r>
          </a:p>
          <a:p>
            <a:pPr marL="324000" lvl="1" indent="-216000">
              <a:buClr>
                <a:schemeClr val="tx2"/>
              </a:buClr>
              <a:buSzPct val="100000"/>
              <a:buFont typeface="Trebuchet MS" panose="020B0603020202020204" pitchFamily="34" charset="0"/>
              <a:buChar char="•"/>
            </a:pPr>
            <a:r>
              <a:rPr lang="en-US" sz="1200" dirty="0">
                <a:latin typeface="Trebuchet MS" panose="020B0603020202020204" pitchFamily="34" charset="0"/>
              </a:rPr>
              <a:t>Scale diagram (current slide 5)</a:t>
            </a:r>
          </a:p>
          <a:p>
            <a:pPr marL="324000" lvl="1" indent="-216000">
              <a:buClr>
                <a:schemeClr val="tx2"/>
              </a:buClr>
              <a:buSzPct val="100000"/>
              <a:buFont typeface="Trebuchet MS" panose="020B0603020202020204" pitchFamily="34" charset="0"/>
              <a:buChar char="•"/>
            </a:pPr>
            <a:r>
              <a:rPr lang="en-US" sz="1200" dirty="0">
                <a:latin typeface="Trebuchet MS" panose="020B0603020202020204" pitchFamily="34" charset="0"/>
              </a:rPr>
              <a:t>Implications - what we will and will not listen to</a:t>
            </a:r>
          </a:p>
          <a:p>
            <a:pPr>
              <a:lnSpc>
                <a:spcPct val="90000"/>
              </a:lnSpc>
              <a:spcAft>
                <a:spcPts val="600"/>
              </a:spcAft>
            </a:pPr>
            <a:endParaRPr lang="en-US" sz="1200" b="1" dirty="0">
              <a:solidFill>
                <a:srgbClr val="575757"/>
              </a:solidFill>
              <a:sym typeface="Trebuchet MS" panose="020B0603020202020204" pitchFamily="34" charset="0"/>
            </a:endParaRPr>
          </a:p>
        </p:txBody>
      </p:sp>
    </p:spTree>
    <p:custDataLst>
      <p:tags r:id="rId2"/>
    </p:custDataLst>
    <p:extLst>
      <p:ext uri="{BB962C8B-B14F-4D97-AF65-F5344CB8AC3E}">
        <p14:creationId xmlns:p14="http://schemas.microsoft.com/office/powerpoint/2010/main" val="4519758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14E2049-1AC1-4ABB-A93E-BDC7CDDEE2CB}"/>
              </a:ext>
            </a:extLst>
          </p:cNvPr>
          <p:cNvGraphicFramePr>
            <a:graphicFrameLocks noChangeAspect="1"/>
          </p:cNvGraphicFramePr>
          <p:nvPr>
            <p:custDataLst>
              <p:tags r:id="rId3"/>
            </p:custDataLst>
            <p:extLst>
              <p:ext uri="{D42A27DB-BD31-4B8C-83A1-F6EECF244321}">
                <p14:modId xmlns:p14="http://schemas.microsoft.com/office/powerpoint/2010/main" val="22616211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7782" name="think-cell Slide" r:id="rId9" imgW="395" imgH="394" progId="TCLayout.ActiveDocument.1">
                  <p:embed/>
                </p:oleObj>
              </mc:Choice>
              <mc:Fallback>
                <p:oleObj name="think-cell Slide" r:id="rId9" imgW="395" imgH="394"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7" name="ee4pContent1"/>
          <p:cNvSpPr txBox="1"/>
          <p:nvPr/>
        </p:nvSpPr>
        <p:spPr>
          <a:xfrm>
            <a:off x="629400" y="2955600"/>
            <a:ext cx="2198458"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SzPct val="100000"/>
            </a:pPr>
            <a:r>
              <a:rPr lang="en-US" sz="1800" dirty="0" err="1"/>
              <a:t>EIP</a:t>
            </a:r>
            <a:r>
              <a:rPr lang="en-US" sz="1800" dirty="0"/>
              <a:t> survey (awareness)</a:t>
            </a:r>
          </a:p>
          <a:p>
            <a:pPr lvl="1">
              <a:buSzPct val="100000"/>
            </a:pPr>
            <a:r>
              <a:rPr lang="en-US" sz="1800" dirty="0"/>
              <a:t>People Survey</a:t>
            </a:r>
          </a:p>
          <a:p>
            <a:pPr lvl="1">
              <a:buSzPct val="100000"/>
            </a:pPr>
            <a:r>
              <a:rPr lang="en-US" sz="1800" dirty="0"/>
              <a:t>IT Pulse Survey</a:t>
            </a:r>
          </a:p>
          <a:p>
            <a:pPr lvl="1">
              <a:buSzPct val="100000"/>
            </a:pPr>
            <a:r>
              <a:rPr lang="en-US" sz="1800" dirty="0"/>
              <a:t>LAB NPS</a:t>
            </a:r>
          </a:p>
          <a:p>
            <a:pPr lvl="1">
              <a:buSzPct val="100000"/>
            </a:pPr>
            <a:r>
              <a:rPr lang="en-US" sz="1800" dirty="0" err="1"/>
              <a:t>ODT</a:t>
            </a:r>
            <a:r>
              <a:rPr lang="en-US" sz="1800" dirty="0"/>
              <a:t> surveys</a:t>
            </a:r>
          </a:p>
          <a:p>
            <a:pPr lvl="1">
              <a:buSzPct val="100000"/>
            </a:pPr>
            <a:r>
              <a:rPr lang="en-US" sz="1800" dirty="0"/>
              <a:t>Live training surveys</a:t>
            </a:r>
          </a:p>
          <a:p>
            <a:pPr lvl="1">
              <a:buSzPct val="100000"/>
            </a:pPr>
            <a:r>
              <a:rPr lang="en-US" sz="1800" dirty="0"/>
              <a:t>Web 2.0</a:t>
            </a:r>
          </a:p>
          <a:p>
            <a:pPr lvl="1">
              <a:buSzPct val="100000"/>
            </a:pPr>
            <a:r>
              <a:rPr lang="en-US" sz="1800" dirty="0"/>
              <a:t>MERGE</a:t>
            </a:r>
          </a:p>
          <a:p>
            <a:endParaRPr lang="en-US" sz="1800" dirty="0">
              <a:latin typeface="+mn-lt"/>
            </a:endParaRPr>
          </a:p>
        </p:txBody>
      </p:sp>
      <p:sp>
        <p:nvSpPr>
          <p:cNvPr id="26" name="ee4pContent2"/>
          <p:cNvSpPr txBox="1"/>
          <p:nvPr/>
        </p:nvSpPr>
        <p:spPr>
          <a:xfrm>
            <a:off x="3541581" y="2955600"/>
            <a:ext cx="2198458"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SzPct val="100000"/>
            </a:pPr>
            <a:r>
              <a:rPr lang="en-US" sz="1800" dirty="0"/>
              <a:t>Behavioral data</a:t>
            </a:r>
          </a:p>
          <a:p>
            <a:pPr lvl="1">
              <a:buSzPct val="100000"/>
            </a:pPr>
            <a:r>
              <a:rPr lang="en-US" sz="1800" dirty="0"/>
              <a:t>Support desk</a:t>
            </a:r>
          </a:p>
        </p:txBody>
      </p:sp>
      <p:sp>
        <p:nvSpPr>
          <p:cNvPr id="25" name="ee4pContent3"/>
          <p:cNvSpPr txBox="1"/>
          <p:nvPr/>
        </p:nvSpPr>
        <p:spPr>
          <a:xfrm>
            <a:off x="6453162" y="2955600"/>
            <a:ext cx="2198458"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SzPct val="100000"/>
            </a:pPr>
            <a:r>
              <a:rPr lang="en-US" sz="1800" dirty="0"/>
              <a:t>Focus groups</a:t>
            </a:r>
          </a:p>
        </p:txBody>
      </p:sp>
      <p:sp>
        <p:nvSpPr>
          <p:cNvPr id="35" name="ee4pContent4"/>
          <p:cNvSpPr txBox="1"/>
          <p:nvPr/>
        </p:nvSpPr>
        <p:spPr>
          <a:xfrm>
            <a:off x="9364742" y="2955600"/>
            <a:ext cx="2198458" cy="29124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lvl="1">
              <a:buSzPct val="100000"/>
            </a:pPr>
            <a:r>
              <a:rPr lang="en-US" sz="1800" dirty="0" err="1"/>
              <a:t>LEMA</a:t>
            </a:r>
            <a:endParaRPr lang="en-US" sz="1800" dirty="0"/>
          </a:p>
        </p:txBody>
      </p:sp>
      <p:sp>
        <p:nvSpPr>
          <p:cNvPr id="30" name="ee4pHeader1"/>
          <p:cNvSpPr txBox="1"/>
          <p:nvPr/>
        </p:nvSpPr>
        <p:spPr>
          <a:xfrm>
            <a:off x="629400" y="2077200"/>
            <a:ext cx="2198458"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Sentiment</a:t>
            </a:r>
          </a:p>
        </p:txBody>
      </p:sp>
      <p:sp>
        <p:nvSpPr>
          <p:cNvPr id="29" name="ee4pHeader2"/>
          <p:cNvSpPr txBox="1"/>
          <p:nvPr/>
        </p:nvSpPr>
        <p:spPr>
          <a:xfrm>
            <a:off x="3541581" y="2077200"/>
            <a:ext cx="2198458"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Friction/failure</a:t>
            </a:r>
          </a:p>
        </p:txBody>
      </p:sp>
      <p:sp>
        <p:nvSpPr>
          <p:cNvPr id="28" name="ee4pHeader3"/>
          <p:cNvSpPr txBox="1"/>
          <p:nvPr/>
        </p:nvSpPr>
        <p:spPr>
          <a:xfrm>
            <a:off x="6453162" y="2077200"/>
            <a:ext cx="2198458"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Predictive</a:t>
            </a:r>
          </a:p>
        </p:txBody>
      </p:sp>
      <p:sp>
        <p:nvSpPr>
          <p:cNvPr id="36" name="ee4pHeader4"/>
          <p:cNvSpPr txBox="1"/>
          <p:nvPr/>
        </p:nvSpPr>
        <p:spPr>
          <a:xfrm>
            <a:off x="9364142" y="2077200"/>
            <a:ext cx="2198458" cy="759600"/>
          </a:xfrm>
          <a:prstGeom prst="rect">
            <a:avLst/>
          </a:prstGeom>
          <a:noFill/>
          <a:ln cap="rnd">
            <a:noFill/>
          </a:ln>
        </p:spPr>
        <p:txBody>
          <a:bodyPr wrap="square" lIns="0" tIns="0" rIns="0" bIns="0" rtlCol="0" anchor="b" anchorCtr="0">
            <a:noAutofit/>
          </a:bodyPr>
          <a:lstStyle/>
          <a:p>
            <a:pPr marL="0" lvl="3"/>
            <a:r>
              <a:rPr lang="en-US" sz="2400" dirty="0">
                <a:solidFill>
                  <a:schemeClr val="tx2"/>
                </a:solidFill>
              </a:rPr>
              <a:t>Perf.</a:t>
            </a:r>
          </a:p>
        </p:txBody>
      </p:sp>
      <p:sp>
        <p:nvSpPr>
          <p:cNvPr id="2" name="Title 1"/>
          <p:cNvSpPr>
            <a:spLocks noGrp="1"/>
          </p:cNvSpPr>
          <p:nvPr>
            <p:ph type="title"/>
          </p:nvPr>
        </p:nvSpPr>
        <p:spPr>
          <a:xfrm>
            <a:off x="630000" y="622800"/>
            <a:ext cx="10933200" cy="997196"/>
          </a:xfrm>
        </p:spPr>
        <p:txBody>
          <a:bodyPr vert="horz"/>
          <a:lstStyle/>
          <a:p>
            <a:r>
              <a:rPr lang="en-US" sz="3600" dirty="0"/>
              <a:t>Current state indexed toward sentiment/lagging feedback</a:t>
            </a:r>
            <a:endParaRPr lang="en-US" dirty="0"/>
          </a:p>
        </p:txBody>
      </p:sp>
      <p:sp>
        <p:nvSpPr>
          <p:cNvPr id="13" name="Textfeld 1">
            <a:extLst>
              <a:ext uri="{FF2B5EF4-FFF2-40B4-BE49-F238E27FC236}">
                <a16:creationId xmlns:a16="http://schemas.microsoft.com/office/drawing/2014/main" id="{095358B8-2402-4560-94A7-4473655D4FE4}"/>
              </a:ext>
            </a:extLst>
          </p:cNvPr>
          <p:cNvSpPr txBox="1"/>
          <p:nvPr>
            <p:custDataLst>
              <p:tags r:id="rId4"/>
            </p:custDataLst>
          </p:nvPr>
        </p:nvSpPr>
        <p:spPr>
          <a:xfrm>
            <a:off x="0" y="91886"/>
            <a:ext cx="2743200" cy="969496"/>
          </a:xfrm>
          <a:prstGeom prst="rect">
            <a:avLst/>
          </a:prstGeom>
          <a:pattFill>
            <a:fgClr>
              <a:srgbClr val="7FFA00"/>
            </a:fgClr>
            <a:bgClr>
              <a:srgbClr val="7FFA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20.May.21:
definitions for these categories</a:t>
            </a:r>
          </a:p>
          <a:p>
            <a:pPr>
              <a:lnSpc>
                <a:spcPct val="90000"/>
              </a:lnSpc>
              <a:spcAft>
                <a:spcPts val="600"/>
              </a:spcAft>
            </a:pPr>
            <a:endParaRPr lang="en-US" sz="1200" b="1" dirty="0">
              <a:solidFill>
                <a:srgbClr val="575757"/>
              </a:solidFill>
              <a:sym typeface="Trebuchet MS" panose="020B0603020202020204" pitchFamily="34" charset="0"/>
            </a:endParaRPr>
          </a:p>
          <a:p>
            <a:pPr>
              <a:lnSpc>
                <a:spcPct val="90000"/>
              </a:lnSpc>
              <a:spcAft>
                <a:spcPts val="600"/>
              </a:spcAft>
            </a:pPr>
            <a:r>
              <a:rPr lang="en-US" sz="1200" b="1" dirty="0">
                <a:solidFill>
                  <a:srgbClr val="575757"/>
                </a:solidFill>
                <a:sym typeface="Trebuchet MS" panose="020B0603020202020204" pitchFamily="34" charset="0"/>
              </a:rPr>
              <a:t>What goes and what says as-is</a:t>
            </a:r>
          </a:p>
        </p:txBody>
      </p:sp>
      <p:sp>
        <p:nvSpPr>
          <p:cNvPr id="14" name="Textfeld 1">
            <a:extLst>
              <a:ext uri="{FF2B5EF4-FFF2-40B4-BE49-F238E27FC236}">
                <a16:creationId xmlns:a16="http://schemas.microsoft.com/office/drawing/2014/main" id="{B6B1EDBB-8DB7-4F92-BD73-59AB4A4F1FD7}"/>
              </a:ext>
            </a:extLst>
          </p:cNvPr>
          <p:cNvSpPr txBox="1"/>
          <p:nvPr>
            <p:custDataLst>
              <p:tags r:id="rId5"/>
            </p:custDataLst>
          </p:nvPr>
        </p:nvSpPr>
        <p:spPr>
          <a:xfrm>
            <a:off x="25200" y="1015200"/>
            <a:ext cx="2743200" cy="483209"/>
          </a:xfrm>
          <a:prstGeom prst="rect">
            <a:avLst/>
          </a:prstGeom>
          <a:pattFill>
            <a:fgClr>
              <a:srgbClr val="7FFA00"/>
            </a:fgClr>
            <a:bgClr>
              <a:srgbClr val="7FFA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22.May.21:
Alternate view</a:t>
            </a:r>
          </a:p>
        </p:txBody>
      </p:sp>
      <p:graphicFrame>
        <p:nvGraphicFramePr>
          <p:cNvPr id="15" name="Object 14" hidden="1">
            <a:extLst>
              <a:ext uri="{FF2B5EF4-FFF2-40B4-BE49-F238E27FC236}">
                <a16:creationId xmlns:a16="http://schemas.microsoft.com/office/drawing/2014/main" id="{0DB88550-FF33-4C2E-A7B1-DF5A4FC0FD36}"/>
              </a:ext>
            </a:extLst>
          </p:cNvPr>
          <p:cNvGraphicFramePr>
            <a:graphicFrameLocks noChangeAspect="1"/>
          </p:cNvGraphicFramePr>
          <p:nvPr>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783" name="think-cell Slide" r:id="rId11" imgW="360" imgH="360" progId="TCLayout.ActiveDocument.1">
                  <p:embed/>
                </p:oleObj>
              </mc:Choice>
              <mc:Fallback>
                <p:oleObj name="think-cell Slide" r:id="rId11" imgW="360" imgH="360" progId="TCLayout.ActiveDocument.1">
                  <p:embed/>
                  <p:pic>
                    <p:nvPicPr>
                      <p:cNvPr id="40" name="Object 39"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 name="Group 15">
            <a:extLst>
              <a:ext uri="{FF2B5EF4-FFF2-40B4-BE49-F238E27FC236}">
                <a16:creationId xmlns:a16="http://schemas.microsoft.com/office/drawing/2014/main" id="{6A51B833-EE54-42D6-883A-BC5B792EDA48}"/>
              </a:ext>
            </a:extLst>
          </p:cNvPr>
          <p:cNvGrpSpPr>
            <a:grpSpLocks noChangeAspect="1"/>
          </p:cNvGrpSpPr>
          <p:nvPr/>
        </p:nvGrpSpPr>
        <p:grpSpPr>
          <a:xfrm>
            <a:off x="755332" y="1435103"/>
            <a:ext cx="1099186" cy="1099186"/>
            <a:chOff x="5213486" y="2606039"/>
            <a:chExt cx="1644396" cy="1644396"/>
          </a:xfrm>
        </p:grpSpPr>
        <p:sp>
          <p:nvSpPr>
            <p:cNvPr id="17" name="AutoShape 3">
              <a:extLst>
                <a:ext uri="{FF2B5EF4-FFF2-40B4-BE49-F238E27FC236}">
                  <a16:creationId xmlns:a16="http://schemas.microsoft.com/office/drawing/2014/main" id="{408799B9-6899-4117-8E9F-C2CEC2C0D083}"/>
                </a:ext>
              </a:extLst>
            </p:cNvPr>
            <p:cNvSpPr>
              <a:spLocks noChangeAspect="1" noChangeArrowheads="1" noTextEdit="1"/>
            </p:cNvSpPr>
            <p:nvPr/>
          </p:nvSpPr>
          <p:spPr bwMode="auto">
            <a:xfrm>
              <a:off x="5213486" y="2606039"/>
              <a:ext cx="1644396" cy="164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8" name="Group 17">
              <a:extLst>
                <a:ext uri="{FF2B5EF4-FFF2-40B4-BE49-F238E27FC236}">
                  <a16:creationId xmlns:a16="http://schemas.microsoft.com/office/drawing/2014/main" id="{C3620B7E-825B-4577-8258-FFE956321BC5}"/>
                </a:ext>
              </a:extLst>
            </p:cNvPr>
            <p:cNvGrpSpPr/>
            <p:nvPr/>
          </p:nvGrpSpPr>
          <p:grpSpPr>
            <a:xfrm>
              <a:off x="5383323" y="2775876"/>
              <a:ext cx="1304723" cy="1304723"/>
              <a:chOff x="5383323" y="2775876"/>
              <a:chExt cx="1304723" cy="1304723"/>
            </a:xfrm>
          </p:grpSpPr>
          <p:sp>
            <p:nvSpPr>
              <p:cNvPr id="19" name="Freeform 5">
                <a:extLst>
                  <a:ext uri="{FF2B5EF4-FFF2-40B4-BE49-F238E27FC236}">
                    <a16:creationId xmlns:a16="http://schemas.microsoft.com/office/drawing/2014/main" id="{2E3AC438-767D-4F13-87D8-313C8686BC05}"/>
                  </a:ext>
                </a:extLst>
              </p:cNvPr>
              <p:cNvSpPr>
                <a:spLocks noEditPoints="1"/>
              </p:cNvSpPr>
              <p:nvPr/>
            </p:nvSpPr>
            <p:spPr bwMode="auto">
              <a:xfrm>
                <a:off x="5383323" y="2775876"/>
                <a:ext cx="1304723" cy="1304723"/>
              </a:xfrm>
              <a:custGeom>
                <a:avLst/>
                <a:gdLst>
                  <a:gd name="T0" fmla="*/ 1665 w 1827"/>
                  <a:gd name="T1" fmla="*/ 1147 h 1828"/>
                  <a:gd name="T2" fmla="*/ 1675 w 1827"/>
                  <a:gd name="T3" fmla="*/ 1370 h 1828"/>
                  <a:gd name="T4" fmla="*/ 1329 w 1827"/>
                  <a:gd name="T5" fmla="*/ 1536 h 1828"/>
                  <a:gd name="T6" fmla="*/ 1306 w 1827"/>
                  <a:gd name="T7" fmla="*/ 1828 h 1828"/>
                  <a:gd name="T8" fmla="*/ 729 w 1827"/>
                  <a:gd name="T9" fmla="*/ 1727 h 1828"/>
                  <a:gd name="T10" fmla="*/ 714 w 1827"/>
                  <a:gd name="T11" fmla="*/ 1419 h 1828"/>
                  <a:gd name="T12" fmla="*/ 720 w 1827"/>
                  <a:gd name="T13" fmla="*/ 1423 h 1828"/>
                  <a:gd name="T14" fmla="*/ 762 w 1827"/>
                  <a:gd name="T15" fmla="*/ 1689 h 1828"/>
                  <a:gd name="T16" fmla="*/ 1282 w 1827"/>
                  <a:gd name="T17" fmla="*/ 1510 h 1828"/>
                  <a:gd name="T18" fmla="*/ 1309 w 1827"/>
                  <a:gd name="T19" fmla="*/ 1486 h 1828"/>
                  <a:gd name="T20" fmla="*/ 1627 w 1827"/>
                  <a:gd name="T21" fmla="*/ 1366 h 1828"/>
                  <a:gd name="T22" fmla="*/ 1615 w 1827"/>
                  <a:gd name="T23" fmla="*/ 1124 h 1828"/>
                  <a:gd name="T24" fmla="*/ 1641 w 1827"/>
                  <a:gd name="T25" fmla="*/ 1098 h 1828"/>
                  <a:gd name="T26" fmla="*/ 1715 w 1827"/>
                  <a:gd name="T27" fmla="*/ 986 h 1828"/>
                  <a:gd name="T28" fmla="*/ 1628 w 1827"/>
                  <a:gd name="T29" fmla="*/ 829 h 1828"/>
                  <a:gd name="T30" fmla="*/ 1604 w 1827"/>
                  <a:gd name="T31" fmla="*/ 671 h 1828"/>
                  <a:gd name="T32" fmla="*/ 1635 w 1827"/>
                  <a:gd name="T33" fmla="*/ 530 h 1828"/>
                  <a:gd name="T34" fmla="*/ 1664 w 1827"/>
                  <a:gd name="T35" fmla="*/ 753 h 1828"/>
                  <a:gd name="T36" fmla="*/ 1737 w 1827"/>
                  <a:gd name="T37" fmla="*/ 940 h 1828"/>
                  <a:gd name="T38" fmla="*/ 1816 w 1827"/>
                  <a:gd name="T39" fmla="*/ 1073 h 1828"/>
                  <a:gd name="T40" fmla="*/ 690 w 1827"/>
                  <a:gd name="T41" fmla="*/ 48 h 1828"/>
                  <a:gd name="T42" fmla="*/ 656 w 1827"/>
                  <a:gd name="T43" fmla="*/ 56 h 1828"/>
                  <a:gd name="T44" fmla="*/ 655 w 1827"/>
                  <a:gd name="T45" fmla="*/ 56 h 1828"/>
                  <a:gd name="T46" fmla="*/ 654 w 1827"/>
                  <a:gd name="T47" fmla="*/ 57 h 1828"/>
                  <a:gd name="T48" fmla="*/ 591 w 1827"/>
                  <a:gd name="T49" fmla="*/ 103 h 1828"/>
                  <a:gd name="T50" fmla="*/ 590 w 1827"/>
                  <a:gd name="T51" fmla="*/ 104 h 1828"/>
                  <a:gd name="T52" fmla="*/ 540 w 1827"/>
                  <a:gd name="T53" fmla="*/ 145 h 1828"/>
                  <a:gd name="T54" fmla="*/ 499 w 1827"/>
                  <a:gd name="T55" fmla="*/ 125 h 1828"/>
                  <a:gd name="T56" fmla="*/ 485 w 1827"/>
                  <a:gd name="T57" fmla="*/ 108 h 1828"/>
                  <a:gd name="T58" fmla="*/ 228 w 1827"/>
                  <a:gd name="T59" fmla="*/ 161 h 1828"/>
                  <a:gd name="T60" fmla="*/ 535 w 1827"/>
                  <a:gd name="T61" fmla="*/ 543 h 1828"/>
                  <a:gd name="T62" fmla="*/ 537 w 1827"/>
                  <a:gd name="T63" fmla="*/ 543 h 1828"/>
                  <a:gd name="T64" fmla="*/ 849 w 1827"/>
                  <a:gd name="T65" fmla="*/ 193 h 1828"/>
                  <a:gd name="T66" fmla="*/ 705 w 1827"/>
                  <a:gd name="T67" fmla="*/ 47 h 1828"/>
                  <a:gd name="T68" fmla="*/ 897 w 1827"/>
                  <a:gd name="T69" fmla="*/ 192 h 1828"/>
                  <a:gd name="T70" fmla="*/ 558 w 1827"/>
                  <a:gd name="T71" fmla="*/ 585 h 1828"/>
                  <a:gd name="T72" fmla="*/ 536 w 1827"/>
                  <a:gd name="T73" fmla="*/ 596 h 1828"/>
                  <a:gd name="T74" fmla="*/ 514 w 1827"/>
                  <a:gd name="T75" fmla="*/ 585 h 1828"/>
                  <a:gd name="T76" fmla="*/ 522 w 1827"/>
                  <a:gd name="T77" fmla="*/ 78 h 1828"/>
                  <a:gd name="T78" fmla="*/ 538 w 1827"/>
                  <a:gd name="T79" fmla="*/ 98 h 1828"/>
                  <a:gd name="T80" fmla="*/ 553 w 1827"/>
                  <a:gd name="T81" fmla="*/ 75 h 1828"/>
                  <a:gd name="T82" fmla="*/ 638 w 1827"/>
                  <a:gd name="T83" fmla="*/ 12 h 1828"/>
                  <a:gd name="T84" fmla="*/ 640 w 1827"/>
                  <a:gd name="T85" fmla="*/ 12 h 1828"/>
                  <a:gd name="T86" fmla="*/ 705 w 1827"/>
                  <a:gd name="T87" fmla="*/ 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27" h="1828">
                    <a:moveTo>
                      <a:pt x="1816" y="1073"/>
                    </a:moveTo>
                    <a:cubicBezTo>
                      <a:pt x="1810" y="1092"/>
                      <a:pt x="1780" y="1148"/>
                      <a:pt x="1665" y="1147"/>
                    </a:cubicBezTo>
                    <a:cubicBezTo>
                      <a:pt x="1670" y="1195"/>
                      <a:pt x="1679" y="1295"/>
                      <a:pt x="1675" y="1359"/>
                    </a:cubicBezTo>
                    <a:cubicBezTo>
                      <a:pt x="1675" y="1370"/>
                      <a:pt x="1675" y="1370"/>
                      <a:pt x="1675" y="1370"/>
                    </a:cubicBezTo>
                    <a:cubicBezTo>
                      <a:pt x="1669" y="1457"/>
                      <a:pt x="1666" y="1505"/>
                      <a:pt x="1633" y="1522"/>
                    </a:cubicBezTo>
                    <a:cubicBezTo>
                      <a:pt x="1607" y="1535"/>
                      <a:pt x="1498" y="1556"/>
                      <a:pt x="1329" y="1536"/>
                    </a:cubicBezTo>
                    <a:cubicBezTo>
                      <a:pt x="1329" y="1804"/>
                      <a:pt x="1329" y="1804"/>
                      <a:pt x="1329" y="1804"/>
                    </a:cubicBezTo>
                    <a:cubicBezTo>
                      <a:pt x="1329" y="1817"/>
                      <a:pt x="1319" y="1828"/>
                      <a:pt x="1306" y="1828"/>
                    </a:cubicBezTo>
                    <a:cubicBezTo>
                      <a:pt x="1305" y="1828"/>
                      <a:pt x="1305" y="1828"/>
                      <a:pt x="1304" y="1828"/>
                    </a:cubicBezTo>
                    <a:cubicBezTo>
                      <a:pt x="1280" y="1828"/>
                      <a:pt x="970" y="1826"/>
                      <a:pt x="729" y="1727"/>
                    </a:cubicBezTo>
                    <a:cubicBezTo>
                      <a:pt x="720" y="1724"/>
                      <a:pt x="714" y="1715"/>
                      <a:pt x="714" y="1705"/>
                    </a:cubicBezTo>
                    <a:cubicBezTo>
                      <a:pt x="714" y="1419"/>
                      <a:pt x="714" y="1419"/>
                      <a:pt x="714" y="1419"/>
                    </a:cubicBezTo>
                    <a:cubicBezTo>
                      <a:pt x="714" y="1419"/>
                      <a:pt x="714" y="1418"/>
                      <a:pt x="714" y="1418"/>
                    </a:cubicBezTo>
                    <a:cubicBezTo>
                      <a:pt x="716" y="1420"/>
                      <a:pt x="718" y="1421"/>
                      <a:pt x="720" y="1423"/>
                    </a:cubicBezTo>
                    <a:cubicBezTo>
                      <a:pt x="726" y="1429"/>
                      <a:pt x="745" y="1444"/>
                      <a:pt x="762" y="1454"/>
                    </a:cubicBezTo>
                    <a:cubicBezTo>
                      <a:pt x="762" y="1689"/>
                      <a:pt x="762" y="1689"/>
                      <a:pt x="762" y="1689"/>
                    </a:cubicBezTo>
                    <a:cubicBezTo>
                      <a:pt x="959" y="1766"/>
                      <a:pt x="1205" y="1778"/>
                      <a:pt x="1282" y="1780"/>
                    </a:cubicBezTo>
                    <a:cubicBezTo>
                      <a:pt x="1282" y="1510"/>
                      <a:pt x="1282" y="1510"/>
                      <a:pt x="1282" y="1510"/>
                    </a:cubicBezTo>
                    <a:cubicBezTo>
                      <a:pt x="1282" y="1503"/>
                      <a:pt x="1285" y="1496"/>
                      <a:pt x="1290" y="1492"/>
                    </a:cubicBezTo>
                    <a:cubicBezTo>
                      <a:pt x="1295" y="1487"/>
                      <a:pt x="1302" y="1485"/>
                      <a:pt x="1309" y="1486"/>
                    </a:cubicBezTo>
                    <a:cubicBezTo>
                      <a:pt x="1484" y="1510"/>
                      <a:pt x="1595" y="1488"/>
                      <a:pt x="1611" y="1480"/>
                    </a:cubicBezTo>
                    <a:cubicBezTo>
                      <a:pt x="1620" y="1473"/>
                      <a:pt x="1624" y="1416"/>
                      <a:pt x="1627" y="1366"/>
                    </a:cubicBezTo>
                    <a:cubicBezTo>
                      <a:pt x="1628" y="1355"/>
                      <a:pt x="1628" y="1355"/>
                      <a:pt x="1628" y="1355"/>
                    </a:cubicBezTo>
                    <a:cubicBezTo>
                      <a:pt x="1633" y="1276"/>
                      <a:pt x="1615" y="1126"/>
                      <a:pt x="1615" y="1124"/>
                    </a:cubicBezTo>
                    <a:cubicBezTo>
                      <a:pt x="1614" y="1117"/>
                      <a:pt x="1617" y="1110"/>
                      <a:pt x="1622" y="1105"/>
                    </a:cubicBezTo>
                    <a:cubicBezTo>
                      <a:pt x="1627" y="1100"/>
                      <a:pt x="1634" y="1097"/>
                      <a:pt x="1641" y="1098"/>
                    </a:cubicBezTo>
                    <a:cubicBezTo>
                      <a:pt x="1723" y="1105"/>
                      <a:pt x="1762" y="1082"/>
                      <a:pt x="1771" y="1059"/>
                    </a:cubicBezTo>
                    <a:cubicBezTo>
                      <a:pt x="1769" y="1045"/>
                      <a:pt x="1733" y="1005"/>
                      <a:pt x="1715" y="986"/>
                    </a:cubicBezTo>
                    <a:cubicBezTo>
                      <a:pt x="1711" y="981"/>
                      <a:pt x="1706" y="976"/>
                      <a:pt x="1702" y="972"/>
                    </a:cubicBezTo>
                    <a:cubicBezTo>
                      <a:pt x="1671" y="937"/>
                      <a:pt x="1645" y="875"/>
                      <a:pt x="1628" y="829"/>
                    </a:cubicBezTo>
                    <a:cubicBezTo>
                      <a:pt x="1622" y="811"/>
                      <a:pt x="1620" y="786"/>
                      <a:pt x="1617" y="756"/>
                    </a:cubicBezTo>
                    <a:cubicBezTo>
                      <a:pt x="1615" y="727"/>
                      <a:pt x="1612" y="694"/>
                      <a:pt x="1604" y="671"/>
                    </a:cubicBezTo>
                    <a:cubicBezTo>
                      <a:pt x="1591" y="629"/>
                      <a:pt x="1588" y="560"/>
                      <a:pt x="1587" y="533"/>
                    </a:cubicBezTo>
                    <a:cubicBezTo>
                      <a:pt x="1607" y="532"/>
                      <a:pt x="1622" y="531"/>
                      <a:pt x="1635" y="530"/>
                    </a:cubicBezTo>
                    <a:cubicBezTo>
                      <a:pt x="1635" y="553"/>
                      <a:pt x="1637" y="620"/>
                      <a:pt x="1649" y="656"/>
                    </a:cubicBezTo>
                    <a:cubicBezTo>
                      <a:pt x="1659" y="685"/>
                      <a:pt x="1662" y="721"/>
                      <a:pt x="1664" y="753"/>
                    </a:cubicBezTo>
                    <a:cubicBezTo>
                      <a:pt x="1666" y="776"/>
                      <a:pt x="1668" y="801"/>
                      <a:pt x="1673" y="814"/>
                    </a:cubicBezTo>
                    <a:cubicBezTo>
                      <a:pt x="1694" y="873"/>
                      <a:pt x="1717" y="918"/>
                      <a:pt x="1737" y="940"/>
                    </a:cubicBezTo>
                    <a:cubicBezTo>
                      <a:pt x="1741" y="944"/>
                      <a:pt x="1745" y="949"/>
                      <a:pt x="1750" y="954"/>
                    </a:cubicBezTo>
                    <a:cubicBezTo>
                      <a:pt x="1797" y="1005"/>
                      <a:pt x="1827" y="1041"/>
                      <a:pt x="1816" y="1073"/>
                    </a:cubicBezTo>
                    <a:close/>
                    <a:moveTo>
                      <a:pt x="705" y="47"/>
                    </a:moveTo>
                    <a:cubicBezTo>
                      <a:pt x="700" y="47"/>
                      <a:pt x="695" y="48"/>
                      <a:pt x="690" y="48"/>
                    </a:cubicBezTo>
                    <a:cubicBezTo>
                      <a:pt x="689" y="48"/>
                      <a:pt x="689" y="48"/>
                      <a:pt x="689" y="48"/>
                    </a:cubicBezTo>
                    <a:cubicBezTo>
                      <a:pt x="678" y="49"/>
                      <a:pt x="667" y="52"/>
                      <a:pt x="656" y="56"/>
                    </a:cubicBezTo>
                    <a:cubicBezTo>
                      <a:pt x="656" y="56"/>
                      <a:pt x="656" y="56"/>
                      <a:pt x="656" y="56"/>
                    </a:cubicBezTo>
                    <a:cubicBezTo>
                      <a:pt x="655" y="56"/>
                      <a:pt x="655" y="56"/>
                      <a:pt x="655" y="56"/>
                    </a:cubicBezTo>
                    <a:cubicBezTo>
                      <a:pt x="655" y="56"/>
                      <a:pt x="655" y="56"/>
                      <a:pt x="655" y="56"/>
                    </a:cubicBezTo>
                    <a:cubicBezTo>
                      <a:pt x="655" y="56"/>
                      <a:pt x="655" y="56"/>
                      <a:pt x="654" y="57"/>
                    </a:cubicBezTo>
                    <a:cubicBezTo>
                      <a:pt x="654" y="57"/>
                      <a:pt x="654" y="57"/>
                      <a:pt x="654" y="57"/>
                    </a:cubicBezTo>
                    <a:cubicBezTo>
                      <a:pt x="629" y="66"/>
                      <a:pt x="608" y="82"/>
                      <a:pt x="591" y="103"/>
                    </a:cubicBezTo>
                    <a:cubicBezTo>
                      <a:pt x="591" y="103"/>
                      <a:pt x="591" y="103"/>
                      <a:pt x="591" y="103"/>
                    </a:cubicBezTo>
                    <a:cubicBezTo>
                      <a:pt x="591" y="104"/>
                      <a:pt x="591" y="104"/>
                      <a:pt x="590" y="104"/>
                    </a:cubicBezTo>
                    <a:cubicBezTo>
                      <a:pt x="586" y="110"/>
                      <a:pt x="583" y="115"/>
                      <a:pt x="579" y="121"/>
                    </a:cubicBezTo>
                    <a:cubicBezTo>
                      <a:pt x="571" y="135"/>
                      <a:pt x="557" y="144"/>
                      <a:pt x="540" y="145"/>
                    </a:cubicBezTo>
                    <a:cubicBezTo>
                      <a:pt x="540" y="145"/>
                      <a:pt x="539" y="145"/>
                      <a:pt x="538" y="145"/>
                    </a:cubicBezTo>
                    <a:cubicBezTo>
                      <a:pt x="523" y="145"/>
                      <a:pt x="508" y="138"/>
                      <a:pt x="499" y="125"/>
                    </a:cubicBezTo>
                    <a:cubicBezTo>
                      <a:pt x="497" y="122"/>
                      <a:pt x="495" y="119"/>
                      <a:pt x="493" y="117"/>
                    </a:cubicBezTo>
                    <a:cubicBezTo>
                      <a:pt x="490" y="114"/>
                      <a:pt x="487" y="111"/>
                      <a:pt x="485" y="108"/>
                    </a:cubicBezTo>
                    <a:cubicBezTo>
                      <a:pt x="445" y="58"/>
                      <a:pt x="400" y="48"/>
                      <a:pt x="370" y="48"/>
                    </a:cubicBezTo>
                    <a:cubicBezTo>
                      <a:pt x="303" y="48"/>
                      <a:pt x="244" y="95"/>
                      <a:pt x="228" y="161"/>
                    </a:cubicBezTo>
                    <a:cubicBezTo>
                      <a:pt x="215" y="212"/>
                      <a:pt x="229" y="269"/>
                      <a:pt x="267" y="327"/>
                    </a:cubicBezTo>
                    <a:cubicBezTo>
                      <a:pt x="319" y="404"/>
                      <a:pt x="409" y="476"/>
                      <a:pt x="535" y="543"/>
                    </a:cubicBezTo>
                    <a:cubicBezTo>
                      <a:pt x="536" y="543"/>
                      <a:pt x="536" y="543"/>
                      <a:pt x="536" y="543"/>
                    </a:cubicBezTo>
                    <a:cubicBezTo>
                      <a:pt x="536" y="543"/>
                      <a:pt x="537" y="543"/>
                      <a:pt x="537" y="543"/>
                    </a:cubicBezTo>
                    <a:cubicBezTo>
                      <a:pt x="738" y="437"/>
                      <a:pt x="851" y="311"/>
                      <a:pt x="849" y="195"/>
                    </a:cubicBezTo>
                    <a:cubicBezTo>
                      <a:pt x="849" y="195"/>
                      <a:pt x="849" y="194"/>
                      <a:pt x="849" y="193"/>
                    </a:cubicBezTo>
                    <a:cubicBezTo>
                      <a:pt x="849" y="193"/>
                      <a:pt x="849" y="192"/>
                      <a:pt x="849" y="192"/>
                    </a:cubicBezTo>
                    <a:cubicBezTo>
                      <a:pt x="849" y="112"/>
                      <a:pt x="785" y="47"/>
                      <a:pt x="705" y="47"/>
                    </a:cubicBezTo>
                    <a:moveTo>
                      <a:pt x="705" y="0"/>
                    </a:moveTo>
                    <a:cubicBezTo>
                      <a:pt x="811" y="0"/>
                      <a:pt x="897" y="86"/>
                      <a:pt x="897" y="192"/>
                    </a:cubicBezTo>
                    <a:cubicBezTo>
                      <a:pt x="897" y="192"/>
                      <a:pt x="897" y="193"/>
                      <a:pt x="897" y="194"/>
                    </a:cubicBezTo>
                    <a:cubicBezTo>
                      <a:pt x="899" y="307"/>
                      <a:pt x="813" y="451"/>
                      <a:pt x="558" y="585"/>
                    </a:cubicBezTo>
                    <a:cubicBezTo>
                      <a:pt x="557" y="586"/>
                      <a:pt x="556" y="587"/>
                      <a:pt x="554" y="587"/>
                    </a:cubicBezTo>
                    <a:cubicBezTo>
                      <a:pt x="536" y="596"/>
                      <a:pt x="536" y="596"/>
                      <a:pt x="536" y="596"/>
                    </a:cubicBezTo>
                    <a:cubicBezTo>
                      <a:pt x="518" y="587"/>
                      <a:pt x="518" y="587"/>
                      <a:pt x="518" y="587"/>
                    </a:cubicBezTo>
                    <a:cubicBezTo>
                      <a:pt x="517" y="587"/>
                      <a:pt x="515" y="586"/>
                      <a:pt x="514" y="585"/>
                    </a:cubicBezTo>
                    <a:cubicBezTo>
                      <a:pt x="0" y="315"/>
                      <a:pt x="174" y="0"/>
                      <a:pt x="370" y="0"/>
                    </a:cubicBezTo>
                    <a:cubicBezTo>
                      <a:pt x="423" y="0"/>
                      <a:pt x="478" y="24"/>
                      <a:pt x="522" y="78"/>
                    </a:cubicBezTo>
                    <a:cubicBezTo>
                      <a:pt x="523" y="80"/>
                      <a:pt x="525" y="82"/>
                      <a:pt x="527" y="83"/>
                    </a:cubicBezTo>
                    <a:cubicBezTo>
                      <a:pt x="531" y="88"/>
                      <a:pt x="535" y="93"/>
                      <a:pt x="538" y="98"/>
                    </a:cubicBezTo>
                    <a:cubicBezTo>
                      <a:pt x="542" y="90"/>
                      <a:pt x="547" y="83"/>
                      <a:pt x="553" y="75"/>
                    </a:cubicBezTo>
                    <a:cubicBezTo>
                      <a:pt x="553" y="75"/>
                      <a:pt x="553" y="75"/>
                      <a:pt x="553" y="75"/>
                    </a:cubicBezTo>
                    <a:cubicBezTo>
                      <a:pt x="553" y="75"/>
                      <a:pt x="554" y="74"/>
                      <a:pt x="554" y="74"/>
                    </a:cubicBezTo>
                    <a:cubicBezTo>
                      <a:pt x="576" y="46"/>
                      <a:pt x="604" y="25"/>
                      <a:pt x="638" y="12"/>
                    </a:cubicBezTo>
                    <a:cubicBezTo>
                      <a:pt x="638" y="12"/>
                      <a:pt x="638" y="12"/>
                      <a:pt x="638" y="12"/>
                    </a:cubicBezTo>
                    <a:cubicBezTo>
                      <a:pt x="639" y="12"/>
                      <a:pt x="639" y="12"/>
                      <a:pt x="640" y="12"/>
                    </a:cubicBezTo>
                    <a:cubicBezTo>
                      <a:pt x="654" y="6"/>
                      <a:pt x="670" y="3"/>
                      <a:pt x="685" y="1"/>
                    </a:cubicBezTo>
                    <a:cubicBezTo>
                      <a:pt x="691" y="0"/>
                      <a:pt x="698" y="0"/>
                      <a:pt x="70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F471504A-715F-4C70-B357-91258A22AA77}"/>
                  </a:ext>
                </a:extLst>
              </p:cNvPr>
              <p:cNvSpPr>
                <a:spLocks/>
              </p:cNvSpPr>
              <p:nvPr/>
            </p:nvSpPr>
            <p:spPr bwMode="auto">
              <a:xfrm>
                <a:off x="5622998" y="2901269"/>
                <a:ext cx="1026954" cy="868228"/>
              </a:xfrm>
              <a:custGeom>
                <a:avLst/>
                <a:gdLst>
                  <a:gd name="T0" fmla="*/ 1306 w 1439"/>
                  <a:gd name="T1" fmla="*/ 301 h 1217"/>
                  <a:gd name="T2" fmla="*/ 1302 w 1439"/>
                  <a:gd name="T3" fmla="*/ 306 h 1217"/>
                  <a:gd name="T4" fmla="*/ 877 w 1439"/>
                  <a:gd name="T5" fmla="*/ 403 h 1217"/>
                  <a:gd name="T6" fmla="*/ 732 w 1439"/>
                  <a:gd name="T7" fmla="*/ 725 h 1217"/>
                  <a:gd name="T8" fmla="*/ 629 w 1439"/>
                  <a:gd name="T9" fmla="*/ 734 h 1217"/>
                  <a:gd name="T10" fmla="*/ 624 w 1439"/>
                  <a:gd name="T11" fmla="*/ 729 h 1217"/>
                  <a:gd name="T12" fmla="*/ 426 w 1439"/>
                  <a:gd name="T13" fmla="*/ 557 h 1217"/>
                  <a:gd name="T14" fmla="*/ 425 w 1439"/>
                  <a:gd name="T15" fmla="*/ 931 h 1217"/>
                  <a:gd name="T16" fmla="*/ 426 w 1439"/>
                  <a:gd name="T17" fmla="*/ 933 h 1217"/>
                  <a:gd name="T18" fmla="*/ 426 w 1439"/>
                  <a:gd name="T19" fmla="*/ 1209 h 1217"/>
                  <a:gd name="T20" fmla="*/ 416 w 1439"/>
                  <a:gd name="T21" fmla="*/ 1213 h 1217"/>
                  <a:gd name="T22" fmla="*/ 128 w 1439"/>
                  <a:gd name="T23" fmla="*/ 437 h 1217"/>
                  <a:gd name="T24" fmla="*/ 156 w 1439"/>
                  <a:gd name="T25" fmla="*/ 452 h 1217"/>
                  <a:gd name="T26" fmla="*/ 163 w 1439"/>
                  <a:gd name="T27" fmla="*/ 456 h 1217"/>
                  <a:gd name="T28" fmla="*/ 180 w 1439"/>
                  <a:gd name="T29" fmla="*/ 463 h 1217"/>
                  <a:gd name="T30" fmla="*/ 200 w 1439"/>
                  <a:gd name="T31" fmla="*/ 468 h 1217"/>
                  <a:gd name="T32" fmla="*/ 220 w 1439"/>
                  <a:gd name="T33" fmla="*/ 463 h 1217"/>
                  <a:gd name="T34" fmla="*/ 237 w 1439"/>
                  <a:gd name="T35" fmla="*/ 456 h 1217"/>
                  <a:gd name="T36" fmla="*/ 244 w 1439"/>
                  <a:gd name="T37" fmla="*/ 452 h 1217"/>
                  <a:gd name="T38" fmla="*/ 608 w 1439"/>
                  <a:gd name="T39" fmla="*/ 20 h 1217"/>
                  <a:gd name="T40" fmla="*/ 608 w 1439"/>
                  <a:gd name="T41" fmla="*/ 17 h 1217"/>
                  <a:gd name="T42" fmla="*/ 608 w 1439"/>
                  <a:gd name="T43" fmla="*/ 14 h 1217"/>
                  <a:gd name="T44" fmla="*/ 759 w 1439"/>
                  <a:gd name="T45" fmla="*/ 0 h 1217"/>
                  <a:gd name="T46" fmla="*/ 1399 w 1439"/>
                  <a:gd name="T47" fmla="*/ 95 h 1217"/>
                  <a:gd name="T48" fmla="*/ 1306 w 1439"/>
                  <a:gd name="T49" fmla="*/ 301 h 1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39" h="1217">
                    <a:moveTo>
                      <a:pt x="1306" y="301"/>
                    </a:moveTo>
                    <a:cubicBezTo>
                      <a:pt x="1305" y="303"/>
                      <a:pt x="1304" y="305"/>
                      <a:pt x="1302" y="306"/>
                    </a:cubicBezTo>
                    <a:cubicBezTo>
                      <a:pt x="1260" y="320"/>
                      <a:pt x="1031" y="292"/>
                      <a:pt x="877" y="403"/>
                    </a:cubicBezTo>
                    <a:cubicBezTo>
                      <a:pt x="794" y="462"/>
                      <a:pt x="732" y="559"/>
                      <a:pt x="732" y="725"/>
                    </a:cubicBezTo>
                    <a:cubicBezTo>
                      <a:pt x="732" y="748"/>
                      <a:pt x="649" y="737"/>
                      <a:pt x="629" y="734"/>
                    </a:cubicBezTo>
                    <a:cubicBezTo>
                      <a:pt x="627" y="734"/>
                      <a:pt x="625" y="732"/>
                      <a:pt x="624" y="729"/>
                    </a:cubicBezTo>
                    <a:cubicBezTo>
                      <a:pt x="619" y="695"/>
                      <a:pt x="581" y="476"/>
                      <a:pt x="426" y="557"/>
                    </a:cubicBezTo>
                    <a:cubicBezTo>
                      <a:pt x="281" y="632"/>
                      <a:pt x="416" y="910"/>
                      <a:pt x="425" y="931"/>
                    </a:cubicBezTo>
                    <a:cubicBezTo>
                      <a:pt x="426" y="932"/>
                      <a:pt x="426" y="932"/>
                      <a:pt x="426" y="933"/>
                    </a:cubicBezTo>
                    <a:cubicBezTo>
                      <a:pt x="426" y="1209"/>
                      <a:pt x="426" y="1209"/>
                      <a:pt x="426" y="1209"/>
                    </a:cubicBezTo>
                    <a:cubicBezTo>
                      <a:pt x="426" y="1214"/>
                      <a:pt x="420" y="1217"/>
                      <a:pt x="416" y="1213"/>
                    </a:cubicBezTo>
                    <a:cubicBezTo>
                      <a:pt x="351" y="1153"/>
                      <a:pt x="0" y="803"/>
                      <a:pt x="128" y="437"/>
                    </a:cubicBezTo>
                    <a:cubicBezTo>
                      <a:pt x="137" y="442"/>
                      <a:pt x="147" y="447"/>
                      <a:pt x="156" y="452"/>
                    </a:cubicBezTo>
                    <a:cubicBezTo>
                      <a:pt x="159" y="454"/>
                      <a:pt x="161" y="455"/>
                      <a:pt x="163" y="456"/>
                    </a:cubicBezTo>
                    <a:cubicBezTo>
                      <a:pt x="180" y="463"/>
                      <a:pt x="180" y="463"/>
                      <a:pt x="180" y="463"/>
                    </a:cubicBezTo>
                    <a:cubicBezTo>
                      <a:pt x="186" y="466"/>
                      <a:pt x="193" y="468"/>
                      <a:pt x="200" y="468"/>
                    </a:cubicBezTo>
                    <a:cubicBezTo>
                      <a:pt x="207" y="468"/>
                      <a:pt x="214" y="466"/>
                      <a:pt x="220" y="463"/>
                    </a:cubicBezTo>
                    <a:cubicBezTo>
                      <a:pt x="237" y="456"/>
                      <a:pt x="237" y="456"/>
                      <a:pt x="237" y="456"/>
                    </a:cubicBezTo>
                    <a:cubicBezTo>
                      <a:pt x="239" y="455"/>
                      <a:pt x="242" y="453"/>
                      <a:pt x="244" y="452"/>
                    </a:cubicBezTo>
                    <a:cubicBezTo>
                      <a:pt x="563" y="284"/>
                      <a:pt x="609" y="110"/>
                      <a:pt x="608" y="20"/>
                    </a:cubicBezTo>
                    <a:cubicBezTo>
                      <a:pt x="608" y="19"/>
                      <a:pt x="608" y="18"/>
                      <a:pt x="608" y="17"/>
                    </a:cubicBezTo>
                    <a:cubicBezTo>
                      <a:pt x="608" y="16"/>
                      <a:pt x="608" y="15"/>
                      <a:pt x="608" y="14"/>
                    </a:cubicBezTo>
                    <a:cubicBezTo>
                      <a:pt x="654" y="5"/>
                      <a:pt x="704" y="0"/>
                      <a:pt x="759" y="0"/>
                    </a:cubicBezTo>
                    <a:cubicBezTo>
                      <a:pt x="1158" y="0"/>
                      <a:pt x="1028" y="102"/>
                      <a:pt x="1399" y="95"/>
                    </a:cubicBezTo>
                    <a:cubicBezTo>
                      <a:pt x="1439" y="95"/>
                      <a:pt x="1325" y="219"/>
                      <a:pt x="1306" y="301"/>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1" name="Group 20">
            <a:extLst>
              <a:ext uri="{FF2B5EF4-FFF2-40B4-BE49-F238E27FC236}">
                <a16:creationId xmlns:a16="http://schemas.microsoft.com/office/drawing/2014/main" id="{4C23AFB4-EE7D-41EE-AC0D-935752CE3587}"/>
              </a:ext>
            </a:extLst>
          </p:cNvPr>
          <p:cNvGrpSpPr>
            <a:grpSpLocks noChangeAspect="1"/>
          </p:cNvGrpSpPr>
          <p:nvPr/>
        </p:nvGrpSpPr>
        <p:grpSpPr>
          <a:xfrm>
            <a:off x="4091217" y="1468207"/>
            <a:ext cx="1099186" cy="1099186"/>
            <a:chOff x="5284788" y="2617788"/>
            <a:chExt cx="1622425" cy="1622425"/>
          </a:xfrm>
        </p:grpSpPr>
        <p:sp>
          <p:nvSpPr>
            <p:cNvPr id="22" name="AutoShape 8">
              <a:extLst>
                <a:ext uri="{FF2B5EF4-FFF2-40B4-BE49-F238E27FC236}">
                  <a16:creationId xmlns:a16="http://schemas.microsoft.com/office/drawing/2014/main" id="{0F84B3F4-5125-4E81-9FE6-EAAB9B76D2D2}"/>
                </a:ext>
              </a:extLst>
            </p:cNvPr>
            <p:cNvSpPr>
              <a:spLocks noChangeAspect="1" noChangeArrowheads="1" noTextEdit="1"/>
            </p:cNvSpPr>
            <p:nvPr/>
          </p:nvSpPr>
          <p:spPr bwMode="auto">
            <a:xfrm>
              <a:off x="5284788" y="2617788"/>
              <a:ext cx="1622425" cy="162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3" name="Group 22">
              <a:extLst>
                <a:ext uri="{FF2B5EF4-FFF2-40B4-BE49-F238E27FC236}">
                  <a16:creationId xmlns:a16="http://schemas.microsoft.com/office/drawing/2014/main" id="{281C9128-E6B5-4A1A-83DB-E69C58AD139B}"/>
                </a:ext>
              </a:extLst>
            </p:cNvPr>
            <p:cNvGrpSpPr/>
            <p:nvPr/>
          </p:nvGrpSpPr>
          <p:grpSpPr>
            <a:xfrm>
              <a:off x="5345113" y="2800350"/>
              <a:ext cx="1500188" cy="1257300"/>
              <a:chOff x="5345113" y="2800350"/>
              <a:chExt cx="1500188" cy="1257300"/>
            </a:xfrm>
          </p:grpSpPr>
          <p:sp>
            <p:nvSpPr>
              <p:cNvPr id="24" name="Freeform 12">
                <a:extLst>
                  <a:ext uri="{FF2B5EF4-FFF2-40B4-BE49-F238E27FC236}">
                    <a16:creationId xmlns:a16="http://schemas.microsoft.com/office/drawing/2014/main" id="{70F5AD8F-0699-4D2B-A72C-7E2CA09D3A0A}"/>
                  </a:ext>
                </a:extLst>
              </p:cNvPr>
              <p:cNvSpPr>
                <a:spLocks noChangeAspect="1"/>
              </p:cNvSpPr>
              <p:nvPr/>
            </p:nvSpPr>
            <p:spPr bwMode="auto">
              <a:xfrm>
                <a:off x="5345113" y="2800350"/>
                <a:ext cx="1500188" cy="1257300"/>
              </a:xfrm>
              <a:custGeom>
                <a:avLst/>
                <a:gdLst>
                  <a:gd name="connsiteX0" fmla="*/ 750094 w 1500188"/>
                  <a:gd name="connsiteY0" fmla="*/ 844550 h 1257300"/>
                  <a:gd name="connsiteX1" fmla="*/ 842963 w 1500188"/>
                  <a:gd name="connsiteY1" fmla="*/ 850185 h 1257300"/>
                  <a:gd name="connsiteX2" fmla="*/ 842963 w 1500188"/>
                  <a:gd name="connsiteY2" fmla="*/ 1251665 h 1257300"/>
                  <a:gd name="connsiteX3" fmla="*/ 750094 w 1500188"/>
                  <a:gd name="connsiteY3" fmla="*/ 1257300 h 1257300"/>
                  <a:gd name="connsiteX4" fmla="*/ 657225 w 1500188"/>
                  <a:gd name="connsiteY4" fmla="*/ 1251665 h 1257300"/>
                  <a:gd name="connsiteX5" fmla="*/ 657225 w 1500188"/>
                  <a:gd name="connsiteY5" fmla="*/ 850185 h 1257300"/>
                  <a:gd name="connsiteX6" fmla="*/ 750094 w 1500188"/>
                  <a:gd name="connsiteY6" fmla="*/ 844550 h 1257300"/>
                  <a:gd name="connsiteX7" fmla="*/ 1273705 w 1500188"/>
                  <a:gd name="connsiteY7" fmla="*/ 49212 h 1257300"/>
                  <a:gd name="connsiteX8" fmla="*/ 1178455 w 1500188"/>
                  <a:gd name="connsiteY8" fmla="*/ 159004 h 1257300"/>
                  <a:gd name="connsiteX9" fmla="*/ 1325210 w 1500188"/>
                  <a:gd name="connsiteY9" fmla="*/ 542573 h 1257300"/>
                  <a:gd name="connsiteX10" fmla="*/ 1176338 w 1500188"/>
                  <a:gd name="connsiteY10" fmla="*/ 928253 h 1257300"/>
                  <a:gd name="connsiteX11" fmla="*/ 1272999 w 1500188"/>
                  <a:gd name="connsiteY11" fmla="*/ 1036637 h 1257300"/>
                  <a:gd name="connsiteX12" fmla="*/ 1357666 w 1500188"/>
                  <a:gd name="connsiteY12" fmla="*/ 928253 h 1257300"/>
                  <a:gd name="connsiteX13" fmla="*/ 1433866 w 1500188"/>
                  <a:gd name="connsiteY13" fmla="*/ 765676 h 1257300"/>
                  <a:gd name="connsiteX14" fmla="*/ 1468438 w 1500188"/>
                  <a:gd name="connsiteY14" fmla="*/ 542573 h 1257300"/>
                  <a:gd name="connsiteX15" fmla="*/ 1433866 w 1500188"/>
                  <a:gd name="connsiteY15" fmla="*/ 318766 h 1257300"/>
                  <a:gd name="connsiteX16" fmla="*/ 1357666 w 1500188"/>
                  <a:gd name="connsiteY16" fmla="*/ 156189 h 1257300"/>
                  <a:gd name="connsiteX17" fmla="*/ 1273705 w 1500188"/>
                  <a:gd name="connsiteY17" fmla="*/ 49212 h 1257300"/>
                  <a:gd name="connsiteX18" fmla="*/ 224308 w 1500188"/>
                  <a:gd name="connsiteY18" fmla="*/ 49212 h 1257300"/>
                  <a:gd name="connsiteX19" fmla="*/ 139897 w 1500188"/>
                  <a:gd name="connsiteY19" fmla="*/ 157654 h 1257300"/>
                  <a:gd name="connsiteX20" fmla="*/ 64631 w 1500188"/>
                  <a:gd name="connsiteY20" fmla="*/ 319613 h 1257300"/>
                  <a:gd name="connsiteX21" fmla="*/ 30163 w 1500188"/>
                  <a:gd name="connsiteY21" fmla="*/ 543539 h 1257300"/>
                  <a:gd name="connsiteX22" fmla="*/ 65334 w 1500188"/>
                  <a:gd name="connsiteY22" fmla="*/ 767466 h 1257300"/>
                  <a:gd name="connsiteX23" fmla="*/ 141304 w 1500188"/>
                  <a:gd name="connsiteY23" fmla="*/ 930833 h 1257300"/>
                  <a:gd name="connsiteX24" fmla="*/ 223604 w 1500188"/>
                  <a:gd name="connsiteY24" fmla="*/ 1035050 h 1257300"/>
                  <a:gd name="connsiteX25" fmla="*/ 318566 w 1500188"/>
                  <a:gd name="connsiteY25" fmla="*/ 925904 h 1257300"/>
                  <a:gd name="connsiteX26" fmla="*/ 172254 w 1500188"/>
                  <a:gd name="connsiteY26" fmla="*/ 543539 h 1257300"/>
                  <a:gd name="connsiteX27" fmla="*/ 320676 w 1500188"/>
                  <a:gd name="connsiteY27" fmla="*/ 157654 h 1257300"/>
                  <a:gd name="connsiteX28" fmla="*/ 224308 w 1500188"/>
                  <a:gd name="connsiteY28" fmla="*/ 49212 h 1257300"/>
                  <a:gd name="connsiteX29" fmla="*/ 750094 w 1500188"/>
                  <a:gd name="connsiteY29" fmla="*/ 28575 h 1257300"/>
                  <a:gd name="connsiteX30" fmla="*/ 842963 w 1500188"/>
                  <a:gd name="connsiteY30" fmla="*/ 37702 h 1257300"/>
                  <a:gd name="connsiteX31" fmla="*/ 842963 w 1500188"/>
                  <a:gd name="connsiteY31" fmla="*/ 235684 h 1257300"/>
                  <a:gd name="connsiteX32" fmla="*/ 750094 w 1500188"/>
                  <a:gd name="connsiteY32" fmla="*/ 241300 h 1257300"/>
                  <a:gd name="connsiteX33" fmla="*/ 657225 w 1500188"/>
                  <a:gd name="connsiteY33" fmla="*/ 235684 h 1257300"/>
                  <a:gd name="connsiteX34" fmla="*/ 657225 w 1500188"/>
                  <a:gd name="connsiteY34" fmla="*/ 37702 h 1257300"/>
                  <a:gd name="connsiteX35" fmla="*/ 750094 w 1500188"/>
                  <a:gd name="connsiteY35" fmla="*/ 28575 h 1257300"/>
                  <a:gd name="connsiteX36" fmla="*/ 1266838 w 1500188"/>
                  <a:gd name="connsiteY36" fmla="*/ 0 h 1257300"/>
                  <a:gd name="connsiteX37" fmla="*/ 1500188 w 1500188"/>
                  <a:gd name="connsiteY37" fmla="*/ 543367 h 1257300"/>
                  <a:gd name="connsiteX38" fmla="*/ 1266838 w 1500188"/>
                  <a:gd name="connsiteY38" fmla="*/ 1087438 h 1257300"/>
                  <a:gd name="connsiteX39" fmla="*/ 1131888 w 1500188"/>
                  <a:gd name="connsiteY39" fmla="*/ 931889 h 1257300"/>
                  <a:gd name="connsiteX40" fmla="*/ 1295655 w 1500188"/>
                  <a:gd name="connsiteY40" fmla="*/ 543367 h 1257300"/>
                  <a:gd name="connsiteX41" fmla="*/ 1133997 w 1500188"/>
                  <a:gd name="connsiteY41" fmla="*/ 157661 h 1257300"/>
                  <a:gd name="connsiteX42" fmla="*/ 1266838 w 1500188"/>
                  <a:gd name="connsiteY42" fmla="*/ 0 h 1257300"/>
                  <a:gd name="connsiteX43" fmla="*/ 232834 w 1500188"/>
                  <a:gd name="connsiteY43" fmla="*/ 0 h 1257300"/>
                  <a:gd name="connsiteX44" fmla="*/ 368300 w 1500188"/>
                  <a:gd name="connsiteY44" fmla="*/ 154846 h 1257300"/>
                  <a:gd name="connsiteX45" fmla="*/ 204611 w 1500188"/>
                  <a:gd name="connsiteY45" fmla="*/ 543367 h 1257300"/>
                  <a:gd name="connsiteX46" fmla="*/ 366184 w 1500188"/>
                  <a:gd name="connsiteY46" fmla="*/ 929073 h 1257300"/>
                  <a:gd name="connsiteX47" fmla="*/ 232834 w 1500188"/>
                  <a:gd name="connsiteY47" fmla="*/ 1087438 h 1257300"/>
                  <a:gd name="connsiteX48" fmla="*/ 0 w 1500188"/>
                  <a:gd name="connsiteY48" fmla="*/ 543367 h 1257300"/>
                  <a:gd name="connsiteX49" fmla="*/ 232834 w 1500188"/>
                  <a:gd name="connsiteY49" fmla="*/ 0 h 1257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00188" h="1257300">
                    <a:moveTo>
                      <a:pt x="750094" y="844550"/>
                    </a:moveTo>
                    <a:cubicBezTo>
                      <a:pt x="782458" y="844550"/>
                      <a:pt x="813414" y="846663"/>
                      <a:pt x="842963" y="850185"/>
                    </a:cubicBezTo>
                    <a:cubicBezTo>
                      <a:pt x="842963" y="850185"/>
                      <a:pt x="842963" y="850185"/>
                      <a:pt x="842963" y="1251665"/>
                    </a:cubicBezTo>
                    <a:cubicBezTo>
                      <a:pt x="812710" y="1255187"/>
                      <a:pt x="781051" y="1257300"/>
                      <a:pt x="750094" y="1257300"/>
                    </a:cubicBezTo>
                    <a:cubicBezTo>
                      <a:pt x="719138" y="1257300"/>
                      <a:pt x="687478" y="1255187"/>
                      <a:pt x="657225" y="1251665"/>
                    </a:cubicBezTo>
                    <a:cubicBezTo>
                      <a:pt x="657225" y="1251665"/>
                      <a:pt x="657225" y="1251665"/>
                      <a:pt x="657225" y="850185"/>
                    </a:cubicBezTo>
                    <a:cubicBezTo>
                      <a:pt x="686774" y="846663"/>
                      <a:pt x="717731" y="844550"/>
                      <a:pt x="750094" y="844550"/>
                    </a:cubicBezTo>
                    <a:close/>
                    <a:moveTo>
                      <a:pt x="1273705" y="49212"/>
                    </a:moveTo>
                    <a:cubicBezTo>
                      <a:pt x="1256066" y="77364"/>
                      <a:pt x="1225727" y="118184"/>
                      <a:pt x="1178455" y="159004"/>
                    </a:cubicBezTo>
                    <a:cubicBezTo>
                      <a:pt x="1273705" y="264574"/>
                      <a:pt x="1325210" y="400406"/>
                      <a:pt x="1325210" y="542573"/>
                    </a:cubicBezTo>
                    <a:cubicBezTo>
                      <a:pt x="1325210" y="686147"/>
                      <a:pt x="1272999" y="821980"/>
                      <a:pt x="1176338" y="928253"/>
                    </a:cubicBezTo>
                    <a:cubicBezTo>
                      <a:pt x="1223610" y="968369"/>
                      <a:pt x="1254655" y="1008485"/>
                      <a:pt x="1272999" y="1036637"/>
                    </a:cubicBezTo>
                    <a:cubicBezTo>
                      <a:pt x="1294166" y="1014116"/>
                      <a:pt x="1326622" y="978222"/>
                      <a:pt x="1357666" y="928253"/>
                    </a:cubicBezTo>
                    <a:cubicBezTo>
                      <a:pt x="1390122" y="877579"/>
                      <a:pt x="1415522" y="822683"/>
                      <a:pt x="1433866" y="765676"/>
                    </a:cubicBezTo>
                    <a:cubicBezTo>
                      <a:pt x="1456444" y="694593"/>
                      <a:pt x="1468438" y="619286"/>
                      <a:pt x="1468438" y="542573"/>
                    </a:cubicBezTo>
                    <a:cubicBezTo>
                      <a:pt x="1468438" y="465859"/>
                      <a:pt x="1456444" y="390553"/>
                      <a:pt x="1433866" y="318766"/>
                    </a:cubicBezTo>
                    <a:cubicBezTo>
                      <a:pt x="1415522" y="261758"/>
                      <a:pt x="1390122" y="207566"/>
                      <a:pt x="1357666" y="156189"/>
                    </a:cubicBezTo>
                    <a:cubicBezTo>
                      <a:pt x="1326622" y="106923"/>
                      <a:pt x="1295577" y="71030"/>
                      <a:pt x="1273705" y="49212"/>
                    </a:cubicBezTo>
                    <a:close/>
                    <a:moveTo>
                      <a:pt x="224308" y="49212"/>
                    </a:moveTo>
                    <a:cubicBezTo>
                      <a:pt x="203205" y="71746"/>
                      <a:pt x="170848" y="107658"/>
                      <a:pt x="139897" y="157654"/>
                    </a:cubicBezTo>
                    <a:cubicBezTo>
                      <a:pt x="108243" y="208355"/>
                      <a:pt x="82920" y="262576"/>
                      <a:pt x="64631" y="319613"/>
                    </a:cubicBezTo>
                    <a:cubicBezTo>
                      <a:pt x="42121" y="391439"/>
                      <a:pt x="30163" y="466785"/>
                      <a:pt x="30163" y="543539"/>
                    </a:cubicBezTo>
                    <a:cubicBezTo>
                      <a:pt x="30163" y="620294"/>
                      <a:pt x="42121" y="695640"/>
                      <a:pt x="65334" y="767466"/>
                    </a:cubicBezTo>
                    <a:cubicBezTo>
                      <a:pt x="83623" y="824503"/>
                      <a:pt x="109650" y="880133"/>
                      <a:pt x="141304" y="930833"/>
                    </a:cubicBezTo>
                    <a:cubicBezTo>
                      <a:pt x="171551" y="978717"/>
                      <a:pt x="202501" y="1013925"/>
                      <a:pt x="223604" y="1035050"/>
                    </a:cubicBezTo>
                    <a:cubicBezTo>
                      <a:pt x="241190" y="1006883"/>
                      <a:pt x="271437" y="966746"/>
                      <a:pt x="318566" y="925904"/>
                    </a:cubicBezTo>
                    <a:cubicBezTo>
                      <a:pt x="223604" y="820278"/>
                      <a:pt x="172254" y="685078"/>
                      <a:pt x="172254" y="543539"/>
                    </a:cubicBezTo>
                    <a:cubicBezTo>
                      <a:pt x="172254" y="399889"/>
                      <a:pt x="224308" y="263280"/>
                      <a:pt x="320676" y="157654"/>
                    </a:cubicBezTo>
                    <a:cubicBezTo>
                      <a:pt x="273547" y="117517"/>
                      <a:pt x="242596" y="77379"/>
                      <a:pt x="224308" y="49212"/>
                    </a:cubicBezTo>
                    <a:close/>
                    <a:moveTo>
                      <a:pt x="750094" y="28575"/>
                    </a:moveTo>
                    <a:cubicBezTo>
                      <a:pt x="781754" y="28575"/>
                      <a:pt x="812710" y="32085"/>
                      <a:pt x="842963" y="37702"/>
                    </a:cubicBezTo>
                    <a:cubicBezTo>
                      <a:pt x="842963" y="37702"/>
                      <a:pt x="842963" y="37702"/>
                      <a:pt x="842963" y="235684"/>
                    </a:cubicBezTo>
                    <a:cubicBezTo>
                      <a:pt x="813414" y="239194"/>
                      <a:pt x="782458" y="241300"/>
                      <a:pt x="750094" y="241300"/>
                    </a:cubicBezTo>
                    <a:cubicBezTo>
                      <a:pt x="717731" y="241300"/>
                      <a:pt x="686774" y="239194"/>
                      <a:pt x="657225" y="235684"/>
                    </a:cubicBezTo>
                    <a:cubicBezTo>
                      <a:pt x="657225" y="235684"/>
                      <a:pt x="657225" y="235684"/>
                      <a:pt x="657225" y="37702"/>
                    </a:cubicBezTo>
                    <a:cubicBezTo>
                      <a:pt x="687478" y="32085"/>
                      <a:pt x="718434" y="28575"/>
                      <a:pt x="750094" y="28575"/>
                    </a:cubicBezTo>
                    <a:close/>
                    <a:moveTo>
                      <a:pt x="1266838" y="0"/>
                    </a:moveTo>
                    <a:cubicBezTo>
                      <a:pt x="1266838" y="0"/>
                      <a:pt x="1500188" y="189334"/>
                      <a:pt x="1500188" y="543367"/>
                    </a:cubicBezTo>
                    <a:cubicBezTo>
                      <a:pt x="1500188" y="898104"/>
                      <a:pt x="1266838" y="1087438"/>
                      <a:pt x="1266838" y="1087438"/>
                    </a:cubicBezTo>
                    <a:cubicBezTo>
                      <a:pt x="1266838" y="1087438"/>
                      <a:pt x="1228883" y="1005792"/>
                      <a:pt x="1131888" y="931889"/>
                    </a:cubicBezTo>
                    <a:cubicBezTo>
                      <a:pt x="1232398" y="832647"/>
                      <a:pt x="1295655" y="695397"/>
                      <a:pt x="1295655" y="543367"/>
                    </a:cubicBezTo>
                    <a:cubicBezTo>
                      <a:pt x="1295655" y="392745"/>
                      <a:pt x="1233803" y="256903"/>
                      <a:pt x="1133997" y="157661"/>
                    </a:cubicBezTo>
                    <a:cubicBezTo>
                      <a:pt x="1232398" y="83054"/>
                      <a:pt x="1266838" y="0"/>
                      <a:pt x="1266838" y="0"/>
                    </a:cubicBezTo>
                    <a:close/>
                    <a:moveTo>
                      <a:pt x="232834" y="0"/>
                    </a:moveTo>
                    <a:cubicBezTo>
                      <a:pt x="232834" y="0"/>
                      <a:pt x="270934" y="80942"/>
                      <a:pt x="368300" y="154846"/>
                    </a:cubicBezTo>
                    <a:cubicBezTo>
                      <a:pt x="267406" y="254088"/>
                      <a:pt x="204611" y="391337"/>
                      <a:pt x="204611" y="543367"/>
                    </a:cubicBezTo>
                    <a:cubicBezTo>
                      <a:pt x="204611" y="693990"/>
                      <a:pt x="265995" y="829831"/>
                      <a:pt x="366184" y="929073"/>
                    </a:cubicBezTo>
                    <a:cubicBezTo>
                      <a:pt x="267406" y="1003681"/>
                      <a:pt x="232834" y="1087438"/>
                      <a:pt x="232834" y="1087438"/>
                    </a:cubicBezTo>
                    <a:cubicBezTo>
                      <a:pt x="232834" y="1087438"/>
                      <a:pt x="0" y="898104"/>
                      <a:pt x="0" y="543367"/>
                    </a:cubicBezTo>
                    <a:cubicBezTo>
                      <a:pt x="0" y="189334"/>
                      <a:pt x="232834" y="0"/>
                      <a:pt x="23283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13">
                <a:extLst>
                  <a:ext uri="{FF2B5EF4-FFF2-40B4-BE49-F238E27FC236}">
                    <a16:creationId xmlns:a16="http://schemas.microsoft.com/office/drawing/2014/main" id="{C33EECAC-BCDB-43AD-8BE8-0A31E553EAF9}"/>
                  </a:ext>
                </a:extLst>
              </p:cNvPr>
              <p:cNvSpPr>
                <a:spLocks noChangeAspect="1"/>
              </p:cNvSpPr>
              <p:nvPr/>
            </p:nvSpPr>
            <p:spPr bwMode="auto">
              <a:xfrm>
                <a:off x="5581651" y="2973388"/>
                <a:ext cx="1028700" cy="741363"/>
              </a:xfrm>
              <a:custGeom>
                <a:avLst/>
                <a:gdLst>
                  <a:gd name="connsiteX0" fmla="*/ 523082 w 1028700"/>
                  <a:gd name="connsiteY0" fmla="*/ 303213 h 741363"/>
                  <a:gd name="connsiteX1" fmla="*/ 469900 w 1028700"/>
                  <a:gd name="connsiteY1" fmla="*/ 356395 h 741363"/>
                  <a:gd name="connsiteX2" fmla="*/ 523082 w 1028700"/>
                  <a:gd name="connsiteY2" fmla="*/ 409577 h 741363"/>
                  <a:gd name="connsiteX3" fmla="*/ 576264 w 1028700"/>
                  <a:gd name="connsiteY3" fmla="*/ 356395 h 741363"/>
                  <a:gd name="connsiteX4" fmla="*/ 523082 w 1028700"/>
                  <a:gd name="connsiteY4" fmla="*/ 303213 h 741363"/>
                  <a:gd name="connsiteX5" fmla="*/ 157612 w 1028700"/>
                  <a:gd name="connsiteY5" fmla="*/ 0 h 741363"/>
                  <a:gd name="connsiteX6" fmla="*/ 514350 w 1028700"/>
                  <a:gd name="connsiteY6" fmla="*/ 100584 h 741363"/>
                  <a:gd name="connsiteX7" fmla="*/ 873903 w 1028700"/>
                  <a:gd name="connsiteY7" fmla="*/ 2814 h 741363"/>
                  <a:gd name="connsiteX8" fmla="*/ 878828 w 1028700"/>
                  <a:gd name="connsiteY8" fmla="*/ 7034 h 741363"/>
                  <a:gd name="connsiteX9" fmla="*/ 1028700 w 1028700"/>
                  <a:gd name="connsiteY9" fmla="*/ 370682 h 741363"/>
                  <a:gd name="connsiteX10" fmla="*/ 878828 w 1028700"/>
                  <a:gd name="connsiteY10" fmla="*/ 734329 h 741363"/>
                  <a:gd name="connsiteX11" fmla="*/ 871792 w 1028700"/>
                  <a:gd name="connsiteY11" fmla="*/ 741363 h 741363"/>
                  <a:gd name="connsiteX12" fmla="*/ 514350 w 1028700"/>
                  <a:gd name="connsiteY12" fmla="*/ 640076 h 741363"/>
                  <a:gd name="connsiteX13" fmla="*/ 155501 w 1028700"/>
                  <a:gd name="connsiteY13" fmla="*/ 738550 h 741363"/>
                  <a:gd name="connsiteX14" fmla="*/ 149872 w 1028700"/>
                  <a:gd name="connsiteY14" fmla="*/ 734329 h 741363"/>
                  <a:gd name="connsiteX15" fmla="*/ 0 w 1028700"/>
                  <a:gd name="connsiteY15" fmla="*/ 370682 h 741363"/>
                  <a:gd name="connsiteX16" fmla="*/ 149872 w 1028700"/>
                  <a:gd name="connsiteY16" fmla="*/ 7034 h 741363"/>
                  <a:gd name="connsiteX17" fmla="*/ 157612 w 1028700"/>
                  <a:gd name="connsiteY17" fmla="*/ 0 h 74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28700" h="741363">
                    <a:moveTo>
                      <a:pt x="523082" y="303213"/>
                    </a:moveTo>
                    <a:cubicBezTo>
                      <a:pt x="493710" y="303213"/>
                      <a:pt x="469900" y="327023"/>
                      <a:pt x="469900" y="356395"/>
                    </a:cubicBezTo>
                    <a:cubicBezTo>
                      <a:pt x="469900" y="385767"/>
                      <a:pt x="493710" y="409577"/>
                      <a:pt x="523082" y="409577"/>
                    </a:cubicBezTo>
                    <a:cubicBezTo>
                      <a:pt x="552454" y="409577"/>
                      <a:pt x="576264" y="385767"/>
                      <a:pt x="576264" y="356395"/>
                    </a:cubicBezTo>
                    <a:cubicBezTo>
                      <a:pt x="576264" y="327023"/>
                      <a:pt x="552454" y="303213"/>
                      <a:pt x="523082" y="303213"/>
                    </a:cubicBezTo>
                    <a:close/>
                    <a:moveTo>
                      <a:pt x="157612" y="0"/>
                    </a:moveTo>
                    <a:cubicBezTo>
                      <a:pt x="239233" y="53457"/>
                      <a:pt x="355331" y="100584"/>
                      <a:pt x="514350" y="100584"/>
                    </a:cubicBezTo>
                    <a:cubicBezTo>
                      <a:pt x="676888" y="100584"/>
                      <a:pt x="793689" y="54864"/>
                      <a:pt x="873903" y="2814"/>
                    </a:cubicBezTo>
                    <a:cubicBezTo>
                      <a:pt x="875310" y="4220"/>
                      <a:pt x="877421" y="5627"/>
                      <a:pt x="878828" y="7034"/>
                    </a:cubicBezTo>
                    <a:cubicBezTo>
                      <a:pt x="975225" y="104100"/>
                      <a:pt x="1028700" y="232819"/>
                      <a:pt x="1028700" y="370682"/>
                    </a:cubicBezTo>
                    <a:cubicBezTo>
                      <a:pt x="1028700" y="507137"/>
                      <a:pt x="975225" y="636559"/>
                      <a:pt x="878828" y="734329"/>
                    </a:cubicBezTo>
                    <a:cubicBezTo>
                      <a:pt x="876014" y="736439"/>
                      <a:pt x="873903" y="738550"/>
                      <a:pt x="871792" y="741363"/>
                    </a:cubicBezTo>
                    <a:cubicBezTo>
                      <a:pt x="790171" y="686499"/>
                      <a:pt x="673370" y="640076"/>
                      <a:pt x="514350" y="640076"/>
                    </a:cubicBezTo>
                    <a:cubicBezTo>
                      <a:pt x="351813" y="640076"/>
                      <a:pt x="235715" y="685093"/>
                      <a:pt x="155501" y="738550"/>
                    </a:cubicBezTo>
                    <a:cubicBezTo>
                      <a:pt x="154094" y="737143"/>
                      <a:pt x="151280" y="735736"/>
                      <a:pt x="149872" y="734329"/>
                    </a:cubicBezTo>
                    <a:cubicBezTo>
                      <a:pt x="53476" y="636559"/>
                      <a:pt x="0" y="507137"/>
                      <a:pt x="0" y="370682"/>
                    </a:cubicBezTo>
                    <a:cubicBezTo>
                      <a:pt x="0" y="232819"/>
                      <a:pt x="53476" y="104100"/>
                      <a:pt x="149872" y="7034"/>
                    </a:cubicBezTo>
                    <a:cubicBezTo>
                      <a:pt x="153391" y="4924"/>
                      <a:pt x="155501" y="2814"/>
                      <a:pt x="15761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19D0F9D3-0639-49ED-81FF-EE0F69FB14A9}"/>
              </a:ext>
            </a:extLst>
          </p:cNvPr>
          <p:cNvGrpSpPr>
            <a:grpSpLocks noChangeAspect="1"/>
          </p:cNvGrpSpPr>
          <p:nvPr/>
        </p:nvGrpSpPr>
        <p:grpSpPr>
          <a:xfrm>
            <a:off x="6728022" y="1435103"/>
            <a:ext cx="1099186" cy="1099186"/>
            <a:chOff x="5273675" y="2606675"/>
            <a:chExt cx="1644650" cy="1644650"/>
          </a:xfrm>
        </p:grpSpPr>
        <p:sp>
          <p:nvSpPr>
            <p:cNvPr id="33" name="AutoShape 3">
              <a:extLst>
                <a:ext uri="{FF2B5EF4-FFF2-40B4-BE49-F238E27FC236}">
                  <a16:creationId xmlns:a16="http://schemas.microsoft.com/office/drawing/2014/main" id="{DD40DDE6-9D02-406D-977E-C35EF74E8281}"/>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4" name="Group 33">
              <a:extLst>
                <a:ext uri="{FF2B5EF4-FFF2-40B4-BE49-F238E27FC236}">
                  <a16:creationId xmlns:a16="http://schemas.microsoft.com/office/drawing/2014/main" id="{E96FD610-E387-4520-A5D5-716C2535D597}"/>
                </a:ext>
              </a:extLst>
            </p:cNvPr>
            <p:cNvGrpSpPr/>
            <p:nvPr/>
          </p:nvGrpSpPr>
          <p:grpSpPr>
            <a:xfrm>
              <a:off x="5613400" y="2884488"/>
              <a:ext cx="965200" cy="1092200"/>
              <a:chOff x="5613400" y="2884488"/>
              <a:chExt cx="965200" cy="1092200"/>
            </a:xfrm>
          </p:grpSpPr>
          <p:sp>
            <p:nvSpPr>
              <p:cNvPr id="37" name="Freeform 5">
                <a:extLst>
                  <a:ext uri="{FF2B5EF4-FFF2-40B4-BE49-F238E27FC236}">
                    <a16:creationId xmlns:a16="http://schemas.microsoft.com/office/drawing/2014/main" id="{24D7132B-FDF3-4573-9665-9994E90F0D27}"/>
                  </a:ext>
                </a:extLst>
              </p:cNvPr>
              <p:cNvSpPr>
                <a:spLocks/>
              </p:cNvSpPr>
              <p:nvPr/>
            </p:nvSpPr>
            <p:spPr bwMode="auto">
              <a:xfrm>
                <a:off x="5613400" y="3638550"/>
                <a:ext cx="965200" cy="338138"/>
              </a:xfrm>
              <a:custGeom>
                <a:avLst/>
                <a:gdLst>
                  <a:gd name="T0" fmla="*/ 1345 w 1352"/>
                  <a:gd name="T1" fmla="*/ 442 h 474"/>
                  <a:gd name="T2" fmla="*/ 1135 w 1352"/>
                  <a:gd name="T3" fmla="*/ 0 h 474"/>
                  <a:gd name="T4" fmla="*/ 676 w 1352"/>
                  <a:gd name="T5" fmla="*/ 190 h 474"/>
                  <a:gd name="T6" fmla="*/ 217 w 1352"/>
                  <a:gd name="T7" fmla="*/ 0 h 474"/>
                  <a:gd name="T8" fmla="*/ 7 w 1352"/>
                  <a:gd name="T9" fmla="*/ 442 h 474"/>
                  <a:gd name="T10" fmla="*/ 27 w 1352"/>
                  <a:gd name="T11" fmla="*/ 474 h 474"/>
                  <a:gd name="T12" fmla="*/ 1325 w 1352"/>
                  <a:gd name="T13" fmla="*/ 474 h 474"/>
                  <a:gd name="T14" fmla="*/ 1345 w 1352"/>
                  <a:gd name="T15" fmla="*/ 442 h 4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2" h="474">
                    <a:moveTo>
                      <a:pt x="1345" y="442"/>
                    </a:moveTo>
                    <a:cubicBezTo>
                      <a:pt x="1135" y="0"/>
                      <a:pt x="1135" y="0"/>
                      <a:pt x="1135" y="0"/>
                    </a:cubicBezTo>
                    <a:cubicBezTo>
                      <a:pt x="1017" y="118"/>
                      <a:pt x="855" y="190"/>
                      <a:pt x="676" y="190"/>
                    </a:cubicBezTo>
                    <a:cubicBezTo>
                      <a:pt x="497" y="190"/>
                      <a:pt x="335" y="118"/>
                      <a:pt x="217" y="0"/>
                    </a:cubicBezTo>
                    <a:cubicBezTo>
                      <a:pt x="7" y="442"/>
                      <a:pt x="7" y="442"/>
                      <a:pt x="7" y="442"/>
                    </a:cubicBezTo>
                    <a:cubicBezTo>
                      <a:pt x="0" y="457"/>
                      <a:pt x="11" y="474"/>
                      <a:pt x="27" y="474"/>
                    </a:cubicBezTo>
                    <a:cubicBezTo>
                      <a:pt x="1325" y="474"/>
                      <a:pt x="1325" y="474"/>
                      <a:pt x="1325" y="474"/>
                    </a:cubicBezTo>
                    <a:cubicBezTo>
                      <a:pt x="1341" y="474"/>
                      <a:pt x="1352" y="457"/>
                      <a:pt x="1345" y="442"/>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a:extLst>
                  <a:ext uri="{FF2B5EF4-FFF2-40B4-BE49-F238E27FC236}">
                    <a16:creationId xmlns:a16="http://schemas.microsoft.com/office/drawing/2014/main" id="{CC31A3E9-CC3E-4F92-9D98-7D6E466A072A}"/>
                  </a:ext>
                </a:extLst>
              </p:cNvPr>
              <p:cNvSpPr>
                <a:spLocks noEditPoints="1"/>
              </p:cNvSpPr>
              <p:nvPr/>
            </p:nvSpPr>
            <p:spPr bwMode="auto">
              <a:xfrm>
                <a:off x="5664200" y="2884488"/>
                <a:ext cx="863600" cy="858838"/>
              </a:xfrm>
              <a:custGeom>
                <a:avLst/>
                <a:gdLst>
                  <a:gd name="T0" fmla="*/ 604 w 1208"/>
                  <a:gd name="T1" fmla="*/ 0 h 1203"/>
                  <a:gd name="T2" fmla="*/ 0 w 1208"/>
                  <a:gd name="T3" fmla="*/ 602 h 1203"/>
                  <a:gd name="T4" fmla="*/ 176 w 1208"/>
                  <a:gd name="T5" fmla="*/ 1026 h 1203"/>
                  <a:gd name="T6" fmla="*/ 604 w 1208"/>
                  <a:gd name="T7" fmla="*/ 1203 h 1203"/>
                  <a:gd name="T8" fmla="*/ 1032 w 1208"/>
                  <a:gd name="T9" fmla="*/ 1026 h 1203"/>
                  <a:gd name="T10" fmla="*/ 1208 w 1208"/>
                  <a:gd name="T11" fmla="*/ 602 h 1203"/>
                  <a:gd name="T12" fmla="*/ 604 w 1208"/>
                  <a:gd name="T13" fmla="*/ 0 h 1203"/>
                  <a:gd name="T14" fmla="*/ 1000 w 1208"/>
                  <a:gd name="T15" fmla="*/ 996 h 1203"/>
                  <a:gd name="T16" fmla="*/ 967 w 1208"/>
                  <a:gd name="T17" fmla="*/ 1026 h 1203"/>
                  <a:gd name="T18" fmla="*/ 604 w 1208"/>
                  <a:gd name="T19" fmla="*/ 1159 h 1203"/>
                  <a:gd name="T20" fmla="*/ 241 w 1208"/>
                  <a:gd name="T21" fmla="*/ 1026 h 1203"/>
                  <a:gd name="T22" fmla="*/ 208 w 1208"/>
                  <a:gd name="T23" fmla="*/ 996 h 1203"/>
                  <a:gd name="T24" fmla="*/ 44 w 1208"/>
                  <a:gd name="T25" fmla="*/ 602 h 1203"/>
                  <a:gd name="T26" fmla="*/ 208 w 1208"/>
                  <a:gd name="T27" fmla="*/ 208 h 1203"/>
                  <a:gd name="T28" fmla="*/ 604 w 1208"/>
                  <a:gd name="T29" fmla="*/ 44 h 1203"/>
                  <a:gd name="T30" fmla="*/ 1000 w 1208"/>
                  <a:gd name="T31" fmla="*/ 208 h 1203"/>
                  <a:gd name="T32" fmla="*/ 1164 w 1208"/>
                  <a:gd name="T33" fmla="*/ 602 h 1203"/>
                  <a:gd name="T34" fmla="*/ 1000 w 1208"/>
                  <a:gd name="T35" fmla="*/ 996 h 1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08" h="1203">
                    <a:moveTo>
                      <a:pt x="604" y="0"/>
                    </a:moveTo>
                    <a:cubicBezTo>
                      <a:pt x="271" y="0"/>
                      <a:pt x="0" y="270"/>
                      <a:pt x="0" y="602"/>
                    </a:cubicBezTo>
                    <a:cubicBezTo>
                      <a:pt x="0" y="767"/>
                      <a:pt x="67" y="917"/>
                      <a:pt x="176" y="1026"/>
                    </a:cubicBezTo>
                    <a:cubicBezTo>
                      <a:pt x="285" y="1136"/>
                      <a:pt x="437" y="1203"/>
                      <a:pt x="604" y="1203"/>
                    </a:cubicBezTo>
                    <a:cubicBezTo>
                      <a:pt x="771" y="1203"/>
                      <a:pt x="923" y="1136"/>
                      <a:pt x="1032" y="1026"/>
                    </a:cubicBezTo>
                    <a:cubicBezTo>
                      <a:pt x="1141" y="917"/>
                      <a:pt x="1208" y="767"/>
                      <a:pt x="1208" y="602"/>
                    </a:cubicBezTo>
                    <a:cubicBezTo>
                      <a:pt x="1208" y="270"/>
                      <a:pt x="937" y="0"/>
                      <a:pt x="604" y="0"/>
                    </a:cubicBezTo>
                    <a:close/>
                    <a:moveTo>
                      <a:pt x="1000" y="996"/>
                    </a:moveTo>
                    <a:cubicBezTo>
                      <a:pt x="989" y="1007"/>
                      <a:pt x="978" y="1017"/>
                      <a:pt x="967" y="1026"/>
                    </a:cubicBezTo>
                    <a:cubicBezTo>
                      <a:pt x="866" y="1112"/>
                      <a:pt x="739" y="1159"/>
                      <a:pt x="604" y="1159"/>
                    </a:cubicBezTo>
                    <a:cubicBezTo>
                      <a:pt x="469" y="1159"/>
                      <a:pt x="342" y="1112"/>
                      <a:pt x="241" y="1026"/>
                    </a:cubicBezTo>
                    <a:cubicBezTo>
                      <a:pt x="230" y="1017"/>
                      <a:pt x="219" y="1007"/>
                      <a:pt x="208" y="996"/>
                    </a:cubicBezTo>
                    <a:cubicBezTo>
                      <a:pt x="102" y="891"/>
                      <a:pt x="44" y="751"/>
                      <a:pt x="44" y="602"/>
                    </a:cubicBezTo>
                    <a:cubicBezTo>
                      <a:pt x="44" y="453"/>
                      <a:pt x="102" y="313"/>
                      <a:pt x="208" y="208"/>
                    </a:cubicBezTo>
                    <a:cubicBezTo>
                      <a:pt x="314" y="102"/>
                      <a:pt x="454" y="44"/>
                      <a:pt x="604" y="44"/>
                    </a:cubicBezTo>
                    <a:cubicBezTo>
                      <a:pt x="754" y="44"/>
                      <a:pt x="894" y="102"/>
                      <a:pt x="1000" y="208"/>
                    </a:cubicBezTo>
                    <a:cubicBezTo>
                      <a:pt x="1106" y="313"/>
                      <a:pt x="1164" y="453"/>
                      <a:pt x="1164" y="602"/>
                    </a:cubicBezTo>
                    <a:cubicBezTo>
                      <a:pt x="1164" y="751"/>
                      <a:pt x="1106" y="891"/>
                      <a:pt x="1000" y="99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Tree>
    <p:custDataLst>
      <p:tags r:id="rId2"/>
    </p:custDataLst>
    <p:extLst>
      <p:ext uri="{BB962C8B-B14F-4D97-AF65-F5344CB8AC3E}">
        <p14:creationId xmlns:p14="http://schemas.microsoft.com/office/powerpoint/2010/main" val="3081790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B51E4E5-087B-4782-AA25-523E8E578C0B}"/>
              </a:ext>
            </a:extLst>
          </p:cNvPr>
          <p:cNvGraphicFramePr>
            <a:graphicFrameLocks noChangeAspect="1"/>
          </p:cNvGraphicFramePr>
          <p:nvPr>
            <p:custDataLst>
              <p:tags r:id="rId3"/>
            </p:custDataLst>
            <p:extLst>
              <p:ext uri="{D42A27DB-BD31-4B8C-83A1-F6EECF244321}">
                <p14:modId xmlns:p14="http://schemas.microsoft.com/office/powerpoint/2010/main" val="31190572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36" name="think-cell Slide" r:id="rId8" imgW="360" imgH="360" progId="TCLayout.ActiveDocument.1">
                  <p:embed/>
                </p:oleObj>
              </mc:Choice>
              <mc:Fallback>
                <p:oleObj name="think-cell Slide" r:id="rId8" imgW="360" imgH="360"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630000" y="622800"/>
            <a:ext cx="10933350" cy="387798"/>
          </a:xfrm>
        </p:spPr>
        <p:txBody>
          <a:bodyPr vert="horz"/>
          <a:lstStyle/>
          <a:p>
            <a:r>
              <a:rPr lang="en-US" sz="2800" dirty="0"/>
              <a:t>Current state indexed toward sentiment/lagging feedback</a:t>
            </a:r>
          </a:p>
        </p:txBody>
      </p:sp>
      <p:sp>
        <p:nvSpPr>
          <p:cNvPr id="23" name="Textfeld 1">
            <a:extLst>
              <a:ext uri="{FF2B5EF4-FFF2-40B4-BE49-F238E27FC236}">
                <a16:creationId xmlns:a16="http://schemas.microsoft.com/office/drawing/2014/main" id="{47E649F7-B62C-4DE1-87E2-967CC335F2FE}"/>
              </a:ext>
            </a:extLst>
          </p:cNvPr>
          <p:cNvSpPr txBox="1"/>
          <p:nvPr>
            <p:custDataLst>
              <p:tags r:id="rId4"/>
            </p:custDataLst>
          </p:nvPr>
        </p:nvSpPr>
        <p:spPr>
          <a:xfrm>
            <a:off x="25200" y="1015200"/>
            <a:ext cx="2743200" cy="483209"/>
          </a:xfrm>
          <a:prstGeom prst="rect">
            <a:avLst/>
          </a:prstGeom>
          <a:pattFill>
            <a:fgClr>
              <a:srgbClr val="7FFA00"/>
            </a:fgClr>
            <a:bgClr>
              <a:srgbClr val="7FFA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20.May.21:
Placeholder from Chris' slides</a:t>
            </a:r>
          </a:p>
        </p:txBody>
      </p:sp>
      <p:pic>
        <p:nvPicPr>
          <p:cNvPr id="25" name="Picture 24" descr="Graphical user interface, application, table&#10;&#10;Description automatically generated">
            <a:extLst>
              <a:ext uri="{FF2B5EF4-FFF2-40B4-BE49-F238E27FC236}">
                <a16:creationId xmlns:a16="http://schemas.microsoft.com/office/drawing/2014/main" id="{4584CCAD-A3AD-4F7D-B764-20DD1D86C1A8}"/>
              </a:ext>
            </a:extLst>
          </p:cNvPr>
          <p:cNvPicPr>
            <a:picLocks noChangeAspect="1"/>
          </p:cNvPicPr>
          <p:nvPr/>
        </p:nvPicPr>
        <p:blipFill rotWithShape="1">
          <a:blip r:embed="rId10"/>
          <a:srcRect l="1761" b="36923"/>
          <a:stretch/>
        </p:blipFill>
        <p:spPr>
          <a:xfrm>
            <a:off x="-139364" y="1778000"/>
            <a:ext cx="11984386" cy="4329495"/>
          </a:xfrm>
          <a:prstGeom prst="rect">
            <a:avLst/>
          </a:prstGeom>
        </p:spPr>
      </p:pic>
      <p:sp>
        <p:nvSpPr>
          <p:cNvPr id="7" name="Textfeld 1">
            <a:extLst>
              <a:ext uri="{FF2B5EF4-FFF2-40B4-BE49-F238E27FC236}">
                <a16:creationId xmlns:a16="http://schemas.microsoft.com/office/drawing/2014/main" id="{28ABD58E-3B07-4F25-9558-F77A1962E5BB}"/>
              </a:ext>
            </a:extLst>
          </p:cNvPr>
          <p:cNvSpPr txBox="1"/>
          <p:nvPr>
            <p:custDataLst>
              <p:tags r:id="rId5"/>
            </p:custDataLst>
          </p:nvPr>
        </p:nvSpPr>
        <p:spPr>
          <a:xfrm>
            <a:off x="807800" y="5733447"/>
            <a:ext cx="9622522" cy="3157788"/>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WF</a:t>
            </a:r>
            <a:r>
              <a:rPr lang="en-US" sz="1200" b="1" dirty="0">
                <a:solidFill>
                  <a:srgbClr val="575757"/>
                </a:solidFill>
                <a:sym typeface="Trebuchet MS" panose="020B0603020202020204" pitchFamily="34" charset="0"/>
              </a:rPr>
              <a:t> 02.Jun.21:
Product Awareness Survey: </a:t>
            </a:r>
            <a:r>
              <a:rPr lang="en-US" sz="1200" dirty="0">
                <a:solidFill>
                  <a:schemeClr val="tx1">
                    <a:lumMod val="100000"/>
                  </a:schemeClr>
                </a:solidFill>
                <a:latin typeface="Trebuchet MS" panose="020B0603020202020204" pitchFamily="34" charset="0"/>
                <a:sym typeface="Trebuchet MS" panose="020B0603020202020204" pitchFamily="34" charset="0"/>
              </a:rPr>
              <a:t>a</a:t>
            </a:r>
            <a:r>
              <a:rPr lang="en-US" sz="1200" dirty="0">
                <a:solidFill>
                  <a:schemeClr val="tx1">
                    <a:lumMod val="100000"/>
                  </a:schemeClr>
                </a:solidFill>
                <a:latin typeface="Trebuchet MS" panose="020B0603020202020204" pitchFamily="34" charset="0"/>
              </a:rPr>
              <a:t>ssesses learner awareness and usage of key product areas</a:t>
            </a:r>
          </a:p>
          <a:p>
            <a:pPr>
              <a:lnSpc>
                <a:spcPct val="90000"/>
              </a:lnSpc>
              <a:spcAft>
                <a:spcPts val="600"/>
              </a:spcAft>
            </a:pPr>
            <a:r>
              <a:rPr lang="en-US" sz="1200" b="1" dirty="0">
                <a:solidFill>
                  <a:srgbClr val="575757"/>
                </a:solidFill>
                <a:sym typeface="Trebuchet MS" panose="020B0603020202020204" pitchFamily="34" charset="0"/>
              </a:rPr>
              <a:t>People Survey: </a:t>
            </a:r>
            <a:r>
              <a:rPr lang="en-US" sz="1200" dirty="0">
                <a:solidFill>
                  <a:srgbClr val="575757"/>
                </a:solidFill>
                <a:sym typeface="Trebuchet MS" panose="020B0603020202020204" pitchFamily="34" charset="0"/>
              </a:rPr>
              <a:t>annual global employee feedback survey, includes 5 questions for employee satisfaction with learning offering </a:t>
            </a:r>
          </a:p>
          <a:p>
            <a:pPr>
              <a:lnSpc>
                <a:spcPct val="90000"/>
              </a:lnSpc>
              <a:spcAft>
                <a:spcPts val="600"/>
              </a:spcAft>
            </a:pPr>
            <a:r>
              <a:rPr lang="en-US" sz="1200" b="1" dirty="0">
                <a:solidFill>
                  <a:srgbClr val="575757"/>
                </a:solidFill>
                <a:sym typeface="Trebuchet MS" panose="020B0603020202020204" pitchFamily="34" charset="0"/>
              </a:rPr>
              <a:t>Pulse Survey</a:t>
            </a:r>
            <a:r>
              <a:rPr lang="en-US" sz="1200" dirty="0">
                <a:solidFill>
                  <a:srgbClr val="575757"/>
                </a:solidFill>
                <a:sym typeface="Trebuchet MS" panose="020B0603020202020204" pitchFamily="34" charset="0"/>
              </a:rPr>
              <a:t>: satisfaction with learning content for IT tools and services</a:t>
            </a:r>
          </a:p>
          <a:p>
            <a:pPr>
              <a:lnSpc>
                <a:spcPct val="90000"/>
              </a:lnSpc>
              <a:spcAft>
                <a:spcPts val="600"/>
              </a:spcAft>
            </a:pPr>
            <a:r>
              <a:rPr lang="en-US" sz="1200" b="1" dirty="0">
                <a:solidFill>
                  <a:srgbClr val="575757"/>
                </a:solidFill>
                <a:sym typeface="Trebuchet MS" panose="020B0603020202020204" pitchFamily="34" charset="0"/>
              </a:rPr>
              <a:t>LAB 2.0 Comments</a:t>
            </a:r>
            <a:r>
              <a:rPr lang="en-US" sz="1200" dirty="0">
                <a:solidFill>
                  <a:srgbClr val="575757"/>
                </a:solidFill>
                <a:sym typeface="Trebuchet MS" panose="020B0603020202020204" pitchFamily="34" charset="0"/>
              </a:rPr>
              <a:t>: UI-visible 5-star ratings from users for LAB courses and programs </a:t>
            </a:r>
          </a:p>
          <a:p>
            <a:pPr>
              <a:lnSpc>
                <a:spcPct val="90000"/>
              </a:lnSpc>
              <a:spcAft>
                <a:spcPts val="600"/>
              </a:spcAft>
            </a:pPr>
            <a:r>
              <a:rPr lang="en-US" sz="1200" b="1" dirty="0" err="1">
                <a:solidFill>
                  <a:srgbClr val="575757"/>
                </a:solidFill>
                <a:sym typeface="Trebuchet MS" panose="020B0603020202020204" pitchFamily="34" charset="0"/>
              </a:rPr>
              <a:t>ODT</a:t>
            </a:r>
            <a:r>
              <a:rPr lang="en-US" sz="1200" b="1" dirty="0">
                <a:solidFill>
                  <a:srgbClr val="575757"/>
                </a:solidFill>
                <a:sym typeface="Trebuchet MS" panose="020B0603020202020204" pitchFamily="34" charset="0"/>
              </a:rPr>
              <a:t> Content Surveys: </a:t>
            </a:r>
            <a:r>
              <a:rPr lang="en-US" sz="1200" dirty="0">
                <a:solidFill>
                  <a:srgbClr val="575757"/>
                </a:solidFill>
                <a:sym typeface="Trebuchet MS" panose="020B0603020202020204" pitchFamily="34" charset="0"/>
              </a:rPr>
              <a:t>post-completion content-focused feedback surveys for on-demand LAB courses</a:t>
            </a:r>
          </a:p>
          <a:p>
            <a:pPr>
              <a:lnSpc>
                <a:spcPct val="90000"/>
              </a:lnSpc>
              <a:spcAft>
                <a:spcPts val="600"/>
              </a:spcAft>
            </a:pPr>
            <a:r>
              <a:rPr lang="en-US" sz="1200" b="1" dirty="0">
                <a:solidFill>
                  <a:srgbClr val="575757"/>
                </a:solidFill>
                <a:sym typeface="Trebuchet MS" panose="020B0603020202020204" pitchFamily="34" charset="0"/>
              </a:rPr>
              <a:t>Live Training Surveys</a:t>
            </a:r>
            <a:r>
              <a:rPr lang="en-US" sz="1200" dirty="0">
                <a:solidFill>
                  <a:srgbClr val="575757"/>
                </a:solidFill>
                <a:sym typeface="Trebuchet MS" panose="020B0603020202020204" pitchFamily="34" charset="0"/>
              </a:rPr>
              <a:t>: post-attendance content-focused feedback for live (virtual, in-person) courses</a:t>
            </a:r>
          </a:p>
          <a:p>
            <a:pPr>
              <a:lnSpc>
                <a:spcPct val="90000"/>
              </a:lnSpc>
              <a:spcAft>
                <a:spcPts val="600"/>
              </a:spcAft>
            </a:pPr>
            <a:r>
              <a:rPr lang="en-US" sz="1200" b="1" dirty="0">
                <a:solidFill>
                  <a:srgbClr val="575757"/>
                </a:solidFill>
                <a:sym typeface="Trebuchet MS" panose="020B0603020202020204" pitchFamily="34" charset="0"/>
              </a:rPr>
              <a:t>MERGE Journey</a:t>
            </a:r>
            <a:r>
              <a:rPr lang="en-US" sz="1200" dirty="0">
                <a:solidFill>
                  <a:srgbClr val="575757"/>
                </a:solidFill>
                <a:sym typeface="Trebuchet MS" panose="020B0603020202020204" pitchFamily="34" charset="0"/>
              </a:rPr>
              <a:t>: learner feedback on journey platform experience</a:t>
            </a:r>
          </a:p>
          <a:p>
            <a:pPr>
              <a:lnSpc>
                <a:spcPct val="90000"/>
              </a:lnSpc>
              <a:spcAft>
                <a:spcPts val="600"/>
              </a:spcAft>
            </a:pPr>
            <a:r>
              <a:rPr lang="en-US" sz="1200" b="1" dirty="0">
                <a:solidFill>
                  <a:srgbClr val="575757"/>
                </a:solidFill>
                <a:sym typeface="Trebuchet MS" panose="020B0603020202020204" pitchFamily="34" charset="0"/>
              </a:rPr>
              <a:t>LAB NPS</a:t>
            </a:r>
            <a:r>
              <a:rPr lang="en-US" sz="1200" dirty="0">
                <a:solidFill>
                  <a:srgbClr val="575757"/>
                </a:solidFill>
                <a:sym typeface="Trebuchet MS" panose="020B0603020202020204" pitchFamily="34" charset="0"/>
              </a:rPr>
              <a:t>: users rate likelihood of recommending platform to a colleague (loyalty)</a:t>
            </a:r>
          </a:p>
          <a:p>
            <a:pPr>
              <a:lnSpc>
                <a:spcPct val="90000"/>
              </a:lnSpc>
              <a:spcAft>
                <a:spcPts val="600"/>
              </a:spcAft>
            </a:pPr>
            <a:r>
              <a:rPr lang="en-US" sz="1200" b="1" dirty="0">
                <a:solidFill>
                  <a:srgbClr val="575757"/>
                </a:solidFill>
                <a:sym typeface="Trebuchet MS" panose="020B0603020202020204" pitchFamily="34" charset="0"/>
              </a:rPr>
              <a:t>Behavioral Data: </a:t>
            </a:r>
            <a:r>
              <a:rPr lang="en-US" sz="1200" dirty="0">
                <a:solidFill>
                  <a:srgbClr val="575757"/>
                </a:solidFill>
                <a:sym typeface="Trebuchet MS" panose="020B0603020202020204" pitchFamily="34" charset="0"/>
              </a:rPr>
              <a:t>quantitative data for site and content usage</a:t>
            </a:r>
          </a:p>
          <a:p>
            <a:pPr>
              <a:lnSpc>
                <a:spcPct val="90000"/>
              </a:lnSpc>
              <a:spcAft>
                <a:spcPts val="600"/>
              </a:spcAft>
            </a:pPr>
            <a:r>
              <a:rPr lang="en-US" sz="1200" b="1" dirty="0">
                <a:solidFill>
                  <a:srgbClr val="575757"/>
                </a:solidFill>
                <a:sym typeface="Trebuchet MS" panose="020B0603020202020204" pitchFamily="34" charset="0"/>
              </a:rPr>
              <a:t>Support Desk: </a:t>
            </a:r>
            <a:r>
              <a:rPr lang="en-US" sz="1200" dirty="0">
                <a:solidFill>
                  <a:srgbClr val="575757"/>
                </a:solidFill>
                <a:sym typeface="Trebuchet MS" panose="020B0603020202020204" pitchFamily="34" charset="0"/>
              </a:rPr>
              <a:t>user-reported service deck issues </a:t>
            </a:r>
          </a:p>
          <a:p>
            <a:pPr>
              <a:lnSpc>
                <a:spcPct val="90000"/>
              </a:lnSpc>
              <a:spcAft>
                <a:spcPts val="600"/>
              </a:spcAft>
            </a:pPr>
            <a:r>
              <a:rPr lang="en-US" sz="1200" b="1" dirty="0">
                <a:solidFill>
                  <a:srgbClr val="575757"/>
                </a:solidFill>
                <a:sym typeface="Trebuchet MS" panose="020B0603020202020204" pitchFamily="34" charset="0"/>
              </a:rPr>
              <a:t>Focus Group: u</a:t>
            </a:r>
            <a:r>
              <a:rPr lang="en-US" sz="1200" dirty="0">
                <a:solidFill>
                  <a:srgbClr val="575757"/>
                </a:solidFill>
                <a:sym typeface="Trebuchet MS" panose="020B0603020202020204" pitchFamily="34" charset="0"/>
              </a:rPr>
              <a:t>ser interviews for gathering feedback on key priority areas (shifting focus)</a:t>
            </a:r>
          </a:p>
          <a:p>
            <a:pPr>
              <a:lnSpc>
                <a:spcPct val="90000"/>
              </a:lnSpc>
              <a:spcAft>
                <a:spcPts val="600"/>
              </a:spcAft>
            </a:pPr>
            <a:r>
              <a:rPr lang="en-US" sz="1200" b="1" dirty="0" err="1">
                <a:solidFill>
                  <a:srgbClr val="575757"/>
                </a:solidFill>
                <a:sym typeface="Trebuchet MS" panose="020B0603020202020204" pitchFamily="34" charset="0"/>
              </a:rPr>
              <a:t>LEMA</a:t>
            </a:r>
            <a:r>
              <a:rPr lang="en-US" sz="1200" b="1" dirty="0">
                <a:solidFill>
                  <a:srgbClr val="575757"/>
                </a:solidFill>
                <a:sym typeface="Trebuchet MS" panose="020B0603020202020204" pitchFamily="34" charset="0"/>
              </a:rPr>
              <a:t> Questionnaire: </a:t>
            </a:r>
            <a:r>
              <a:rPr lang="en-US" sz="1200" dirty="0">
                <a:solidFill>
                  <a:srgbClr val="575757"/>
                </a:solidFill>
                <a:sym typeface="Trebuchet MS" panose="020B0603020202020204" pitchFamily="34" charset="0"/>
              </a:rPr>
              <a:t>externally applied assessment of learning ecosystem across 5 domains and 18 dimensions</a:t>
            </a:r>
          </a:p>
        </p:txBody>
      </p:sp>
    </p:spTree>
    <p:custDataLst>
      <p:tags r:id="rId2"/>
    </p:custDataLst>
    <p:extLst>
      <p:ext uri="{BB962C8B-B14F-4D97-AF65-F5344CB8AC3E}">
        <p14:creationId xmlns:p14="http://schemas.microsoft.com/office/powerpoint/2010/main" val="1097472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97E36D4-EFF3-40DC-B188-A1B1262BAF5A}"/>
              </a:ext>
            </a:extLst>
          </p:cNvPr>
          <p:cNvGraphicFramePr>
            <a:graphicFrameLocks noChangeAspect="1"/>
          </p:cNvGraphicFramePr>
          <p:nvPr>
            <p:custDataLst>
              <p:tags r:id="rId3"/>
            </p:custDataLst>
            <p:extLst>
              <p:ext uri="{D42A27DB-BD31-4B8C-83A1-F6EECF244321}">
                <p14:modId xmlns:p14="http://schemas.microsoft.com/office/powerpoint/2010/main" val="10847973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8799" name="think-cell Slide" r:id="rId8" imgW="395" imgH="394" progId="TCLayout.ActiveDocument.1">
                  <p:embed/>
                </p:oleObj>
              </mc:Choice>
              <mc:Fallback>
                <p:oleObj name="think-cell Slide" r:id="rId8" imgW="395" imgH="394" progId="TCLayout.ActiveDocument.1">
                  <p:embed/>
                  <p:pic>
                    <p:nvPicPr>
                      <p:cNvPr id="0" name=""/>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ee4pContent1"/>
          <p:cNvSpPr txBox="1"/>
          <p:nvPr/>
        </p:nvSpPr>
        <p:spPr>
          <a:xfrm>
            <a:off x="630000" y="2660400"/>
            <a:ext cx="4386077" cy="32040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dirty="0">
                <a:latin typeface="+mn-lt"/>
              </a:rPr>
              <a:t>We will intentionally focus our analysis effort for platform improvements to a narrower set of existing listening posts</a:t>
            </a:r>
          </a:p>
          <a:p>
            <a:endParaRPr lang="en-US" dirty="0">
              <a:latin typeface="+mn-lt"/>
            </a:endParaRPr>
          </a:p>
          <a:p>
            <a:r>
              <a:rPr lang="en-US" dirty="0">
                <a:solidFill>
                  <a:srgbClr val="575757"/>
                </a:solidFill>
                <a:cs typeface="Arial" pitchFamily="34" charset="0"/>
              </a:rPr>
              <a:t>While these channels will continue to run, would not be prioritized for platform specifically:</a:t>
            </a:r>
          </a:p>
          <a:p>
            <a:pPr lvl="1">
              <a:buSzPct val="100000"/>
            </a:pPr>
            <a:r>
              <a:rPr lang="en-US" dirty="0">
                <a:cs typeface="Arial" pitchFamily="34" charset="0"/>
              </a:rPr>
              <a:t>IT Pulse Survey</a:t>
            </a:r>
            <a:endParaRPr lang="en-US" sz="2400" dirty="0"/>
          </a:p>
          <a:p>
            <a:pPr lvl="1">
              <a:buSzPct val="100000"/>
            </a:pPr>
            <a:r>
              <a:rPr lang="en-US" dirty="0" err="1">
                <a:cs typeface="Arial" pitchFamily="34" charset="0"/>
              </a:rPr>
              <a:t>ODT</a:t>
            </a:r>
            <a:r>
              <a:rPr lang="en-US" dirty="0">
                <a:cs typeface="Arial" pitchFamily="34" charset="0"/>
              </a:rPr>
              <a:t> surveys</a:t>
            </a:r>
          </a:p>
          <a:p>
            <a:pPr lvl="1">
              <a:buSzPct val="100000"/>
            </a:pPr>
            <a:r>
              <a:rPr lang="en-US" dirty="0">
                <a:cs typeface="Arial" pitchFamily="34" charset="0"/>
              </a:rPr>
              <a:t>Live training surveys</a:t>
            </a:r>
          </a:p>
          <a:p>
            <a:pPr lvl="1">
              <a:buSzPct val="100000"/>
            </a:pPr>
            <a:r>
              <a:rPr lang="en-US" dirty="0">
                <a:cs typeface="Arial" pitchFamily="34" charset="0"/>
              </a:rPr>
              <a:t>Web 2.0 feedback</a:t>
            </a:r>
          </a:p>
          <a:p>
            <a:pPr lvl="1">
              <a:buSzPct val="100000"/>
            </a:pPr>
            <a:r>
              <a:rPr lang="en-US" dirty="0">
                <a:cs typeface="Arial" pitchFamily="34" charset="0"/>
              </a:rPr>
              <a:t>Support desk</a:t>
            </a:r>
            <a:endParaRPr lang="en-US" dirty="0"/>
          </a:p>
        </p:txBody>
      </p:sp>
      <p:sp>
        <p:nvSpPr>
          <p:cNvPr id="7" name="ee4pContent2"/>
          <p:cNvSpPr txBox="1"/>
          <p:nvPr>
            <p:custDataLst>
              <p:tags r:id="rId4"/>
            </p:custDataLst>
          </p:nvPr>
        </p:nvSpPr>
        <p:spPr>
          <a:xfrm>
            <a:off x="7170558" y="2660400"/>
            <a:ext cx="4384800" cy="3204000"/>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bg1"/>
              </a:buClr>
              <a:buFont typeface="Trebuchet MS" panose="020B0603020202020204" pitchFamily="34" charset="0"/>
              <a:buChar char="–"/>
              <a:defRPr sz="2000">
                <a:solidFill>
                  <a:schemeClr val="bg1"/>
                </a:solidFill>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solidFill>
                  <a:schemeClr val="bg1"/>
                </a:solidFill>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bg1"/>
              </a:buClr>
              <a:buFont typeface="Trebuchet MS" panose="020B0603020202020204" pitchFamily="34" charset="0"/>
              <a:buChar char="•"/>
              <a:defRPr sz="2400">
                <a:solidFill>
                  <a:schemeClr val="bg1"/>
                </a:solidFill>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solidFill>
                  <a:schemeClr val="bg1"/>
                </a:solidFill>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bg1"/>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bg1"/>
                </a:solidFill>
                <a:latin typeface="Trebuchet MS" panose="020B0603020202020204" pitchFamily="34" charset="0"/>
                <a:sym typeface="Trebuchet MS" panose="020B0603020202020204" pitchFamily="34" charset="0"/>
              </a:defRPr>
            </a:lvl9pPr>
          </a:lstStyle>
          <a:p>
            <a:r>
              <a:rPr lang="en-US" dirty="0">
                <a:latin typeface="+mn-lt"/>
              </a:rPr>
              <a:t>Addition of quarterly focus groups will allow us to pursue deeper insight on survey trends/themes</a:t>
            </a:r>
          </a:p>
          <a:p>
            <a:endParaRPr lang="en-US" dirty="0">
              <a:latin typeface="+mn-lt"/>
            </a:endParaRPr>
          </a:p>
          <a:p>
            <a:r>
              <a:rPr lang="en-US" dirty="0">
                <a:latin typeface="+mn-lt"/>
              </a:rPr>
              <a:t>We will be able to proactively investigate hypotheses around latent needs</a:t>
            </a:r>
          </a:p>
          <a:p>
            <a:endParaRPr lang="en-US" dirty="0">
              <a:latin typeface="+mn-lt"/>
            </a:endParaRPr>
          </a:p>
          <a:p>
            <a:endParaRPr lang="en-US" dirty="0">
              <a:latin typeface="+mn-lt"/>
            </a:endParaRPr>
          </a:p>
        </p:txBody>
      </p:sp>
      <p:sp>
        <p:nvSpPr>
          <p:cNvPr id="2" name="Title 1"/>
          <p:cNvSpPr>
            <a:spLocks noGrp="1"/>
          </p:cNvSpPr>
          <p:nvPr>
            <p:ph type="title"/>
          </p:nvPr>
        </p:nvSpPr>
        <p:spPr>
          <a:xfrm>
            <a:off x="630000" y="622800"/>
            <a:ext cx="4673646" cy="1412694"/>
          </a:xfrm>
        </p:spPr>
        <p:txBody>
          <a:bodyPr vert="horz"/>
          <a:lstStyle/>
          <a:p>
            <a:r>
              <a:rPr lang="en-US" dirty="0"/>
              <a:t>Analysis of current state and what we need/want to change</a:t>
            </a:r>
          </a:p>
        </p:txBody>
      </p:sp>
      <p:sp>
        <p:nvSpPr>
          <p:cNvPr id="8" name="Textfeld 1">
            <a:extLst>
              <a:ext uri="{FF2B5EF4-FFF2-40B4-BE49-F238E27FC236}">
                <a16:creationId xmlns:a16="http://schemas.microsoft.com/office/drawing/2014/main" id="{FFED0D39-3505-48C4-BB6D-4B77D8A99F6D}"/>
              </a:ext>
            </a:extLst>
          </p:cNvPr>
          <p:cNvSpPr txBox="1"/>
          <p:nvPr>
            <p:custDataLst>
              <p:tags r:id="rId5"/>
            </p:custDataLst>
          </p:nvPr>
        </p:nvSpPr>
        <p:spPr>
          <a:xfrm>
            <a:off x="5016077" y="291300"/>
            <a:ext cx="2743200" cy="1468094"/>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25.May.21:
Lessons learned</a:t>
            </a:r>
          </a:p>
          <a:p>
            <a:pPr>
              <a:lnSpc>
                <a:spcPct val="90000"/>
              </a:lnSpc>
              <a:spcAft>
                <a:spcPts val="600"/>
              </a:spcAft>
            </a:pPr>
            <a:r>
              <a:rPr lang="en-US" sz="1200" b="1" dirty="0">
                <a:solidFill>
                  <a:srgbClr val="575757"/>
                </a:solidFill>
                <a:sym typeface="Trebuchet MS" panose="020B0603020202020204" pitchFamily="34" charset="0"/>
              </a:rPr>
              <a:t>What we should do differently (</a:t>
            </a:r>
            <a:r>
              <a:rPr lang="en-US" sz="1200" b="1" dirty="0" err="1">
                <a:solidFill>
                  <a:srgbClr val="575757"/>
                </a:solidFill>
                <a:sym typeface="Trebuchet MS" panose="020B0603020202020204" pitchFamily="34" charset="0"/>
              </a:rPr>
              <a:t>ie</a:t>
            </a:r>
            <a:r>
              <a:rPr lang="en-US" sz="1200" b="1" dirty="0">
                <a:solidFill>
                  <a:srgbClr val="575757"/>
                </a:solidFill>
                <a:sym typeface="Trebuchet MS" panose="020B0603020202020204" pitchFamily="34" charset="0"/>
              </a:rPr>
              <a:t> scalability)/what doesn't work/current pain points</a:t>
            </a:r>
          </a:p>
          <a:p>
            <a:pPr>
              <a:lnSpc>
                <a:spcPct val="90000"/>
              </a:lnSpc>
              <a:spcAft>
                <a:spcPts val="600"/>
              </a:spcAft>
            </a:pPr>
            <a:r>
              <a:rPr lang="en-US" sz="1200" b="1" dirty="0">
                <a:solidFill>
                  <a:srgbClr val="575757"/>
                </a:solidFill>
                <a:sym typeface="Trebuchet MS" panose="020B0603020202020204" pitchFamily="34" charset="0"/>
              </a:rPr>
              <a:t>As a result, recommendations are XYZ</a:t>
            </a:r>
          </a:p>
        </p:txBody>
      </p:sp>
    </p:spTree>
    <p:custDataLst>
      <p:tags r:id="rId2"/>
    </p:custDataLst>
    <p:extLst>
      <p:ext uri="{BB962C8B-B14F-4D97-AF65-F5344CB8AC3E}">
        <p14:creationId xmlns:p14="http://schemas.microsoft.com/office/powerpoint/2010/main" val="3065849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FA656E0-D7B6-4CED-B061-2B4E97EFA1D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70" name="think-cell Slide" r:id="rId10" imgW="395" imgH="394" progId="TCLayout.ActiveDocument.1">
                  <p:embed/>
                </p:oleObj>
              </mc:Choice>
              <mc:Fallback>
                <p:oleObj name="think-cell Slide" r:id="rId10" imgW="395" imgH="394" progId="TCLayout.ActiveDocument.1">
                  <p:embed/>
                  <p:pic>
                    <p:nvPicPr>
                      <p:cNvPr id="2" name="Object 1" hidden="1">
                        <a:extLst>
                          <a:ext uri="{FF2B5EF4-FFF2-40B4-BE49-F238E27FC236}">
                            <a16:creationId xmlns:a16="http://schemas.microsoft.com/office/drawing/2014/main" id="{0FA656E0-D7B6-4CED-B061-2B4E97EFA1D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18FB985-EC76-43D9-81FD-5F7B954A4FE7}"/>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622800"/>
            <a:ext cx="10933200" cy="941796"/>
          </a:xfrm>
        </p:spPr>
        <p:txBody>
          <a:bodyPr vert="horz"/>
          <a:lstStyle/>
          <a:p>
            <a:r>
              <a:rPr lang="en-US" dirty="0"/>
              <a:t>Adding regular feedback panels to augment insights and better surface latent needs</a:t>
            </a:r>
          </a:p>
        </p:txBody>
      </p:sp>
      <p:sp>
        <p:nvSpPr>
          <p:cNvPr id="6" name="Textfeld 1">
            <a:extLst>
              <a:ext uri="{FF2B5EF4-FFF2-40B4-BE49-F238E27FC236}">
                <a16:creationId xmlns:a16="http://schemas.microsoft.com/office/drawing/2014/main" id="{4049DDF3-DC4E-4881-ACED-D44103869ED6}"/>
              </a:ext>
            </a:extLst>
          </p:cNvPr>
          <p:cNvSpPr txBox="1"/>
          <p:nvPr>
            <p:custDataLst>
              <p:tags r:id="rId4"/>
            </p:custDataLst>
          </p:nvPr>
        </p:nvSpPr>
        <p:spPr>
          <a:xfrm>
            <a:off x="630000" y="2422234"/>
            <a:ext cx="2743200" cy="2606867"/>
          </a:xfrm>
          <a:prstGeom prst="rect">
            <a:avLst/>
          </a:prstGeom>
          <a:pattFill>
            <a:fgClr>
              <a:srgbClr val="7FFA00"/>
            </a:fgClr>
            <a:bgClr>
              <a:srgbClr val="7FFA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18.May.21:
we index high on sat/sentiment and need to fill gap – more insight to leading indicators, latent needs</a:t>
            </a:r>
          </a:p>
          <a:p>
            <a:pPr>
              <a:lnSpc>
                <a:spcPct val="90000"/>
              </a:lnSpc>
              <a:spcAft>
                <a:spcPts val="600"/>
              </a:spcAft>
            </a:pPr>
            <a:endParaRPr lang="en-US" sz="1200" b="1" dirty="0">
              <a:solidFill>
                <a:srgbClr val="575757"/>
              </a:solidFill>
              <a:sym typeface="Trebuchet MS" panose="020B0603020202020204" pitchFamily="34" charset="0"/>
            </a:endParaRPr>
          </a:p>
          <a:p>
            <a:pPr>
              <a:lnSpc>
                <a:spcPct val="90000"/>
              </a:lnSpc>
              <a:spcAft>
                <a:spcPts val="600"/>
              </a:spcAft>
            </a:pPr>
            <a:r>
              <a:rPr lang="en-US" sz="1200" b="1" dirty="0">
                <a:solidFill>
                  <a:srgbClr val="575757"/>
                </a:solidFill>
                <a:sym typeface="Trebuchet MS" panose="020B0603020202020204" pitchFamily="34" charset="0"/>
              </a:rPr>
              <a:t>This slide is about adding new listening post</a:t>
            </a:r>
          </a:p>
          <a:p>
            <a:pPr>
              <a:lnSpc>
                <a:spcPct val="90000"/>
              </a:lnSpc>
              <a:spcAft>
                <a:spcPts val="600"/>
              </a:spcAft>
            </a:pPr>
            <a:endParaRPr lang="en-US" sz="1200" b="1" dirty="0">
              <a:solidFill>
                <a:srgbClr val="575757"/>
              </a:solidFill>
              <a:sym typeface="Trebuchet MS" panose="020B0603020202020204" pitchFamily="34" charset="0"/>
            </a:endParaRPr>
          </a:p>
          <a:p>
            <a:pPr>
              <a:lnSpc>
                <a:spcPct val="90000"/>
              </a:lnSpc>
              <a:spcAft>
                <a:spcPts val="600"/>
              </a:spcAft>
            </a:pPr>
            <a:r>
              <a:rPr lang="en-US" sz="1200" b="1" dirty="0">
                <a:solidFill>
                  <a:srgbClr val="575757"/>
                </a:solidFill>
                <a:sym typeface="Trebuchet MS" panose="020B0603020202020204" pitchFamily="34" charset="0"/>
              </a:rPr>
              <a:t>Quarterly user interviews</a:t>
            </a:r>
          </a:p>
          <a:p>
            <a:pPr>
              <a:lnSpc>
                <a:spcPct val="90000"/>
              </a:lnSpc>
              <a:spcAft>
                <a:spcPts val="600"/>
              </a:spcAft>
            </a:pPr>
            <a:r>
              <a:rPr lang="en-US" sz="1200" b="1" dirty="0">
                <a:solidFill>
                  <a:srgbClr val="575757"/>
                </a:solidFill>
                <a:sym typeface="Trebuchet MS" panose="020B0603020202020204" pitchFamily="34" charset="0"/>
              </a:rPr>
              <a:t>Deep dive on feedback themes or exploring other questions we have</a:t>
            </a:r>
          </a:p>
          <a:p>
            <a:pPr>
              <a:lnSpc>
                <a:spcPct val="90000"/>
              </a:lnSpc>
              <a:spcAft>
                <a:spcPts val="600"/>
              </a:spcAft>
            </a:pPr>
            <a:endParaRPr lang="en-US" sz="1200" b="1" dirty="0">
              <a:solidFill>
                <a:srgbClr val="575757"/>
              </a:solidFill>
              <a:sym typeface="Trebuchet MS" panose="020B0603020202020204" pitchFamily="34" charset="0"/>
            </a:endParaRPr>
          </a:p>
        </p:txBody>
      </p:sp>
      <p:sp>
        <p:nvSpPr>
          <p:cNvPr id="7" name="TextBox 6">
            <a:extLst>
              <a:ext uri="{FF2B5EF4-FFF2-40B4-BE49-F238E27FC236}">
                <a16:creationId xmlns:a16="http://schemas.microsoft.com/office/drawing/2014/main" id="{642B371D-BF6A-4AB4-97DC-84E87CF9976F}"/>
              </a:ext>
            </a:extLst>
          </p:cNvPr>
          <p:cNvSpPr txBox="1"/>
          <p:nvPr/>
        </p:nvSpPr>
        <p:spPr>
          <a:xfrm>
            <a:off x="509684" y="2162804"/>
            <a:ext cx="6059558" cy="339290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err="1">
              <a:solidFill>
                <a:srgbClr val="575757"/>
              </a:solidFill>
            </a:endParaRPr>
          </a:p>
        </p:txBody>
      </p:sp>
      <p:sp>
        <p:nvSpPr>
          <p:cNvPr id="8" name="Textfeld 1">
            <a:extLst>
              <a:ext uri="{FF2B5EF4-FFF2-40B4-BE49-F238E27FC236}">
                <a16:creationId xmlns:a16="http://schemas.microsoft.com/office/drawing/2014/main" id="{3797BB83-827E-9C4B-975C-6721B17A5641}"/>
              </a:ext>
            </a:extLst>
          </p:cNvPr>
          <p:cNvSpPr txBox="1"/>
          <p:nvPr>
            <p:custDataLst>
              <p:tags r:id="rId5"/>
            </p:custDataLst>
          </p:nvPr>
        </p:nvSpPr>
        <p:spPr>
          <a:xfrm>
            <a:off x="4724400" y="1846397"/>
            <a:ext cx="2743200" cy="981807"/>
          </a:xfrm>
          <a:prstGeom prst="rect">
            <a:avLst/>
          </a:prstGeom>
          <a:solidFill>
            <a:schemeClr val="accent6">
              <a:lumMod val="40000"/>
              <a:lumOff val="60000"/>
            </a:schemeClr>
          </a:solid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CTF</a:t>
            </a:r>
          </a:p>
          <a:p>
            <a:pPr>
              <a:lnSpc>
                <a:spcPct val="90000"/>
              </a:lnSpc>
              <a:spcAft>
                <a:spcPts val="600"/>
              </a:spcAft>
            </a:pPr>
            <a:r>
              <a:rPr lang="en-US" sz="1200" b="1" dirty="0">
                <a:solidFill>
                  <a:srgbClr val="575757"/>
                </a:solidFill>
                <a:sym typeface="Trebuchet MS" panose="020B0603020202020204" pitchFamily="34" charset="0"/>
              </a:rPr>
              <a:t>This is great – I wonder if we want to update the flow (pasted in here) to reflect these new LP, alongside the green Pillar</a:t>
            </a:r>
          </a:p>
        </p:txBody>
      </p:sp>
      <p:pic>
        <p:nvPicPr>
          <p:cNvPr id="9" name="Picture 8">
            <a:extLst>
              <a:ext uri="{FF2B5EF4-FFF2-40B4-BE49-F238E27FC236}">
                <a16:creationId xmlns:a16="http://schemas.microsoft.com/office/drawing/2014/main" id="{9C7CA8E2-DFCE-6F43-BC5A-F75CEF8D9B2C}"/>
              </a:ext>
            </a:extLst>
          </p:cNvPr>
          <p:cNvPicPr>
            <a:picLocks noChangeAspect="1"/>
          </p:cNvPicPr>
          <p:nvPr/>
        </p:nvPicPr>
        <p:blipFill>
          <a:blip r:embed="rId12"/>
          <a:stretch>
            <a:fillRect/>
          </a:stretch>
        </p:blipFill>
        <p:spPr>
          <a:xfrm>
            <a:off x="2876674" y="1104900"/>
            <a:ext cx="8930316" cy="4972219"/>
          </a:xfrm>
          <a:prstGeom prst="rect">
            <a:avLst/>
          </a:prstGeom>
        </p:spPr>
      </p:pic>
      <p:sp>
        <p:nvSpPr>
          <p:cNvPr id="10" name="Textfeld 1">
            <a:extLst>
              <a:ext uri="{FF2B5EF4-FFF2-40B4-BE49-F238E27FC236}">
                <a16:creationId xmlns:a16="http://schemas.microsoft.com/office/drawing/2014/main" id="{69830AAA-DF8E-7343-9C7A-C4F0F04E279E}"/>
              </a:ext>
            </a:extLst>
          </p:cNvPr>
          <p:cNvSpPr txBox="1"/>
          <p:nvPr>
            <p:custDataLst>
              <p:tags r:id="rId6"/>
            </p:custDataLst>
          </p:nvPr>
        </p:nvSpPr>
        <p:spPr>
          <a:xfrm>
            <a:off x="8325440" y="6077119"/>
            <a:ext cx="2743200" cy="649409"/>
          </a:xfrm>
          <a:prstGeom prst="rect">
            <a:avLst/>
          </a:prstGeom>
          <a:solidFill>
            <a:schemeClr val="accent6">
              <a:lumMod val="40000"/>
              <a:lumOff val="60000"/>
            </a:schemeClr>
          </a:solid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CTF </a:t>
            </a:r>
          </a:p>
          <a:p>
            <a:pPr>
              <a:lnSpc>
                <a:spcPct val="90000"/>
              </a:lnSpc>
              <a:spcAft>
                <a:spcPts val="600"/>
              </a:spcAft>
            </a:pPr>
            <a:r>
              <a:rPr lang="en-US" sz="1200" b="1" dirty="0">
                <a:solidFill>
                  <a:srgbClr val="575757"/>
                </a:solidFill>
                <a:sym typeface="Trebuchet MS" panose="020B0603020202020204" pitchFamily="34" charset="0"/>
              </a:rPr>
              <a:t>Do we want to include this (or a revision of this)?</a:t>
            </a:r>
          </a:p>
        </p:txBody>
      </p:sp>
      <p:sp>
        <p:nvSpPr>
          <p:cNvPr id="12" name="Textfeld 1">
            <a:extLst>
              <a:ext uri="{FF2B5EF4-FFF2-40B4-BE49-F238E27FC236}">
                <a16:creationId xmlns:a16="http://schemas.microsoft.com/office/drawing/2014/main" id="{73DAA871-9496-4507-BCC6-7697D2BC32A3}"/>
              </a:ext>
            </a:extLst>
          </p:cNvPr>
          <p:cNvSpPr txBox="1"/>
          <p:nvPr>
            <p:custDataLst>
              <p:tags r:id="rId7"/>
            </p:custDataLst>
          </p:nvPr>
        </p:nvSpPr>
        <p:spPr>
          <a:xfrm>
            <a:off x="25200" y="1015200"/>
            <a:ext cx="2743200" cy="483209"/>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25.May.21:
list the activities under each ill.</a:t>
            </a:r>
          </a:p>
        </p:txBody>
      </p:sp>
    </p:spTree>
    <p:extLst>
      <p:ext uri="{BB962C8B-B14F-4D97-AF65-F5344CB8AC3E}">
        <p14:creationId xmlns:p14="http://schemas.microsoft.com/office/powerpoint/2010/main" val="10990272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46A3F4E-A954-470C-BA59-B8E55D458F28}"/>
              </a:ext>
            </a:extLst>
          </p:cNvPr>
          <p:cNvGraphicFramePr>
            <a:graphicFrameLocks noChangeAspect="1"/>
          </p:cNvGraphicFramePr>
          <p:nvPr>
            <p:custDataLst>
              <p:tags r:id="rId2"/>
            </p:custDataLst>
            <p:extLst>
              <p:ext uri="{D42A27DB-BD31-4B8C-83A1-F6EECF244321}">
                <p14:modId xmlns:p14="http://schemas.microsoft.com/office/powerpoint/2010/main" val="31493286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719" name="think-cell Slide" r:id="rId6" imgW="592" imgH="591" progId="TCLayout.ActiveDocument.1">
                  <p:embed/>
                </p:oleObj>
              </mc:Choice>
              <mc:Fallback>
                <p:oleObj name="think-cell Slide" r:id="rId6" imgW="592" imgH="591" progId="TCLayout.ActiveDocument.1">
                  <p:embed/>
                  <p:pic>
                    <p:nvPicPr>
                      <p:cNvPr id="6" name="Object 5" hidden="1">
                        <a:extLst>
                          <a:ext uri="{FF2B5EF4-FFF2-40B4-BE49-F238E27FC236}">
                            <a16:creationId xmlns:a16="http://schemas.microsoft.com/office/drawing/2014/main" id="{146A3F4E-A954-470C-BA59-B8E55D458F2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t>Future portfolio mix of predictable, low- and </a:t>
            </a:r>
            <a:r>
              <a:rPr lang="en-US"/>
              <a:t>high-effort listening posts</a:t>
            </a:r>
            <a:endParaRPr lang="en-US" dirty="0"/>
          </a:p>
        </p:txBody>
      </p:sp>
      <p:graphicFrame>
        <p:nvGraphicFramePr>
          <p:cNvPr id="2" name="Table 4">
            <a:extLst>
              <a:ext uri="{FF2B5EF4-FFF2-40B4-BE49-F238E27FC236}">
                <a16:creationId xmlns:a16="http://schemas.microsoft.com/office/drawing/2014/main" id="{F7B02499-D249-4981-8E85-3A45FC2E7078}"/>
              </a:ext>
            </a:extLst>
          </p:cNvPr>
          <p:cNvGraphicFramePr>
            <a:graphicFrameLocks noGrp="1"/>
          </p:cNvGraphicFramePr>
          <p:nvPr>
            <p:extLst>
              <p:ext uri="{D42A27DB-BD31-4B8C-83A1-F6EECF244321}">
                <p14:modId xmlns:p14="http://schemas.microsoft.com/office/powerpoint/2010/main" val="2629446071"/>
              </p:ext>
            </p:extLst>
          </p:nvPr>
        </p:nvGraphicFramePr>
        <p:xfrm>
          <a:off x="629248" y="1424769"/>
          <a:ext cx="10933351" cy="5109148"/>
        </p:xfrm>
        <a:graphic>
          <a:graphicData uri="http://schemas.openxmlformats.org/drawingml/2006/table">
            <a:tbl>
              <a:tblPr firstRow="1">
                <a:tableStyleId>{2D5ABB26-0587-4C30-8999-92F81FD0307C}</a:tableStyleId>
              </a:tblPr>
              <a:tblGrid>
                <a:gridCol w="399299">
                  <a:extLst>
                    <a:ext uri="{9D8B030D-6E8A-4147-A177-3AD203B41FA5}">
                      <a16:colId xmlns:a16="http://schemas.microsoft.com/office/drawing/2014/main" val="4232691534"/>
                    </a:ext>
                  </a:extLst>
                </a:gridCol>
                <a:gridCol w="2124075">
                  <a:extLst>
                    <a:ext uri="{9D8B030D-6E8A-4147-A177-3AD203B41FA5}">
                      <a16:colId xmlns:a16="http://schemas.microsoft.com/office/drawing/2014/main" val="3956696587"/>
                    </a:ext>
                  </a:extLst>
                </a:gridCol>
                <a:gridCol w="762000">
                  <a:extLst>
                    <a:ext uri="{9D8B030D-6E8A-4147-A177-3AD203B41FA5}">
                      <a16:colId xmlns:a16="http://schemas.microsoft.com/office/drawing/2014/main" val="3295040667"/>
                    </a:ext>
                  </a:extLst>
                </a:gridCol>
                <a:gridCol w="929940">
                  <a:extLst>
                    <a:ext uri="{9D8B030D-6E8A-4147-A177-3AD203B41FA5}">
                      <a16:colId xmlns:a16="http://schemas.microsoft.com/office/drawing/2014/main" val="3836675286"/>
                    </a:ext>
                  </a:extLst>
                </a:gridCol>
                <a:gridCol w="3156285">
                  <a:extLst>
                    <a:ext uri="{9D8B030D-6E8A-4147-A177-3AD203B41FA5}">
                      <a16:colId xmlns:a16="http://schemas.microsoft.com/office/drawing/2014/main" val="2039655554"/>
                    </a:ext>
                  </a:extLst>
                </a:gridCol>
                <a:gridCol w="890438">
                  <a:extLst>
                    <a:ext uri="{9D8B030D-6E8A-4147-A177-3AD203B41FA5}">
                      <a16:colId xmlns:a16="http://schemas.microsoft.com/office/drawing/2014/main" val="1506211925"/>
                    </a:ext>
                  </a:extLst>
                </a:gridCol>
                <a:gridCol w="890438">
                  <a:extLst>
                    <a:ext uri="{9D8B030D-6E8A-4147-A177-3AD203B41FA5}">
                      <a16:colId xmlns:a16="http://schemas.microsoft.com/office/drawing/2014/main" val="2263044535"/>
                    </a:ext>
                  </a:extLst>
                </a:gridCol>
                <a:gridCol w="890438">
                  <a:extLst>
                    <a:ext uri="{9D8B030D-6E8A-4147-A177-3AD203B41FA5}">
                      <a16:colId xmlns:a16="http://schemas.microsoft.com/office/drawing/2014/main" val="2488675188"/>
                    </a:ext>
                  </a:extLst>
                </a:gridCol>
                <a:gridCol w="890438">
                  <a:extLst>
                    <a:ext uri="{9D8B030D-6E8A-4147-A177-3AD203B41FA5}">
                      <a16:colId xmlns:a16="http://schemas.microsoft.com/office/drawing/2014/main" val="1627193043"/>
                    </a:ext>
                  </a:extLst>
                </a:gridCol>
              </a:tblGrid>
              <a:tr h="427420">
                <a:tc>
                  <a:txBody>
                    <a:bodyPr/>
                    <a:lstStyle/>
                    <a:p>
                      <a:pPr marL="0" lvl="0" indent="0" algn="ctr"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Channel</a:t>
                      </a:r>
                    </a:p>
                  </a:txBody>
                  <a:tcPr marL="0" marR="72000" marT="73152" marB="73152" anchor="b">
                    <a:lnT>
                      <a:noFill/>
                    </a:lnT>
                    <a:lnB w="9525">
                      <a:solidFill>
                        <a:srgbClr val="9A9A9A">
                          <a:lumMod val="100000"/>
                        </a:srgbClr>
                      </a:solidFill>
                      <a:prstDash val="solid"/>
                    </a:lnB>
                  </a:tcPr>
                </a:tc>
                <a:tc>
                  <a:txBody>
                    <a:bodyPr/>
                    <a:lstStyle/>
                    <a:p>
                      <a:r>
                        <a:rPr lang="en-US" sz="1600" b="0" i="0" u="none" dirty="0">
                          <a:solidFill>
                            <a:schemeClr val="tx2">
                              <a:lumMod val="100000"/>
                            </a:schemeClr>
                          </a:solidFill>
                          <a:latin typeface="Trebuchet MS" panose="020B0603020202020204" pitchFamily="34" charset="0"/>
                        </a:rPr>
                        <a:t>Freq</a:t>
                      </a:r>
                    </a:p>
                  </a:txBody>
                  <a:tcPr marL="0" marR="72000" marT="73152" marB="73152" anchor="b">
                    <a:lnT>
                      <a:noFill/>
                    </a:lnT>
                    <a:lnB w="9525">
                      <a:solidFill>
                        <a:srgbClr val="9A9A9A">
                          <a:lumMod val="100000"/>
                        </a:srgbClr>
                      </a:solidFill>
                      <a:prstDash val="solid"/>
                    </a:lnB>
                  </a:tcPr>
                </a:tc>
                <a:tc>
                  <a:txBody>
                    <a:bodyPr/>
                    <a:lstStyle/>
                    <a:p>
                      <a:r>
                        <a:rPr lang="en-US" sz="1600" b="0" i="0" u="none" dirty="0">
                          <a:solidFill>
                            <a:schemeClr val="tx2">
                              <a:lumMod val="100000"/>
                            </a:schemeClr>
                          </a:solidFill>
                          <a:latin typeface="Trebuchet MS" panose="020B0603020202020204" pitchFamily="34" charset="0"/>
                        </a:rPr>
                        <a:t>Direction</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algn="l" defTabSz="914400" rtl="0" eaLnBrk="1" latinLnBrk="0" hangingPunct="1"/>
                      <a:r>
                        <a:rPr lang="en-US" sz="1600" b="0" i="0" u="none" kern="1200" dirty="0">
                          <a:solidFill>
                            <a:schemeClr val="tx2">
                              <a:lumMod val="100000"/>
                            </a:schemeClr>
                          </a:solidFill>
                          <a:latin typeface="Trebuchet MS" panose="020B0603020202020204" pitchFamily="34" charset="0"/>
                          <a:ea typeface="+mn-ea"/>
                          <a:cs typeface="+mn-cs"/>
                        </a:rPr>
                        <a:t>Description</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algn="ctr"/>
                      <a:r>
                        <a:rPr lang="en-US" sz="1200" b="0" i="0" u="none" dirty="0">
                          <a:solidFill>
                            <a:schemeClr val="tx2">
                              <a:lumMod val="100000"/>
                            </a:schemeClr>
                          </a:solidFill>
                          <a:latin typeface="Trebuchet MS" panose="020B0603020202020204" pitchFamily="34" charset="0"/>
                        </a:rPr>
                        <a:t>Satisfaction</a:t>
                      </a:r>
                    </a:p>
                  </a:txBody>
                  <a:tcPr marL="0" marR="72000" marT="73152" marB="73152" anchor="b">
                    <a:lnT>
                      <a:noFill/>
                    </a:lnT>
                    <a:lnB w="9525">
                      <a:solidFill>
                        <a:srgbClr val="9A9A9A">
                          <a:lumMod val="100000"/>
                        </a:srgbClr>
                      </a:solidFill>
                      <a:prstDash val="solid"/>
                    </a:lnB>
                    <a:solidFill>
                      <a:srgbClr val="F2F2F2"/>
                    </a:solidFill>
                  </a:tcPr>
                </a:tc>
                <a:tc>
                  <a:txBody>
                    <a:bodyPr/>
                    <a:lstStyle/>
                    <a:p>
                      <a:pPr algn="ctr"/>
                      <a:r>
                        <a:rPr lang="en-US" sz="1200" b="0" i="0" u="none" dirty="0">
                          <a:solidFill>
                            <a:schemeClr val="tx2">
                              <a:lumMod val="100000"/>
                            </a:schemeClr>
                          </a:solidFill>
                          <a:latin typeface="Trebuchet MS" panose="020B0603020202020204" pitchFamily="34" charset="0"/>
                        </a:rPr>
                        <a:t>Value</a:t>
                      </a:r>
                    </a:p>
                  </a:txBody>
                  <a:tcPr marL="0" marR="72000" marT="73152" marB="73152" anchor="b">
                    <a:lnT>
                      <a:noFill/>
                    </a:lnT>
                    <a:lnB w="9525">
                      <a:solidFill>
                        <a:srgbClr val="9A9A9A">
                          <a:lumMod val="100000"/>
                        </a:srgbClr>
                      </a:solidFill>
                      <a:prstDash val="solid"/>
                    </a:lnB>
                    <a:solidFill>
                      <a:srgbClr val="F2F2F2"/>
                    </a:solidFill>
                  </a:tcPr>
                </a:tc>
                <a:tc>
                  <a:txBody>
                    <a:bodyPr/>
                    <a:lstStyle/>
                    <a:p>
                      <a:pPr algn="ctr"/>
                      <a:r>
                        <a:rPr lang="en-US" sz="1200" b="0" i="0" u="none" dirty="0">
                          <a:solidFill>
                            <a:schemeClr val="tx2">
                              <a:lumMod val="100000"/>
                            </a:schemeClr>
                          </a:solidFill>
                          <a:latin typeface="Trebuchet MS" panose="020B0603020202020204" pitchFamily="34" charset="0"/>
                        </a:rPr>
                        <a:t>Awareness</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solidFill>
                      <a:srgbClr val="F2F2F2"/>
                    </a:solidFill>
                  </a:tcPr>
                </a:tc>
                <a:tc>
                  <a:txBody>
                    <a:bodyPr/>
                    <a:lstStyle/>
                    <a:p>
                      <a:pPr algn="ctr"/>
                      <a:r>
                        <a:rPr lang="en-US" sz="1200" b="0" i="0" u="none" dirty="0">
                          <a:solidFill>
                            <a:schemeClr val="tx2">
                              <a:lumMod val="100000"/>
                            </a:schemeClr>
                          </a:solidFill>
                          <a:latin typeface="Trebuchet MS" panose="020B0603020202020204" pitchFamily="34" charset="0"/>
                        </a:rPr>
                        <a:t>Behavior</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solidFill>
                      <a:srgbClr val="F2F2F2"/>
                    </a:solidFill>
                  </a:tcPr>
                </a:tc>
                <a:extLst>
                  <a:ext uri="{0D108BD9-81ED-4DB2-BD59-A6C34878D82A}">
                    <a16:rowId xmlns:a16="http://schemas.microsoft.com/office/drawing/2014/main" val="2940199853"/>
                  </a:ext>
                </a:extLst>
              </a:tr>
              <a:tr h="560989">
                <a:tc>
                  <a:txBody>
                    <a:bodyPr/>
                    <a:lstStyle/>
                    <a:p>
                      <a:pPr marL="0" indent="0" algn="ctr" rtl="0" fontAlgn="auto" hangingPunct="1">
                        <a:lnSpc>
                          <a:spcPct val="100000"/>
                        </a:lnSpc>
                        <a:spcBef>
                          <a:spcPts val="0"/>
                        </a:spcBef>
                        <a:spcAft>
                          <a:spcPts val="0"/>
                        </a:spcAft>
                      </a:pPr>
                      <a:r>
                        <a:rPr lang="en-US" sz="1200" b="0" i="0" u="none" dirty="0">
                          <a:solidFill>
                            <a:srgbClr val="29BA74"/>
                          </a:solidFill>
                          <a:latin typeface="Trebuchet MS" panose="020B0603020202020204" pitchFamily="34" charset="0"/>
                        </a:rPr>
                        <a:t>1</a:t>
                      </a: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People Survey</a:t>
                      </a:r>
                    </a:p>
                  </a:txBody>
                  <a:tcPr marL="0" marR="72000" marT="73152" marB="73152" anchor="ctr">
                    <a:lnT w="9525">
                      <a:solidFill>
                        <a:srgbClr val="9A9A9A">
                          <a:lumMod val="100000"/>
                        </a:srgbClr>
                      </a:solidFill>
                      <a:prstDash val="soli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Annual</a:t>
                      </a:r>
                    </a:p>
                  </a:txBody>
                  <a:tcPr marL="0" marR="72000" marT="73152" marB="73152" anchor="ctr">
                    <a:lnT w="9525">
                      <a:solidFill>
                        <a:srgbClr val="9A9A9A">
                          <a:lumMod val="100000"/>
                        </a:srgbClr>
                      </a:solidFill>
                      <a:prstDash val="soli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Lagging</a:t>
                      </a: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Internal BCG employee value proposition survey for key learning domains</a:t>
                      </a:r>
                    </a:p>
                    <a:p>
                      <a:r>
                        <a:rPr lang="en-US" sz="1200" b="0" i="1" u="none" dirty="0">
                          <a:solidFill>
                            <a:srgbClr val="29BA74"/>
                          </a:solidFill>
                          <a:latin typeface="Trebuchet MS" panose="020B0603020202020204" pitchFamily="34" charset="0"/>
                        </a:rPr>
                        <a:t>Est/Target sample size: 15k</a:t>
                      </a: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9525">
                      <a:solidFill>
                        <a:srgbClr val="9A9A9A">
                          <a:lumMod val="100000"/>
                        </a:srgbClr>
                      </a:solidFill>
                      <a:prstDash val="soli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9525">
                      <a:solidFill>
                        <a:srgbClr val="9A9A9A">
                          <a:lumMod val="100000"/>
                        </a:srgbClr>
                      </a:solidFill>
                      <a:prstDash val="soli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167632759"/>
                  </a:ext>
                </a:extLst>
              </a:tr>
              <a:tr h="560989">
                <a:tc>
                  <a:txBody>
                    <a:bodyPr/>
                    <a:lstStyle/>
                    <a:p>
                      <a:pPr marL="0" indent="0" algn="ctr" rtl="0" fontAlgn="auto" hangingPunct="1">
                        <a:lnSpc>
                          <a:spcPct val="100000"/>
                        </a:lnSpc>
                        <a:spcBef>
                          <a:spcPts val="0"/>
                        </a:spcBef>
                        <a:spcAft>
                          <a:spcPts val="0"/>
                        </a:spcAft>
                      </a:pPr>
                      <a:r>
                        <a:rPr lang="en-US" sz="1200" b="0" i="0" u="none" dirty="0">
                          <a:solidFill>
                            <a:srgbClr val="29BA74"/>
                          </a:solidFill>
                          <a:latin typeface="Trebuchet MS" panose="020B0603020202020204" pitchFamily="34" charset="0"/>
                        </a:rPr>
                        <a:t>2</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1200" b="0" i="0" u="none" dirty="0" err="1">
                          <a:solidFill>
                            <a:schemeClr val="tx1">
                              <a:lumMod val="100000"/>
                            </a:schemeClr>
                          </a:solidFill>
                          <a:latin typeface="Trebuchet MS" panose="020B0603020202020204" pitchFamily="34" charset="0"/>
                        </a:rPr>
                        <a:t>LEMA</a:t>
                      </a:r>
                      <a:r>
                        <a:rPr lang="en-US" sz="1200" b="0" i="0" u="none" dirty="0">
                          <a:solidFill>
                            <a:schemeClr val="tx1">
                              <a:lumMod val="100000"/>
                            </a:schemeClr>
                          </a:solidFill>
                          <a:latin typeface="Trebuchet MS" panose="020B0603020202020204" pitchFamily="34" charset="0"/>
                        </a:rPr>
                        <a:t> Questionnaire</a:t>
                      </a:r>
                      <a:r>
                        <a:rPr lang="en-US" sz="1200" b="0" i="0" u="none" baseline="30000" dirty="0">
                          <a:solidFill>
                            <a:schemeClr val="tx1">
                              <a:lumMod val="100000"/>
                            </a:schemeClr>
                          </a:solidFill>
                          <a:latin typeface="Trebuchet MS" panose="020B0603020202020204" pitchFamily="34" charset="0"/>
                        </a:rPr>
                        <a:t>1</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Annual</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a:solidFill>
                            <a:schemeClr val="tx1">
                              <a:lumMod val="100000"/>
                            </a:schemeClr>
                          </a:solidFill>
                          <a:latin typeface="Trebuchet MS" panose="020B0603020202020204" pitchFamily="34" charset="0"/>
                        </a:rPr>
                        <a:t>Lagging</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Assess learning ecosystem across 5 domains and 18 dimensions, external benchmarks</a:t>
                      </a:r>
                    </a:p>
                    <a:p>
                      <a:r>
                        <a:rPr lang="en-US" sz="1200" b="0" i="1" u="none" dirty="0">
                          <a:solidFill>
                            <a:srgbClr val="29BA74"/>
                          </a:solidFill>
                          <a:latin typeface="Trebuchet MS" panose="020B0603020202020204" pitchFamily="34" charset="0"/>
                        </a:rPr>
                        <a:t>Est/Target sample size: </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3340524"/>
                  </a:ext>
                </a:extLst>
              </a:tr>
              <a:tr h="560989">
                <a:tc>
                  <a:txBody>
                    <a:bodyPr/>
                    <a:lstStyle/>
                    <a:p>
                      <a:pPr algn="ctr"/>
                      <a:r>
                        <a:rPr lang="en-US" sz="1200" b="0" i="0" u="none" dirty="0">
                          <a:solidFill>
                            <a:srgbClr val="29BA74"/>
                          </a:solidFill>
                          <a:latin typeface="Trebuchet MS" panose="020B0603020202020204" pitchFamily="34" charset="0"/>
                        </a:rPr>
                        <a:t>3</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Awareness Survey</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Annual</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Lagging</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Assess awareness and usage of key product areas</a:t>
                      </a:r>
                    </a:p>
                    <a:p>
                      <a:r>
                        <a:rPr lang="en-US" sz="1200" b="0" i="1" u="none" dirty="0">
                          <a:solidFill>
                            <a:srgbClr val="29BA74"/>
                          </a:solidFill>
                          <a:latin typeface="Trebuchet MS" panose="020B0603020202020204" pitchFamily="34" charset="0"/>
                        </a:rPr>
                        <a:t>Est/Target sample size: 500</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4244303040"/>
                  </a:ext>
                </a:extLst>
              </a:tr>
              <a:tr h="560989">
                <a:tc>
                  <a:txBody>
                    <a:bodyPr/>
                    <a:lstStyle/>
                    <a:p>
                      <a:pPr algn="ctr"/>
                      <a:r>
                        <a:rPr lang="en-US" sz="1200" b="0" i="0" u="none" dirty="0">
                          <a:solidFill>
                            <a:srgbClr val="29BA74"/>
                          </a:solidFill>
                          <a:latin typeface="Trebuchet MS" panose="020B0603020202020204" pitchFamily="34" charset="0"/>
                        </a:rPr>
                        <a:t>4</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Net Promoter Score</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Monthly</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Lagging</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Just in time survey for users to rate likelihood of recommending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u="none" dirty="0">
                          <a:solidFill>
                            <a:srgbClr val="29BA74"/>
                          </a:solidFill>
                          <a:latin typeface="Trebuchet MS" panose="020B0603020202020204" pitchFamily="34" charset="0"/>
                        </a:rPr>
                        <a:t>Est/Target sample size: 200/month</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78566739"/>
                  </a:ext>
                </a:extLst>
              </a:tr>
              <a:tr h="560989">
                <a:tc>
                  <a:txBody>
                    <a:bodyPr/>
                    <a:lstStyle/>
                    <a:p>
                      <a:pPr marL="0" indent="0" algn="ctr" rtl="0" fontAlgn="auto" hangingPunct="1">
                        <a:lnSpc>
                          <a:spcPct val="100000"/>
                        </a:lnSpc>
                        <a:spcBef>
                          <a:spcPts val="0"/>
                        </a:spcBef>
                        <a:spcAft>
                          <a:spcPts val="0"/>
                        </a:spcAft>
                      </a:pPr>
                      <a:r>
                        <a:rPr lang="en-US" sz="1200" b="0" i="0" u="none" dirty="0">
                          <a:solidFill>
                            <a:srgbClr val="29BA74"/>
                          </a:solidFill>
                          <a:latin typeface="Trebuchet MS" panose="020B0603020202020204" pitchFamily="34" charset="0"/>
                        </a:rPr>
                        <a:t>5</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Focus Groups</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Quarterly</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Leading/</a:t>
                      </a:r>
                      <a:br>
                        <a:rPr lang="en-US" sz="1200" b="0" i="0" u="none" dirty="0">
                          <a:solidFill>
                            <a:schemeClr val="tx1">
                              <a:lumMod val="100000"/>
                            </a:schemeClr>
                          </a:solidFill>
                          <a:latin typeface="Trebuchet MS" panose="020B0603020202020204" pitchFamily="34" charset="0"/>
                        </a:rPr>
                      </a:br>
                      <a:r>
                        <a:rPr lang="en-US" sz="1200" b="0" i="0" u="none" dirty="0">
                          <a:solidFill>
                            <a:schemeClr val="tx1">
                              <a:lumMod val="100000"/>
                            </a:schemeClr>
                          </a:solidFill>
                          <a:latin typeface="Trebuchet MS" panose="020B0603020202020204" pitchFamily="34" charset="0"/>
                        </a:rPr>
                        <a:t>Lagging</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User interviews to gather user feedback on key priority areas (shifting focus)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u="none" dirty="0">
                          <a:solidFill>
                            <a:srgbClr val="29BA74"/>
                          </a:solidFill>
                          <a:latin typeface="Trebuchet MS" panose="020B0603020202020204" pitchFamily="34" charset="0"/>
                        </a:rPr>
                        <a:t>Est/Target sample size: </a:t>
                      </a:r>
                      <a:r>
                        <a:rPr lang="en-US" sz="1200" b="0" i="1" u="none">
                          <a:solidFill>
                            <a:srgbClr val="29BA74"/>
                          </a:solidFill>
                          <a:latin typeface="Trebuchet MS" panose="020B0603020202020204" pitchFamily="34" charset="0"/>
                        </a:rPr>
                        <a:t>5-15 </a:t>
                      </a:r>
                      <a:endParaRPr lang="en-US" sz="1200" b="0" i="1" u="none" dirty="0">
                        <a:solidFill>
                          <a:srgbClr val="29BA74"/>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896076464"/>
                  </a:ext>
                </a:extLst>
              </a:tr>
              <a:tr h="560989">
                <a:tc>
                  <a:txBody>
                    <a:bodyPr/>
                    <a:lstStyle/>
                    <a:p>
                      <a:pPr marL="0" indent="0" algn="ctr" rtl="0" fontAlgn="auto" hangingPunct="1">
                        <a:lnSpc>
                          <a:spcPct val="100000"/>
                        </a:lnSpc>
                        <a:spcBef>
                          <a:spcPts val="0"/>
                        </a:spcBef>
                        <a:spcAft>
                          <a:spcPts val="0"/>
                        </a:spcAft>
                      </a:pPr>
                      <a:r>
                        <a:rPr lang="en-US" sz="1200" b="0" i="0" u="none" dirty="0">
                          <a:solidFill>
                            <a:srgbClr val="29BA74"/>
                          </a:solidFill>
                          <a:latin typeface="Trebuchet MS" panose="020B0603020202020204" pitchFamily="34" charset="0"/>
                        </a:rPr>
                        <a:t>6</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Feature surveys (e.g. search)</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Quarterly</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Leading/</a:t>
                      </a:r>
                      <a:br>
                        <a:rPr lang="en-US" sz="1200" b="0" i="0" u="none" dirty="0">
                          <a:solidFill>
                            <a:schemeClr val="tx1">
                              <a:lumMod val="100000"/>
                            </a:schemeClr>
                          </a:solidFill>
                          <a:latin typeface="Trebuchet MS" panose="020B0603020202020204" pitchFamily="34" charset="0"/>
                        </a:rPr>
                      </a:br>
                      <a:r>
                        <a:rPr lang="en-US" sz="1200" b="0" i="0" u="none" dirty="0">
                          <a:solidFill>
                            <a:schemeClr val="tx1">
                              <a:lumMod val="100000"/>
                            </a:schemeClr>
                          </a:solidFill>
                          <a:latin typeface="Trebuchet MS" panose="020B0603020202020204" pitchFamily="34" charset="0"/>
                        </a:rPr>
                        <a:t>Lagging</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Just in time survey for key/new features to assess user satisfaction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u="none" dirty="0">
                          <a:solidFill>
                            <a:srgbClr val="29BA74"/>
                          </a:solidFill>
                          <a:latin typeface="Trebuchet MS" panose="020B0603020202020204" pitchFamily="34" charset="0"/>
                        </a:rPr>
                        <a:t>Est/Target sample size: </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17720774"/>
                  </a:ext>
                </a:extLst>
              </a:tr>
              <a:tr h="360636">
                <a:tc>
                  <a:txBody>
                    <a:bodyPr/>
                    <a:lstStyle/>
                    <a:p>
                      <a:pPr algn="ctr"/>
                      <a:r>
                        <a:rPr lang="en-US" sz="1200" b="0" i="0" u="none" dirty="0">
                          <a:solidFill>
                            <a:srgbClr val="29BA74"/>
                          </a:solidFill>
                          <a:latin typeface="Trebuchet MS" panose="020B0603020202020204" pitchFamily="34" charset="0"/>
                        </a:rPr>
                        <a:t>7</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Trebuchet MS" panose="020B0603020202020204" pitchFamily="34" charset="0"/>
                        </a:rPr>
                        <a:t>Site behavior</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Trebuchet MS" panose="020B0603020202020204" pitchFamily="34" charset="0"/>
                        </a:rPr>
                        <a:t>Monthly</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Trebuchet MS" panose="020B0603020202020204" pitchFamily="34" charset="0"/>
                        </a:rPr>
                        <a:t>Leading</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Trebuchet MS" panose="020B0603020202020204" pitchFamily="34" charset="0"/>
                        </a:rPr>
                        <a:t>Quantitative data for site usage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1" u="none" dirty="0">
                          <a:solidFill>
                            <a:srgbClr val="29BA74"/>
                          </a:solidFill>
                          <a:latin typeface="Trebuchet MS" panose="020B0603020202020204" pitchFamily="34" charset="0"/>
                        </a:rPr>
                        <a:t>Est/Target sample size: all users</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pPr algn="ct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a:noFill/>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a:noFill/>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a:noFill/>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262885622"/>
                  </a:ext>
                </a:extLst>
              </a:tr>
            </a:tbl>
          </a:graphicData>
        </a:graphic>
      </p:graphicFrame>
      <p:sp>
        <p:nvSpPr>
          <p:cNvPr id="11" name="Rectangle 10">
            <a:extLst>
              <a:ext uri="{FF2B5EF4-FFF2-40B4-BE49-F238E27FC236}">
                <a16:creationId xmlns:a16="http://schemas.microsoft.com/office/drawing/2014/main" id="{05707AD8-AA5D-4BF6-BC6E-6FEC1B8794DB}"/>
              </a:ext>
            </a:extLst>
          </p:cNvPr>
          <p:cNvSpPr/>
          <p:nvPr/>
        </p:nvSpPr>
        <p:spPr>
          <a:xfrm>
            <a:off x="7914290" y="1092370"/>
            <a:ext cx="3648311" cy="3323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29BA74"/>
                </a:solidFill>
              </a:rPr>
              <a:t>Purpose</a:t>
            </a:r>
          </a:p>
        </p:txBody>
      </p:sp>
      <p:sp>
        <p:nvSpPr>
          <p:cNvPr id="16" name="ee4pFootnotes">
            <a:extLst>
              <a:ext uri="{FF2B5EF4-FFF2-40B4-BE49-F238E27FC236}">
                <a16:creationId xmlns:a16="http://schemas.microsoft.com/office/drawing/2014/main" id="{E3E1FADA-4AFA-48AE-B4F6-434C50B6C22F}"/>
              </a:ext>
            </a:extLst>
          </p:cNvPr>
          <p:cNvSpPr>
            <a:spLocks noChangeArrowheads="1"/>
          </p:cNvSpPr>
          <p:nvPr/>
        </p:nvSpPr>
        <p:spPr bwMode="auto">
          <a:xfrm>
            <a:off x="629401" y="6485606"/>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1. Not yet implemented</a:t>
            </a:r>
          </a:p>
        </p:txBody>
      </p:sp>
      <p:sp>
        <p:nvSpPr>
          <p:cNvPr id="9" name="Textfeld 1">
            <a:extLst>
              <a:ext uri="{FF2B5EF4-FFF2-40B4-BE49-F238E27FC236}">
                <a16:creationId xmlns:a16="http://schemas.microsoft.com/office/drawing/2014/main" id="{B664300E-438F-4F8E-A3C9-82C78ED4EA81}"/>
              </a:ext>
            </a:extLst>
          </p:cNvPr>
          <p:cNvSpPr txBox="1"/>
          <p:nvPr>
            <p:custDataLst>
              <p:tags r:id="rId3"/>
            </p:custDataLst>
          </p:nvPr>
        </p:nvSpPr>
        <p:spPr>
          <a:xfrm>
            <a:off x="0" y="898427"/>
            <a:ext cx="2743200" cy="892552"/>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25.May.21:
Break out per audience – gaps per each</a:t>
            </a:r>
          </a:p>
          <a:p>
            <a:pPr>
              <a:lnSpc>
                <a:spcPct val="90000"/>
              </a:lnSpc>
              <a:spcAft>
                <a:spcPts val="600"/>
              </a:spcAft>
            </a:pPr>
            <a:r>
              <a:rPr lang="en-US" sz="1200" b="1" dirty="0">
                <a:solidFill>
                  <a:srgbClr val="575757"/>
                </a:solidFill>
                <a:sym typeface="Trebuchet MS" panose="020B0603020202020204" pitchFamily="34" charset="0"/>
              </a:rPr>
              <a:t>Emphasis to add more leading</a:t>
            </a:r>
          </a:p>
        </p:txBody>
      </p:sp>
      <p:sp>
        <p:nvSpPr>
          <p:cNvPr id="10" name="Textfeld 1">
            <a:extLst>
              <a:ext uri="{FF2B5EF4-FFF2-40B4-BE49-F238E27FC236}">
                <a16:creationId xmlns:a16="http://schemas.microsoft.com/office/drawing/2014/main" id="{4EC02F56-ED6A-46CF-84BE-1BE3B964480A}"/>
              </a:ext>
            </a:extLst>
          </p:cNvPr>
          <p:cNvSpPr txBox="1"/>
          <p:nvPr>
            <p:custDataLst>
              <p:tags r:id="rId4"/>
            </p:custDataLst>
          </p:nvPr>
        </p:nvSpPr>
        <p:spPr>
          <a:xfrm>
            <a:off x="0" y="28497"/>
            <a:ext cx="2743200" cy="649409"/>
          </a:xfrm>
          <a:prstGeom prst="rect">
            <a:avLst/>
          </a:prstGeom>
          <a:pattFill>
            <a:fgClr>
              <a:srgbClr val="7FFA00"/>
            </a:fgClr>
            <a:bgClr>
              <a:srgbClr val="7FFA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25.May.21:
Placeholder: Learner posts future state</a:t>
            </a:r>
          </a:p>
        </p:txBody>
      </p:sp>
    </p:spTree>
    <p:extLst>
      <p:ext uri="{BB962C8B-B14F-4D97-AF65-F5344CB8AC3E}">
        <p14:creationId xmlns:p14="http://schemas.microsoft.com/office/powerpoint/2010/main" val="34610943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46A3F4E-A954-470C-BA59-B8E55D458F2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2889" name="think-cell Slide" r:id="rId6" imgW="592" imgH="591" progId="TCLayout.ActiveDocument.1">
                  <p:embed/>
                </p:oleObj>
              </mc:Choice>
              <mc:Fallback>
                <p:oleObj name="think-cell Slide" r:id="rId6" imgW="592" imgH="591" progId="TCLayout.ActiveDocument.1">
                  <p:embed/>
                  <p:pic>
                    <p:nvPicPr>
                      <p:cNvPr id="6" name="Object 5" hidden="1">
                        <a:extLst>
                          <a:ext uri="{FF2B5EF4-FFF2-40B4-BE49-F238E27FC236}">
                            <a16:creationId xmlns:a16="http://schemas.microsoft.com/office/drawing/2014/main" id="{146A3F4E-A954-470C-BA59-B8E55D458F2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t>Future portfolio mix of predictable, low- and </a:t>
            </a:r>
            <a:r>
              <a:rPr lang="en-US"/>
              <a:t>high-effort listening posts</a:t>
            </a:r>
            <a:endParaRPr lang="en-US" dirty="0"/>
          </a:p>
        </p:txBody>
      </p:sp>
      <p:graphicFrame>
        <p:nvGraphicFramePr>
          <p:cNvPr id="2" name="Table 4">
            <a:extLst>
              <a:ext uri="{FF2B5EF4-FFF2-40B4-BE49-F238E27FC236}">
                <a16:creationId xmlns:a16="http://schemas.microsoft.com/office/drawing/2014/main" id="{F7B02499-D249-4981-8E85-3A45FC2E7078}"/>
              </a:ext>
            </a:extLst>
          </p:cNvPr>
          <p:cNvGraphicFramePr>
            <a:graphicFrameLocks noGrp="1"/>
          </p:cNvGraphicFramePr>
          <p:nvPr/>
        </p:nvGraphicFramePr>
        <p:xfrm>
          <a:off x="629401" y="2081212"/>
          <a:ext cx="10933351" cy="4153990"/>
        </p:xfrm>
        <a:graphic>
          <a:graphicData uri="http://schemas.openxmlformats.org/drawingml/2006/table">
            <a:tbl>
              <a:tblPr firstRow="1">
                <a:tableStyleId>{2D5ABB26-0587-4C30-8999-92F81FD0307C}</a:tableStyleId>
              </a:tblPr>
              <a:tblGrid>
                <a:gridCol w="399299">
                  <a:extLst>
                    <a:ext uri="{9D8B030D-6E8A-4147-A177-3AD203B41FA5}">
                      <a16:colId xmlns:a16="http://schemas.microsoft.com/office/drawing/2014/main" val="4232691534"/>
                    </a:ext>
                  </a:extLst>
                </a:gridCol>
                <a:gridCol w="2124075">
                  <a:extLst>
                    <a:ext uri="{9D8B030D-6E8A-4147-A177-3AD203B41FA5}">
                      <a16:colId xmlns:a16="http://schemas.microsoft.com/office/drawing/2014/main" val="3956696587"/>
                    </a:ext>
                  </a:extLst>
                </a:gridCol>
                <a:gridCol w="762000">
                  <a:extLst>
                    <a:ext uri="{9D8B030D-6E8A-4147-A177-3AD203B41FA5}">
                      <a16:colId xmlns:a16="http://schemas.microsoft.com/office/drawing/2014/main" val="3295040667"/>
                    </a:ext>
                  </a:extLst>
                </a:gridCol>
                <a:gridCol w="1028700">
                  <a:extLst>
                    <a:ext uri="{9D8B030D-6E8A-4147-A177-3AD203B41FA5}">
                      <a16:colId xmlns:a16="http://schemas.microsoft.com/office/drawing/2014/main" val="3836675286"/>
                    </a:ext>
                  </a:extLst>
                </a:gridCol>
                <a:gridCol w="3057525">
                  <a:extLst>
                    <a:ext uri="{9D8B030D-6E8A-4147-A177-3AD203B41FA5}">
                      <a16:colId xmlns:a16="http://schemas.microsoft.com/office/drawing/2014/main" val="2039655554"/>
                    </a:ext>
                  </a:extLst>
                </a:gridCol>
                <a:gridCol w="890438">
                  <a:extLst>
                    <a:ext uri="{9D8B030D-6E8A-4147-A177-3AD203B41FA5}">
                      <a16:colId xmlns:a16="http://schemas.microsoft.com/office/drawing/2014/main" val="1506211925"/>
                    </a:ext>
                  </a:extLst>
                </a:gridCol>
                <a:gridCol w="890438">
                  <a:extLst>
                    <a:ext uri="{9D8B030D-6E8A-4147-A177-3AD203B41FA5}">
                      <a16:colId xmlns:a16="http://schemas.microsoft.com/office/drawing/2014/main" val="2263044535"/>
                    </a:ext>
                  </a:extLst>
                </a:gridCol>
                <a:gridCol w="890438">
                  <a:extLst>
                    <a:ext uri="{9D8B030D-6E8A-4147-A177-3AD203B41FA5}">
                      <a16:colId xmlns:a16="http://schemas.microsoft.com/office/drawing/2014/main" val="2488675188"/>
                    </a:ext>
                  </a:extLst>
                </a:gridCol>
                <a:gridCol w="890438">
                  <a:extLst>
                    <a:ext uri="{9D8B030D-6E8A-4147-A177-3AD203B41FA5}">
                      <a16:colId xmlns:a16="http://schemas.microsoft.com/office/drawing/2014/main" val="1627193043"/>
                    </a:ext>
                  </a:extLst>
                </a:gridCol>
              </a:tblGrid>
              <a:tr h="427420">
                <a:tc>
                  <a:txBody>
                    <a:bodyPr/>
                    <a:lstStyle/>
                    <a:p>
                      <a:pPr marL="0" lvl="0" indent="0" algn="ctr"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Channel</a:t>
                      </a:r>
                    </a:p>
                  </a:txBody>
                  <a:tcPr marL="0" marR="72000" marT="73152" marB="73152" anchor="b">
                    <a:lnT>
                      <a:noFill/>
                    </a:lnT>
                    <a:lnB w="9525">
                      <a:solidFill>
                        <a:srgbClr val="9A9A9A">
                          <a:lumMod val="100000"/>
                        </a:srgbClr>
                      </a:solidFill>
                      <a:prstDash val="solid"/>
                    </a:lnB>
                  </a:tcPr>
                </a:tc>
                <a:tc>
                  <a:txBody>
                    <a:bodyPr/>
                    <a:lstStyle/>
                    <a:p>
                      <a:r>
                        <a:rPr lang="en-US" sz="1600" b="0" i="0" u="none" dirty="0">
                          <a:solidFill>
                            <a:schemeClr val="tx2">
                              <a:lumMod val="100000"/>
                            </a:schemeClr>
                          </a:solidFill>
                          <a:latin typeface="Trebuchet MS" panose="020B0603020202020204" pitchFamily="34" charset="0"/>
                        </a:rPr>
                        <a:t>Freq</a:t>
                      </a:r>
                    </a:p>
                  </a:txBody>
                  <a:tcPr marL="0" marR="72000" marT="73152" marB="73152" anchor="b">
                    <a:lnT>
                      <a:noFill/>
                    </a:lnT>
                    <a:lnB w="9525">
                      <a:solidFill>
                        <a:srgbClr val="9A9A9A">
                          <a:lumMod val="100000"/>
                        </a:srgbClr>
                      </a:solidFill>
                      <a:prstDash val="solid"/>
                    </a:lnB>
                  </a:tcPr>
                </a:tc>
                <a:tc>
                  <a:txBody>
                    <a:bodyPr/>
                    <a:lstStyle/>
                    <a:p>
                      <a:r>
                        <a:rPr lang="en-US" sz="1600" b="0" i="0" u="none" dirty="0">
                          <a:solidFill>
                            <a:schemeClr val="tx2">
                              <a:lumMod val="100000"/>
                            </a:schemeClr>
                          </a:solidFill>
                          <a:latin typeface="Trebuchet MS" panose="020B0603020202020204" pitchFamily="34" charset="0"/>
                        </a:rPr>
                        <a:t>Direction</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marL="0" algn="l" defTabSz="914400" rtl="0" eaLnBrk="1" latinLnBrk="0" hangingPunct="1"/>
                      <a:r>
                        <a:rPr lang="en-US" sz="1600" b="0" i="0" u="none" kern="1200" dirty="0">
                          <a:solidFill>
                            <a:schemeClr val="tx2">
                              <a:lumMod val="100000"/>
                            </a:schemeClr>
                          </a:solidFill>
                          <a:latin typeface="Trebuchet MS" panose="020B0603020202020204" pitchFamily="34" charset="0"/>
                          <a:ea typeface="+mn-ea"/>
                          <a:cs typeface="+mn-cs"/>
                        </a:rPr>
                        <a:t>Description</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tcPr>
                </a:tc>
                <a:tc>
                  <a:txBody>
                    <a:bodyPr/>
                    <a:lstStyle/>
                    <a:p>
                      <a:pPr algn="ctr"/>
                      <a:r>
                        <a:rPr lang="en-US" sz="1200" b="0" i="0" u="none" dirty="0">
                          <a:solidFill>
                            <a:schemeClr val="tx2">
                              <a:lumMod val="100000"/>
                            </a:schemeClr>
                          </a:solidFill>
                          <a:latin typeface="Trebuchet MS" panose="020B0603020202020204" pitchFamily="34" charset="0"/>
                        </a:rPr>
                        <a:t>Satisfaction</a:t>
                      </a:r>
                    </a:p>
                  </a:txBody>
                  <a:tcPr marL="0" marR="72000" marT="73152" marB="73152" anchor="b">
                    <a:lnT>
                      <a:noFill/>
                    </a:lnT>
                    <a:lnB w="9525">
                      <a:solidFill>
                        <a:srgbClr val="9A9A9A">
                          <a:lumMod val="100000"/>
                        </a:srgbClr>
                      </a:solidFill>
                      <a:prstDash val="solid"/>
                    </a:lnB>
                    <a:solidFill>
                      <a:srgbClr val="F2F2F2"/>
                    </a:solidFill>
                  </a:tcPr>
                </a:tc>
                <a:tc>
                  <a:txBody>
                    <a:bodyPr/>
                    <a:lstStyle/>
                    <a:p>
                      <a:pPr algn="ctr"/>
                      <a:r>
                        <a:rPr lang="en-US" sz="1200" b="0" i="0" u="none" dirty="0">
                          <a:solidFill>
                            <a:schemeClr val="tx2">
                              <a:lumMod val="100000"/>
                            </a:schemeClr>
                          </a:solidFill>
                          <a:latin typeface="Trebuchet MS" panose="020B0603020202020204" pitchFamily="34" charset="0"/>
                        </a:rPr>
                        <a:t>Value</a:t>
                      </a:r>
                    </a:p>
                  </a:txBody>
                  <a:tcPr marL="0" marR="72000" marT="73152" marB="73152" anchor="b">
                    <a:lnT>
                      <a:noFill/>
                    </a:lnT>
                    <a:lnB w="9525">
                      <a:solidFill>
                        <a:srgbClr val="9A9A9A">
                          <a:lumMod val="100000"/>
                        </a:srgbClr>
                      </a:solidFill>
                      <a:prstDash val="solid"/>
                    </a:lnB>
                    <a:solidFill>
                      <a:srgbClr val="F2F2F2"/>
                    </a:solidFill>
                  </a:tcPr>
                </a:tc>
                <a:tc>
                  <a:txBody>
                    <a:bodyPr/>
                    <a:lstStyle/>
                    <a:p>
                      <a:pPr algn="ctr"/>
                      <a:r>
                        <a:rPr lang="en-US" sz="1200" b="0" i="0" u="none" dirty="0">
                          <a:solidFill>
                            <a:schemeClr val="tx2">
                              <a:lumMod val="100000"/>
                            </a:schemeClr>
                          </a:solidFill>
                          <a:latin typeface="Trebuchet MS" panose="020B0603020202020204" pitchFamily="34" charset="0"/>
                        </a:rPr>
                        <a:t>Awareness</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solidFill>
                      <a:srgbClr val="F2F2F2"/>
                    </a:solidFill>
                  </a:tcPr>
                </a:tc>
                <a:tc>
                  <a:txBody>
                    <a:bodyPr/>
                    <a:lstStyle/>
                    <a:p>
                      <a:pPr algn="ctr"/>
                      <a:r>
                        <a:rPr lang="en-US" sz="1200" b="0" i="0" u="none" dirty="0">
                          <a:solidFill>
                            <a:schemeClr val="tx2">
                              <a:lumMod val="100000"/>
                            </a:schemeClr>
                          </a:solidFill>
                          <a:latin typeface="Trebuchet MS" panose="020B0603020202020204" pitchFamily="34" charset="0"/>
                        </a:rPr>
                        <a:t>Behavior</a:t>
                      </a:r>
                    </a:p>
                  </a:txBody>
                  <a:tcPr marL="0" marR="72000" marT="73152" marB="73152" anchor="b">
                    <a:lnT>
                      <a:noFill/>
                    </a:lnT>
                    <a:lnB w="9525" cap="flat" cmpd="sng" algn="ctr">
                      <a:solidFill>
                        <a:srgbClr val="9A9A9A">
                          <a:lumMod val="100000"/>
                        </a:srgbClr>
                      </a:solidFill>
                      <a:prstDash val="solid"/>
                      <a:round/>
                      <a:headEnd type="none" w="med" len="med"/>
                      <a:tailEnd type="none" w="med" len="med"/>
                    </a:lnB>
                    <a:solidFill>
                      <a:srgbClr val="F2F2F2"/>
                    </a:solidFill>
                  </a:tcPr>
                </a:tc>
                <a:extLst>
                  <a:ext uri="{0D108BD9-81ED-4DB2-BD59-A6C34878D82A}">
                    <a16:rowId xmlns:a16="http://schemas.microsoft.com/office/drawing/2014/main" val="2940199853"/>
                  </a:ext>
                </a:extLst>
              </a:tr>
              <a:tr h="560989">
                <a:tc>
                  <a:txBody>
                    <a:bodyPr/>
                    <a:lstStyle/>
                    <a:p>
                      <a:pPr marL="0" indent="0" algn="ctr" rtl="0" fontAlgn="auto" hangingPunct="1">
                        <a:lnSpc>
                          <a:spcPct val="100000"/>
                        </a:lnSpc>
                        <a:spcBef>
                          <a:spcPts val="0"/>
                        </a:spcBef>
                        <a:spcAft>
                          <a:spcPts val="0"/>
                        </a:spcAft>
                      </a:pPr>
                      <a:r>
                        <a:rPr lang="en-US" sz="1200" b="0" i="0" u="none" dirty="0">
                          <a:solidFill>
                            <a:srgbClr val="29BA74"/>
                          </a:solidFill>
                          <a:latin typeface="Trebuchet MS" panose="020B0603020202020204" pitchFamily="34" charset="0"/>
                        </a:rPr>
                        <a:t>1</a:t>
                      </a: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People Survey</a:t>
                      </a:r>
                    </a:p>
                  </a:txBody>
                  <a:tcPr marL="0" marR="72000" marT="73152" marB="73152" anchor="ctr">
                    <a:lnT w="9525">
                      <a:solidFill>
                        <a:srgbClr val="9A9A9A">
                          <a:lumMod val="100000"/>
                        </a:srgbClr>
                      </a:solidFill>
                      <a:prstDash val="soli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Annual</a:t>
                      </a:r>
                    </a:p>
                  </a:txBody>
                  <a:tcPr marL="0" marR="72000" marT="73152" marB="73152" anchor="ctr">
                    <a:lnT w="9525">
                      <a:solidFill>
                        <a:srgbClr val="9A9A9A">
                          <a:lumMod val="100000"/>
                        </a:srgbClr>
                      </a:solidFill>
                      <a:prstDash val="soli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Lagging</a:t>
                      </a: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Internal BCG employee value proposition survey for key learning domains</a:t>
                      </a: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9525">
                      <a:solidFill>
                        <a:srgbClr val="9A9A9A">
                          <a:lumMod val="100000"/>
                        </a:srgbClr>
                      </a:solidFill>
                      <a:prstDash val="soli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9525">
                      <a:solidFill>
                        <a:srgbClr val="9A9A9A">
                          <a:lumMod val="100000"/>
                        </a:srgbClr>
                      </a:solidFill>
                      <a:prstDash val="soli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9525" cap="flat" cmpd="sng" algn="ctr">
                      <a:solidFill>
                        <a:srgbClr val="9A9A9A">
                          <a:lumMod val="100000"/>
                        </a:srgbClr>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167632759"/>
                  </a:ext>
                </a:extLst>
              </a:tr>
              <a:tr h="560989">
                <a:tc>
                  <a:txBody>
                    <a:bodyPr/>
                    <a:lstStyle/>
                    <a:p>
                      <a:pPr marL="0" indent="0" algn="ctr" rtl="0" fontAlgn="auto" hangingPunct="1">
                        <a:lnSpc>
                          <a:spcPct val="100000"/>
                        </a:lnSpc>
                        <a:spcBef>
                          <a:spcPts val="0"/>
                        </a:spcBef>
                        <a:spcAft>
                          <a:spcPts val="0"/>
                        </a:spcAft>
                      </a:pPr>
                      <a:r>
                        <a:rPr lang="en-US" sz="1200" b="0" i="0" u="none" dirty="0">
                          <a:solidFill>
                            <a:srgbClr val="29BA74"/>
                          </a:solidFill>
                          <a:latin typeface="Trebuchet MS" panose="020B0603020202020204" pitchFamily="34" charset="0"/>
                        </a:rPr>
                        <a:t>2</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1200" b="0" i="0" u="none" dirty="0" err="1">
                          <a:solidFill>
                            <a:schemeClr val="tx1">
                              <a:lumMod val="100000"/>
                            </a:schemeClr>
                          </a:solidFill>
                          <a:latin typeface="Trebuchet MS" panose="020B0603020202020204" pitchFamily="34" charset="0"/>
                        </a:rPr>
                        <a:t>LEMA</a:t>
                      </a:r>
                      <a:r>
                        <a:rPr lang="en-US" sz="1200" b="0" i="0" u="none" dirty="0">
                          <a:solidFill>
                            <a:schemeClr val="tx1">
                              <a:lumMod val="100000"/>
                            </a:schemeClr>
                          </a:solidFill>
                          <a:latin typeface="Trebuchet MS" panose="020B0603020202020204" pitchFamily="34" charset="0"/>
                        </a:rPr>
                        <a:t> Questionnaire</a:t>
                      </a:r>
                      <a:r>
                        <a:rPr lang="en-US" sz="1200" b="0" i="0" u="none" baseline="30000" dirty="0">
                          <a:solidFill>
                            <a:schemeClr val="tx1">
                              <a:lumMod val="100000"/>
                            </a:schemeClr>
                          </a:solidFill>
                          <a:latin typeface="Trebuchet MS" panose="020B0603020202020204" pitchFamily="34" charset="0"/>
                        </a:rPr>
                        <a:t>1</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Annual</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Lagging</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Assess learning ecosystem across 5 domains and 18 dimensions, external benchmarks</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3340524"/>
                  </a:ext>
                </a:extLst>
              </a:tr>
              <a:tr h="560989">
                <a:tc>
                  <a:txBody>
                    <a:bodyPr/>
                    <a:lstStyle/>
                    <a:p>
                      <a:pPr algn="ctr"/>
                      <a:r>
                        <a:rPr lang="en-US" sz="1200" b="0" i="0" u="none" dirty="0">
                          <a:solidFill>
                            <a:srgbClr val="29BA74"/>
                          </a:solidFill>
                          <a:latin typeface="Trebuchet MS" panose="020B0603020202020204" pitchFamily="34" charset="0"/>
                        </a:rPr>
                        <a:t>3</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Awareness Survey</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Annual</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Lagging</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Assess awareness and usage of key product areas</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4244303040"/>
                  </a:ext>
                </a:extLst>
              </a:tr>
              <a:tr h="560989">
                <a:tc>
                  <a:txBody>
                    <a:bodyPr/>
                    <a:lstStyle/>
                    <a:p>
                      <a:pPr algn="ctr"/>
                      <a:r>
                        <a:rPr lang="en-US" sz="1200" b="0" i="0" u="none" dirty="0">
                          <a:solidFill>
                            <a:srgbClr val="29BA74"/>
                          </a:solidFill>
                          <a:latin typeface="Trebuchet MS" panose="020B0603020202020204" pitchFamily="34" charset="0"/>
                        </a:rPr>
                        <a:t>4</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Net Promoter Score</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Monthly</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Lagging</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Just in time survey for users to rate likelihood of recommending platform</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78566739"/>
                  </a:ext>
                </a:extLst>
              </a:tr>
              <a:tr h="560989">
                <a:tc>
                  <a:txBody>
                    <a:bodyPr/>
                    <a:lstStyle/>
                    <a:p>
                      <a:pPr marL="0" indent="0" algn="ctr" rtl="0" fontAlgn="auto" hangingPunct="1">
                        <a:lnSpc>
                          <a:spcPct val="100000"/>
                        </a:lnSpc>
                        <a:spcBef>
                          <a:spcPts val="0"/>
                        </a:spcBef>
                        <a:spcAft>
                          <a:spcPts val="0"/>
                        </a:spcAft>
                      </a:pPr>
                      <a:r>
                        <a:rPr lang="en-US" sz="1200" b="0" i="0" u="none" dirty="0">
                          <a:solidFill>
                            <a:srgbClr val="29BA74"/>
                          </a:solidFill>
                          <a:latin typeface="Trebuchet MS" panose="020B0603020202020204" pitchFamily="34" charset="0"/>
                        </a:rPr>
                        <a:t>5</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Focus Groups</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Quarterly</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Leading/Lagging</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User interviews to gather user feedback on key priority areas (shifting focus)</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896076464"/>
                  </a:ext>
                </a:extLst>
              </a:tr>
              <a:tr h="560989">
                <a:tc>
                  <a:txBody>
                    <a:bodyPr/>
                    <a:lstStyle/>
                    <a:p>
                      <a:pPr marL="0" indent="0" algn="ctr" rtl="0" fontAlgn="auto" hangingPunct="1">
                        <a:lnSpc>
                          <a:spcPct val="100000"/>
                        </a:lnSpc>
                        <a:spcBef>
                          <a:spcPts val="0"/>
                        </a:spcBef>
                        <a:spcAft>
                          <a:spcPts val="0"/>
                        </a:spcAft>
                      </a:pPr>
                      <a:r>
                        <a:rPr lang="en-US" sz="1200" b="0" i="0" u="none" dirty="0">
                          <a:solidFill>
                            <a:srgbClr val="29BA74"/>
                          </a:solidFill>
                          <a:latin typeface="Trebuchet MS" panose="020B0603020202020204" pitchFamily="34" charset="0"/>
                        </a:rPr>
                        <a:t>6</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Feature surveys (e.g. search)</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Quarterly</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Leading/Lagging</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US" sz="1200" b="0" i="0" u="none" dirty="0">
                          <a:solidFill>
                            <a:schemeClr val="tx1">
                              <a:lumMod val="100000"/>
                            </a:schemeClr>
                          </a:solidFill>
                          <a:latin typeface="Trebuchet MS" panose="020B0603020202020204" pitchFamily="34" charset="0"/>
                        </a:rPr>
                        <a:t>Just in time survey for key/new features to assess user satisfaction</a:t>
                      </a: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17720774"/>
                  </a:ext>
                </a:extLst>
              </a:tr>
              <a:tr h="360636">
                <a:tc>
                  <a:txBody>
                    <a:bodyPr/>
                    <a:lstStyle/>
                    <a:p>
                      <a:pPr algn="ctr"/>
                      <a:r>
                        <a:rPr lang="en-US" sz="1200" b="0" i="0" u="none" dirty="0">
                          <a:solidFill>
                            <a:srgbClr val="29BA74"/>
                          </a:solidFill>
                          <a:latin typeface="Trebuchet MS" panose="020B0603020202020204" pitchFamily="34" charset="0"/>
                        </a:rPr>
                        <a:t>7</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Trebuchet MS" panose="020B0603020202020204" pitchFamily="34" charset="0"/>
                        </a:rPr>
                        <a:t>Site behavior</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Trebuchet MS" panose="020B0603020202020204" pitchFamily="34" charset="0"/>
                        </a:rPr>
                        <a:t>Monthly</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Trebuchet MS" panose="020B0603020202020204" pitchFamily="34" charset="0"/>
                        </a:rPr>
                        <a:t>Leading</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r>
                        <a:rPr lang="en-US" sz="1200" b="0" i="0" u="none" dirty="0">
                          <a:solidFill>
                            <a:schemeClr val="tx1">
                              <a:lumMod val="100000"/>
                            </a:schemeClr>
                          </a:solidFill>
                          <a:latin typeface="Trebuchet MS" panose="020B0603020202020204" pitchFamily="34" charset="0"/>
                        </a:rPr>
                        <a:t>Quantitative data for site usage</a:t>
                      </a:r>
                    </a:p>
                  </a:txBody>
                  <a:tcPr marL="0" marR="72000" marT="73152" marB="73152" anchor="ctr">
                    <a:lnT w="6350" cap="flat" cmpd="sng" algn="ctr">
                      <a:solidFill>
                        <a:schemeClr val="tx1"/>
                      </a:solidFill>
                      <a:prstDash val="solid"/>
                      <a:round/>
                      <a:headEnd type="none" w="med" len="med"/>
                      <a:tailEnd type="none" w="med" len="med"/>
                    </a:lnT>
                    <a:lnB>
                      <a:noFill/>
                    </a:lnB>
                  </a:tcPr>
                </a:tc>
                <a:tc>
                  <a:txBody>
                    <a:bodyPr/>
                    <a:lstStyle/>
                    <a:p>
                      <a:pPr algn="ct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a:noFill/>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a:noFill/>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a:noFill/>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dirty="0">
                          <a:solidFill>
                            <a:schemeClr val="tx1">
                              <a:lumMod val="100000"/>
                            </a:schemeClr>
                          </a:solidFill>
                          <a:latin typeface="Trebuchet MS" panose="020B0603020202020204" pitchFamily="34" charset="0"/>
                          <a:sym typeface="Wingdings" panose="05000000000000000000" pitchFamily="2" charset="2"/>
                        </a:rPr>
                        <a:t></a:t>
                      </a:r>
                      <a:endParaRPr lang="en-US" sz="1200" b="0" i="0" u="none" dirty="0">
                        <a:solidFill>
                          <a:schemeClr val="tx1">
                            <a:lumMod val="100000"/>
                          </a:schemeClr>
                        </a:solidFill>
                        <a:latin typeface="Trebuchet MS" panose="020B0603020202020204" pitchFamily="34" charset="0"/>
                      </a:endParaRPr>
                    </a:p>
                  </a:txBody>
                  <a:tcPr marL="0" marR="72000" marT="73152" marB="73152" anchor="ctr">
                    <a:lnT w="6350" cap="flat" cmpd="sng" algn="ctr">
                      <a:solidFill>
                        <a:schemeClr val="tx1"/>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262885622"/>
                  </a:ext>
                </a:extLst>
              </a:tr>
            </a:tbl>
          </a:graphicData>
        </a:graphic>
      </p:graphicFrame>
      <p:sp>
        <p:nvSpPr>
          <p:cNvPr id="11" name="Rectangle 10">
            <a:extLst>
              <a:ext uri="{FF2B5EF4-FFF2-40B4-BE49-F238E27FC236}">
                <a16:creationId xmlns:a16="http://schemas.microsoft.com/office/drawing/2014/main" id="{05707AD8-AA5D-4BF6-BC6E-6FEC1B8794DB}"/>
              </a:ext>
            </a:extLst>
          </p:cNvPr>
          <p:cNvSpPr/>
          <p:nvPr/>
        </p:nvSpPr>
        <p:spPr>
          <a:xfrm>
            <a:off x="7914290" y="1734207"/>
            <a:ext cx="3648311" cy="3323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29BA74"/>
                </a:solidFill>
              </a:rPr>
              <a:t>Purpose</a:t>
            </a:r>
          </a:p>
        </p:txBody>
      </p:sp>
      <p:sp>
        <p:nvSpPr>
          <p:cNvPr id="16" name="ee4pFootnotes">
            <a:extLst>
              <a:ext uri="{FF2B5EF4-FFF2-40B4-BE49-F238E27FC236}">
                <a16:creationId xmlns:a16="http://schemas.microsoft.com/office/drawing/2014/main" id="{E3E1FADA-4AFA-48AE-B4F6-434C50B6C22F}"/>
              </a:ext>
            </a:extLst>
          </p:cNvPr>
          <p:cNvSpPr>
            <a:spLocks noChangeArrowheads="1"/>
          </p:cNvSpPr>
          <p:nvPr/>
        </p:nvSpPr>
        <p:spPr bwMode="auto">
          <a:xfrm>
            <a:off x="629401" y="6485606"/>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1. Not yet implemented</a:t>
            </a:r>
          </a:p>
        </p:txBody>
      </p:sp>
      <p:sp>
        <p:nvSpPr>
          <p:cNvPr id="9" name="Textfeld 1">
            <a:extLst>
              <a:ext uri="{FF2B5EF4-FFF2-40B4-BE49-F238E27FC236}">
                <a16:creationId xmlns:a16="http://schemas.microsoft.com/office/drawing/2014/main" id="{B664300E-438F-4F8E-A3C9-82C78ED4EA81}"/>
              </a:ext>
            </a:extLst>
          </p:cNvPr>
          <p:cNvSpPr txBox="1"/>
          <p:nvPr>
            <p:custDataLst>
              <p:tags r:id="rId3"/>
            </p:custDataLst>
          </p:nvPr>
        </p:nvSpPr>
        <p:spPr>
          <a:xfrm>
            <a:off x="0" y="898427"/>
            <a:ext cx="2743200" cy="483209"/>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25.May.21:
Emphasis to add more leading</a:t>
            </a:r>
          </a:p>
        </p:txBody>
      </p:sp>
      <p:sp>
        <p:nvSpPr>
          <p:cNvPr id="8" name="Textfeld 1">
            <a:extLst>
              <a:ext uri="{FF2B5EF4-FFF2-40B4-BE49-F238E27FC236}">
                <a16:creationId xmlns:a16="http://schemas.microsoft.com/office/drawing/2014/main" id="{7744FC2D-7833-422C-9688-C341D7A55E27}"/>
              </a:ext>
            </a:extLst>
          </p:cNvPr>
          <p:cNvSpPr txBox="1"/>
          <p:nvPr>
            <p:custDataLst>
              <p:tags r:id="rId4"/>
            </p:custDataLst>
          </p:nvPr>
        </p:nvSpPr>
        <p:spPr>
          <a:xfrm>
            <a:off x="0" y="28497"/>
            <a:ext cx="2743200" cy="649409"/>
          </a:xfrm>
          <a:prstGeom prst="rect">
            <a:avLst/>
          </a:prstGeom>
          <a:pattFill>
            <a:fgClr>
              <a:srgbClr val="7FFA00"/>
            </a:fgClr>
            <a:bgClr>
              <a:srgbClr val="7FFA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25.May.21:
Placeholder: </a:t>
            </a:r>
            <a:r>
              <a:rPr lang="en-US" sz="1200" b="1" dirty="0" err="1">
                <a:solidFill>
                  <a:srgbClr val="575757"/>
                </a:solidFill>
                <a:sym typeface="Trebuchet MS" panose="020B0603020202020204" pitchFamily="34" charset="0"/>
              </a:rPr>
              <a:t>LL&amp;D</a:t>
            </a:r>
            <a:r>
              <a:rPr lang="en-US" sz="1200" b="1" dirty="0">
                <a:solidFill>
                  <a:srgbClr val="575757"/>
                </a:solidFill>
                <a:sym typeface="Trebuchet MS" panose="020B0603020202020204" pitchFamily="34" charset="0"/>
              </a:rPr>
              <a:t>/PTO posts future state</a:t>
            </a:r>
          </a:p>
        </p:txBody>
      </p:sp>
    </p:spTree>
    <p:extLst>
      <p:ext uri="{BB962C8B-B14F-4D97-AF65-F5344CB8AC3E}">
        <p14:creationId xmlns:p14="http://schemas.microsoft.com/office/powerpoint/2010/main" val="39220605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FA656E0-D7B6-4CED-B061-2B4E97EFA1D8}"/>
              </a:ext>
            </a:extLst>
          </p:cNvPr>
          <p:cNvGraphicFramePr>
            <a:graphicFrameLocks noChangeAspect="1"/>
          </p:cNvGraphicFramePr>
          <p:nvPr>
            <p:custDataLst>
              <p:tags r:id="rId2"/>
            </p:custDataLst>
            <p:extLst>
              <p:ext uri="{D42A27DB-BD31-4B8C-83A1-F6EECF244321}">
                <p14:modId xmlns:p14="http://schemas.microsoft.com/office/powerpoint/2010/main" val="8103536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70" name="think-cell Slide" r:id="rId8" imgW="395" imgH="394" progId="TCLayout.ActiveDocument.1">
                  <p:embed/>
                </p:oleObj>
              </mc:Choice>
              <mc:Fallback>
                <p:oleObj name="think-cell Slide" r:id="rId8" imgW="395" imgH="394" progId="TCLayout.ActiveDocument.1">
                  <p:embed/>
                  <p:pic>
                    <p:nvPicPr>
                      <p:cNvPr id="2" name="Object 1" hidden="1">
                        <a:extLst>
                          <a:ext uri="{FF2B5EF4-FFF2-40B4-BE49-F238E27FC236}">
                            <a16:creationId xmlns:a16="http://schemas.microsoft.com/office/drawing/2014/main" id="{0FA656E0-D7B6-4CED-B061-2B4E97EFA1D8}"/>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18FB985-EC76-43D9-81FD-5F7B954A4FE7}"/>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vert="horz"/>
          <a:lstStyle/>
          <a:p>
            <a:r>
              <a:rPr lang="en-US" dirty="0"/>
              <a:t>Parking lot</a:t>
            </a:r>
          </a:p>
        </p:txBody>
      </p:sp>
      <p:sp>
        <p:nvSpPr>
          <p:cNvPr id="5" name="Textfeld 1">
            <a:extLst>
              <a:ext uri="{FF2B5EF4-FFF2-40B4-BE49-F238E27FC236}">
                <a16:creationId xmlns:a16="http://schemas.microsoft.com/office/drawing/2014/main" id="{E0263448-1AD1-430E-AE06-6F7BB3002EB0}"/>
              </a:ext>
            </a:extLst>
          </p:cNvPr>
          <p:cNvSpPr txBox="1"/>
          <p:nvPr>
            <p:custDataLst>
              <p:tags r:id="rId4"/>
            </p:custDataLst>
          </p:nvPr>
        </p:nvSpPr>
        <p:spPr>
          <a:xfrm>
            <a:off x="3035119" y="858249"/>
            <a:ext cx="2743200" cy="6075509"/>
          </a:xfrm>
          <a:prstGeom prst="rect">
            <a:avLst/>
          </a:prstGeom>
          <a:pattFill>
            <a:fgClr>
              <a:srgbClr val="7FFA00"/>
            </a:fgClr>
            <a:bgClr>
              <a:srgbClr val="7FFA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err="1">
                <a:solidFill>
                  <a:srgbClr val="575757"/>
                </a:solidFill>
                <a:sym typeface="Trebuchet MS" panose="020B0603020202020204" pitchFamily="34" charset="0"/>
              </a:rPr>
              <a:t>VK</a:t>
            </a:r>
            <a:r>
              <a:rPr lang="en-US" sz="1200" b="1" dirty="0">
                <a:solidFill>
                  <a:srgbClr val="575757"/>
                </a:solidFill>
                <a:sym typeface="Trebuchet MS" panose="020B0603020202020204" pitchFamily="34" charset="0"/>
              </a:rPr>
              <a:t> 04.May.21:
Satisfaction</a:t>
            </a: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NPS</a:t>
            </a: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People Survey</a:t>
            </a: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IT Pulse?</a:t>
            </a: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LAB 2.0</a:t>
            </a: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Content surveys</a:t>
            </a:r>
          </a:p>
          <a:p>
            <a:pPr>
              <a:lnSpc>
                <a:spcPct val="90000"/>
              </a:lnSpc>
              <a:spcAft>
                <a:spcPts val="600"/>
              </a:spcAft>
            </a:pPr>
            <a:endParaRPr lang="en-US" sz="1200" b="1" dirty="0">
              <a:solidFill>
                <a:srgbClr val="575757"/>
              </a:solidFill>
              <a:sym typeface="Trebuchet MS" panose="020B0603020202020204" pitchFamily="34" charset="0"/>
            </a:endParaRPr>
          </a:p>
          <a:p>
            <a:pPr>
              <a:lnSpc>
                <a:spcPct val="90000"/>
              </a:lnSpc>
              <a:spcAft>
                <a:spcPts val="600"/>
              </a:spcAft>
            </a:pPr>
            <a:r>
              <a:rPr lang="en-US" sz="1200" b="1" dirty="0">
                <a:solidFill>
                  <a:srgbClr val="575757"/>
                </a:solidFill>
                <a:sym typeface="Trebuchet MS" panose="020B0603020202020204" pitchFamily="34" charset="0"/>
              </a:rPr>
              <a:t>Awareness</a:t>
            </a:r>
          </a:p>
          <a:p>
            <a:pPr marL="171450" indent="-171450">
              <a:lnSpc>
                <a:spcPct val="90000"/>
              </a:lnSpc>
              <a:spcAft>
                <a:spcPts val="600"/>
              </a:spcAft>
              <a:buFont typeface="Arial" panose="020B0604020202020204" pitchFamily="34" charset="0"/>
              <a:buChar char="•"/>
            </a:pPr>
            <a:r>
              <a:rPr lang="en-US" sz="1200" b="1" dirty="0" err="1">
                <a:solidFill>
                  <a:srgbClr val="575757"/>
                </a:solidFill>
                <a:sym typeface="Trebuchet MS" panose="020B0603020202020204" pitchFamily="34" charset="0"/>
              </a:rPr>
              <a:t>EIP</a:t>
            </a:r>
            <a:endParaRPr lang="en-US" sz="1200" b="1" dirty="0">
              <a:solidFill>
                <a:srgbClr val="575757"/>
              </a:solidFill>
              <a:sym typeface="Trebuchet MS" panose="020B0603020202020204" pitchFamily="34" charset="0"/>
            </a:endParaRP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Focus groups</a:t>
            </a:r>
          </a:p>
          <a:p>
            <a:pPr marL="171450" indent="-171450">
              <a:lnSpc>
                <a:spcPct val="90000"/>
              </a:lnSpc>
              <a:spcAft>
                <a:spcPts val="600"/>
              </a:spcAft>
              <a:buFont typeface="Arial" panose="020B0604020202020204" pitchFamily="34" charset="0"/>
              <a:buChar char="•"/>
            </a:pPr>
            <a:endParaRPr lang="en-US" sz="1200" b="1" dirty="0">
              <a:solidFill>
                <a:srgbClr val="575757"/>
              </a:solidFill>
              <a:sym typeface="Trebuchet MS" panose="020B0603020202020204" pitchFamily="34" charset="0"/>
            </a:endParaRPr>
          </a:p>
          <a:p>
            <a:pPr>
              <a:lnSpc>
                <a:spcPct val="90000"/>
              </a:lnSpc>
              <a:spcAft>
                <a:spcPts val="600"/>
              </a:spcAft>
            </a:pPr>
            <a:r>
              <a:rPr lang="en-US" sz="1200" b="1" dirty="0">
                <a:solidFill>
                  <a:srgbClr val="575757"/>
                </a:solidFill>
                <a:sym typeface="Trebuchet MS" panose="020B0603020202020204" pitchFamily="34" charset="0"/>
              </a:rPr>
              <a:t>Value</a:t>
            </a:r>
          </a:p>
          <a:p>
            <a:pPr marL="171450" indent="-171450">
              <a:lnSpc>
                <a:spcPct val="90000"/>
              </a:lnSpc>
              <a:spcAft>
                <a:spcPts val="600"/>
              </a:spcAft>
              <a:buFont typeface="Arial" panose="020B0604020202020204" pitchFamily="34" charset="0"/>
              <a:buChar char="•"/>
            </a:pPr>
            <a:r>
              <a:rPr lang="en-US" sz="1200" b="1" dirty="0" err="1">
                <a:solidFill>
                  <a:srgbClr val="575757"/>
                </a:solidFill>
                <a:sym typeface="Trebuchet MS" panose="020B0603020202020204" pitchFamily="34" charset="0"/>
              </a:rPr>
              <a:t>EIP</a:t>
            </a:r>
            <a:endParaRPr lang="en-US" sz="1200" b="1" dirty="0">
              <a:solidFill>
                <a:srgbClr val="575757"/>
              </a:solidFill>
              <a:sym typeface="Trebuchet MS" panose="020B0603020202020204" pitchFamily="34" charset="0"/>
            </a:endParaRP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People Survey</a:t>
            </a: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Lab 2.0</a:t>
            </a: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Content surveys</a:t>
            </a:r>
          </a:p>
          <a:p>
            <a:pPr marL="171450" indent="-171450">
              <a:lnSpc>
                <a:spcPct val="90000"/>
              </a:lnSpc>
              <a:spcAft>
                <a:spcPts val="600"/>
              </a:spcAft>
              <a:buFont typeface="Arial" panose="020B0604020202020204" pitchFamily="34" charset="0"/>
              <a:buChar char="•"/>
            </a:pPr>
            <a:endParaRPr lang="en-US" sz="1200" b="1" dirty="0">
              <a:solidFill>
                <a:srgbClr val="575757"/>
              </a:solidFill>
              <a:sym typeface="Trebuchet MS" panose="020B0603020202020204" pitchFamily="34" charset="0"/>
            </a:endParaRPr>
          </a:p>
          <a:p>
            <a:pPr>
              <a:lnSpc>
                <a:spcPct val="90000"/>
              </a:lnSpc>
              <a:spcAft>
                <a:spcPts val="600"/>
              </a:spcAft>
            </a:pPr>
            <a:r>
              <a:rPr lang="en-US" sz="1200" b="1" dirty="0">
                <a:solidFill>
                  <a:srgbClr val="575757"/>
                </a:solidFill>
                <a:sym typeface="Trebuchet MS" panose="020B0603020202020204" pitchFamily="34" charset="0"/>
              </a:rPr>
              <a:t>Behavior</a:t>
            </a:r>
          </a:p>
          <a:p>
            <a:pPr marL="171450" indent="-171450">
              <a:lnSpc>
                <a:spcPct val="90000"/>
              </a:lnSpc>
              <a:spcAft>
                <a:spcPts val="600"/>
              </a:spcAft>
              <a:buFont typeface="Arial" panose="020B0604020202020204" pitchFamily="34" charset="0"/>
              <a:buChar char="•"/>
            </a:pPr>
            <a:r>
              <a:rPr lang="en-US" sz="1200" b="1" dirty="0" err="1">
                <a:solidFill>
                  <a:srgbClr val="575757"/>
                </a:solidFill>
                <a:sym typeface="Trebuchet MS" panose="020B0603020202020204" pitchFamily="34" charset="0"/>
              </a:rPr>
              <a:t>EIP</a:t>
            </a:r>
            <a:endParaRPr lang="en-US" sz="1200" b="1" dirty="0">
              <a:solidFill>
                <a:srgbClr val="575757"/>
              </a:solidFill>
              <a:sym typeface="Trebuchet MS" panose="020B0603020202020204" pitchFamily="34" charset="0"/>
            </a:endParaRP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Behavioral data</a:t>
            </a:r>
          </a:p>
          <a:p>
            <a:pPr marL="171450" indent="-171450">
              <a:lnSpc>
                <a:spcPct val="90000"/>
              </a:lnSpc>
              <a:spcAft>
                <a:spcPts val="600"/>
              </a:spcAft>
              <a:buFont typeface="Arial" panose="020B0604020202020204" pitchFamily="34" charset="0"/>
              <a:buChar char="•"/>
            </a:pPr>
            <a:r>
              <a:rPr lang="en-US" sz="1200" b="1" dirty="0">
                <a:solidFill>
                  <a:srgbClr val="575757"/>
                </a:solidFill>
                <a:sym typeface="Trebuchet MS" panose="020B0603020202020204" pitchFamily="34" charset="0"/>
              </a:rPr>
              <a:t>Focus groups</a:t>
            </a:r>
          </a:p>
          <a:p>
            <a:pPr marL="171450" indent="-171450">
              <a:lnSpc>
                <a:spcPct val="90000"/>
              </a:lnSpc>
              <a:spcAft>
                <a:spcPts val="600"/>
              </a:spcAft>
              <a:buFont typeface="Arial" panose="020B0604020202020204" pitchFamily="34" charset="0"/>
              <a:buChar char="•"/>
            </a:pPr>
            <a:endParaRPr lang="en-US" sz="1200" b="1" dirty="0">
              <a:solidFill>
                <a:srgbClr val="575757"/>
              </a:solidFill>
              <a:sym typeface="Trebuchet MS" panose="020B0603020202020204" pitchFamily="34" charset="0"/>
            </a:endParaRPr>
          </a:p>
          <a:p>
            <a:pPr>
              <a:lnSpc>
                <a:spcPct val="90000"/>
              </a:lnSpc>
              <a:spcAft>
                <a:spcPts val="600"/>
              </a:spcAft>
            </a:pPr>
            <a:endParaRPr lang="en-US" sz="1200" b="1" dirty="0">
              <a:solidFill>
                <a:srgbClr val="575757"/>
              </a:solidFill>
              <a:sym typeface="Trebuchet MS" panose="020B0603020202020204" pitchFamily="34" charset="0"/>
            </a:endParaRPr>
          </a:p>
          <a:p>
            <a:pPr>
              <a:lnSpc>
                <a:spcPct val="90000"/>
              </a:lnSpc>
              <a:spcAft>
                <a:spcPts val="600"/>
              </a:spcAft>
            </a:pPr>
            <a:r>
              <a:rPr lang="en-US" sz="1200" b="1">
                <a:solidFill>
                  <a:srgbClr val="575757"/>
                </a:solidFill>
                <a:sym typeface="Trebuchet MS" panose="020B0603020202020204" pitchFamily="34" charset="0"/>
              </a:rPr>
              <a:t>Coverage</a:t>
            </a:r>
            <a:endParaRPr lang="en-US" sz="1200" b="1" dirty="0">
              <a:solidFill>
                <a:srgbClr val="575757"/>
              </a:solidFill>
              <a:sym typeface="Trebuchet MS" panose="020B0603020202020204" pitchFamily="34" charset="0"/>
            </a:endParaRPr>
          </a:p>
        </p:txBody>
      </p:sp>
      <p:sp>
        <p:nvSpPr>
          <p:cNvPr id="6" name="Textfeld 1">
            <a:extLst>
              <a:ext uri="{FF2B5EF4-FFF2-40B4-BE49-F238E27FC236}">
                <a16:creationId xmlns:a16="http://schemas.microsoft.com/office/drawing/2014/main" id="{03FCCD25-3295-41C6-8AE3-502982B20734}"/>
              </a:ext>
            </a:extLst>
          </p:cNvPr>
          <p:cNvSpPr txBox="1"/>
          <p:nvPr>
            <p:custDataLst>
              <p:tags r:id="rId5"/>
            </p:custDataLst>
          </p:nvPr>
        </p:nvSpPr>
        <p:spPr>
          <a:xfrm>
            <a:off x="8002771" y="-41998"/>
            <a:ext cx="4792011" cy="1135696"/>
          </a:xfrm>
          <a:prstGeom prst="rect">
            <a:avLst/>
          </a:prstGeom>
          <a:pattFill>
            <a:fgClr>
              <a:srgbClr val="FFFF00"/>
            </a:fgClr>
            <a:bgClr>
              <a:srgbClr val="FFFF00"/>
            </a:bgClr>
          </a:pattFill>
          <a:ln w="9525" cap="rnd">
            <a:solidFill>
              <a:srgbClr val="575757"/>
            </a:solidFill>
            <a:prstDash val="solid"/>
          </a:ln>
          <a:effectLst>
            <a:outerShdw dist="35560" dir="3498616" rotWithShape="0">
              <a:scrgbClr r="0" g="0" b="0"/>
            </a:outerShdw>
          </a:effectLst>
        </p:spPr>
        <p:txBody>
          <a:bodyPr vert="horz" wrap="square" lIns="36576" tIns="36576" rIns="36576" bIns="36576" rtlCol="0" anchor="t">
            <a:spAutoFit/>
          </a:bodyPr>
          <a:lstStyle/>
          <a:p>
            <a:pPr>
              <a:lnSpc>
                <a:spcPct val="90000"/>
              </a:lnSpc>
              <a:spcAft>
                <a:spcPts val="600"/>
              </a:spcAft>
            </a:pPr>
            <a:r>
              <a:rPr lang="en-US" sz="1200" b="1" dirty="0">
                <a:solidFill>
                  <a:srgbClr val="575757"/>
                </a:solidFill>
                <a:sym typeface="Trebuchet MS" panose="020B0603020202020204" pitchFamily="34" charset="0"/>
              </a:rPr>
              <a:t>GS 22.Apr.21:
How are we consolidating and storing? should have one place for transparency</a:t>
            </a:r>
          </a:p>
          <a:p>
            <a:pPr>
              <a:lnSpc>
                <a:spcPct val="90000"/>
              </a:lnSpc>
              <a:spcAft>
                <a:spcPts val="600"/>
              </a:spcAft>
            </a:pPr>
            <a:r>
              <a:rPr lang="en-US" sz="1200" b="1" dirty="0">
                <a:solidFill>
                  <a:srgbClr val="575757"/>
                </a:solidFill>
                <a:sym typeface="Trebuchet MS" panose="020B0603020202020204" pitchFamily="34" charset="0"/>
              </a:rPr>
              <a:t>How is each color/team gathering feedback?</a:t>
            </a:r>
          </a:p>
          <a:p>
            <a:pPr>
              <a:lnSpc>
                <a:spcPct val="90000"/>
              </a:lnSpc>
              <a:spcAft>
                <a:spcPts val="600"/>
              </a:spcAft>
            </a:pPr>
            <a:r>
              <a:rPr lang="en-US" sz="1200" b="1" dirty="0">
                <a:solidFill>
                  <a:srgbClr val="575757"/>
                </a:solidFill>
                <a:sym typeface="Trebuchet MS" panose="020B0603020202020204" pitchFamily="34" charset="0"/>
              </a:rPr>
              <a:t>- Limiting siloed efforts (i.e., curation interviews, </a:t>
            </a:r>
            <a:r>
              <a:rPr lang="en-US" sz="1200" b="1" dirty="0" err="1">
                <a:solidFill>
                  <a:srgbClr val="575757"/>
                </a:solidFill>
                <a:sym typeface="Trebuchet MS" panose="020B0603020202020204" pitchFamily="34" charset="0"/>
              </a:rPr>
              <a:t>etc</a:t>
            </a:r>
            <a:r>
              <a:rPr lang="en-US" sz="1200" b="1" dirty="0">
                <a:solidFill>
                  <a:srgbClr val="575757"/>
                </a:solidFill>
                <a:sym typeface="Trebuchet MS" panose="020B0603020202020204" pitchFamily="34" charset="0"/>
              </a:rPr>
              <a:t>)</a:t>
            </a:r>
          </a:p>
        </p:txBody>
      </p:sp>
    </p:spTree>
    <p:extLst>
      <p:ext uri="{BB962C8B-B14F-4D97-AF65-F5344CB8AC3E}">
        <p14:creationId xmlns:p14="http://schemas.microsoft.com/office/powerpoint/2010/main" val="2459953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XoEKQHiIKROc8eYvkICAFg"/>
</p:tagLst>
</file>

<file path=ppt/tags/tag34.xml><?xml version="1.0" encoding="utf-8"?>
<p:tagLst xmlns:a="http://schemas.openxmlformats.org/drawingml/2006/main" xmlns:r="http://schemas.openxmlformats.org/officeDocument/2006/relationships" xmlns:p="http://schemas.openxmlformats.org/presentationml/2006/main">
  <p:tag name="BCGCUSTOMTAGKEY" val="Sticker"/>
</p:tagLst>
</file>

<file path=ppt/tags/tag35.xml><?xml version="1.0" encoding="utf-8"?>
<p:tagLst xmlns:a="http://schemas.openxmlformats.org/drawingml/2006/main" xmlns:r="http://schemas.openxmlformats.org/officeDocument/2006/relationships" xmlns:p="http://schemas.openxmlformats.org/presentationml/2006/main">
  <p:tag name="BCG_MODE" val="Presentation"/>
  <p:tag name="BCG_DESIGN" val="Green one third"/>
  <p:tag name="EE4P_LAYOUT_ID" val="K"/>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38.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3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1.xml><?xml version="1.0" encoding="utf-8"?>
<p:tagLst xmlns:a="http://schemas.openxmlformats.org/drawingml/2006/main" xmlns:r="http://schemas.openxmlformats.org/officeDocument/2006/relationships" xmlns:p="http://schemas.openxmlformats.org/presentationml/2006/main">
  <p:tag name="BCG_MODE" val="Presentation"/>
  <p:tag name="BCG_DESIGN" val="Four heading"/>
  <p:tag name="EE4P_STRETCH" val="1"/>
  <p:tag name="EE4P_LAYOUT_ID" val="K"/>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4.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4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BCG_MODE" val="Presentation"/>
  <p:tag name="BCG_DESIGN" val="Arrow half"/>
  <p:tag name="EE4P_LAYOUT_ID" val="K"/>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53.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AkDx4oquTD5fohpkGKMj3A"/>
</p:tagLst>
</file>

<file path=ppt/tags/tag56.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57.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58.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5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2.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5.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AkDx4oquTD5fohpkGKMj3A"/>
</p:tagLst>
</file>

<file path=ppt/tags/tag68.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69.xml><?xml version="1.0" encoding="utf-8"?>
<p:tagLst xmlns:a="http://schemas.openxmlformats.org/drawingml/2006/main" xmlns:r="http://schemas.openxmlformats.org/officeDocument/2006/relationships" xmlns:p="http://schemas.openxmlformats.org/presentationml/2006/main">
  <p:tag name="BCGCUSTOMTAGKEY" val="CommentTagValu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BCG_MODE" val="Presentation"/>
  <p:tag name="BCG_DESIGN" val="Section header box"/>
  <p:tag name="EE4P_LAYOUT_ID" val="K"/>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AkDx4oquTD5fohpkGKMj3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AkDx4oquTD5fohpkGKMj3A"/>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AkDx4oquTD5fohpkGKMj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0</TotalTime>
  <Words>2059</Words>
  <Application>Microsoft Office PowerPoint</Application>
  <PresentationFormat>Widescreen</PresentationFormat>
  <Paragraphs>375</Paragraphs>
  <Slides>16</Slides>
  <Notes>12</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16</vt:i4>
      </vt:variant>
      <vt:variant>
        <vt:lpstr>Custom Shows</vt:lpstr>
      </vt:variant>
      <vt:variant>
        <vt:i4>1</vt:i4>
      </vt:variant>
    </vt:vector>
  </HeadingPairs>
  <TitlesOfParts>
    <vt:vector size="21" baseType="lpstr">
      <vt:lpstr>Arial</vt:lpstr>
      <vt:lpstr>Trebuchet MS</vt:lpstr>
      <vt:lpstr>BCG Grid 16:9</vt:lpstr>
      <vt:lpstr>think-cell Slide</vt:lpstr>
      <vt:lpstr>Learning platforms VoC</vt:lpstr>
      <vt:lpstr>Background</vt:lpstr>
      <vt:lpstr>Current state indexed toward sentiment/lagging feedback</vt:lpstr>
      <vt:lpstr>Current state indexed toward sentiment/lagging feedback</vt:lpstr>
      <vt:lpstr>Analysis of current state and what we need/want to change</vt:lpstr>
      <vt:lpstr>Adding regular feedback panels to augment insights and better surface latent needs</vt:lpstr>
      <vt:lpstr>Future portfolio mix of predictable, low- and high-effort listening posts</vt:lpstr>
      <vt:lpstr>Future portfolio mix of predictable, low- and high-effort listening posts</vt:lpstr>
      <vt:lpstr>Parking lot</vt:lpstr>
      <vt:lpstr>Backup</vt:lpstr>
      <vt:lpstr>Several existing listening posts address multiple aspects of learning experience</vt:lpstr>
      <vt:lpstr>Current question set: IT Pulse Survey</vt:lpstr>
      <vt:lpstr>Current question set: People Survey</vt:lpstr>
      <vt:lpstr>Current question set: On-demand module survey</vt:lpstr>
      <vt:lpstr>PowerPoint Presentation</vt:lpstr>
      <vt:lpstr>PowerPoint Presentation</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Venier, Kate</dc:creator>
  <cp:lastModifiedBy>Winter, Freddie</cp:lastModifiedBy>
  <cp:revision>58</cp:revision>
  <cp:lastPrinted>2016-04-06T18:59:25Z</cp:lastPrinted>
  <dcterms:created xsi:type="dcterms:W3CDTF">2021-02-26T00:46:23Z</dcterms:created>
  <dcterms:modified xsi:type="dcterms:W3CDTF">2021-06-07T20:04:51Z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