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2.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4.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6.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7"/>
  </p:notesMasterIdLst>
  <p:handoutMasterIdLst>
    <p:handoutMasterId r:id="rId28"/>
  </p:handoutMasterIdLst>
  <p:sldIdLst>
    <p:sldId id="256" r:id="rId2"/>
    <p:sldId id="307" r:id="rId3"/>
    <p:sldId id="311" r:id="rId4"/>
    <p:sldId id="303" r:id="rId5"/>
    <p:sldId id="258" r:id="rId6"/>
    <p:sldId id="312" r:id="rId7"/>
    <p:sldId id="264" r:id="rId8"/>
    <p:sldId id="313" r:id="rId9"/>
    <p:sldId id="263" r:id="rId10"/>
    <p:sldId id="318" r:id="rId11"/>
    <p:sldId id="265" r:id="rId12"/>
    <p:sldId id="314" r:id="rId13"/>
    <p:sldId id="322" r:id="rId14"/>
    <p:sldId id="3781" r:id="rId15"/>
    <p:sldId id="3778" r:id="rId16"/>
    <p:sldId id="3784" r:id="rId17"/>
    <p:sldId id="3793" r:id="rId18"/>
    <p:sldId id="3910" r:id="rId19"/>
    <p:sldId id="3892" r:id="rId20"/>
    <p:sldId id="3788" r:id="rId21"/>
    <p:sldId id="3780" r:id="rId22"/>
    <p:sldId id="3792" r:id="rId23"/>
    <p:sldId id="3779" r:id="rId24"/>
    <p:sldId id="261" r:id="rId25"/>
    <p:sldId id="260" r:id="rId26"/>
  </p:sldIdLst>
  <p:sldSz cx="12192000" cy="6858000"/>
  <p:notesSz cx="6950075" cy="9236075"/>
  <p:custShowLst>
    <p:custShow name="Format Guide Workshop" id="0">
      <p:sldLst/>
    </p:custShow>
  </p:custShowLst>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ier, Kate" initials="VK" lastIdx="2" clrIdx="0">
    <p:extLst>
      <p:ext uri="{19B8F6BF-5375-455C-9EA6-DF929625EA0E}">
        <p15:presenceInfo xmlns:p15="http://schemas.microsoft.com/office/powerpoint/2012/main" userId="Venier, Ka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9" autoAdjust="0"/>
    <p:restoredTop sz="96323" autoAdjust="0"/>
  </p:normalViewPr>
  <p:slideViewPr>
    <p:cSldViewPr snapToGrid="0">
      <p:cViewPr>
        <p:scale>
          <a:sx n="60" d="100"/>
          <a:sy n="60" d="100"/>
        </p:scale>
        <p:origin x="348"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3/15/2021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3/15/2021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58588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2355803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265026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22917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24</a:t>
            </a:fld>
            <a:endParaRPr lang="en-US" dirty="0"/>
          </a:p>
        </p:txBody>
      </p:sp>
    </p:spTree>
    <p:extLst>
      <p:ext uri="{BB962C8B-B14F-4D97-AF65-F5344CB8AC3E}">
        <p14:creationId xmlns:p14="http://schemas.microsoft.com/office/powerpoint/2010/main" val="33925454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3"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225"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72"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4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8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4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94"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67"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004"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2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5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7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10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2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4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7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9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47"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emf"/><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113.xml"/><Relationship Id="rId13" Type="http://schemas.openxmlformats.org/officeDocument/2006/relationships/tags" Target="../tags/tag118.xml"/><Relationship Id="rId18" Type="http://schemas.openxmlformats.org/officeDocument/2006/relationships/slide" Target="slide18.xml"/><Relationship Id="rId3" Type="http://schemas.openxmlformats.org/officeDocument/2006/relationships/tags" Target="../tags/tag108.xml"/><Relationship Id="rId21" Type="http://schemas.openxmlformats.org/officeDocument/2006/relationships/slide" Target="slide10.xml"/><Relationship Id="rId7" Type="http://schemas.openxmlformats.org/officeDocument/2006/relationships/tags" Target="../tags/tag112.xml"/><Relationship Id="rId12" Type="http://schemas.openxmlformats.org/officeDocument/2006/relationships/tags" Target="../tags/tag117.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107.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tags" Target="../tags/tag116.xml"/><Relationship Id="rId24" Type="http://schemas.openxmlformats.org/officeDocument/2006/relationships/slide" Target="slide3.xml"/><Relationship Id="rId5" Type="http://schemas.openxmlformats.org/officeDocument/2006/relationships/tags" Target="../tags/tag110.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115.xml"/><Relationship Id="rId19" Type="http://schemas.openxmlformats.org/officeDocument/2006/relationships/slide" Target="slide13.xml"/><Relationship Id="rId4" Type="http://schemas.openxmlformats.org/officeDocument/2006/relationships/tags" Target="../tags/tag109.xml"/><Relationship Id="rId9" Type="http://schemas.openxmlformats.org/officeDocument/2006/relationships/tags" Target="../tags/tag114.xml"/><Relationship Id="rId14" Type="http://schemas.openxmlformats.org/officeDocument/2006/relationships/tags" Target="../tags/tag119.xml"/><Relationship Id="rId22"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image" Target="../media/image10.emf"/><Relationship Id="rId2" Type="http://schemas.openxmlformats.org/officeDocument/2006/relationships/tags" Target="../tags/tag120.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6.xml"/><Relationship Id="rId4"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tags" Target="../tags/tag134.xml"/><Relationship Id="rId18" Type="http://schemas.openxmlformats.org/officeDocument/2006/relationships/slide" Target="slide18.xml"/><Relationship Id="rId3" Type="http://schemas.openxmlformats.org/officeDocument/2006/relationships/tags" Target="../tags/tag124.xml"/><Relationship Id="rId21" Type="http://schemas.openxmlformats.org/officeDocument/2006/relationships/slide" Target="slide10.xml"/><Relationship Id="rId7" Type="http://schemas.openxmlformats.org/officeDocument/2006/relationships/tags" Target="../tags/tag128.xml"/><Relationship Id="rId12" Type="http://schemas.openxmlformats.org/officeDocument/2006/relationships/tags" Target="../tags/tag133.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123.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tags" Target="../tags/tag132.xml"/><Relationship Id="rId24" Type="http://schemas.openxmlformats.org/officeDocument/2006/relationships/slide" Target="slide3.xml"/><Relationship Id="rId5" Type="http://schemas.openxmlformats.org/officeDocument/2006/relationships/tags" Target="../tags/tag126.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131.xml"/><Relationship Id="rId19" Type="http://schemas.openxmlformats.org/officeDocument/2006/relationships/slide" Target="slide13.xml"/><Relationship Id="rId4" Type="http://schemas.openxmlformats.org/officeDocument/2006/relationships/tags" Target="../tags/tag125.xml"/><Relationship Id="rId9" Type="http://schemas.openxmlformats.org/officeDocument/2006/relationships/tags" Target="../tags/tag130.xml"/><Relationship Id="rId14" Type="http://schemas.openxmlformats.org/officeDocument/2006/relationships/tags" Target="../tags/tag135.xml"/><Relationship Id="rId22" Type="http://schemas.openxmlformats.org/officeDocument/2006/relationships/slide" Target="slide8.xml"/></Relationships>
</file>

<file path=ppt/slides/_rels/slide13.xml.rels><?xml version="1.0" encoding="UTF-8" standalone="yes"?>
<Relationships xmlns="http://schemas.openxmlformats.org/package/2006/relationships"><Relationship Id="rId8" Type="http://schemas.openxmlformats.org/officeDocument/2006/relationships/tags" Target="../tags/tag143.xml"/><Relationship Id="rId13" Type="http://schemas.openxmlformats.org/officeDocument/2006/relationships/tags" Target="../tags/tag148.xml"/><Relationship Id="rId18" Type="http://schemas.openxmlformats.org/officeDocument/2006/relationships/slide" Target="slide18.xml"/><Relationship Id="rId3" Type="http://schemas.openxmlformats.org/officeDocument/2006/relationships/tags" Target="../tags/tag138.xml"/><Relationship Id="rId21" Type="http://schemas.openxmlformats.org/officeDocument/2006/relationships/slide" Target="slide10.xml"/><Relationship Id="rId7" Type="http://schemas.openxmlformats.org/officeDocument/2006/relationships/tags" Target="../tags/tag142.xml"/><Relationship Id="rId12" Type="http://schemas.openxmlformats.org/officeDocument/2006/relationships/tags" Target="../tags/tag147.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137.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136.xml"/><Relationship Id="rId6" Type="http://schemas.openxmlformats.org/officeDocument/2006/relationships/tags" Target="../tags/tag141.xml"/><Relationship Id="rId11" Type="http://schemas.openxmlformats.org/officeDocument/2006/relationships/tags" Target="../tags/tag146.xml"/><Relationship Id="rId24" Type="http://schemas.openxmlformats.org/officeDocument/2006/relationships/slide" Target="slide3.xml"/><Relationship Id="rId5" Type="http://schemas.openxmlformats.org/officeDocument/2006/relationships/tags" Target="../tags/tag140.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145.xml"/><Relationship Id="rId19" Type="http://schemas.openxmlformats.org/officeDocument/2006/relationships/slide" Target="slide13.xml"/><Relationship Id="rId4" Type="http://schemas.openxmlformats.org/officeDocument/2006/relationships/tags" Target="../tags/tag139.xml"/><Relationship Id="rId9" Type="http://schemas.openxmlformats.org/officeDocument/2006/relationships/tags" Target="../tags/tag144.xml"/><Relationship Id="rId14" Type="http://schemas.openxmlformats.org/officeDocument/2006/relationships/tags" Target="../tags/tag149.xml"/><Relationship Id="rId22"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2.png"/><Relationship Id="rId2" Type="http://schemas.openxmlformats.org/officeDocument/2006/relationships/tags" Target="../tags/tag150.xml"/><Relationship Id="rId1" Type="http://schemas.openxmlformats.org/officeDocument/2006/relationships/vmlDrawing" Target="../drawings/vmlDrawing25.vml"/><Relationship Id="rId6" Type="http://schemas.openxmlformats.org/officeDocument/2006/relationships/image" Target="../media/image11.emf"/><Relationship Id="rId5" Type="http://schemas.openxmlformats.org/officeDocument/2006/relationships/oleObject" Target="../embeddings/oleObject25.bin"/><Relationship Id="rId4"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53.xml"/><Relationship Id="rId7" Type="http://schemas.openxmlformats.org/officeDocument/2006/relationships/image" Target="../media/image13.png"/><Relationship Id="rId2" Type="http://schemas.openxmlformats.org/officeDocument/2006/relationships/tags" Target="../tags/tag152.xml"/><Relationship Id="rId1" Type="http://schemas.openxmlformats.org/officeDocument/2006/relationships/vmlDrawing" Target="../drawings/vmlDrawing26.vml"/><Relationship Id="rId6" Type="http://schemas.openxmlformats.org/officeDocument/2006/relationships/image" Target="../media/image11.emf"/><Relationship Id="rId5" Type="http://schemas.openxmlformats.org/officeDocument/2006/relationships/oleObject" Target="../embeddings/oleObject26.bin"/><Relationship Id="rId4" Type="http://schemas.openxmlformats.org/officeDocument/2006/relationships/slideLayout" Target="../slideLayouts/slideLayout31.xml"/><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55.xml"/><Relationship Id="rId7" Type="http://schemas.openxmlformats.org/officeDocument/2006/relationships/image" Target="../media/image15.png"/><Relationship Id="rId2" Type="http://schemas.openxmlformats.org/officeDocument/2006/relationships/tags" Target="../tags/tag154.xml"/><Relationship Id="rId1" Type="http://schemas.openxmlformats.org/officeDocument/2006/relationships/vmlDrawing" Target="../drawings/vmlDrawing27.vml"/><Relationship Id="rId6" Type="http://schemas.openxmlformats.org/officeDocument/2006/relationships/image" Target="../media/image11.emf"/><Relationship Id="rId5" Type="http://schemas.openxmlformats.org/officeDocument/2006/relationships/oleObject" Target="../embeddings/oleObject27.bin"/><Relationship Id="rId4" Type="http://schemas.openxmlformats.org/officeDocument/2006/relationships/slideLayout" Target="../slideLayouts/slideLayout31.xml"/><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57.xml"/><Relationship Id="rId7" Type="http://schemas.openxmlformats.org/officeDocument/2006/relationships/image" Target="../media/image15.png"/><Relationship Id="rId2" Type="http://schemas.openxmlformats.org/officeDocument/2006/relationships/tags" Target="../tags/tag156.xml"/><Relationship Id="rId1" Type="http://schemas.openxmlformats.org/officeDocument/2006/relationships/vmlDrawing" Target="../drawings/vmlDrawing28.vml"/><Relationship Id="rId6" Type="http://schemas.openxmlformats.org/officeDocument/2006/relationships/image" Target="../media/image11.emf"/><Relationship Id="rId11" Type="http://schemas.openxmlformats.org/officeDocument/2006/relationships/hyperlink" Target="https://devforum.zoom.us/t/embed-zoom-video-to-a-web-server/2882/26" TargetMode="External"/><Relationship Id="rId5" Type="http://schemas.openxmlformats.org/officeDocument/2006/relationships/oleObject" Target="../embeddings/oleObject28.bin"/><Relationship Id="rId10" Type="http://schemas.openxmlformats.org/officeDocument/2006/relationships/image" Target="../media/image18.png"/><Relationship Id="rId4" Type="http://schemas.openxmlformats.org/officeDocument/2006/relationships/slideLayout" Target="../slideLayouts/slideLayout31.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tags" Target="../tags/tag170.xml"/><Relationship Id="rId18" Type="http://schemas.openxmlformats.org/officeDocument/2006/relationships/slide" Target="slide18.xml"/><Relationship Id="rId3" Type="http://schemas.openxmlformats.org/officeDocument/2006/relationships/tags" Target="../tags/tag160.xml"/><Relationship Id="rId21" Type="http://schemas.openxmlformats.org/officeDocument/2006/relationships/slide" Target="slide10.xml"/><Relationship Id="rId7" Type="http://schemas.openxmlformats.org/officeDocument/2006/relationships/tags" Target="../tags/tag164.xml"/><Relationship Id="rId12" Type="http://schemas.openxmlformats.org/officeDocument/2006/relationships/tags" Target="../tags/tag169.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159.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24" Type="http://schemas.openxmlformats.org/officeDocument/2006/relationships/slide" Target="slide3.xml"/><Relationship Id="rId5" Type="http://schemas.openxmlformats.org/officeDocument/2006/relationships/tags" Target="../tags/tag162.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167.xml"/><Relationship Id="rId19" Type="http://schemas.openxmlformats.org/officeDocument/2006/relationships/slide" Target="slide13.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tags" Target="../tags/tag171.xml"/><Relationship Id="rId22" Type="http://schemas.openxmlformats.org/officeDocument/2006/relationships/slide" Target="slide8.xml"/></Relationships>
</file>

<file path=ppt/slides/_rels/slide19.xml.rels><?xml version="1.0" encoding="UTF-8" standalone="yes"?>
<Relationships xmlns="http://schemas.openxmlformats.org/package/2006/relationships"><Relationship Id="rId3" Type="http://schemas.openxmlformats.org/officeDocument/2006/relationships/tags" Target="../tags/tag173.xml"/><Relationship Id="rId7" Type="http://schemas.openxmlformats.org/officeDocument/2006/relationships/image" Target="../media/image19.png"/><Relationship Id="rId2" Type="http://schemas.openxmlformats.org/officeDocument/2006/relationships/tags" Target="../tags/tag172.xml"/><Relationship Id="rId1" Type="http://schemas.openxmlformats.org/officeDocument/2006/relationships/vmlDrawing" Target="../drawings/vmlDrawing29.vml"/><Relationship Id="rId6" Type="http://schemas.openxmlformats.org/officeDocument/2006/relationships/image" Target="../media/image11.emf"/><Relationship Id="rId5" Type="http://schemas.openxmlformats.org/officeDocument/2006/relationships/oleObject" Target="../embeddings/oleObject29.bin"/><Relationship Id="rId4"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slide" Target="slide18.xml"/><Relationship Id="rId3" Type="http://schemas.openxmlformats.org/officeDocument/2006/relationships/tags" Target="../tags/tag36.xml"/><Relationship Id="rId21" Type="http://schemas.openxmlformats.org/officeDocument/2006/relationships/slide" Target="slide10.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35.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slide" Target="slide3.xml"/><Relationship Id="rId5" Type="http://schemas.openxmlformats.org/officeDocument/2006/relationships/tags" Target="../tags/tag38.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43.xml"/><Relationship Id="rId19" Type="http://schemas.openxmlformats.org/officeDocument/2006/relationships/slide" Target="slide1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slide" Target="slide8.xml"/></Relationships>
</file>

<file path=ppt/slides/_rels/slide20.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slide" Target="slide18.xml"/><Relationship Id="rId3" Type="http://schemas.openxmlformats.org/officeDocument/2006/relationships/tags" Target="../tags/tag176.xml"/><Relationship Id="rId21" Type="http://schemas.openxmlformats.org/officeDocument/2006/relationships/slide" Target="slide10.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175.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24" Type="http://schemas.openxmlformats.org/officeDocument/2006/relationships/slide" Target="slide3.xml"/><Relationship Id="rId5" Type="http://schemas.openxmlformats.org/officeDocument/2006/relationships/tags" Target="../tags/tag178.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183.xml"/><Relationship Id="rId19" Type="http://schemas.openxmlformats.org/officeDocument/2006/relationships/slide" Target="slide1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slide" Target="slide8.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89.xml"/><Relationship Id="rId7" Type="http://schemas.openxmlformats.org/officeDocument/2006/relationships/image" Target="../media/image20.png"/><Relationship Id="rId2" Type="http://schemas.openxmlformats.org/officeDocument/2006/relationships/tags" Target="../tags/tag188.xml"/><Relationship Id="rId1" Type="http://schemas.openxmlformats.org/officeDocument/2006/relationships/vmlDrawing" Target="../drawings/vmlDrawing30.vml"/><Relationship Id="rId6" Type="http://schemas.openxmlformats.org/officeDocument/2006/relationships/image" Target="../media/image11.emf"/><Relationship Id="rId5" Type="http://schemas.openxmlformats.org/officeDocument/2006/relationships/oleObject" Target="../embeddings/oleObject30.bin"/><Relationship Id="rId4"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slide" Target="slide18.xml"/><Relationship Id="rId3" Type="http://schemas.openxmlformats.org/officeDocument/2006/relationships/tags" Target="../tags/tag192.xml"/><Relationship Id="rId21" Type="http://schemas.openxmlformats.org/officeDocument/2006/relationships/slide" Target="slide10.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191.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24" Type="http://schemas.openxmlformats.org/officeDocument/2006/relationships/slide" Target="slide3.xml"/><Relationship Id="rId5" Type="http://schemas.openxmlformats.org/officeDocument/2006/relationships/tags" Target="../tags/tag194.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199.xml"/><Relationship Id="rId19" Type="http://schemas.openxmlformats.org/officeDocument/2006/relationships/slide" Target="slide13.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slide" Target="slide8.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5.xml"/><Relationship Id="rId7" Type="http://schemas.openxmlformats.org/officeDocument/2006/relationships/image" Target="../media/image22.png"/><Relationship Id="rId2" Type="http://schemas.openxmlformats.org/officeDocument/2006/relationships/tags" Target="../tags/tag204.xml"/><Relationship Id="rId1" Type="http://schemas.openxmlformats.org/officeDocument/2006/relationships/vmlDrawing" Target="../drawings/vmlDrawing31.vml"/><Relationship Id="rId6" Type="http://schemas.openxmlformats.org/officeDocument/2006/relationships/image" Target="../media/image11.emf"/><Relationship Id="rId5" Type="http://schemas.openxmlformats.org/officeDocument/2006/relationships/oleObject" Target="../embeddings/oleObject31.bin"/><Relationship Id="rId4"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 Target="slide18.xml"/><Relationship Id="rId3" Type="http://schemas.openxmlformats.org/officeDocument/2006/relationships/tags" Target="../tags/tag50.xml"/><Relationship Id="rId21" Type="http://schemas.openxmlformats.org/officeDocument/2006/relationships/slide" Target="slide1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49.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slide" Target="slide3.xml"/><Relationship Id="rId5" Type="http://schemas.openxmlformats.org/officeDocument/2006/relationships/tags" Target="../tags/tag52.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57.xml"/><Relationship Id="rId19" Type="http://schemas.openxmlformats.org/officeDocument/2006/relationships/slide" Target="slide13.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slide" Target="slide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63.xml"/><Relationship Id="rId7" Type="http://schemas.openxmlformats.org/officeDocument/2006/relationships/slideLayout" Target="../slideLayouts/slideLayout30.xml"/><Relationship Id="rId2" Type="http://schemas.openxmlformats.org/officeDocument/2006/relationships/tags" Target="../tags/tag62.xml"/><Relationship Id="rId1" Type="http://schemas.openxmlformats.org/officeDocument/2006/relationships/vmlDrawing" Target="../drawings/vmlDrawing20.vml"/><Relationship Id="rId6" Type="http://schemas.openxmlformats.org/officeDocument/2006/relationships/tags" Target="../tags/tag66.xml"/><Relationship Id="rId5" Type="http://schemas.openxmlformats.org/officeDocument/2006/relationships/tags" Target="../tags/tag65.xml"/><Relationship Id="rId10" Type="http://schemas.openxmlformats.org/officeDocument/2006/relationships/image" Target="../media/image10.emf"/><Relationship Id="rId4" Type="http://schemas.openxmlformats.org/officeDocument/2006/relationships/tags" Target="../tags/tag64.xml"/><Relationship Id="rId9"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vmlDrawing" Target="../drawings/vmlDrawing21.vml"/><Relationship Id="rId6" Type="http://schemas.openxmlformats.org/officeDocument/2006/relationships/tags" Target="../tags/tag71.xml"/><Relationship Id="rId11" Type="http://schemas.openxmlformats.org/officeDocument/2006/relationships/image" Target="../media/image10.emf"/><Relationship Id="rId5" Type="http://schemas.openxmlformats.org/officeDocument/2006/relationships/tags" Target="../tags/tag70.xml"/><Relationship Id="rId10" Type="http://schemas.openxmlformats.org/officeDocument/2006/relationships/oleObject" Target="../embeddings/oleObject21.bin"/><Relationship Id="rId4" Type="http://schemas.openxmlformats.org/officeDocument/2006/relationships/tags" Target="../tags/tag69.xml"/><Relationship Id="rId9"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slide" Target="slide18.xml"/><Relationship Id="rId3" Type="http://schemas.openxmlformats.org/officeDocument/2006/relationships/tags" Target="../tags/tag75.xml"/><Relationship Id="rId21" Type="http://schemas.openxmlformats.org/officeDocument/2006/relationships/slide" Target="slide10.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74.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slide" Target="slide3.xml"/><Relationship Id="rId5" Type="http://schemas.openxmlformats.org/officeDocument/2006/relationships/tags" Target="../tags/tag77.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82.xml"/><Relationship Id="rId19" Type="http://schemas.openxmlformats.org/officeDocument/2006/relationships/slide" Target="slide13.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slide" Target="slide8.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88.xml"/><Relationship Id="rId7" Type="http://schemas.openxmlformats.org/officeDocument/2006/relationships/oleObject" Target="../embeddings/oleObject22.bin"/><Relationship Id="rId2" Type="http://schemas.openxmlformats.org/officeDocument/2006/relationships/tags" Target="../tags/tag87.xml"/><Relationship Id="rId1" Type="http://schemas.openxmlformats.org/officeDocument/2006/relationships/vmlDrawing" Target="../drawings/vmlDrawing22.vml"/><Relationship Id="rId6" Type="http://schemas.openxmlformats.org/officeDocument/2006/relationships/notesSlide" Target="../notesSlides/notesSlide4.xml"/><Relationship Id="rId5" Type="http://schemas.openxmlformats.org/officeDocument/2006/relationships/slideLayout" Target="../slideLayouts/slideLayout30.xml"/><Relationship Id="rId4" Type="http://schemas.openxmlformats.org/officeDocument/2006/relationships/tags" Target="../tags/tag89.xml"/></Relationships>
</file>

<file path=ppt/slides/_rels/slide8.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slide" Target="slide18.xml"/><Relationship Id="rId3" Type="http://schemas.openxmlformats.org/officeDocument/2006/relationships/tags" Target="../tags/tag92.xml"/><Relationship Id="rId21" Type="http://schemas.openxmlformats.org/officeDocument/2006/relationships/slide" Target="slide10.xml"/><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slide" Target="slide20.xml"/><Relationship Id="rId25" Type="http://schemas.openxmlformats.org/officeDocument/2006/relationships/slide" Target="slide2.xml"/><Relationship Id="rId2" Type="http://schemas.openxmlformats.org/officeDocument/2006/relationships/tags" Target="../tags/tag91.xml"/><Relationship Id="rId16" Type="http://schemas.openxmlformats.org/officeDocument/2006/relationships/slide" Target="slide22.xml"/><Relationship Id="rId20" Type="http://schemas.openxmlformats.org/officeDocument/2006/relationships/slide" Target="slide12.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24" Type="http://schemas.openxmlformats.org/officeDocument/2006/relationships/slide" Target="slide3.xml"/><Relationship Id="rId5" Type="http://schemas.openxmlformats.org/officeDocument/2006/relationships/tags" Target="../tags/tag94.xml"/><Relationship Id="rId15" Type="http://schemas.openxmlformats.org/officeDocument/2006/relationships/slideLayout" Target="../slideLayouts/slideLayout25.xml"/><Relationship Id="rId23" Type="http://schemas.openxmlformats.org/officeDocument/2006/relationships/slide" Target="slide6.xml"/><Relationship Id="rId10" Type="http://schemas.openxmlformats.org/officeDocument/2006/relationships/tags" Target="../tags/tag99.xml"/><Relationship Id="rId19" Type="http://schemas.openxmlformats.org/officeDocument/2006/relationships/slide" Target="slide13.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 Id="rId22"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10.emf"/><Relationship Id="rId2" Type="http://schemas.openxmlformats.org/officeDocument/2006/relationships/tags" Target="../tags/tag104.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5.xml"/><Relationship Id="rId4"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925372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30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A93FC7C-55C4-416C-A5D7-D8DB0D309EEF}"/>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Picture Placeholder 13"/>
          <p:cNvSpPr>
            <a:spLocks noGrp="1"/>
          </p:cNvSpPr>
          <p:nvPr>
            <p:ph type="pic" sz="quarter" idx="13"/>
          </p:nvPr>
        </p:nvSpPr>
        <p:spPr/>
      </p:sp>
      <p:sp>
        <p:nvSpPr>
          <p:cNvPr id="13" name="Text Placeholder 12"/>
          <p:cNvSpPr>
            <a:spLocks noGrp="1"/>
          </p:cNvSpPr>
          <p:nvPr>
            <p:ph type="body" sz="quarter" idx="12"/>
          </p:nvPr>
        </p:nvSpPr>
        <p:spPr/>
        <p:txBody>
          <a:bodyPr/>
          <a:lstStyle/>
          <a:p>
            <a:r>
              <a:rPr lang="en-US" dirty="0" err="1"/>
              <a:t>FEBRUARy</a:t>
            </a:r>
            <a:r>
              <a:rPr lang="en-US" dirty="0"/>
              <a:t> 2021</a:t>
            </a:r>
          </a:p>
        </p:txBody>
      </p:sp>
      <p:sp>
        <p:nvSpPr>
          <p:cNvPr id="12" name="Subtitle 11"/>
          <p:cNvSpPr>
            <a:spLocks noGrp="1"/>
          </p:cNvSpPr>
          <p:nvPr>
            <p:ph type="subTitle" idx="1"/>
          </p:nvPr>
        </p:nvSpPr>
        <p:spPr/>
        <p:txBody>
          <a:bodyPr/>
          <a:lstStyle/>
          <a:p>
            <a:endParaRPr lang="en-US" dirty="0"/>
          </a:p>
        </p:txBody>
      </p:sp>
      <p:sp>
        <p:nvSpPr>
          <p:cNvPr id="11" name="Title 10"/>
          <p:cNvSpPr>
            <a:spLocks noGrp="1"/>
          </p:cNvSpPr>
          <p:nvPr>
            <p:ph type="ctrTitle"/>
          </p:nvPr>
        </p:nvSpPr>
        <p:spPr/>
        <p:txBody>
          <a:bodyPr/>
          <a:lstStyle/>
          <a:p>
            <a:r>
              <a:rPr lang="en-US" dirty="0"/>
              <a:t>BCG-</a:t>
            </a:r>
            <a:r>
              <a:rPr lang="en-US" dirty="0" err="1"/>
              <a:t>EdCast</a:t>
            </a:r>
            <a:r>
              <a:rPr lang="en-US" dirty="0"/>
              <a:t> Product Enhancement Requests</a:t>
            </a:r>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B7E2A0BE-F662-4C16-B39C-8913FAF482E6}"/>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65" name="Rectangle 64">
            <a:extLst>
              <a:ext uri="{FF2B5EF4-FFF2-40B4-BE49-F238E27FC236}">
                <a16:creationId xmlns:a16="http://schemas.microsoft.com/office/drawing/2014/main" id="{4460E80F-ED1A-4C61-9096-D5DCE765D3E3}"/>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64" name="Rectangle 63">
            <a:extLst>
              <a:ext uri="{FF2B5EF4-FFF2-40B4-BE49-F238E27FC236}">
                <a16:creationId xmlns:a16="http://schemas.microsoft.com/office/drawing/2014/main" id="{EC1EB6B7-69AB-4A55-9BE6-CF0E114A2E72}"/>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63" name="Rectangle 62">
            <a:hlinkClick r:id="rId16" action="ppaction://hlinksldjump"/>
            <a:extLst>
              <a:ext uri="{FF2B5EF4-FFF2-40B4-BE49-F238E27FC236}">
                <a16:creationId xmlns:a16="http://schemas.microsoft.com/office/drawing/2014/main" id="{15A984B6-5AA3-4CFE-AD1A-A95236C5F3AC}"/>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62" name="Rectangle 61">
            <a:hlinkClick r:id="rId17" action="ppaction://hlinksldjump"/>
            <a:extLst>
              <a:ext uri="{FF2B5EF4-FFF2-40B4-BE49-F238E27FC236}">
                <a16:creationId xmlns:a16="http://schemas.microsoft.com/office/drawing/2014/main" id="{EC9578C3-A78C-4E81-9DB2-E0D4416F84F2}"/>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61" name="Rectangle 60">
            <a:hlinkClick r:id="rId18" action="ppaction://hlinksldjump"/>
            <a:extLst>
              <a:ext uri="{FF2B5EF4-FFF2-40B4-BE49-F238E27FC236}">
                <a16:creationId xmlns:a16="http://schemas.microsoft.com/office/drawing/2014/main" id="{1B865570-6769-4F41-AE44-5C2981E1AF2E}"/>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60" name="Rectangle 59">
            <a:hlinkClick r:id="rId19" action="ppaction://hlinksldjump"/>
            <a:extLst>
              <a:ext uri="{FF2B5EF4-FFF2-40B4-BE49-F238E27FC236}">
                <a16:creationId xmlns:a16="http://schemas.microsoft.com/office/drawing/2014/main" id="{76EB6C69-C3A7-4AC3-8440-D66B74B42422}"/>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59" name="Rectangle 58">
            <a:hlinkClick r:id="rId20" action="ppaction://hlinksldjump"/>
            <a:extLst>
              <a:ext uri="{FF2B5EF4-FFF2-40B4-BE49-F238E27FC236}">
                <a16:creationId xmlns:a16="http://schemas.microsoft.com/office/drawing/2014/main" id="{2B325C4C-F142-4C02-9098-69A8915EBA72}"/>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58" name="Rectangle 57">
            <a:hlinkClick r:id="rId21" action="ppaction://hlinksldjump"/>
            <a:extLst>
              <a:ext uri="{FF2B5EF4-FFF2-40B4-BE49-F238E27FC236}">
                <a16:creationId xmlns:a16="http://schemas.microsoft.com/office/drawing/2014/main" id="{4BEA9CD5-49E1-4FCA-A25A-613A428D175F}"/>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rgbClr val="FFFFFF"/>
                </a:solidFill>
                <a:latin typeface="Trebuchet MS" panose="020B0603020202020204" pitchFamily="34" charset="0"/>
              </a:rPr>
              <a:t>Integrations</a:t>
            </a:r>
          </a:p>
        </p:txBody>
      </p:sp>
      <p:sp>
        <p:nvSpPr>
          <p:cNvPr id="57" name="Rectangle 56">
            <a:hlinkClick r:id="rId22" action="ppaction://hlinksldjump"/>
            <a:extLst>
              <a:ext uri="{FF2B5EF4-FFF2-40B4-BE49-F238E27FC236}">
                <a16:creationId xmlns:a16="http://schemas.microsoft.com/office/drawing/2014/main" id="{33402731-51AB-41E6-B6C3-739A3C6AD39B}"/>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56" name="Rectangle 55">
            <a:hlinkClick r:id="rId23" action="ppaction://hlinksldjump"/>
            <a:extLst>
              <a:ext uri="{FF2B5EF4-FFF2-40B4-BE49-F238E27FC236}">
                <a16:creationId xmlns:a16="http://schemas.microsoft.com/office/drawing/2014/main" id="{54D3E5FB-B4ED-49A3-833B-18D484D071A8}"/>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55" name="Rectangle 54">
            <a:hlinkClick r:id="rId24" action="ppaction://hlinksldjump"/>
            <a:extLst>
              <a:ext uri="{FF2B5EF4-FFF2-40B4-BE49-F238E27FC236}">
                <a16:creationId xmlns:a16="http://schemas.microsoft.com/office/drawing/2014/main" id="{1807456B-4C00-438D-92FE-AB4897FB9E28}"/>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54" name="Rectangle 53">
            <a:hlinkClick r:id="rId25" action="ppaction://hlinksldjump"/>
            <a:extLst>
              <a:ext uri="{FF2B5EF4-FFF2-40B4-BE49-F238E27FC236}">
                <a16:creationId xmlns:a16="http://schemas.microsoft.com/office/drawing/2014/main" id="{87C647D8-F619-42B7-B15A-2AB1C64EB723}"/>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2330975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36C9EF-02AA-432F-B16F-6D31212299E1}"/>
              </a:ext>
            </a:extLst>
          </p:cNvPr>
          <p:cNvGraphicFramePr>
            <a:graphicFrameLocks noChangeAspect="1"/>
          </p:cNvGraphicFramePr>
          <p:nvPr>
            <p:custDataLst>
              <p:tags r:id="rId2"/>
            </p:custDataLst>
            <p:extLst>
              <p:ext uri="{D42A27DB-BD31-4B8C-83A1-F6EECF244321}">
                <p14:modId xmlns:p14="http://schemas.microsoft.com/office/powerpoint/2010/main" val="4262036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99" name="think-cell Slide" r:id="rId6" imgW="360" imgH="360" progId="TCLayout.ActiveDocument.1">
                  <p:embed/>
                </p:oleObj>
              </mc:Choice>
              <mc:Fallback>
                <p:oleObj name="think-cell Slide" r:id="rId6" imgW="360" imgH="360" progId="TCLayout.ActiveDocument.1">
                  <p:embed/>
                  <p:pic>
                    <p:nvPicPr>
                      <p:cNvPr id="2" name="Object 1" hidden="1">
                        <a:extLst>
                          <a:ext uri="{FF2B5EF4-FFF2-40B4-BE49-F238E27FC236}">
                            <a16:creationId xmlns:a16="http://schemas.microsoft.com/office/drawing/2014/main" id="{B836C9EF-02AA-432F-B16F-6D31212299E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172A092D-D273-4AE6-8A8B-471361A0CB8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Enhancements: Integrations</a:t>
            </a:r>
          </a:p>
        </p:txBody>
      </p:sp>
      <p:graphicFrame>
        <p:nvGraphicFramePr>
          <p:cNvPr id="6" name="Table 5">
            <a:extLst>
              <a:ext uri="{FF2B5EF4-FFF2-40B4-BE49-F238E27FC236}">
                <a16:creationId xmlns:a16="http://schemas.microsoft.com/office/drawing/2014/main" id="{D8B9E1D4-5869-4CA6-A693-6AA33089EA80}"/>
              </a:ext>
            </a:extLst>
          </p:cNvPr>
          <p:cNvGraphicFramePr>
            <a:graphicFrameLocks noGrp="1"/>
          </p:cNvGraphicFramePr>
          <p:nvPr>
            <p:extLst>
              <p:ext uri="{D42A27DB-BD31-4B8C-83A1-F6EECF244321}">
                <p14:modId xmlns:p14="http://schemas.microsoft.com/office/powerpoint/2010/main" val="1836669334"/>
              </p:ext>
            </p:extLst>
          </p:nvPr>
        </p:nvGraphicFramePr>
        <p:xfrm>
          <a:off x="629400" y="1336934"/>
          <a:ext cx="10933348" cy="902208"/>
        </p:xfrm>
        <a:graphic>
          <a:graphicData uri="http://schemas.openxmlformats.org/drawingml/2006/table">
            <a:tbl>
              <a:tblPr firstRow="1">
                <a:tableStyleId>{2D5ABB26-0587-4C30-8999-92F81FD0307C}</a:tableStyleId>
              </a:tblPr>
              <a:tblGrid>
                <a:gridCol w="654084">
                  <a:extLst>
                    <a:ext uri="{9D8B030D-6E8A-4147-A177-3AD203B41FA5}">
                      <a16:colId xmlns:a16="http://schemas.microsoft.com/office/drawing/2014/main" val="3655069300"/>
                    </a:ext>
                  </a:extLst>
                </a:gridCol>
                <a:gridCol w="2053024">
                  <a:extLst>
                    <a:ext uri="{9D8B030D-6E8A-4147-A177-3AD203B41FA5}">
                      <a16:colId xmlns:a16="http://schemas.microsoft.com/office/drawing/2014/main" val="3773529015"/>
                    </a:ext>
                  </a:extLst>
                </a:gridCol>
                <a:gridCol w="3351371">
                  <a:extLst>
                    <a:ext uri="{9D8B030D-6E8A-4147-A177-3AD203B41FA5}">
                      <a16:colId xmlns:a16="http://schemas.microsoft.com/office/drawing/2014/main" val="21971628"/>
                    </a:ext>
                  </a:extLst>
                </a:gridCol>
                <a:gridCol w="3934047">
                  <a:extLst>
                    <a:ext uri="{9D8B030D-6E8A-4147-A177-3AD203B41FA5}">
                      <a16:colId xmlns:a16="http://schemas.microsoft.com/office/drawing/2014/main" val="1249842880"/>
                    </a:ext>
                  </a:extLst>
                </a:gridCol>
                <a:gridCol w="940822">
                  <a:extLst>
                    <a:ext uri="{9D8B030D-6E8A-4147-A177-3AD203B41FA5}">
                      <a16:colId xmlns:a16="http://schemas.microsoft.com/office/drawing/2014/main" val="3351989024"/>
                    </a:ext>
                  </a:extLst>
                </a:gridCol>
              </a:tblGrid>
              <a:tr h="0">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No.</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Description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Impact</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Status</a:t>
                      </a:r>
                      <a:endParaRPr lang="en-US" sz="16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Priority</a:t>
                      </a:r>
                      <a:endParaRPr lang="en-US" sz="16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1508777720"/>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I1</a:t>
                      </a:r>
                    </a:p>
                  </a:txBody>
                  <a:tcPr marL="0" marR="72000" marT="73152" marB="73152">
                    <a:lnT w="9525">
                      <a:solidFill>
                        <a:srgbClr val="9A9A9A">
                          <a:lumMod val="100000"/>
                        </a:srgbClr>
                      </a:solid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Ability for bulk creation of pathways / journeys</a:t>
                      </a:r>
                    </a:p>
                  </a:txBody>
                  <a:tcPr marL="0" marR="72000" marT="73152" marB="73152">
                    <a:lnT w="9525">
                      <a:solidFill>
                        <a:srgbClr val="9A9A9A">
                          <a:lumMod val="100000"/>
                        </a:srgbClr>
                      </a:solid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Enable content organization to be imported in-tact (</a:t>
                      </a:r>
                      <a:r>
                        <a:rPr lang="en-US" sz="1200" b="0" i="0" u="none" dirty="0" err="1">
                          <a:solidFill>
                            <a:schemeClr val="tx1">
                              <a:lumMod val="100000"/>
                            </a:schemeClr>
                          </a:solidFill>
                          <a:latin typeface="Trebuchet MS" panose="020B0603020202020204" pitchFamily="34" charset="0"/>
                        </a:rPr>
                        <a:t>eg</a:t>
                      </a:r>
                      <a:r>
                        <a:rPr lang="en-US" sz="1200" b="0" i="0" u="none" dirty="0">
                          <a:solidFill>
                            <a:schemeClr val="tx1">
                              <a:lumMod val="100000"/>
                            </a:schemeClr>
                          </a:solidFill>
                          <a:latin typeface="Trebuchet MS" panose="020B0603020202020204" pitchFamily="34" charset="0"/>
                        </a:rPr>
                        <a:t> Saba curricula)</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i="1" dirty="0">
                          <a:solidFill>
                            <a:srgbClr val="FFC000"/>
                          </a:solidFill>
                        </a:rPr>
                        <a:t>Add to existing </a:t>
                      </a:r>
                      <a:r>
                        <a:rPr lang="en-US" sz="1200" i="1" dirty="0" err="1">
                          <a:solidFill>
                            <a:srgbClr val="FFC000"/>
                          </a:solidFill>
                        </a:rPr>
                        <a:t>api</a:t>
                      </a:r>
                      <a:r>
                        <a:rPr lang="en-US" sz="1200" i="1" dirty="0">
                          <a:solidFill>
                            <a:srgbClr val="FFC000"/>
                          </a:solidFill>
                        </a:rPr>
                        <a:t> capability? Frank/Marios address with Vinay/Bhaskar</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mn-lt"/>
                        </a:rPr>
                        <a:t>P2</a:t>
                      </a:r>
                    </a:p>
                  </a:txBody>
                  <a:tcPr marL="0" marR="72000" marT="73152" marB="73152">
                    <a:lnT w="9525">
                      <a:solidFill>
                        <a:srgbClr val="9A9A9A">
                          <a:lumMod val="100000"/>
                        </a:srgbClr>
                      </a:solidFill>
                      <a:prstDash val="solid"/>
                    </a:lnT>
                    <a:lnB>
                      <a:noFill/>
                    </a:lnB>
                  </a:tcPr>
                </a:tc>
                <a:extLst>
                  <a:ext uri="{0D108BD9-81ED-4DB2-BD59-A6C34878D82A}">
                    <a16:rowId xmlns:a16="http://schemas.microsoft.com/office/drawing/2014/main" val="2355387080"/>
                  </a:ext>
                </a:extLst>
              </a:tr>
            </a:tbl>
          </a:graphicData>
        </a:graphic>
      </p:graphicFrame>
    </p:spTree>
    <p:extLst>
      <p:ext uri="{BB962C8B-B14F-4D97-AF65-F5344CB8AC3E}">
        <p14:creationId xmlns:p14="http://schemas.microsoft.com/office/powerpoint/2010/main" val="2612146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CCFF796-E2D1-4195-A461-7E902918A972}"/>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3" name="Rectangle 72">
            <a:extLst>
              <a:ext uri="{FF2B5EF4-FFF2-40B4-BE49-F238E27FC236}">
                <a16:creationId xmlns:a16="http://schemas.microsoft.com/office/drawing/2014/main" id="{1AB6A9CB-F979-4BF4-946F-35E1641428BA}"/>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2" name="Rectangle 71">
            <a:extLst>
              <a:ext uri="{FF2B5EF4-FFF2-40B4-BE49-F238E27FC236}">
                <a16:creationId xmlns:a16="http://schemas.microsoft.com/office/drawing/2014/main" id="{2B3DE137-46DC-4B38-858A-EF752728DC98}"/>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71" name="Rectangle 70">
            <a:hlinkClick r:id="rId16" action="ppaction://hlinksldjump"/>
            <a:extLst>
              <a:ext uri="{FF2B5EF4-FFF2-40B4-BE49-F238E27FC236}">
                <a16:creationId xmlns:a16="http://schemas.microsoft.com/office/drawing/2014/main" id="{DFDD9957-A3A1-4D43-AFDF-A1FEE7D314EB}"/>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70" name="Rectangle 69">
            <a:hlinkClick r:id="rId17" action="ppaction://hlinksldjump"/>
            <a:extLst>
              <a:ext uri="{FF2B5EF4-FFF2-40B4-BE49-F238E27FC236}">
                <a16:creationId xmlns:a16="http://schemas.microsoft.com/office/drawing/2014/main" id="{280A12B9-0203-48C4-BEDD-AB6EBF154107}"/>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69" name="Rectangle 68">
            <a:hlinkClick r:id="rId18" action="ppaction://hlinksldjump"/>
            <a:extLst>
              <a:ext uri="{FF2B5EF4-FFF2-40B4-BE49-F238E27FC236}">
                <a16:creationId xmlns:a16="http://schemas.microsoft.com/office/drawing/2014/main" id="{CF16BD7D-5B5E-4A55-A6AF-C07377D70886}"/>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68" name="Rectangle 67">
            <a:hlinkClick r:id="rId19" action="ppaction://hlinksldjump"/>
            <a:extLst>
              <a:ext uri="{FF2B5EF4-FFF2-40B4-BE49-F238E27FC236}">
                <a16:creationId xmlns:a16="http://schemas.microsoft.com/office/drawing/2014/main" id="{8F3CF278-B072-4045-9470-31AEB2818E64}"/>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67" name="Rectangle 66">
            <a:hlinkClick r:id="rId20" action="ppaction://hlinksldjump"/>
            <a:extLst>
              <a:ext uri="{FF2B5EF4-FFF2-40B4-BE49-F238E27FC236}">
                <a16:creationId xmlns:a16="http://schemas.microsoft.com/office/drawing/2014/main" id="{B03870E7-B7F4-4050-A6F4-1D0E849D5C55}"/>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rgbClr val="FFFFFF"/>
                </a:solidFill>
                <a:latin typeface="Trebuchet MS" panose="020B0603020202020204" pitchFamily="34" charset="0"/>
              </a:rPr>
              <a:t>Detailed requirements on select high prio items</a:t>
            </a:r>
            <a:endParaRPr lang="en-US" sz="2377">
              <a:solidFill>
                <a:srgbClr val="FFFFFF"/>
              </a:solidFill>
              <a:latin typeface="Trebuchet MS" panose="020B0603020202020204" pitchFamily="34" charset="0"/>
            </a:endParaRPr>
          </a:p>
        </p:txBody>
      </p:sp>
      <p:sp>
        <p:nvSpPr>
          <p:cNvPr id="66" name="Rectangle 65">
            <a:hlinkClick r:id="rId21" action="ppaction://hlinksldjump"/>
            <a:extLst>
              <a:ext uri="{FF2B5EF4-FFF2-40B4-BE49-F238E27FC236}">
                <a16:creationId xmlns:a16="http://schemas.microsoft.com/office/drawing/2014/main" id="{C9BD4AEB-0F80-4E26-BEC0-35A356A95ABC}"/>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65" name="Rectangle 64">
            <a:hlinkClick r:id="rId22" action="ppaction://hlinksldjump"/>
            <a:extLst>
              <a:ext uri="{FF2B5EF4-FFF2-40B4-BE49-F238E27FC236}">
                <a16:creationId xmlns:a16="http://schemas.microsoft.com/office/drawing/2014/main" id="{F3CBF107-2C88-4DEF-9742-8A941A31D38B}"/>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64" name="Rectangle 63">
            <a:hlinkClick r:id="rId23" action="ppaction://hlinksldjump"/>
            <a:extLst>
              <a:ext uri="{FF2B5EF4-FFF2-40B4-BE49-F238E27FC236}">
                <a16:creationId xmlns:a16="http://schemas.microsoft.com/office/drawing/2014/main" id="{AC576789-2F27-4DD8-9F96-AE01BAD361D2}"/>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63" name="Rectangle 62">
            <a:hlinkClick r:id="rId24" action="ppaction://hlinksldjump"/>
            <a:extLst>
              <a:ext uri="{FF2B5EF4-FFF2-40B4-BE49-F238E27FC236}">
                <a16:creationId xmlns:a16="http://schemas.microsoft.com/office/drawing/2014/main" id="{383E594B-B9C7-4A68-A6D8-1CECC2AC1272}"/>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62" name="Rectangle 61">
            <a:hlinkClick r:id="rId25" action="ppaction://hlinksldjump"/>
            <a:extLst>
              <a:ext uri="{FF2B5EF4-FFF2-40B4-BE49-F238E27FC236}">
                <a16:creationId xmlns:a16="http://schemas.microsoft.com/office/drawing/2014/main" id="{8BF52D6E-8113-48AB-BBE4-D13BA29C0089}"/>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77556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19CDC733-5F26-43A8-BFE1-C3636979AA1A}"/>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56" name="Rectangle 55">
            <a:extLst>
              <a:ext uri="{FF2B5EF4-FFF2-40B4-BE49-F238E27FC236}">
                <a16:creationId xmlns:a16="http://schemas.microsoft.com/office/drawing/2014/main" id="{9D601811-C69F-42D4-8EB4-F6D01A613219}"/>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55" name="Rectangle 54">
            <a:extLst>
              <a:ext uri="{FF2B5EF4-FFF2-40B4-BE49-F238E27FC236}">
                <a16:creationId xmlns:a16="http://schemas.microsoft.com/office/drawing/2014/main" id="{FCA8DDC6-F7DD-48C7-BC26-B11964D7497F}"/>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54" name="Rectangle 53">
            <a:hlinkClick r:id="rId16" action="ppaction://hlinksldjump"/>
            <a:extLst>
              <a:ext uri="{FF2B5EF4-FFF2-40B4-BE49-F238E27FC236}">
                <a16:creationId xmlns:a16="http://schemas.microsoft.com/office/drawing/2014/main" id="{EBF06A57-D689-4AD9-9BA3-4F8423633233}"/>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53" name="Rectangle 52">
            <a:hlinkClick r:id="rId17" action="ppaction://hlinksldjump"/>
            <a:extLst>
              <a:ext uri="{FF2B5EF4-FFF2-40B4-BE49-F238E27FC236}">
                <a16:creationId xmlns:a16="http://schemas.microsoft.com/office/drawing/2014/main" id="{7E50CA41-1111-4B37-A25C-334006CF47D7}"/>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52" name="Rectangle 51">
            <a:hlinkClick r:id="rId18" action="ppaction://hlinksldjump"/>
            <a:extLst>
              <a:ext uri="{FF2B5EF4-FFF2-40B4-BE49-F238E27FC236}">
                <a16:creationId xmlns:a16="http://schemas.microsoft.com/office/drawing/2014/main" id="{3FA27899-9B89-4304-95C9-FFADCE477445}"/>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51" name="Rectangle 50">
            <a:hlinkClick r:id="rId19" action="ppaction://hlinksldjump"/>
            <a:extLst>
              <a:ext uri="{FF2B5EF4-FFF2-40B4-BE49-F238E27FC236}">
                <a16:creationId xmlns:a16="http://schemas.microsoft.com/office/drawing/2014/main" id="{B37AFDA3-F5CA-4938-BBA9-9F7621AE67FF}"/>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rgbClr val="FFFFFF"/>
                </a:solidFill>
                <a:latin typeface="Trebuchet MS" panose="020B0603020202020204" pitchFamily="34" charset="0"/>
              </a:rPr>
              <a:t>U1: Inline-player for custom URLs</a:t>
            </a:r>
            <a:endParaRPr lang="en-US" sz="1783">
              <a:solidFill>
                <a:srgbClr val="FFFFFF"/>
              </a:solidFill>
              <a:latin typeface="Trebuchet MS" panose="020B0603020202020204" pitchFamily="34" charset="0"/>
            </a:endParaRPr>
          </a:p>
        </p:txBody>
      </p:sp>
      <p:sp>
        <p:nvSpPr>
          <p:cNvPr id="50" name="Rectangle 49">
            <a:hlinkClick r:id="rId20" action="ppaction://hlinksldjump"/>
            <a:extLst>
              <a:ext uri="{FF2B5EF4-FFF2-40B4-BE49-F238E27FC236}">
                <a16:creationId xmlns:a16="http://schemas.microsoft.com/office/drawing/2014/main" id="{771005E4-4586-4ECA-9947-A4BA7A103631}"/>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49" name="Rectangle 48">
            <a:hlinkClick r:id="rId21" action="ppaction://hlinksldjump"/>
            <a:extLst>
              <a:ext uri="{FF2B5EF4-FFF2-40B4-BE49-F238E27FC236}">
                <a16:creationId xmlns:a16="http://schemas.microsoft.com/office/drawing/2014/main" id="{4E68F75E-60F4-4D12-824C-4FE52A2E8FC1}"/>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48" name="Rectangle 47">
            <a:hlinkClick r:id="rId22" action="ppaction://hlinksldjump"/>
            <a:extLst>
              <a:ext uri="{FF2B5EF4-FFF2-40B4-BE49-F238E27FC236}">
                <a16:creationId xmlns:a16="http://schemas.microsoft.com/office/drawing/2014/main" id="{2541AEA1-8EEA-4E6B-871C-1B072AE715AF}"/>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47" name="Rectangle 46">
            <a:hlinkClick r:id="rId23" action="ppaction://hlinksldjump"/>
            <a:extLst>
              <a:ext uri="{FF2B5EF4-FFF2-40B4-BE49-F238E27FC236}">
                <a16:creationId xmlns:a16="http://schemas.microsoft.com/office/drawing/2014/main" id="{3A96553D-25DC-447D-A06C-F21F1C2393AC}"/>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46" name="Rectangle 45">
            <a:hlinkClick r:id="rId24" action="ppaction://hlinksldjump"/>
            <a:extLst>
              <a:ext uri="{FF2B5EF4-FFF2-40B4-BE49-F238E27FC236}">
                <a16:creationId xmlns:a16="http://schemas.microsoft.com/office/drawing/2014/main" id="{9025E3B2-00AD-4BD9-8DC6-01E6C72EC678}"/>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45" name="Rectangle 44">
            <a:hlinkClick r:id="rId25" action="ppaction://hlinksldjump"/>
            <a:extLst>
              <a:ext uri="{FF2B5EF4-FFF2-40B4-BE49-F238E27FC236}">
                <a16:creationId xmlns:a16="http://schemas.microsoft.com/office/drawing/2014/main" id="{8B7CE933-B129-493B-9DC7-228CAE1D20D3}"/>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3364415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216341-F5A1-465A-BEDF-44067531E5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5"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2B216341-F5A1-465A-BEDF-44067531E5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2D77186-7C80-41E0-9E5B-A9DFD2AE5C6F}"/>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AU" sz="240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3" name="Picture 12">
            <a:extLst>
              <a:ext uri="{FF2B5EF4-FFF2-40B4-BE49-F238E27FC236}">
                <a16:creationId xmlns:a16="http://schemas.microsoft.com/office/drawing/2014/main" id="{8BD40469-19B0-45D0-8C4F-685092FFE532}"/>
              </a:ext>
            </a:extLst>
          </p:cNvPr>
          <p:cNvPicPr>
            <a:picLocks noChangeAspect="1"/>
          </p:cNvPicPr>
          <p:nvPr/>
        </p:nvPicPr>
        <p:blipFill rotWithShape="1">
          <a:blip r:embed="rId7"/>
          <a:srcRect t="33900" b="57460"/>
          <a:stretch/>
        </p:blipFill>
        <p:spPr>
          <a:xfrm>
            <a:off x="630000" y="2806575"/>
            <a:ext cx="4707623" cy="443620"/>
          </a:xfrm>
          <a:prstGeom prst="rect">
            <a:avLst/>
          </a:prstGeom>
        </p:spPr>
      </p:pic>
      <p:sp>
        <p:nvSpPr>
          <p:cNvPr id="2" name="Title 1">
            <a:extLst>
              <a:ext uri="{FF2B5EF4-FFF2-40B4-BE49-F238E27FC236}">
                <a16:creationId xmlns:a16="http://schemas.microsoft.com/office/drawing/2014/main" id="{DEB17BA5-1DCD-46D5-84A9-A748CE2942C8}"/>
              </a:ext>
            </a:extLst>
          </p:cNvPr>
          <p:cNvSpPr>
            <a:spLocks noGrp="1"/>
          </p:cNvSpPr>
          <p:nvPr>
            <p:ph type="title"/>
          </p:nvPr>
        </p:nvSpPr>
        <p:spPr>
          <a:xfrm>
            <a:off x="630000" y="622800"/>
            <a:ext cx="10933350" cy="332399"/>
          </a:xfrm>
        </p:spPr>
        <p:txBody>
          <a:bodyPr/>
          <a:lstStyle/>
          <a:p>
            <a:r>
              <a:rPr lang="en-AU" dirty="0">
                <a:solidFill>
                  <a:srgbClr val="E71C57"/>
                </a:solidFill>
              </a:rPr>
              <a:t>Specifications: Showing custom URLs as in-line content on </a:t>
            </a:r>
            <a:r>
              <a:rPr lang="en-AU" dirty="0" err="1">
                <a:solidFill>
                  <a:srgbClr val="E71C57"/>
                </a:solidFill>
              </a:rPr>
              <a:t>EdCast</a:t>
            </a:r>
            <a:endParaRPr lang="en-AU" dirty="0">
              <a:solidFill>
                <a:srgbClr val="E71C57"/>
              </a:solidFill>
            </a:endParaRPr>
          </a:p>
        </p:txBody>
      </p:sp>
      <p:sp>
        <p:nvSpPr>
          <p:cNvPr id="12" name="Text Placeholder 2">
            <a:extLst>
              <a:ext uri="{FF2B5EF4-FFF2-40B4-BE49-F238E27FC236}">
                <a16:creationId xmlns:a16="http://schemas.microsoft.com/office/drawing/2014/main" id="{CD15E4FA-EE12-45CE-9D04-38023C996A88}"/>
              </a:ext>
            </a:extLst>
          </p:cNvPr>
          <p:cNvSpPr txBox="1">
            <a:spLocks/>
          </p:cNvSpPr>
          <p:nvPr/>
        </p:nvSpPr>
        <p:spPr>
          <a:xfrm>
            <a:off x="6669388" y="1531815"/>
            <a:ext cx="4140450" cy="407297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lang="en-AU" sz="1800" dirty="0">
                <a:solidFill>
                  <a:srgbClr val="29BA74"/>
                </a:solidFill>
              </a:rPr>
              <a:t>Configuration</a:t>
            </a:r>
          </a:p>
          <a:p>
            <a:pPr marL="324000" lvl="1" indent="-216000">
              <a:buSzPct val="100000"/>
              <a:buFont typeface="Trebuchet MS" panose="020B0603020202020204" pitchFamily="34" charset="0"/>
              <a:buChar char="•"/>
            </a:pPr>
            <a:endParaRPr lang="en-AU" sz="1800" dirty="0">
              <a:solidFill>
                <a:schemeClr val="tx1">
                  <a:lumMod val="100000"/>
                </a:schemeClr>
              </a:solidFill>
              <a:latin typeface="Trebuchet MS" panose="020B0603020202020204" pitchFamily="34" charset="0"/>
            </a:endParaRPr>
          </a:p>
          <a:p>
            <a:pPr marL="324000" lvl="1" indent="-216000">
              <a:buSzPct val="100000"/>
              <a:buFont typeface="Trebuchet MS" panose="020B0603020202020204" pitchFamily="34" charset="0"/>
              <a:buChar char="•"/>
            </a:pPr>
            <a:r>
              <a:rPr lang="en-AU" sz="1800" dirty="0">
                <a:solidFill>
                  <a:schemeClr val="tx1">
                    <a:lumMod val="100000"/>
                  </a:schemeClr>
                </a:solidFill>
                <a:latin typeface="Trebuchet MS" panose="020B0603020202020204" pitchFamily="34" charset="0"/>
              </a:rPr>
              <a:t>Add option for "Link" </a:t>
            </a:r>
            <a:r>
              <a:rPr lang="en-AU" sz="1800" dirty="0" err="1">
                <a:solidFill>
                  <a:schemeClr val="tx1">
                    <a:lumMod val="100000"/>
                  </a:schemeClr>
                </a:solidFill>
                <a:latin typeface="Trebuchet MS" panose="020B0603020202020204" pitchFamily="34" charset="0"/>
              </a:rPr>
              <a:t>SmartCards</a:t>
            </a:r>
            <a:r>
              <a:rPr lang="en-AU" sz="1800" dirty="0">
                <a:solidFill>
                  <a:schemeClr val="tx1">
                    <a:lumMod val="100000"/>
                  </a:schemeClr>
                </a:solidFill>
                <a:latin typeface="Trebuchet MS" panose="020B0603020202020204" pitchFamily="34" charset="0"/>
              </a:rPr>
              <a:t> to open link in iframe (otherwise keep current experience)</a:t>
            </a:r>
          </a:p>
          <a:p>
            <a:pPr marL="324000" lvl="1" indent="-216000">
              <a:buSzPct val="100000"/>
              <a:buFont typeface="Trebuchet MS" panose="020B0603020202020204" pitchFamily="34" charset="0"/>
              <a:buChar char="•"/>
            </a:pPr>
            <a:endParaRPr lang="en-AU" sz="1800" dirty="0">
              <a:solidFill>
                <a:schemeClr val="tx1">
                  <a:lumMod val="100000"/>
                </a:schemeClr>
              </a:solidFill>
              <a:latin typeface="Trebuchet MS" panose="020B0603020202020204" pitchFamily="34" charset="0"/>
            </a:endParaRPr>
          </a:p>
          <a:p>
            <a:pPr marL="324000" lvl="1" indent="-216000">
              <a:buSzPct val="100000"/>
              <a:buFont typeface="Trebuchet MS" panose="020B0603020202020204" pitchFamily="34" charset="0"/>
              <a:buChar char="•"/>
            </a:pPr>
            <a:r>
              <a:rPr lang="en-AU" sz="1800" dirty="0">
                <a:solidFill>
                  <a:schemeClr val="tx1">
                    <a:lumMod val="100000"/>
                  </a:schemeClr>
                </a:solidFill>
                <a:latin typeface="Trebuchet MS" panose="020B0603020202020204" pitchFamily="34" charset="0"/>
              </a:rPr>
              <a:t>Ideally offer variables in URL – such as [</a:t>
            </a:r>
            <a:r>
              <a:rPr lang="en-AU" sz="1800" dirty="0" err="1">
                <a:solidFill>
                  <a:schemeClr val="tx1">
                    <a:lumMod val="100000"/>
                  </a:schemeClr>
                </a:solidFill>
                <a:latin typeface="Trebuchet MS" panose="020B0603020202020204" pitchFamily="34" charset="0"/>
              </a:rPr>
              <a:t>User_ID</a:t>
            </a:r>
            <a:r>
              <a:rPr lang="en-AU" sz="1800" dirty="0">
                <a:solidFill>
                  <a:schemeClr val="tx1">
                    <a:lumMod val="100000"/>
                  </a:schemeClr>
                </a:solidFill>
                <a:latin typeface="Trebuchet MS" panose="020B0603020202020204" pitchFamily="34" charset="0"/>
              </a:rPr>
              <a:t>] and [</a:t>
            </a:r>
            <a:r>
              <a:rPr lang="en-AU" sz="1800" dirty="0" err="1">
                <a:solidFill>
                  <a:schemeClr val="tx1">
                    <a:lumMod val="100000"/>
                  </a:schemeClr>
                </a:solidFill>
                <a:latin typeface="Trebuchet MS" panose="020B0603020202020204" pitchFamily="34" charset="0"/>
              </a:rPr>
              <a:t>User_Token</a:t>
            </a:r>
            <a:r>
              <a:rPr lang="en-AU" sz="1800" dirty="0">
                <a:solidFill>
                  <a:schemeClr val="tx1">
                    <a:lumMod val="100000"/>
                  </a:schemeClr>
                </a:solidFill>
                <a:latin typeface="Trebuchet MS" panose="020B0603020202020204" pitchFamily="34" charset="0"/>
              </a:rPr>
              <a:t>] which get replaced when URL is opened</a:t>
            </a:r>
          </a:p>
          <a:p>
            <a:pPr marL="324000" lvl="1" indent="-216000">
              <a:buSzPct val="100000"/>
              <a:buFont typeface="Trebuchet MS" panose="020B0603020202020204" pitchFamily="34" charset="0"/>
              <a:buChar char="•"/>
            </a:pPr>
            <a:endParaRPr lang="en-AU" sz="1800" dirty="0">
              <a:solidFill>
                <a:schemeClr val="tx1">
                  <a:lumMod val="100000"/>
                </a:schemeClr>
              </a:solidFill>
              <a:latin typeface="Trebuchet MS" panose="020B0603020202020204" pitchFamily="34" charset="0"/>
            </a:endParaRPr>
          </a:p>
          <a:p>
            <a:pPr marL="324000" lvl="1" indent="-216000">
              <a:buSzPct val="100000"/>
              <a:buFont typeface="Trebuchet MS" panose="020B0603020202020204" pitchFamily="34" charset="0"/>
              <a:buChar char="•"/>
            </a:pPr>
            <a:r>
              <a:rPr lang="en-AU" sz="1800" dirty="0">
                <a:solidFill>
                  <a:schemeClr val="tx1">
                    <a:lumMod val="100000"/>
                  </a:schemeClr>
                </a:solidFill>
                <a:latin typeface="Trebuchet MS" panose="020B0603020202020204" pitchFamily="34" charset="0"/>
              </a:rPr>
              <a:t>Add similar option for imported content (</a:t>
            </a:r>
            <a:r>
              <a:rPr lang="en-AU" sz="1800" dirty="0" err="1">
                <a:solidFill>
                  <a:schemeClr val="tx1">
                    <a:lumMod val="100000"/>
                  </a:schemeClr>
                </a:solidFill>
                <a:latin typeface="Trebuchet MS" panose="020B0603020202020204" pitchFamily="34" charset="0"/>
              </a:rPr>
              <a:t>eg</a:t>
            </a:r>
            <a:r>
              <a:rPr lang="en-AU" sz="1800" dirty="0">
                <a:solidFill>
                  <a:schemeClr val="tx1">
                    <a:lumMod val="100000"/>
                  </a:schemeClr>
                </a:solidFill>
                <a:latin typeface="Trebuchet MS" panose="020B0603020202020204" pitchFamily="34" charset="0"/>
              </a:rPr>
              <a:t> SFTP connector)</a:t>
            </a:r>
          </a:p>
          <a:p>
            <a:pPr marL="324000" lvl="1" indent="-216000">
              <a:buSzPct val="100000"/>
              <a:buFont typeface="Trebuchet MS" panose="020B0603020202020204" pitchFamily="34" charset="0"/>
              <a:buChar char="•"/>
            </a:pPr>
            <a:endParaRPr lang="en-AU" sz="1800" dirty="0">
              <a:solidFill>
                <a:schemeClr val="tx1">
                  <a:lumMod val="100000"/>
                </a:schemeClr>
              </a:solidFill>
              <a:latin typeface="Trebuchet MS" panose="020B0603020202020204" pitchFamily="34" charset="0"/>
            </a:endParaRPr>
          </a:p>
          <a:p>
            <a:pPr marL="324000" lvl="1" indent="-216000">
              <a:buSzPct val="100000"/>
              <a:buFont typeface="Trebuchet MS" panose="020B0603020202020204" pitchFamily="34" charset="0"/>
              <a:buChar char="•"/>
            </a:pPr>
            <a:r>
              <a:rPr lang="en-AU" sz="1800" dirty="0">
                <a:solidFill>
                  <a:schemeClr val="tx1">
                    <a:lumMod val="100000"/>
                  </a:schemeClr>
                </a:solidFill>
                <a:latin typeface="Trebuchet MS" panose="020B0603020202020204" pitchFamily="34" charset="0"/>
              </a:rPr>
              <a:t>This will be a powerful option for all </a:t>
            </a:r>
            <a:r>
              <a:rPr lang="en-AU" sz="1800" dirty="0" err="1">
                <a:solidFill>
                  <a:schemeClr val="tx1">
                    <a:lumMod val="100000"/>
                  </a:schemeClr>
                </a:solidFill>
                <a:latin typeface="Trebuchet MS" panose="020B0603020202020204" pitchFamily="34" charset="0"/>
              </a:rPr>
              <a:t>EdCast</a:t>
            </a:r>
            <a:r>
              <a:rPr lang="en-AU" sz="1800" dirty="0">
                <a:solidFill>
                  <a:schemeClr val="tx1">
                    <a:lumMod val="100000"/>
                  </a:schemeClr>
                </a:solidFill>
                <a:latin typeface="Trebuchet MS" panose="020B0603020202020204" pitchFamily="34" charset="0"/>
              </a:rPr>
              <a:t> customers to include custom apps into </a:t>
            </a:r>
            <a:r>
              <a:rPr lang="en-AU" sz="1800" dirty="0" err="1">
                <a:solidFill>
                  <a:schemeClr val="tx1">
                    <a:lumMod val="100000"/>
                  </a:schemeClr>
                </a:solidFill>
                <a:latin typeface="Trebuchet MS" panose="020B0603020202020204" pitchFamily="34" charset="0"/>
              </a:rPr>
              <a:t>EdCast</a:t>
            </a:r>
            <a:r>
              <a:rPr lang="en-AU" sz="1800" dirty="0">
                <a:solidFill>
                  <a:schemeClr val="tx1">
                    <a:lumMod val="100000"/>
                  </a:schemeClr>
                </a:solidFill>
                <a:latin typeface="Trebuchet MS" panose="020B0603020202020204" pitchFamily="34" charset="0"/>
              </a:rPr>
              <a:t>! (In line with their "Netflix"/Aggregator idea)</a:t>
            </a:r>
            <a:endParaRPr lang="en-AU" sz="1800" dirty="0">
              <a:solidFill>
                <a:srgbClr val="E71C57"/>
              </a:solidFill>
              <a:latin typeface="Trebuchet MS" panose="020B0603020202020204" pitchFamily="34" charset="0"/>
            </a:endParaRPr>
          </a:p>
        </p:txBody>
      </p:sp>
      <p:pic>
        <p:nvPicPr>
          <p:cNvPr id="3" name="Picture 2">
            <a:extLst>
              <a:ext uri="{FF2B5EF4-FFF2-40B4-BE49-F238E27FC236}">
                <a16:creationId xmlns:a16="http://schemas.microsoft.com/office/drawing/2014/main" id="{3B88F79A-98DA-4AA5-99A3-4C70657A7700}"/>
              </a:ext>
            </a:extLst>
          </p:cNvPr>
          <p:cNvPicPr>
            <a:picLocks noChangeAspect="1"/>
          </p:cNvPicPr>
          <p:nvPr/>
        </p:nvPicPr>
        <p:blipFill rotWithShape="1">
          <a:blip r:embed="rId7"/>
          <a:srcRect b="68568"/>
          <a:stretch/>
        </p:blipFill>
        <p:spPr>
          <a:xfrm>
            <a:off x="630000" y="1192721"/>
            <a:ext cx="4707623" cy="1613853"/>
          </a:xfrm>
          <a:prstGeom prst="rect">
            <a:avLst/>
          </a:prstGeom>
        </p:spPr>
      </p:pic>
      <p:pic>
        <p:nvPicPr>
          <p:cNvPr id="10" name="Picture 9">
            <a:extLst>
              <a:ext uri="{FF2B5EF4-FFF2-40B4-BE49-F238E27FC236}">
                <a16:creationId xmlns:a16="http://schemas.microsoft.com/office/drawing/2014/main" id="{42317145-30B0-4891-BFB7-4A9DC50D292B}"/>
              </a:ext>
            </a:extLst>
          </p:cNvPr>
          <p:cNvPicPr>
            <a:picLocks noChangeAspect="1"/>
          </p:cNvPicPr>
          <p:nvPr/>
        </p:nvPicPr>
        <p:blipFill rotWithShape="1">
          <a:blip r:embed="rId7"/>
          <a:srcRect t="33900"/>
          <a:stretch/>
        </p:blipFill>
        <p:spPr>
          <a:xfrm>
            <a:off x="630000" y="3250194"/>
            <a:ext cx="4707623" cy="3393909"/>
          </a:xfrm>
          <a:prstGeom prst="rect">
            <a:avLst/>
          </a:prstGeom>
        </p:spPr>
      </p:pic>
      <p:sp>
        <p:nvSpPr>
          <p:cNvPr id="5" name="Rectangle 4">
            <a:extLst>
              <a:ext uri="{FF2B5EF4-FFF2-40B4-BE49-F238E27FC236}">
                <a16:creationId xmlns:a16="http://schemas.microsoft.com/office/drawing/2014/main" id="{F6E78918-F8EA-4C79-826E-C2EB3F412BEB}"/>
              </a:ext>
            </a:extLst>
          </p:cNvPr>
          <p:cNvSpPr/>
          <p:nvPr/>
        </p:nvSpPr>
        <p:spPr>
          <a:xfrm>
            <a:off x="823865" y="2806574"/>
            <a:ext cx="4372824" cy="353085"/>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 name="Rectangle 13">
            <a:extLst>
              <a:ext uri="{FF2B5EF4-FFF2-40B4-BE49-F238E27FC236}">
                <a16:creationId xmlns:a16="http://schemas.microsoft.com/office/drawing/2014/main" id="{703CF989-EEEF-4971-AC39-406960121E3D}"/>
              </a:ext>
            </a:extLst>
          </p:cNvPr>
          <p:cNvSpPr/>
          <p:nvPr/>
        </p:nvSpPr>
        <p:spPr>
          <a:xfrm>
            <a:off x="823865" y="2851842"/>
            <a:ext cx="1662275" cy="3530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AU" sz="1000" dirty="0">
                <a:solidFill>
                  <a:srgbClr val="575757"/>
                </a:solidFill>
              </a:rPr>
              <a:t>Open link in-line:</a:t>
            </a:r>
            <a:endParaRPr lang="en-US" sz="1000" dirty="0">
              <a:solidFill>
                <a:srgbClr val="575757"/>
              </a:solidFill>
            </a:endParaRPr>
          </a:p>
        </p:txBody>
      </p:sp>
      <p:sp>
        <p:nvSpPr>
          <p:cNvPr id="15" name="Rectangle 14">
            <a:extLst>
              <a:ext uri="{FF2B5EF4-FFF2-40B4-BE49-F238E27FC236}">
                <a16:creationId xmlns:a16="http://schemas.microsoft.com/office/drawing/2014/main" id="{99FD9A01-8BD0-4BDE-A946-7406B414E8BD}"/>
              </a:ext>
            </a:extLst>
          </p:cNvPr>
          <p:cNvSpPr/>
          <p:nvPr/>
        </p:nvSpPr>
        <p:spPr>
          <a:xfrm>
            <a:off x="2655858" y="2867553"/>
            <a:ext cx="896114" cy="3530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AU" sz="1000" dirty="0">
                <a:solidFill>
                  <a:srgbClr val="575757"/>
                </a:solidFill>
              </a:rPr>
              <a:t>On desktop</a:t>
            </a:r>
            <a:endParaRPr lang="en-US" sz="1000" dirty="0">
              <a:solidFill>
                <a:srgbClr val="575757"/>
              </a:solidFill>
            </a:endParaRPr>
          </a:p>
        </p:txBody>
      </p:sp>
      <p:sp>
        <p:nvSpPr>
          <p:cNvPr id="6" name="Rectangle 5">
            <a:extLst>
              <a:ext uri="{FF2B5EF4-FFF2-40B4-BE49-F238E27FC236}">
                <a16:creationId xmlns:a16="http://schemas.microsoft.com/office/drawing/2014/main" id="{D0A8CD40-C7D4-4A63-9B95-13D8FC5148C8}"/>
              </a:ext>
            </a:extLst>
          </p:cNvPr>
          <p:cNvSpPr/>
          <p:nvPr/>
        </p:nvSpPr>
        <p:spPr>
          <a:xfrm>
            <a:off x="2553078" y="2989778"/>
            <a:ext cx="96025" cy="115563"/>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575757"/>
                </a:solidFill>
              </a:rPr>
              <a:t>X</a:t>
            </a:r>
            <a:endParaRPr lang="en-US" sz="1200" dirty="0">
              <a:solidFill>
                <a:srgbClr val="575757"/>
              </a:solidFill>
            </a:endParaRPr>
          </a:p>
        </p:txBody>
      </p:sp>
      <p:sp>
        <p:nvSpPr>
          <p:cNvPr id="16" name="Rectangle 15">
            <a:extLst>
              <a:ext uri="{FF2B5EF4-FFF2-40B4-BE49-F238E27FC236}">
                <a16:creationId xmlns:a16="http://schemas.microsoft.com/office/drawing/2014/main" id="{8641728F-AF30-4E58-9CCD-907DAA7A36AE}"/>
              </a:ext>
            </a:extLst>
          </p:cNvPr>
          <p:cNvSpPr/>
          <p:nvPr/>
        </p:nvSpPr>
        <p:spPr>
          <a:xfrm>
            <a:off x="3885987" y="2867553"/>
            <a:ext cx="896114" cy="3530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AU" sz="1000" dirty="0">
                <a:solidFill>
                  <a:srgbClr val="575757"/>
                </a:solidFill>
              </a:rPr>
              <a:t>On mobile</a:t>
            </a:r>
            <a:endParaRPr lang="en-US" sz="1000" dirty="0">
              <a:solidFill>
                <a:srgbClr val="575757"/>
              </a:solidFill>
            </a:endParaRPr>
          </a:p>
        </p:txBody>
      </p:sp>
      <p:sp>
        <p:nvSpPr>
          <p:cNvPr id="17" name="Rectangle 16">
            <a:extLst>
              <a:ext uri="{FF2B5EF4-FFF2-40B4-BE49-F238E27FC236}">
                <a16:creationId xmlns:a16="http://schemas.microsoft.com/office/drawing/2014/main" id="{08813B10-790C-4511-9EE1-D900A5774C91}"/>
              </a:ext>
            </a:extLst>
          </p:cNvPr>
          <p:cNvSpPr/>
          <p:nvPr/>
        </p:nvSpPr>
        <p:spPr>
          <a:xfrm>
            <a:off x="3783207" y="2989778"/>
            <a:ext cx="96025" cy="115563"/>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 name="Rectangle 17">
            <a:extLst>
              <a:ext uri="{FF2B5EF4-FFF2-40B4-BE49-F238E27FC236}">
                <a16:creationId xmlns:a16="http://schemas.microsoft.com/office/drawing/2014/main" id="{DDAC8989-147D-4BF0-8C2B-41C571F1A014}"/>
              </a:ext>
            </a:extLst>
          </p:cNvPr>
          <p:cNvSpPr/>
          <p:nvPr/>
        </p:nvSpPr>
        <p:spPr>
          <a:xfrm>
            <a:off x="555007" y="2851841"/>
            <a:ext cx="4967607" cy="368797"/>
          </a:xfrm>
          <a:prstGeom prst="rect">
            <a:avLst/>
          </a:prstGeom>
          <a:noFill/>
          <a:ln w="19050"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42386442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216341-F5A1-465A-BEDF-44067531E5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99"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2B216341-F5A1-465A-BEDF-44067531E5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2D77186-7C80-41E0-9E5B-A9DFD2AE5C6F}"/>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AU"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DEB17BA5-1DCD-46D5-84A9-A748CE2942C8}"/>
              </a:ext>
            </a:extLst>
          </p:cNvPr>
          <p:cNvSpPr>
            <a:spLocks noGrp="1"/>
          </p:cNvSpPr>
          <p:nvPr>
            <p:ph type="title"/>
          </p:nvPr>
        </p:nvSpPr>
        <p:spPr>
          <a:xfrm>
            <a:off x="630000" y="622800"/>
            <a:ext cx="10933350" cy="332399"/>
          </a:xfrm>
        </p:spPr>
        <p:txBody>
          <a:bodyPr/>
          <a:lstStyle/>
          <a:p>
            <a:r>
              <a:rPr lang="en-AU" dirty="0">
                <a:solidFill>
                  <a:srgbClr val="E71C57"/>
                </a:solidFill>
              </a:rPr>
              <a:t>Example use case 1: Showing SCORM content as in-line player on </a:t>
            </a:r>
            <a:r>
              <a:rPr lang="en-AU" dirty="0" err="1">
                <a:solidFill>
                  <a:srgbClr val="E71C57"/>
                </a:solidFill>
              </a:rPr>
              <a:t>EdCast</a:t>
            </a:r>
            <a:endParaRPr lang="en-AU" dirty="0">
              <a:solidFill>
                <a:srgbClr val="E71C57"/>
              </a:solidFill>
            </a:endParaRPr>
          </a:p>
        </p:txBody>
      </p:sp>
      <p:grpSp>
        <p:nvGrpSpPr>
          <p:cNvPr id="5" name="Group 4">
            <a:extLst>
              <a:ext uri="{FF2B5EF4-FFF2-40B4-BE49-F238E27FC236}">
                <a16:creationId xmlns:a16="http://schemas.microsoft.com/office/drawing/2014/main" id="{CE0570B6-8E49-4423-8B1B-4A96090DF946}"/>
              </a:ext>
            </a:extLst>
          </p:cNvPr>
          <p:cNvGrpSpPr>
            <a:grpSpLocks/>
          </p:cNvGrpSpPr>
          <p:nvPr/>
        </p:nvGrpSpPr>
        <p:grpSpPr>
          <a:xfrm>
            <a:off x="6096000" y="2019263"/>
            <a:ext cx="5116930" cy="3168032"/>
            <a:chOff x="4061263" y="1571749"/>
            <a:chExt cx="7309900" cy="4525760"/>
          </a:xfrm>
        </p:grpSpPr>
        <p:pic>
          <p:nvPicPr>
            <p:cNvPr id="4" name="Picture 3">
              <a:extLst>
                <a:ext uri="{FF2B5EF4-FFF2-40B4-BE49-F238E27FC236}">
                  <a16:creationId xmlns:a16="http://schemas.microsoft.com/office/drawing/2014/main" id="{7B7B141D-1E80-42A2-AFE9-9152B9393A8B}"/>
                </a:ext>
              </a:extLst>
            </p:cNvPr>
            <p:cNvPicPr>
              <a:picLocks noChangeAspect="1"/>
            </p:cNvPicPr>
            <p:nvPr/>
          </p:nvPicPr>
          <p:blipFill>
            <a:blip r:embed="rId7"/>
            <a:stretch>
              <a:fillRect/>
            </a:stretch>
          </p:blipFill>
          <p:spPr>
            <a:xfrm>
              <a:off x="4061263" y="1571749"/>
              <a:ext cx="7309900" cy="4525760"/>
            </a:xfrm>
            <a:prstGeom prst="rect">
              <a:avLst/>
            </a:prstGeom>
            <a:ln w="6667" cap="flat" cmpd="sng" algn="ctr">
              <a:solidFill>
                <a:srgbClr val="9A9A9A"/>
              </a:solidFill>
              <a:prstDash val="solid"/>
              <a:round/>
              <a:headEnd type="none" w="med" len="med"/>
              <a:tailEnd type="none" w="med" len="med"/>
            </a:ln>
          </p:spPr>
        </p:pic>
        <p:pic>
          <p:nvPicPr>
            <p:cNvPr id="11" name="Picture 10">
              <a:extLst>
                <a:ext uri="{FF2B5EF4-FFF2-40B4-BE49-F238E27FC236}">
                  <a16:creationId xmlns:a16="http://schemas.microsoft.com/office/drawing/2014/main" id="{5E8FC0F0-CCE9-40B0-BADA-F93C422C904F}"/>
                </a:ext>
              </a:extLst>
            </p:cNvPr>
            <p:cNvPicPr>
              <a:picLocks noChangeAspect="1"/>
            </p:cNvPicPr>
            <p:nvPr/>
          </p:nvPicPr>
          <p:blipFill rotWithShape="1">
            <a:blip r:embed="rId8"/>
            <a:srcRect l="1256" t="8674" r="882" b="22005"/>
            <a:stretch/>
          </p:blipFill>
          <p:spPr>
            <a:xfrm>
              <a:off x="4680640" y="2788466"/>
              <a:ext cx="6020555" cy="1855961"/>
            </a:xfrm>
            <a:prstGeom prst="rect">
              <a:avLst/>
            </a:prstGeom>
          </p:spPr>
        </p:pic>
      </p:grpSp>
      <p:pic>
        <p:nvPicPr>
          <p:cNvPr id="3" name="Picture 2">
            <a:extLst>
              <a:ext uri="{FF2B5EF4-FFF2-40B4-BE49-F238E27FC236}">
                <a16:creationId xmlns:a16="http://schemas.microsoft.com/office/drawing/2014/main" id="{42322517-4206-401C-875F-5AA306542467}"/>
              </a:ext>
            </a:extLst>
          </p:cNvPr>
          <p:cNvPicPr>
            <a:picLocks noChangeAspect="1"/>
          </p:cNvPicPr>
          <p:nvPr/>
        </p:nvPicPr>
        <p:blipFill>
          <a:blip r:embed="rId9"/>
          <a:stretch>
            <a:fillRect/>
          </a:stretch>
        </p:blipFill>
        <p:spPr>
          <a:xfrm>
            <a:off x="700138" y="2344846"/>
            <a:ext cx="2346280" cy="3175129"/>
          </a:xfrm>
          <a:prstGeom prst="rect">
            <a:avLst/>
          </a:prstGeom>
          <a:ln w="9525" cap="flat" cmpd="sng" algn="ctr">
            <a:solidFill>
              <a:srgbClr val="9A9A9A"/>
            </a:solidFill>
            <a:prstDash val="solid"/>
            <a:round/>
            <a:headEnd type="none" w="med" len="med"/>
            <a:tailEnd type="none" w="med" len="med"/>
          </a:ln>
        </p:spPr>
      </p:pic>
      <p:grpSp>
        <p:nvGrpSpPr>
          <p:cNvPr id="13" name="Group 12">
            <a:extLst>
              <a:ext uri="{FF2B5EF4-FFF2-40B4-BE49-F238E27FC236}">
                <a16:creationId xmlns:a16="http://schemas.microsoft.com/office/drawing/2014/main" id="{5781EB9D-67A4-41CA-95A6-F3EEEC5792B8}"/>
              </a:ext>
            </a:extLst>
          </p:cNvPr>
          <p:cNvGrpSpPr>
            <a:grpSpLocks noChangeAspect="1"/>
          </p:cNvGrpSpPr>
          <p:nvPr/>
        </p:nvGrpSpPr>
        <p:grpSpPr>
          <a:xfrm>
            <a:off x="4195226" y="3043093"/>
            <a:ext cx="306910" cy="306910"/>
            <a:chOff x="982662" y="1847850"/>
            <a:chExt cx="269875" cy="269875"/>
          </a:xfrm>
        </p:grpSpPr>
        <p:sp>
          <p:nvSpPr>
            <p:cNvPr id="14" name="Oval 50">
              <a:extLst>
                <a:ext uri="{FF2B5EF4-FFF2-40B4-BE49-F238E27FC236}">
                  <a16:creationId xmlns:a16="http://schemas.microsoft.com/office/drawing/2014/main" id="{1782E455-1915-4216-BBB9-9AD4B7DA5CB1}"/>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5" name="Freeform 51">
              <a:extLst>
                <a:ext uri="{FF2B5EF4-FFF2-40B4-BE49-F238E27FC236}">
                  <a16:creationId xmlns:a16="http://schemas.microsoft.com/office/drawing/2014/main" id="{A862C66F-EFB0-4CD0-BFF7-00703F6EE2F7}"/>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6" name="Text Placeholder 2">
            <a:extLst>
              <a:ext uri="{FF2B5EF4-FFF2-40B4-BE49-F238E27FC236}">
                <a16:creationId xmlns:a16="http://schemas.microsoft.com/office/drawing/2014/main" id="{6908AD80-6394-4EA3-A2E3-0478FDF8622A}"/>
              </a:ext>
            </a:extLst>
          </p:cNvPr>
          <p:cNvSpPr txBox="1">
            <a:spLocks/>
          </p:cNvSpPr>
          <p:nvPr/>
        </p:nvSpPr>
        <p:spPr>
          <a:xfrm>
            <a:off x="3404103" y="3603279"/>
            <a:ext cx="2222920" cy="237425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SzPct val="100000"/>
              <a:buNone/>
            </a:pPr>
            <a:r>
              <a:rPr lang="en-AU" sz="1800" dirty="0">
                <a:solidFill>
                  <a:srgbClr val="29BA74"/>
                </a:solidFill>
                <a:latin typeface="Trebuchet MS" panose="020B0603020202020204" pitchFamily="34" charset="0"/>
              </a:rPr>
              <a:t>Target experience:</a:t>
            </a:r>
          </a:p>
          <a:p>
            <a:pPr marL="108000" lvl="1" indent="0">
              <a:buSzPct val="100000"/>
              <a:buNone/>
            </a:pPr>
            <a:r>
              <a:rPr lang="en-AU" sz="1800" dirty="0">
                <a:solidFill>
                  <a:schemeClr val="tx1">
                    <a:lumMod val="100000"/>
                  </a:schemeClr>
                </a:solidFill>
                <a:latin typeface="Trebuchet MS" panose="020B0603020202020204" pitchFamily="34" charset="0"/>
              </a:rPr>
              <a:t>Click on </a:t>
            </a:r>
            <a:r>
              <a:rPr lang="en-AU" sz="1800" dirty="0" err="1">
                <a:solidFill>
                  <a:schemeClr val="tx1">
                    <a:lumMod val="100000"/>
                  </a:schemeClr>
                </a:solidFill>
                <a:latin typeface="Trebuchet MS" panose="020B0603020202020204" pitchFamily="34" charset="0"/>
              </a:rPr>
              <a:t>SmartCard</a:t>
            </a:r>
            <a:r>
              <a:rPr lang="en-AU" sz="1800" dirty="0">
                <a:solidFill>
                  <a:schemeClr val="tx1">
                    <a:lumMod val="100000"/>
                  </a:schemeClr>
                </a:solidFill>
                <a:latin typeface="Trebuchet MS" panose="020B0603020202020204" pitchFamily="34" charset="0"/>
              </a:rPr>
              <a:t> directly opens the URL in an iframe (similar to uploaded PDFs at the moment)</a:t>
            </a:r>
            <a:endParaRPr lang="en-AU" sz="1800" dirty="0">
              <a:solidFill>
                <a:srgbClr val="E71C57"/>
              </a:solidFill>
              <a:latin typeface="Trebuchet MS" panose="020B0603020202020204" pitchFamily="34" charset="0"/>
            </a:endParaRPr>
          </a:p>
        </p:txBody>
      </p:sp>
      <p:sp>
        <p:nvSpPr>
          <p:cNvPr id="17" name="Text Placeholder 2">
            <a:extLst>
              <a:ext uri="{FF2B5EF4-FFF2-40B4-BE49-F238E27FC236}">
                <a16:creationId xmlns:a16="http://schemas.microsoft.com/office/drawing/2014/main" id="{2303EFFE-E9F1-41ED-BAF1-FBAD2CFEC23A}"/>
              </a:ext>
            </a:extLst>
          </p:cNvPr>
          <p:cNvSpPr txBox="1">
            <a:spLocks/>
          </p:cNvSpPr>
          <p:nvPr/>
        </p:nvSpPr>
        <p:spPr>
          <a:xfrm>
            <a:off x="9074074" y="2641638"/>
            <a:ext cx="1904367" cy="46177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SzPct val="100000"/>
              <a:buNone/>
            </a:pPr>
            <a:r>
              <a:rPr lang="en-AU" u="sng" dirty="0">
                <a:solidFill>
                  <a:srgbClr val="295E7E"/>
                </a:solidFill>
                <a:latin typeface="Trebuchet MS" panose="020B0603020202020204" pitchFamily="34" charset="0"/>
              </a:rPr>
              <a:t>Open in new window</a:t>
            </a:r>
          </a:p>
        </p:txBody>
      </p:sp>
      <p:sp>
        <p:nvSpPr>
          <p:cNvPr id="6" name="Speech Bubble: Rectangle 5">
            <a:extLst>
              <a:ext uri="{FF2B5EF4-FFF2-40B4-BE49-F238E27FC236}">
                <a16:creationId xmlns:a16="http://schemas.microsoft.com/office/drawing/2014/main" id="{7D09FA1C-7609-4D50-992C-A8A0A15C4D1F}"/>
              </a:ext>
            </a:extLst>
          </p:cNvPr>
          <p:cNvSpPr/>
          <p:nvPr/>
        </p:nvSpPr>
        <p:spPr>
          <a:xfrm>
            <a:off x="9162107" y="1251991"/>
            <a:ext cx="2186190" cy="559796"/>
          </a:xfrm>
          <a:prstGeom prst="wedgeRectCallout">
            <a:avLst>
              <a:gd name="adj1" fmla="val -18679"/>
              <a:gd name="adj2" fmla="val 196795"/>
            </a:avLst>
          </a:prstGeom>
          <a:solidFill>
            <a:srgbClr val="29BA74"/>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FFFFFF"/>
                </a:solidFill>
              </a:rPr>
              <a:t>Add link/icon to open the iframe page as new window</a:t>
            </a:r>
            <a:endParaRPr lang="en-US" sz="1200" dirty="0">
              <a:solidFill>
                <a:srgbClr val="FFFFFF"/>
              </a:solidFill>
            </a:endParaRPr>
          </a:p>
        </p:txBody>
      </p:sp>
      <p:sp>
        <p:nvSpPr>
          <p:cNvPr id="18" name="Text Placeholder 2">
            <a:extLst>
              <a:ext uri="{FF2B5EF4-FFF2-40B4-BE49-F238E27FC236}">
                <a16:creationId xmlns:a16="http://schemas.microsoft.com/office/drawing/2014/main" id="{6587F52D-D866-4CD7-9A44-102CC0C26C7A}"/>
              </a:ext>
            </a:extLst>
          </p:cNvPr>
          <p:cNvSpPr txBox="1">
            <a:spLocks/>
          </p:cNvSpPr>
          <p:nvPr/>
        </p:nvSpPr>
        <p:spPr>
          <a:xfrm>
            <a:off x="6291761" y="5416622"/>
            <a:ext cx="4686680" cy="514847"/>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lang="en-AU" sz="1800" dirty="0">
                <a:solidFill>
                  <a:srgbClr val="29BA74"/>
                </a:solidFill>
              </a:rPr>
              <a:t>Use case: </a:t>
            </a:r>
            <a:r>
              <a:rPr lang="en-AU" sz="1800" dirty="0">
                <a:solidFill>
                  <a:schemeClr val="tx1">
                    <a:lumMod val="100000"/>
                  </a:schemeClr>
                </a:solidFill>
                <a:latin typeface="Trebuchet MS" panose="020B0603020202020204" pitchFamily="34" charset="0"/>
              </a:rPr>
              <a:t>SCORM content hosted on Saba should be displayed with in-line player on </a:t>
            </a:r>
            <a:r>
              <a:rPr lang="en-AU" sz="1800" dirty="0" err="1">
                <a:solidFill>
                  <a:schemeClr val="tx1">
                    <a:lumMod val="100000"/>
                  </a:schemeClr>
                </a:solidFill>
                <a:latin typeface="Trebuchet MS" panose="020B0603020202020204" pitchFamily="34" charset="0"/>
              </a:rPr>
              <a:t>EdCast</a:t>
            </a:r>
            <a:r>
              <a:rPr lang="en-AU" sz="1800" dirty="0">
                <a:solidFill>
                  <a:schemeClr val="tx1">
                    <a:lumMod val="100000"/>
                  </a:schemeClr>
                </a:solidFill>
                <a:latin typeface="Trebuchet MS" panose="020B0603020202020204" pitchFamily="34" charset="0"/>
              </a:rPr>
              <a:t> for seamless user experience</a:t>
            </a:r>
            <a:endParaRPr lang="en-AU" sz="1800" dirty="0">
              <a:solidFill>
                <a:srgbClr val="E71C57"/>
              </a:solidFill>
              <a:latin typeface="Trebuchet MS" panose="020B0603020202020204" pitchFamily="34" charset="0"/>
            </a:endParaRPr>
          </a:p>
        </p:txBody>
      </p:sp>
    </p:spTree>
    <p:extLst>
      <p:ext uri="{BB962C8B-B14F-4D97-AF65-F5344CB8AC3E}">
        <p14:creationId xmlns:p14="http://schemas.microsoft.com/office/powerpoint/2010/main" val="417431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216341-F5A1-465A-BEDF-44067531E5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723"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2B216341-F5A1-465A-BEDF-44067531E5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2D77186-7C80-41E0-9E5B-A9DFD2AE5C6F}"/>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AU"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DEB17BA5-1DCD-46D5-84A9-A748CE2942C8}"/>
              </a:ext>
            </a:extLst>
          </p:cNvPr>
          <p:cNvSpPr>
            <a:spLocks noGrp="1"/>
          </p:cNvSpPr>
          <p:nvPr>
            <p:ph type="title"/>
          </p:nvPr>
        </p:nvSpPr>
        <p:spPr>
          <a:xfrm>
            <a:off x="630000" y="622800"/>
            <a:ext cx="10933350" cy="332399"/>
          </a:xfrm>
        </p:spPr>
        <p:txBody>
          <a:bodyPr/>
          <a:lstStyle/>
          <a:p>
            <a:r>
              <a:rPr lang="en-AU" dirty="0">
                <a:solidFill>
                  <a:srgbClr val="E71C57"/>
                </a:solidFill>
              </a:rPr>
              <a:t>Example use case 2: Showing custom app in in-line player on </a:t>
            </a:r>
            <a:r>
              <a:rPr lang="en-AU" dirty="0" err="1">
                <a:solidFill>
                  <a:srgbClr val="E71C57"/>
                </a:solidFill>
              </a:rPr>
              <a:t>EdCast</a:t>
            </a:r>
            <a:endParaRPr lang="en-AU" dirty="0">
              <a:solidFill>
                <a:srgbClr val="E71C57"/>
              </a:solidFill>
            </a:endParaRPr>
          </a:p>
        </p:txBody>
      </p:sp>
      <p:pic>
        <p:nvPicPr>
          <p:cNvPr id="3" name="Picture 2">
            <a:extLst>
              <a:ext uri="{FF2B5EF4-FFF2-40B4-BE49-F238E27FC236}">
                <a16:creationId xmlns:a16="http://schemas.microsoft.com/office/drawing/2014/main" id="{42322517-4206-401C-875F-5AA306542467}"/>
              </a:ext>
            </a:extLst>
          </p:cNvPr>
          <p:cNvPicPr>
            <a:picLocks noChangeAspect="1"/>
          </p:cNvPicPr>
          <p:nvPr/>
        </p:nvPicPr>
        <p:blipFill>
          <a:blip r:embed="rId7"/>
          <a:stretch>
            <a:fillRect/>
          </a:stretch>
        </p:blipFill>
        <p:spPr>
          <a:xfrm>
            <a:off x="700138" y="2344846"/>
            <a:ext cx="2346280" cy="3175129"/>
          </a:xfrm>
          <a:prstGeom prst="rect">
            <a:avLst/>
          </a:prstGeom>
          <a:ln w="9525" cap="flat" cmpd="sng" algn="ctr">
            <a:solidFill>
              <a:srgbClr val="9A9A9A"/>
            </a:solidFill>
            <a:prstDash val="solid"/>
            <a:round/>
            <a:headEnd type="none" w="med" len="med"/>
            <a:tailEnd type="none" w="med" len="med"/>
          </a:ln>
        </p:spPr>
      </p:pic>
      <p:grpSp>
        <p:nvGrpSpPr>
          <p:cNvPr id="13" name="Group 12">
            <a:extLst>
              <a:ext uri="{FF2B5EF4-FFF2-40B4-BE49-F238E27FC236}">
                <a16:creationId xmlns:a16="http://schemas.microsoft.com/office/drawing/2014/main" id="{5781EB9D-67A4-41CA-95A6-F3EEEC5792B8}"/>
              </a:ext>
            </a:extLst>
          </p:cNvPr>
          <p:cNvGrpSpPr>
            <a:grpSpLocks noChangeAspect="1"/>
          </p:cNvGrpSpPr>
          <p:nvPr/>
        </p:nvGrpSpPr>
        <p:grpSpPr>
          <a:xfrm>
            <a:off x="4195226" y="3043093"/>
            <a:ext cx="306910" cy="306910"/>
            <a:chOff x="982662" y="1847850"/>
            <a:chExt cx="269875" cy="269875"/>
          </a:xfrm>
        </p:grpSpPr>
        <p:sp>
          <p:nvSpPr>
            <p:cNvPr id="14" name="Oval 50">
              <a:extLst>
                <a:ext uri="{FF2B5EF4-FFF2-40B4-BE49-F238E27FC236}">
                  <a16:creationId xmlns:a16="http://schemas.microsoft.com/office/drawing/2014/main" id="{1782E455-1915-4216-BBB9-9AD4B7DA5CB1}"/>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5" name="Freeform 51">
              <a:extLst>
                <a:ext uri="{FF2B5EF4-FFF2-40B4-BE49-F238E27FC236}">
                  <a16:creationId xmlns:a16="http://schemas.microsoft.com/office/drawing/2014/main" id="{A862C66F-EFB0-4CD0-BFF7-00703F6EE2F7}"/>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6" name="Text Placeholder 2">
            <a:extLst>
              <a:ext uri="{FF2B5EF4-FFF2-40B4-BE49-F238E27FC236}">
                <a16:creationId xmlns:a16="http://schemas.microsoft.com/office/drawing/2014/main" id="{6908AD80-6394-4EA3-A2E3-0478FDF8622A}"/>
              </a:ext>
            </a:extLst>
          </p:cNvPr>
          <p:cNvSpPr txBox="1">
            <a:spLocks/>
          </p:cNvSpPr>
          <p:nvPr/>
        </p:nvSpPr>
        <p:spPr>
          <a:xfrm>
            <a:off x="3404103" y="3603279"/>
            <a:ext cx="2222920" cy="237425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SzPct val="100000"/>
              <a:buNone/>
            </a:pPr>
            <a:r>
              <a:rPr lang="en-AU" sz="1800" dirty="0">
                <a:solidFill>
                  <a:srgbClr val="29BA74"/>
                </a:solidFill>
                <a:latin typeface="Trebuchet MS" panose="020B0603020202020204" pitchFamily="34" charset="0"/>
              </a:rPr>
              <a:t>Target experience:</a:t>
            </a:r>
          </a:p>
          <a:p>
            <a:pPr marL="108000" lvl="1" indent="0">
              <a:buSzPct val="100000"/>
              <a:buNone/>
            </a:pPr>
            <a:r>
              <a:rPr lang="en-AU" sz="1800" dirty="0">
                <a:solidFill>
                  <a:schemeClr val="tx1">
                    <a:lumMod val="100000"/>
                  </a:schemeClr>
                </a:solidFill>
                <a:latin typeface="Trebuchet MS" panose="020B0603020202020204" pitchFamily="34" charset="0"/>
              </a:rPr>
              <a:t>Click on </a:t>
            </a:r>
            <a:r>
              <a:rPr lang="en-AU" sz="1800" dirty="0" err="1">
                <a:solidFill>
                  <a:schemeClr val="tx1">
                    <a:lumMod val="100000"/>
                  </a:schemeClr>
                </a:solidFill>
                <a:latin typeface="Trebuchet MS" panose="020B0603020202020204" pitchFamily="34" charset="0"/>
              </a:rPr>
              <a:t>SmartCard</a:t>
            </a:r>
            <a:r>
              <a:rPr lang="en-AU" sz="1800" dirty="0">
                <a:solidFill>
                  <a:schemeClr val="tx1">
                    <a:lumMod val="100000"/>
                  </a:schemeClr>
                </a:solidFill>
                <a:latin typeface="Trebuchet MS" panose="020B0603020202020204" pitchFamily="34" charset="0"/>
              </a:rPr>
              <a:t> opens a BCG app in an iframe in which user can select which session they want to register for </a:t>
            </a:r>
            <a:endParaRPr lang="en-AU" sz="1800" dirty="0">
              <a:solidFill>
                <a:srgbClr val="E71C57"/>
              </a:solidFill>
              <a:latin typeface="Trebuchet MS" panose="020B0603020202020204" pitchFamily="34" charset="0"/>
            </a:endParaRPr>
          </a:p>
        </p:txBody>
      </p:sp>
      <p:pic>
        <p:nvPicPr>
          <p:cNvPr id="19" name="Picture 18">
            <a:extLst>
              <a:ext uri="{FF2B5EF4-FFF2-40B4-BE49-F238E27FC236}">
                <a16:creationId xmlns:a16="http://schemas.microsoft.com/office/drawing/2014/main" id="{577F9CA2-C9DA-4684-B6FF-3CA5B49C2DAB}"/>
              </a:ext>
            </a:extLst>
          </p:cNvPr>
          <p:cNvPicPr>
            <a:picLocks noChangeAspect="1"/>
          </p:cNvPicPr>
          <p:nvPr/>
        </p:nvPicPr>
        <p:blipFill>
          <a:blip r:embed="rId8"/>
          <a:stretch>
            <a:fillRect/>
          </a:stretch>
        </p:blipFill>
        <p:spPr>
          <a:xfrm>
            <a:off x="6291673" y="1159008"/>
            <a:ext cx="4805940" cy="5482746"/>
          </a:xfrm>
          <a:prstGeom prst="rect">
            <a:avLst/>
          </a:prstGeom>
        </p:spPr>
      </p:pic>
      <p:sp>
        <p:nvSpPr>
          <p:cNvPr id="20" name="Rectangle 19">
            <a:extLst>
              <a:ext uri="{FF2B5EF4-FFF2-40B4-BE49-F238E27FC236}">
                <a16:creationId xmlns:a16="http://schemas.microsoft.com/office/drawing/2014/main" id="{0E6C7637-F1DC-443F-B8CF-6436A823C36C}"/>
              </a:ext>
            </a:extLst>
          </p:cNvPr>
          <p:cNvSpPr/>
          <p:nvPr/>
        </p:nvSpPr>
        <p:spPr>
          <a:xfrm>
            <a:off x="6706587" y="2165005"/>
            <a:ext cx="4171950" cy="3924300"/>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Rectangle 20">
            <a:extLst>
              <a:ext uri="{FF2B5EF4-FFF2-40B4-BE49-F238E27FC236}">
                <a16:creationId xmlns:a16="http://schemas.microsoft.com/office/drawing/2014/main" id="{89526399-9E9C-49DC-BDA2-65F214E2561A}"/>
              </a:ext>
            </a:extLst>
          </p:cNvPr>
          <p:cNvSpPr/>
          <p:nvPr/>
        </p:nvSpPr>
        <p:spPr>
          <a:xfrm>
            <a:off x="6706587" y="1906876"/>
            <a:ext cx="2471160" cy="2581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AU" sz="1200" dirty="0">
                <a:solidFill>
                  <a:srgbClr val="575757"/>
                </a:solidFill>
              </a:rPr>
              <a:t>Advanced Excel Training</a:t>
            </a:r>
            <a:endParaRPr lang="en-US" sz="1200" dirty="0">
              <a:solidFill>
                <a:srgbClr val="575757"/>
              </a:solidFill>
            </a:endParaRPr>
          </a:p>
        </p:txBody>
      </p:sp>
      <p:sp>
        <p:nvSpPr>
          <p:cNvPr id="22" name="Rectangle 21">
            <a:extLst>
              <a:ext uri="{FF2B5EF4-FFF2-40B4-BE49-F238E27FC236}">
                <a16:creationId xmlns:a16="http://schemas.microsoft.com/office/drawing/2014/main" id="{CE36B276-6344-431D-9812-EBF18E436789}"/>
              </a:ext>
            </a:extLst>
          </p:cNvPr>
          <p:cNvSpPr/>
          <p:nvPr/>
        </p:nvSpPr>
        <p:spPr>
          <a:xfrm>
            <a:off x="6706587" y="2423135"/>
            <a:ext cx="3924300" cy="283749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AU" sz="1200" dirty="0">
                <a:solidFill>
                  <a:srgbClr val="575757"/>
                </a:solidFill>
              </a:rPr>
              <a:t>There are the following options available for you:</a:t>
            </a:r>
          </a:p>
          <a:p>
            <a:endParaRPr lang="en-AU" sz="1200" dirty="0">
              <a:solidFill>
                <a:srgbClr val="575757"/>
              </a:solidFill>
            </a:endParaRPr>
          </a:p>
          <a:p>
            <a:endParaRPr lang="en-AU" sz="1200" dirty="0">
              <a:solidFill>
                <a:srgbClr val="575757"/>
              </a:solidFill>
            </a:endParaRPr>
          </a:p>
          <a:p>
            <a:r>
              <a:rPr lang="en-AU" sz="1200" dirty="0">
                <a:solidFill>
                  <a:srgbClr val="575757"/>
                </a:solidFill>
              </a:rPr>
              <a:t>Monday 20/02/2021,  9am – 3pm</a:t>
            </a:r>
          </a:p>
          <a:p>
            <a:endParaRPr lang="en-AU" sz="1200" dirty="0">
              <a:solidFill>
                <a:srgbClr val="575757"/>
              </a:solidFill>
            </a:endParaRPr>
          </a:p>
          <a:p>
            <a:endParaRPr lang="en-AU" sz="1200" dirty="0">
              <a:solidFill>
                <a:srgbClr val="575757"/>
              </a:solidFill>
            </a:endParaRPr>
          </a:p>
          <a:p>
            <a:endParaRPr lang="en-AU" sz="1200" dirty="0">
              <a:solidFill>
                <a:srgbClr val="575757"/>
              </a:solidFill>
            </a:endParaRPr>
          </a:p>
          <a:p>
            <a:r>
              <a:rPr lang="en-AU" sz="1200" dirty="0">
                <a:solidFill>
                  <a:srgbClr val="575757"/>
                </a:solidFill>
              </a:rPr>
              <a:t>Wednesday 01/03/2021,  9am – 3pm</a:t>
            </a:r>
          </a:p>
          <a:p>
            <a:endParaRPr lang="en-US" sz="1200" dirty="0">
              <a:solidFill>
                <a:srgbClr val="575757"/>
              </a:solidFill>
            </a:endParaRPr>
          </a:p>
          <a:p>
            <a:endParaRPr lang="en-US" sz="1200" dirty="0">
              <a:solidFill>
                <a:srgbClr val="575757"/>
              </a:solidFill>
            </a:endParaRPr>
          </a:p>
          <a:p>
            <a:endParaRPr lang="en-US" sz="1200" dirty="0">
              <a:solidFill>
                <a:srgbClr val="575757"/>
              </a:solidFill>
            </a:endParaRPr>
          </a:p>
          <a:p>
            <a:r>
              <a:rPr lang="en-AU" sz="1200" dirty="0">
                <a:solidFill>
                  <a:srgbClr val="575757"/>
                </a:solidFill>
              </a:rPr>
              <a:t>Friday 10/03/2021,  9am – 3pm</a:t>
            </a:r>
          </a:p>
          <a:p>
            <a:endParaRPr lang="en-US" sz="1200" dirty="0">
              <a:solidFill>
                <a:srgbClr val="575757"/>
              </a:solidFill>
            </a:endParaRPr>
          </a:p>
        </p:txBody>
      </p:sp>
      <p:sp>
        <p:nvSpPr>
          <p:cNvPr id="23" name="Rectangle 22">
            <a:extLst>
              <a:ext uri="{FF2B5EF4-FFF2-40B4-BE49-F238E27FC236}">
                <a16:creationId xmlns:a16="http://schemas.microsoft.com/office/drawing/2014/main" id="{C4CE1347-55C2-42C7-88F2-E8B9297A815E}"/>
              </a:ext>
            </a:extLst>
          </p:cNvPr>
          <p:cNvSpPr/>
          <p:nvPr/>
        </p:nvSpPr>
        <p:spPr>
          <a:xfrm>
            <a:off x="6767922" y="3255616"/>
            <a:ext cx="1219200" cy="238125"/>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FFFFFF"/>
                </a:solidFill>
              </a:rPr>
              <a:t>Register</a:t>
            </a:r>
            <a:endParaRPr lang="en-US" sz="1200" dirty="0">
              <a:solidFill>
                <a:srgbClr val="FFFFFF"/>
              </a:solidFill>
            </a:endParaRPr>
          </a:p>
        </p:txBody>
      </p:sp>
      <p:sp>
        <p:nvSpPr>
          <p:cNvPr id="24" name="Rectangle 23">
            <a:extLst>
              <a:ext uri="{FF2B5EF4-FFF2-40B4-BE49-F238E27FC236}">
                <a16:creationId xmlns:a16="http://schemas.microsoft.com/office/drawing/2014/main" id="{A98EF52E-948C-4B4E-B0B9-682FADBDE385}"/>
              </a:ext>
            </a:extLst>
          </p:cNvPr>
          <p:cNvSpPr/>
          <p:nvPr/>
        </p:nvSpPr>
        <p:spPr>
          <a:xfrm>
            <a:off x="6767922" y="4000947"/>
            <a:ext cx="1219200" cy="238125"/>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FFFFFF"/>
                </a:solidFill>
              </a:rPr>
              <a:t>Register</a:t>
            </a:r>
            <a:endParaRPr lang="en-US" sz="1200" dirty="0">
              <a:solidFill>
                <a:srgbClr val="FFFFFF"/>
              </a:solidFill>
            </a:endParaRPr>
          </a:p>
        </p:txBody>
      </p:sp>
      <p:sp>
        <p:nvSpPr>
          <p:cNvPr id="25" name="Rectangle 24">
            <a:extLst>
              <a:ext uri="{FF2B5EF4-FFF2-40B4-BE49-F238E27FC236}">
                <a16:creationId xmlns:a16="http://schemas.microsoft.com/office/drawing/2014/main" id="{ADAC4E99-A207-4B7B-9DBC-BA020419CD99}"/>
              </a:ext>
            </a:extLst>
          </p:cNvPr>
          <p:cNvSpPr/>
          <p:nvPr/>
        </p:nvSpPr>
        <p:spPr>
          <a:xfrm>
            <a:off x="6767922" y="4746278"/>
            <a:ext cx="1219200" cy="238125"/>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FFFFFF"/>
                </a:solidFill>
              </a:rPr>
              <a:t>Register</a:t>
            </a:r>
            <a:endParaRPr lang="en-US" sz="1200" dirty="0">
              <a:solidFill>
                <a:srgbClr val="FFFFFF"/>
              </a:solidFill>
            </a:endParaRPr>
          </a:p>
        </p:txBody>
      </p:sp>
      <p:sp>
        <p:nvSpPr>
          <p:cNvPr id="27" name="Text Placeholder 2">
            <a:extLst>
              <a:ext uri="{FF2B5EF4-FFF2-40B4-BE49-F238E27FC236}">
                <a16:creationId xmlns:a16="http://schemas.microsoft.com/office/drawing/2014/main" id="{51BD8537-E6FD-4ABF-8C0E-03564C7941E4}"/>
              </a:ext>
            </a:extLst>
          </p:cNvPr>
          <p:cNvSpPr txBox="1">
            <a:spLocks/>
          </p:cNvSpPr>
          <p:nvPr/>
        </p:nvSpPr>
        <p:spPr>
          <a:xfrm>
            <a:off x="8981919" y="1907036"/>
            <a:ext cx="1904367" cy="46177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SzPct val="100000"/>
              <a:buNone/>
            </a:pPr>
            <a:r>
              <a:rPr lang="en-AU" u="sng" dirty="0">
                <a:solidFill>
                  <a:srgbClr val="295E7E"/>
                </a:solidFill>
                <a:latin typeface="Trebuchet MS" panose="020B0603020202020204" pitchFamily="34" charset="0"/>
              </a:rPr>
              <a:t>Open in new window</a:t>
            </a:r>
          </a:p>
        </p:txBody>
      </p:sp>
      <p:pic>
        <p:nvPicPr>
          <p:cNvPr id="28" name="Picture 27">
            <a:extLst>
              <a:ext uri="{FF2B5EF4-FFF2-40B4-BE49-F238E27FC236}">
                <a16:creationId xmlns:a16="http://schemas.microsoft.com/office/drawing/2014/main" id="{653AEB83-A17E-4B10-ABCE-DA5F19D57439}"/>
              </a:ext>
            </a:extLst>
          </p:cNvPr>
          <p:cNvPicPr>
            <a:picLocks noChangeAspect="1"/>
          </p:cNvPicPr>
          <p:nvPr/>
        </p:nvPicPr>
        <p:blipFill rotWithShape="1">
          <a:blip r:embed="rId9"/>
          <a:srcRect l="14499" t="26503" r="58782" b="46180"/>
          <a:stretch/>
        </p:blipFill>
        <p:spPr>
          <a:xfrm>
            <a:off x="894066" y="2770148"/>
            <a:ext cx="1251606" cy="1289620"/>
          </a:xfrm>
          <a:prstGeom prst="rect">
            <a:avLst/>
          </a:prstGeom>
        </p:spPr>
      </p:pic>
      <p:sp>
        <p:nvSpPr>
          <p:cNvPr id="29" name="Rectangle 28">
            <a:extLst>
              <a:ext uri="{FF2B5EF4-FFF2-40B4-BE49-F238E27FC236}">
                <a16:creationId xmlns:a16="http://schemas.microsoft.com/office/drawing/2014/main" id="{6A1BABF6-C32E-4BE4-B7B4-1BA2DAA1C3E0}"/>
              </a:ext>
            </a:extLst>
          </p:cNvPr>
          <p:cNvSpPr/>
          <p:nvPr/>
        </p:nvSpPr>
        <p:spPr>
          <a:xfrm>
            <a:off x="857854" y="4120008"/>
            <a:ext cx="1631851" cy="365061"/>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AU" sz="1100" dirty="0">
                <a:solidFill>
                  <a:srgbClr val="575757"/>
                </a:solidFill>
              </a:rPr>
              <a:t>Advanced Excel Training</a:t>
            </a:r>
            <a:endParaRPr lang="en-US" sz="1100" dirty="0">
              <a:solidFill>
                <a:srgbClr val="575757"/>
              </a:solidFill>
            </a:endParaRPr>
          </a:p>
        </p:txBody>
      </p:sp>
    </p:spTree>
    <p:extLst>
      <p:ext uri="{BB962C8B-B14F-4D97-AF65-F5344CB8AC3E}">
        <p14:creationId xmlns:p14="http://schemas.microsoft.com/office/powerpoint/2010/main" val="3278118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216341-F5A1-465A-BEDF-44067531E589}"/>
              </a:ext>
            </a:extLst>
          </p:cNvPr>
          <p:cNvGraphicFramePr>
            <a:graphicFrameLocks noChangeAspect="1"/>
          </p:cNvGraphicFramePr>
          <p:nvPr>
            <p:custDataLst>
              <p:tags r:id="rId2"/>
            </p:custDataLst>
            <p:extLst>
              <p:ext uri="{D42A27DB-BD31-4B8C-83A1-F6EECF244321}">
                <p14:modId xmlns:p14="http://schemas.microsoft.com/office/powerpoint/2010/main" val="2172207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94"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2B216341-F5A1-465A-BEDF-44067531E5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2D77186-7C80-41E0-9E5B-A9DFD2AE5C6F}"/>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AU"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DEB17BA5-1DCD-46D5-84A9-A748CE2942C8}"/>
              </a:ext>
            </a:extLst>
          </p:cNvPr>
          <p:cNvSpPr>
            <a:spLocks noGrp="1"/>
          </p:cNvSpPr>
          <p:nvPr>
            <p:ph type="title"/>
          </p:nvPr>
        </p:nvSpPr>
        <p:spPr>
          <a:xfrm>
            <a:off x="630000" y="622800"/>
            <a:ext cx="10933350" cy="332399"/>
          </a:xfrm>
        </p:spPr>
        <p:txBody>
          <a:bodyPr/>
          <a:lstStyle/>
          <a:p>
            <a:r>
              <a:rPr lang="en-AU" dirty="0">
                <a:solidFill>
                  <a:srgbClr val="E71C57"/>
                </a:solidFill>
              </a:rPr>
              <a:t>Example use case 3: Showing in-line zoom player on </a:t>
            </a:r>
            <a:r>
              <a:rPr lang="en-AU" dirty="0" err="1">
                <a:solidFill>
                  <a:srgbClr val="E71C57"/>
                </a:solidFill>
              </a:rPr>
              <a:t>EdCast</a:t>
            </a:r>
            <a:endParaRPr lang="en-AU" dirty="0">
              <a:solidFill>
                <a:srgbClr val="E71C57"/>
              </a:solidFill>
            </a:endParaRPr>
          </a:p>
        </p:txBody>
      </p:sp>
      <p:pic>
        <p:nvPicPr>
          <p:cNvPr id="3" name="Picture 2">
            <a:extLst>
              <a:ext uri="{FF2B5EF4-FFF2-40B4-BE49-F238E27FC236}">
                <a16:creationId xmlns:a16="http://schemas.microsoft.com/office/drawing/2014/main" id="{42322517-4206-401C-875F-5AA306542467}"/>
              </a:ext>
            </a:extLst>
          </p:cNvPr>
          <p:cNvPicPr>
            <a:picLocks noChangeAspect="1"/>
          </p:cNvPicPr>
          <p:nvPr/>
        </p:nvPicPr>
        <p:blipFill>
          <a:blip r:embed="rId7"/>
          <a:stretch>
            <a:fillRect/>
          </a:stretch>
        </p:blipFill>
        <p:spPr>
          <a:xfrm>
            <a:off x="700138" y="2344846"/>
            <a:ext cx="2346280" cy="3175129"/>
          </a:xfrm>
          <a:prstGeom prst="rect">
            <a:avLst/>
          </a:prstGeom>
          <a:ln w="9525" cap="flat" cmpd="sng" algn="ctr">
            <a:solidFill>
              <a:srgbClr val="9A9A9A"/>
            </a:solidFill>
            <a:prstDash val="solid"/>
            <a:round/>
            <a:headEnd type="none" w="med" len="med"/>
            <a:tailEnd type="none" w="med" len="med"/>
          </a:ln>
        </p:spPr>
      </p:pic>
      <p:grpSp>
        <p:nvGrpSpPr>
          <p:cNvPr id="13" name="Group 12">
            <a:extLst>
              <a:ext uri="{FF2B5EF4-FFF2-40B4-BE49-F238E27FC236}">
                <a16:creationId xmlns:a16="http://schemas.microsoft.com/office/drawing/2014/main" id="{5781EB9D-67A4-41CA-95A6-F3EEEC5792B8}"/>
              </a:ext>
            </a:extLst>
          </p:cNvPr>
          <p:cNvGrpSpPr>
            <a:grpSpLocks noChangeAspect="1"/>
          </p:cNvGrpSpPr>
          <p:nvPr/>
        </p:nvGrpSpPr>
        <p:grpSpPr>
          <a:xfrm>
            <a:off x="4195226" y="3043093"/>
            <a:ext cx="306910" cy="306910"/>
            <a:chOff x="982662" y="1847850"/>
            <a:chExt cx="269875" cy="269875"/>
          </a:xfrm>
        </p:grpSpPr>
        <p:sp>
          <p:nvSpPr>
            <p:cNvPr id="14" name="Oval 50">
              <a:extLst>
                <a:ext uri="{FF2B5EF4-FFF2-40B4-BE49-F238E27FC236}">
                  <a16:creationId xmlns:a16="http://schemas.microsoft.com/office/drawing/2014/main" id="{1782E455-1915-4216-BBB9-9AD4B7DA5CB1}"/>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5" name="Freeform 51">
              <a:extLst>
                <a:ext uri="{FF2B5EF4-FFF2-40B4-BE49-F238E27FC236}">
                  <a16:creationId xmlns:a16="http://schemas.microsoft.com/office/drawing/2014/main" id="{A862C66F-EFB0-4CD0-BFF7-00703F6EE2F7}"/>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16" name="Text Placeholder 2">
            <a:extLst>
              <a:ext uri="{FF2B5EF4-FFF2-40B4-BE49-F238E27FC236}">
                <a16:creationId xmlns:a16="http://schemas.microsoft.com/office/drawing/2014/main" id="{6908AD80-6394-4EA3-A2E3-0478FDF8622A}"/>
              </a:ext>
            </a:extLst>
          </p:cNvPr>
          <p:cNvSpPr txBox="1">
            <a:spLocks/>
          </p:cNvSpPr>
          <p:nvPr/>
        </p:nvSpPr>
        <p:spPr>
          <a:xfrm>
            <a:off x="3404103" y="3603279"/>
            <a:ext cx="2222920" cy="2374255"/>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SzPct val="100000"/>
              <a:buNone/>
            </a:pPr>
            <a:r>
              <a:rPr lang="en-AU" sz="1800" dirty="0">
                <a:solidFill>
                  <a:srgbClr val="29BA74"/>
                </a:solidFill>
                <a:latin typeface="Trebuchet MS" panose="020B0603020202020204" pitchFamily="34" charset="0"/>
              </a:rPr>
              <a:t>Target experience:</a:t>
            </a:r>
          </a:p>
          <a:p>
            <a:pPr marL="108000" lvl="1" indent="0">
              <a:buSzPct val="100000"/>
              <a:buNone/>
            </a:pPr>
            <a:r>
              <a:rPr lang="en-AU" sz="1800" dirty="0">
                <a:solidFill>
                  <a:schemeClr val="tx1">
                    <a:lumMod val="100000"/>
                  </a:schemeClr>
                </a:solidFill>
                <a:latin typeface="Trebuchet MS" panose="020B0603020202020204" pitchFamily="34" charset="0"/>
              </a:rPr>
              <a:t>Click on </a:t>
            </a:r>
            <a:r>
              <a:rPr lang="en-AU" sz="1800" dirty="0" err="1">
                <a:solidFill>
                  <a:schemeClr val="tx1">
                    <a:lumMod val="100000"/>
                  </a:schemeClr>
                </a:solidFill>
                <a:latin typeface="Trebuchet MS" panose="020B0603020202020204" pitchFamily="34" charset="0"/>
              </a:rPr>
              <a:t>SmartCard</a:t>
            </a:r>
            <a:r>
              <a:rPr lang="en-AU" sz="1800" dirty="0">
                <a:solidFill>
                  <a:schemeClr val="tx1">
                    <a:lumMod val="100000"/>
                  </a:schemeClr>
                </a:solidFill>
                <a:latin typeface="Trebuchet MS" panose="020B0603020202020204" pitchFamily="34" charset="0"/>
              </a:rPr>
              <a:t> opens a zoom player an iframe in </a:t>
            </a:r>
            <a:r>
              <a:rPr lang="en-AU" sz="1800" dirty="0" err="1">
                <a:solidFill>
                  <a:schemeClr val="tx1">
                    <a:lumMod val="100000"/>
                  </a:schemeClr>
                </a:solidFill>
                <a:latin typeface="Trebuchet MS" panose="020B0603020202020204" pitchFamily="34" charset="0"/>
              </a:rPr>
              <a:t>whichuesr</a:t>
            </a:r>
            <a:r>
              <a:rPr lang="en-AU" sz="1800" dirty="0">
                <a:solidFill>
                  <a:schemeClr val="tx1">
                    <a:lumMod val="100000"/>
                  </a:schemeClr>
                </a:solidFill>
                <a:latin typeface="Trebuchet MS" panose="020B0603020202020204" pitchFamily="34" charset="0"/>
              </a:rPr>
              <a:t> can attend live stream</a:t>
            </a:r>
            <a:endParaRPr lang="en-AU" sz="1800" dirty="0">
              <a:solidFill>
                <a:srgbClr val="E71C57"/>
              </a:solidFill>
              <a:latin typeface="Trebuchet MS" panose="020B0603020202020204" pitchFamily="34" charset="0"/>
            </a:endParaRPr>
          </a:p>
        </p:txBody>
      </p:sp>
      <p:pic>
        <p:nvPicPr>
          <p:cNvPr id="19" name="Picture 18">
            <a:extLst>
              <a:ext uri="{FF2B5EF4-FFF2-40B4-BE49-F238E27FC236}">
                <a16:creationId xmlns:a16="http://schemas.microsoft.com/office/drawing/2014/main" id="{577F9CA2-C9DA-4684-B6FF-3CA5B49C2DAB}"/>
              </a:ext>
            </a:extLst>
          </p:cNvPr>
          <p:cNvPicPr>
            <a:picLocks noChangeAspect="1"/>
          </p:cNvPicPr>
          <p:nvPr/>
        </p:nvPicPr>
        <p:blipFill>
          <a:blip r:embed="rId8"/>
          <a:stretch>
            <a:fillRect/>
          </a:stretch>
        </p:blipFill>
        <p:spPr>
          <a:xfrm>
            <a:off x="6291673" y="1159008"/>
            <a:ext cx="4805940" cy="5482746"/>
          </a:xfrm>
          <a:prstGeom prst="rect">
            <a:avLst/>
          </a:prstGeom>
        </p:spPr>
      </p:pic>
      <p:sp>
        <p:nvSpPr>
          <p:cNvPr id="20" name="Rectangle 19">
            <a:extLst>
              <a:ext uri="{FF2B5EF4-FFF2-40B4-BE49-F238E27FC236}">
                <a16:creationId xmlns:a16="http://schemas.microsoft.com/office/drawing/2014/main" id="{0E6C7637-F1DC-443F-B8CF-6436A823C36C}"/>
              </a:ext>
            </a:extLst>
          </p:cNvPr>
          <p:cNvSpPr/>
          <p:nvPr/>
        </p:nvSpPr>
        <p:spPr>
          <a:xfrm>
            <a:off x="6706587" y="2165005"/>
            <a:ext cx="4171950" cy="3924300"/>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1" name="Rectangle 20">
            <a:extLst>
              <a:ext uri="{FF2B5EF4-FFF2-40B4-BE49-F238E27FC236}">
                <a16:creationId xmlns:a16="http://schemas.microsoft.com/office/drawing/2014/main" id="{89526399-9E9C-49DC-BDA2-65F214E2561A}"/>
              </a:ext>
            </a:extLst>
          </p:cNvPr>
          <p:cNvSpPr/>
          <p:nvPr/>
        </p:nvSpPr>
        <p:spPr>
          <a:xfrm>
            <a:off x="6706587" y="1906876"/>
            <a:ext cx="2471160" cy="258130"/>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AU" sz="1200" dirty="0">
                <a:solidFill>
                  <a:srgbClr val="575757"/>
                </a:solidFill>
              </a:rPr>
              <a:t>Advanced Excel Training</a:t>
            </a:r>
            <a:endParaRPr lang="en-US" sz="1200" dirty="0">
              <a:solidFill>
                <a:srgbClr val="575757"/>
              </a:solidFill>
            </a:endParaRPr>
          </a:p>
        </p:txBody>
      </p:sp>
      <p:sp>
        <p:nvSpPr>
          <p:cNvPr id="27" name="Text Placeholder 2">
            <a:extLst>
              <a:ext uri="{FF2B5EF4-FFF2-40B4-BE49-F238E27FC236}">
                <a16:creationId xmlns:a16="http://schemas.microsoft.com/office/drawing/2014/main" id="{51BD8537-E6FD-4ABF-8C0E-03564C7941E4}"/>
              </a:ext>
            </a:extLst>
          </p:cNvPr>
          <p:cNvSpPr txBox="1">
            <a:spLocks/>
          </p:cNvSpPr>
          <p:nvPr/>
        </p:nvSpPr>
        <p:spPr>
          <a:xfrm>
            <a:off x="8981919" y="1907036"/>
            <a:ext cx="1904367" cy="461779"/>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SzPct val="100000"/>
              <a:buNone/>
            </a:pPr>
            <a:r>
              <a:rPr lang="en-AU" u="sng" dirty="0">
                <a:solidFill>
                  <a:srgbClr val="295E7E"/>
                </a:solidFill>
                <a:latin typeface="Trebuchet MS" panose="020B0603020202020204" pitchFamily="34" charset="0"/>
              </a:rPr>
              <a:t>Open in new window</a:t>
            </a:r>
          </a:p>
        </p:txBody>
      </p:sp>
      <p:pic>
        <p:nvPicPr>
          <p:cNvPr id="28" name="Picture 27">
            <a:extLst>
              <a:ext uri="{FF2B5EF4-FFF2-40B4-BE49-F238E27FC236}">
                <a16:creationId xmlns:a16="http://schemas.microsoft.com/office/drawing/2014/main" id="{653AEB83-A17E-4B10-ABCE-DA5F19D57439}"/>
              </a:ext>
            </a:extLst>
          </p:cNvPr>
          <p:cNvPicPr>
            <a:picLocks noChangeAspect="1"/>
          </p:cNvPicPr>
          <p:nvPr/>
        </p:nvPicPr>
        <p:blipFill rotWithShape="1">
          <a:blip r:embed="rId9"/>
          <a:srcRect l="14499" t="26503" r="58782" b="46180"/>
          <a:stretch/>
        </p:blipFill>
        <p:spPr>
          <a:xfrm>
            <a:off x="894066" y="2770148"/>
            <a:ext cx="1251606" cy="1289620"/>
          </a:xfrm>
          <a:prstGeom prst="rect">
            <a:avLst/>
          </a:prstGeom>
        </p:spPr>
      </p:pic>
      <p:sp>
        <p:nvSpPr>
          <p:cNvPr id="29" name="Rectangle 28">
            <a:extLst>
              <a:ext uri="{FF2B5EF4-FFF2-40B4-BE49-F238E27FC236}">
                <a16:creationId xmlns:a16="http://schemas.microsoft.com/office/drawing/2014/main" id="{6A1BABF6-C32E-4BE4-B7B4-1BA2DAA1C3E0}"/>
              </a:ext>
            </a:extLst>
          </p:cNvPr>
          <p:cNvSpPr/>
          <p:nvPr/>
        </p:nvSpPr>
        <p:spPr>
          <a:xfrm>
            <a:off x="857854" y="4120008"/>
            <a:ext cx="1631851" cy="365061"/>
          </a:xfrm>
          <a:prstGeom prst="rect">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AU" sz="1100" dirty="0">
                <a:solidFill>
                  <a:srgbClr val="575757"/>
                </a:solidFill>
              </a:rPr>
              <a:t>Advanced Excel Training</a:t>
            </a:r>
            <a:endParaRPr lang="en-US" sz="1100" dirty="0">
              <a:solidFill>
                <a:srgbClr val="575757"/>
              </a:solidFill>
            </a:endParaRPr>
          </a:p>
        </p:txBody>
      </p:sp>
      <p:pic>
        <p:nvPicPr>
          <p:cNvPr id="4" name="Picture 3">
            <a:extLst>
              <a:ext uri="{FF2B5EF4-FFF2-40B4-BE49-F238E27FC236}">
                <a16:creationId xmlns:a16="http://schemas.microsoft.com/office/drawing/2014/main" id="{E4F67388-1391-4A77-AF35-657A07DD9A7A}"/>
              </a:ext>
            </a:extLst>
          </p:cNvPr>
          <p:cNvPicPr>
            <a:picLocks noChangeAspect="1"/>
          </p:cNvPicPr>
          <p:nvPr/>
        </p:nvPicPr>
        <p:blipFill>
          <a:blip r:embed="rId10"/>
          <a:stretch>
            <a:fillRect/>
          </a:stretch>
        </p:blipFill>
        <p:spPr>
          <a:xfrm>
            <a:off x="6605808" y="2530094"/>
            <a:ext cx="4280478" cy="2632175"/>
          </a:xfrm>
          <a:prstGeom prst="rect">
            <a:avLst/>
          </a:prstGeom>
        </p:spPr>
      </p:pic>
      <p:sp>
        <p:nvSpPr>
          <p:cNvPr id="26" name="ee4pFootnotes">
            <a:extLst>
              <a:ext uri="{FF2B5EF4-FFF2-40B4-BE49-F238E27FC236}">
                <a16:creationId xmlns:a16="http://schemas.microsoft.com/office/drawing/2014/main" id="{0E9DF59B-9B49-4180-83C1-5CBCADD0AD0B}"/>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Example zoom links see here: </a:t>
            </a:r>
            <a:r>
              <a:rPr lang="en-US" sz="1000" dirty="0">
                <a:solidFill>
                  <a:schemeClr val="bg1">
                    <a:lumMod val="50000"/>
                  </a:schemeClr>
                </a:solidFill>
                <a:latin typeface="Trebuchet MS" panose="020B0603020202020204" pitchFamily="34" charset="0"/>
                <a:cs typeface="Arial" pitchFamily="34" charset="0"/>
                <a:hlinkClick r:id="rId11"/>
              </a:rPr>
              <a:t>https://devforum.zoom.us/t/embed-zoom-video-to-a-web-server/2882/26</a:t>
            </a:r>
            <a:r>
              <a:rPr lang="en-US" sz="1000" dirty="0">
                <a:solidFill>
                  <a:schemeClr val="bg1">
                    <a:lumMod val="50000"/>
                  </a:schemeClr>
                </a:solidFill>
                <a:latin typeface="Trebuchet MS" panose="020B0603020202020204" pitchFamily="34" charset="0"/>
                <a:cs typeface="Arial" pitchFamily="34" charset="0"/>
              </a:rPr>
              <a:t> </a:t>
            </a:r>
          </a:p>
        </p:txBody>
      </p:sp>
    </p:spTree>
    <p:extLst>
      <p:ext uri="{BB962C8B-B14F-4D97-AF65-F5344CB8AC3E}">
        <p14:creationId xmlns:p14="http://schemas.microsoft.com/office/powerpoint/2010/main" val="3663199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D5FB1F4-DB4F-4141-A838-5DE880E82DEE}"/>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13" name="Rectangle 12">
            <a:extLst>
              <a:ext uri="{FF2B5EF4-FFF2-40B4-BE49-F238E27FC236}">
                <a16:creationId xmlns:a16="http://schemas.microsoft.com/office/drawing/2014/main" id="{ECF34C93-F09E-46EF-BB14-D411EA1AD828}"/>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12" name="Rectangle 11">
            <a:extLst>
              <a:ext uri="{FF2B5EF4-FFF2-40B4-BE49-F238E27FC236}">
                <a16:creationId xmlns:a16="http://schemas.microsoft.com/office/drawing/2014/main" id="{313B765E-1608-4AC9-89DC-919D08D3510C}"/>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11" name="Rectangle 10">
            <a:hlinkClick r:id="rId16" action="ppaction://hlinksldjump"/>
            <a:extLst>
              <a:ext uri="{FF2B5EF4-FFF2-40B4-BE49-F238E27FC236}">
                <a16:creationId xmlns:a16="http://schemas.microsoft.com/office/drawing/2014/main" id="{52A09A37-24BB-4CF8-A793-217B47CD6B6C}"/>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10" name="Rectangle 9">
            <a:hlinkClick r:id="rId17" action="ppaction://hlinksldjump"/>
            <a:extLst>
              <a:ext uri="{FF2B5EF4-FFF2-40B4-BE49-F238E27FC236}">
                <a16:creationId xmlns:a16="http://schemas.microsoft.com/office/drawing/2014/main" id="{6B8564BD-62D6-4998-8E89-E516F3F55D09}"/>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9" name="Rectangle 8">
            <a:hlinkClick r:id="rId18" action="ppaction://hlinksldjump"/>
            <a:extLst>
              <a:ext uri="{FF2B5EF4-FFF2-40B4-BE49-F238E27FC236}">
                <a16:creationId xmlns:a16="http://schemas.microsoft.com/office/drawing/2014/main" id="{E1E3BEE6-C5D1-4669-BC81-9565AA0531BE}"/>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rgbClr val="FFFFFF"/>
                </a:solidFill>
                <a:latin typeface="Trebuchet MS" panose="020B0603020202020204" pitchFamily="34" charset="0"/>
              </a:rPr>
              <a:t>U2: Hide restricted SmartCards</a:t>
            </a:r>
          </a:p>
        </p:txBody>
      </p:sp>
      <p:sp>
        <p:nvSpPr>
          <p:cNvPr id="8" name="Rectangle 7">
            <a:hlinkClick r:id="rId19" action="ppaction://hlinksldjump"/>
            <a:extLst>
              <a:ext uri="{FF2B5EF4-FFF2-40B4-BE49-F238E27FC236}">
                <a16:creationId xmlns:a16="http://schemas.microsoft.com/office/drawing/2014/main" id="{38553E39-789A-4944-BB06-9556D3D55A2D}"/>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7" name="Rectangle 6">
            <a:hlinkClick r:id="rId20" action="ppaction://hlinksldjump"/>
            <a:extLst>
              <a:ext uri="{FF2B5EF4-FFF2-40B4-BE49-F238E27FC236}">
                <a16:creationId xmlns:a16="http://schemas.microsoft.com/office/drawing/2014/main" id="{20C91136-9888-4C63-9A1D-AB7CA142726A}"/>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6" name="Rectangle 5">
            <a:hlinkClick r:id="rId21" action="ppaction://hlinksldjump"/>
            <a:extLst>
              <a:ext uri="{FF2B5EF4-FFF2-40B4-BE49-F238E27FC236}">
                <a16:creationId xmlns:a16="http://schemas.microsoft.com/office/drawing/2014/main" id="{EC5C8784-9695-4AEF-B506-792854B6D1B0}"/>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5" name="Rectangle 4">
            <a:hlinkClick r:id="rId22" action="ppaction://hlinksldjump"/>
            <a:extLst>
              <a:ext uri="{FF2B5EF4-FFF2-40B4-BE49-F238E27FC236}">
                <a16:creationId xmlns:a16="http://schemas.microsoft.com/office/drawing/2014/main" id="{A7B2327C-CC48-4D56-8418-21320CC46593}"/>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4" name="Rectangle 3">
            <a:hlinkClick r:id="rId23" action="ppaction://hlinksldjump"/>
            <a:extLst>
              <a:ext uri="{FF2B5EF4-FFF2-40B4-BE49-F238E27FC236}">
                <a16:creationId xmlns:a16="http://schemas.microsoft.com/office/drawing/2014/main" id="{03A624F0-D1E0-40AE-BEB4-C41AFF15142D}"/>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3" name="Rectangle 2">
            <a:hlinkClick r:id="rId24" action="ppaction://hlinksldjump"/>
            <a:extLst>
              <a:ext uri="{FF2B5EF4-FFF2-40B4-BE49-F238E27FC236}">
                <a16:creationId xmlns:a16="http://schemas.microsoft.com/office/drawing/2014/main" id="{8F36B852-E995-4504-A650-EF2D4F320465}"/>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2" name="Rectangle 1">
            <a:hlinkClick r:id="rId25" action="ppaction://hlinksldjump"/>
            <a:extLst>
              <a:ext uri="{FF2B5EF4-FFF2-40B4-BE49-F238E27FC236}">
                <a16:creationId xmlns:a16="http://schemas.microsoft.com/office/drawing/2014/main" id="{AB2DCF03-5DF0-4221-88D2-FECAF3303899}"/>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333959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862A612-A1A3-41F5-9B4D-5F00FDAD2783}"/>
              </a:ext>
            </a:extLst>
          </p:cNvPr>
          <p:cNvGraphicFramePr>
            <a:graphicFrameLocks noChangeAspect="1"/>
          </p:cNvGraphicFramePr>
          <p:nvPr>
            <p:custDataLst>
              <p:tags r:id="rId2"/>
            </p:custDataLst>
            <p:extLst>
              <p:ext uri="{D42A27DB-BD31-4B8C-83A1-F6EECF244321}">
                <p14:modId xmlns:p14="http://schemas.microsoft.com/office/powerpoint/2010/main" val="34913666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817" name="think-cell Slide" r:id="rId5" imgW="592" imgH="595" progId="TCLayout.ActiveDocument.1">
                  <p:embed/>
                </p:oleObj>
              </mc:Choice>
              <mc:Fallback>
                <p:oleObj name="think-cell Slide" r:id="rId5" imgW="592" imgH="595" progId="TCLayout.ActiveDocument.1">
                  <p:embed/>
                  <p:pic>
                    <p:nvPicPr>
                      <p:cNvPr id="3" name="Object 2" hidden="1">
                        <a:extLst>
                          <a:ext uri="{FF2B5EF4-FFF2-40B4-BE49-F238E27FC236}">
                            <a16:creationId xmlns:a16="http://schemas.microsoft.com/office/drawing/2014/main" id="{C862A612-A1A3-41F5-9B4D-5F00FDAD278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A85A490-B65D-49D3-AEB1-3BAAF2859EFE}"/>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AU"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83F8ACED-76D5-49B4-BAC0-F144B48005B2}"/>
              </a:ext>
            </a:extLst>
          </p:cNvPr>
          <p:cNvSpPr>
            <a:spLocks noGrp="1"/>
          </p:cNvSpPr>
          <p:nvPr>
            <p:ph type="title"/>
          </p:nvPr>
        </p:nvSpPr>
        <p:spPr>
          <a:xfrm>
            <a:off x="630000" y="622800"/>
            <a:ext cx="10933350" cy="664797"/>
          </a:xfrm>
        </p:spPr>
        <p:txBody>
          <a:bodyPr/>
          <a:lstStyle/>
          <a:p>
            <a:r>
              <a:rPr lang="en-AU" dirty="0" err="1"/>
              <a:t>SmartCards</a:t>
            </a:r>
            <a:r>
              <a:rPr lang="en-AU" dirty="0"/>
              <a:t> that are not accessible for user should be hidden instead of showing error message [for pathways and journeys]</a:t>
            </a:r>
            <a:endParaRPr lang="en-US" dirty="0"/>
          </a:p>
        </p:txBody>
      </p:sp>
      <p:pic>
        <p:nvPicPr>
          <p:cNvPr id="5" name="Picture 4">
            <a:extLst>
              <a:ext uri="{FF2B5EF4-FFF2-40B4-BE49-F238E27FC236}">
                <a16:creationId xmlns:a16="http://schemas.microsoft.com/office/drawing/2014/main" id="{9A7BE099-AD7A-4969-8297-55E3FBCAE265}"/>
              </a:ext>
            </a:extLst>
          </p:cNvPr>
          <p:cNvPicPr>
            <a:picLocks noChangeAspect="1"/>
          </p:cNvPicPr>
          <p:nvPr/>
        </p:nvPicPr>
        <p:blipFill>
          <a:blip r:embed="rId7"/>
          <a:stretch>
            <a:fillRect/>
          </a:stretch>
        </p:blipFill>
        <p:spPr>
          <a:xfrm>
            <a:off x="630000" y="1775636"/>
            <a:ext cx="7620579" cy="5082363"/>
          </a:xfrm>
          <a:prstGeom prst="rect">
            <a:avLst/>
          </a:prstGeom>
        </p:spPr>
      </p:pic>
      <p:sp>
        <p:nvSpPr>
          <p:cNvPr id="7" name="Speech Bubble: Rectangle 6">
            <a:extLst>
              <a:ext uri="{FF2B5EF4-FFF2-40B4-BE49-F238E27FC236}">
                <a16:creationId xmlns:a16="http://schemas.microsoft.com/office/drawing/2014/main" id="{218FD987-E83F-44D9-8923-9B0933D37A1E}"/>
              </a:ext>
            </a:extLst>
          </p:cNvPr>
          <p:cNvSpPr/>
          <p:nvPr/>
        </p:nvSpPr>
        <p:spPr>
          <a:xfrm>
            <a:off x="7265504" y="4631634"/>
            <a:ext cx="3369365" cy="1520688"/>
          </a:xfrm>
          <a:prstGeom prst="wedgeRectCallout">
            <a:avLst>
              <a:gd name="adj1" fmla="val -136172"/>
              <a:gd name="adj2" fmla="val 9803"/>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FFFFFF"/>
                </a:solidFill>
              </a:rPr>
              <a:t>We want to hide these cards instead of showing the "no access" message.</a:t>
            </a:r>
          </a:p>
          <a:p>
            <a:pPr algn="ctr"/>
            <a:r>
              <a:rPr lang="en-AU" sz="1200" dirty="0">
                <a:solidFill>
                  <a:srgbClr val="FFFFFF"/>
                </a:solidFill>
              </a:rPr>
              <a:t>And they should also not be considered in the journey's progress bar.</a:t>
            </a:r>
            <a:endParaRPr lang="en-US" sz="1200" dirty="0">
              <a:solidFill>
                <a:srgbClr val="FFFFFF"/>
              </a:solidFill>
            </a:endParaRPr>
          </a:p>
        </p:txBody>
      </p:sp>
    </p:spTree>
    <p:extLst>
      <p:ext uri="{BB962C8B-B14F-4D97-AF65-F5344CB8AC3E}">
        <p14:creationId xmlns:p14="http://schemas.microsoft.com/office/powerpoint/2010/main" val="17036388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35559DB5-73E1-4B14-A21C-8BDDE46F5134}"/>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81" name="Rectangle 80">
            <a:extLst>
              <a:ext uri="{FF2B5EF4-FFF2-40B4-BE49-F238E27FC236}">
                <a16:creationId xmlns:a16="http://schemas.microsoft.com/office/drawing/2014/main" id="{006DB601-2121-42AC-8EC6-76DADF985C9D}"/>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80" name="Rectangle 79">
            <a:extLst>
              <a:ext uri="{FF2B5EF4-FFF2-40B4-BE49-F238E27FC236}">
                <a16:creationId xmlns:a16="http://schemas.microsoft.com/office/drawing/2014/main" id="{628ADA4E-3AFC-4DE8-9F25-0BF1813C5311}"/>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79" name="Rectangle 78">
            <a:hlinkClick r:id="rId16" action="ppaction://hlinksldjump"/>
            <a:extLst>
              <a:ext uri="{FF2B5EF4-FFF2-40B4-BE49-F238E27FC236}">
                <a16:creationId xmlns:a16="http://schemas.microsoft.com/office/drawing/2014/main" id="{35A95CCD-3E04-41AD-A0A1-7015242332E3}"/>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78" name="Rectangle 77">
            <a:hlinkClick r:id="rId17" action="ppaction://hlinksldjump"/>
            <a:extLst>
              <a:ext uri="{FF2B5EF4-FFF2-40B4-BE49-F238E27FC236}">
                <a16:creationId xmlns:a16="http://schemas.microsoft.com/office/drawing/2014/main" id="{A8068BC8-25CB-481E-A176-70709CED90BB}"/>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77" name="Rectangle 76">
            <a:hlinkClick r:id="rId18" action="ppaction://hlinksldjump"/>
            <a:extLst>
              <a:ext uri="{FF2B5EF4-FFF2-40B4-BE49-F238E27FC236}">
                <a16:creationId xmlns:a16="http://schemas.microsoft.com/office/drawing/2014/main" id="{9888BF91-1C4E-44ED-B631-1C35E682EB04}"/>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76" name="Rectangle 75">
            <a:hlinkClick r:id="rId19" action="ppaction://hlinksldjump"/>
            <a:extLst>
              <a:ext uri="{FF2B5EF4-FFF2-40B4-BE49-F238E27FC236}">
                <a16:creationId xmlns:a16="http://schemas.microsoft.com/office/drawing/2014/main" id="{2D696035-B20A-4FE8-A62F-BA5E4D26E10C}"/>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75" name="Rectangle 74">
            <a:hlinkClick r:id="rId20" action="ppaction://hlinksldjump"/>
            <a:extLst>
              <a:ext uri="{FF2B5EF4-FFF2-40B4-BE49-F238E27FC236}">
                <a16:creationId xmlns:a16="http://schemas.microsoft.com/office/drawing/2014/main" id="{71655509-98FF-4856-A93E-3AEC912F329C}"/>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74" name="Rectangle 73">
            <a:hlinkClick r:id="rId21" action="ppaction://hlinksldjump"/>
            <a:extLst>
              <a:ext uri="{FF2B5EF4-FFF2-40B4-BE49-F238E27FC236}">
                <a16:creationId xmlns:a16="http://schemas.microsoft.com/office/drawing/2014/main" id="{99C7436C-E1F7-4864-92CA-C6AE9C7FD828}"/>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73" name="Rectangle 72">
            <a:hlinkClick r:id="rId22" action="ppaction://hlinksldjump"/>
            <a:extLst>
              <a:ext uri="{FF2B5EF4-FFF2-40B4-BE49-F238E27FC236}">
                <a16:creationId xmlns:a16="http://schemas.microsoft.com/office/drawing/2014/main" id="{306B6D37-4E5D-43F4-AC45-852413248129}"/>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72" name="Rectangle 71">
            <a:hlinkClick r:id="rId23" action="ppaction://hlinksldjump"/>
            <a:extLst>
              <a:ext uri="{FF2B5EF4-FFF2-40B4-BE49-F238E27FC236}">
                <a16:creationId xmlns:a16="http://schemas.microsoft.com/office/drawing/2014/main" id="{2E4B3C39-473C-4A91-B1B1-8E8A5520CA44}"/>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71" name="Rectangle 70">
            <a:hlinkClick r:id="rId24" action="ppaction://hlinksldjump"/>
            <a:extLst>
              <a:ext uri="{FF2B5EF4-FFF2-40B4-BE49-F238E27FC236}">
                <a16:creationId xmlns:a16="http://schemas.microsoft.com/office/drawing/2014/main" id="{6E03C9F8-A3E0-4FEB-AE95-B8C028BD85F2}"/>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70" name="Rectangle 69">
            <a:hlinkClick r:id="rId25" action="ppaction://hlinksldjump"/>
            <a:extLst>
              <a:ext uri="{FF2B5EF4-FFF2-40B4-BE49-F238E27FC236}">
                <a16:creationId xmlns:a16="http://schemas.microsoft.com/office/drawing/2014/main" id="{5B4E736B-F078-4655-814E-75B715AF0C46}"/>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rgbClr val="FFFFFF"/>
                </a:solidFill>
                <a:latin typeface="Trebuchet MS" panose="020B0603020202020204" pitchFamily="34" charset="0"/>
              </a:rPr>
              <a:t>Overview of enhancements and prioritisation</a:t>
            </a:r>
            <a:endParaRPr lang="en-US" sz="2377">
              <a:solidFill>
                <a:srgbClr val="FFFFFF"/>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1402768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F4B7EFF-5815-4676-88BC-01942FAB30C7}"/>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36" name="Rectangle 35">
            <a:extLst>
              <a:ext uri="{FF2B5EF4-FFF2-40B4-BE49-F238E27FC236}">
                <a16:creationId xmlns:a16="http://schemas.microsoft.com/office/drawing/2014/main" id="{3A06C70B-FDD8-408B-81F6-A55D1DE7CC33}"/>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35" name="Rectangle 34">
            <a:extLst>
              <a:ext uri="{FF2B5EF4-FFF2-40B4-BE49-F238E27FC236}">
                <a16:creationId xmlns:a16="http://schemas.microsoft.com/office/drawing/2014/main" id="{C5AB0943-C044-4438-A18F-3ACE8ACEA9CE}"/>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34" name="Rectangle 33">
            <a:hlinkClick r:id="rId16" action="ppaction://hlinksldjump"/>
            <a:extLst>
              <a:ext uri="{FF2B5EF4-FFF2-40B4-BE49-F238E27FC236}">
                <a16:creationId xmlns:a16="http://schemas.microsoft.com/office/drawing/2014/main" id="{AD9C424F-01D2-4121-A060-51E8459B8852}"/>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33" name="Rectangle 32">
            <a:hlinkClick r:id="rId17" action="ppaction://hlinksldjump"/>
            <a:extLst>
              <a:ext uri="{FF2B5EF4-FFF2-40B4-BE49-F238E27FC236}">
                <a16:creationId xmlns:a16="http://schemas.microsoft.com/office/drawing/2014/main" id="{4177AB74-1C2C-41C4-9F58-4F6AD0548C6C}"/>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rgbClr val="FFFFFF"/>
                </a:solidFill>
                <a:latin typeface="Trebuchet MS" panose="020B0603020202020204" pitchFamily="34" charset="0"/>
              </a:rPr>
              <a:t>M1: Make mobile app a true multi-tenant one</a:t>
            </a:r>
            <a:endParaRPr lang="en-US" sz="1783">
              <a:solidFill>
                <a:srgbClr val="FFFFFF"/>
              </a:solidFill>
              <a:latin typeface="Trebuchet MS" panose="020B0603020202020204" pitchFamily="34" charset="0"/>
            </a:endParaRPr>
          </a:p>
        </p:txBody>
      </p:sp>
      <p:sp>
        <p:nvSpPr>
          <p:cNvPr id="32" name="Rectangle 31">
            <a:hlinkClick r:id="rId18" action="ppaction://hlinksldjump"/>
            <a:extLst>
              <a:ext uri="{FF2B5EF4-FFF2-40B4-BE49-F238E27FC236}">
                <a16:creationId xmlns:a16="http://schemas.microsoft.com/office/drawing/2014/main" id="{5551EA2D-5B6E-44F6-B428-AE8268F81F17}"/>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31" name="Rectangle 30">
            <a:hlinkClick r:id="rId19" action="ppaction://hlinksldjump"/>
            <a:extLst>
              <a:ext uri="{FF2B5EF4-FFF2-40B4-BE49-F238E27FC236}">
                <a16:creationId xmlns:a16="http://schemas.microsoft.com/office/drawing/2014/main" id="{7FD69616-8CBD-43FB-B761-2E6660E136ED}"/>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30" name="Rectangle 29">
            <a:hlinkClick r:id="rId20" action="ppaction://hlinksldjump"/>
            <a:extLst>
              <a:ext uri="{FF2B5EF4-FFF2-40B4-BE49-F238E27FC236}">
                <a16:creationId xmlns:a16="http://schemas.microsoft.com/office/drawing/2014/main" id="{926E958D-8F4C-4490-B0BD-7A25B0EC9732}"/>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29" name="Rectangle 28">
            <a:hlinkClick r:id="rId21" action="ppaction://hlinksldjump"/>
            <a:extLst>
              <a:ext uri="{FF2B5EF4-FFF2-40B4-BE49-F238E27FC236}">
                <a16:creationId xmlns:a16="http://schemas.microsoft.com/office/drawing/2014/main" id="{23CEF4B5-2AB5-4CEB-94BA-B36833917C55}"/>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28" name="Rectangle 27">
            <a:hlinkClick r:id="rId22" action="ppaction://hlinksldjump"/>
            <a:extLst>
              <a:ext uri="{FF2B5EF4-FFF2-40B4-BE49-F238E27FC236}">
                <a16:creationId xmlns:a16="http://schemas.microsoft.com/office/drawing/2014/main" id="{F4750620-AEEB-4801-8F8F-EE3DE470C074}"/>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27" name="Rectangle 26">
            <a:hlinkClick r:id="rId23" action="ppaction://hlinksldjump"/>
            <a:extLst>
              <a:ext uri="{FF2B5EF4-FFF2-40B4-BE49-F238E27FC236}">
                <a16:creationId xmlns:a16="http://schemas.microsoft.com/office/drawing/2014/main" id="{7E68D0A4-029E-4BCC-9D86-C2B18F718B03}"/>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26" name="Rectangle 25">
            <a:hlinkClick r:id="rId24" action="ppaction://hlinksldjump"/>
            <a:extLst>
              <a:ext uri="{FF2B5EF4-FFF2-40B4-BE49-F238E27FC236}">
                <a16:creationId xmlns:a16="http://schemas.microsoft.com/office/drawing/2014/main" id="{64E57E5B-DD9E-452F-B6B6-EE63EF556A00}"/>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25" name="Rectangle 24">
            <a:hlinkClick r:id="rId25" action="ppaction://hlinksldjump"/>
            <a:extLst>
              <a:ext uri="{FF2B5EF4-FFF2-40B4-BE49-F238E27FC236}">
                <a16:creationId xmlns:a16="http://schemas.microsoft.com/office/drawing/2014/main" id="{0FB8DE03-D1E7-4394-8C7B-45039E2467D2}"/>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12682408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216341-F5A1-465A-BEDF-44067531E5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46"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2B216341-F5A1-465A-BEDF-44067531E5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2D77186-7C80-41E0-9E5B-A9DFD2AE5C6F}"/>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AU"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DEB17BA5-1DCD-46D5-84A9-A748CE2942C8}"/>
              </a:ext>
            </a:extLst>
          </p:cNvPr>
          <p:cNvSpPr>
            <a:spLocks noGrp="1"/>
          </p:cNvSpPr>
          <p:nvPr>
            <p:ph type="title"/>
          </p:nvPr>
        </p:nvSpPr>
        <p:spPr>
          <a:xfrm>
            <a:off x="630000" y="622800"/>
            <a:ext cx="10933350" cy="332399"/>
          </a:xfrm>
        </p:spPr>
        <p:txBody>
          <a:bodyPr/>
          <a:lstStyle/>
          <a:p>
            <a:r>
              <a:rPr lang="en-AU" dirty="0">
                <a:solidFill>
                  <a:srgbClr val="E71C57"/>
                </a:solidFill>
              </a:rPr>
              <a:t>Still missing: option to pre-configure instance URL through MDM</a:t>
            </a:r>
          </a:p>
        </p:txBody>
      </p:sp>
      <p:sp>
        <p:nvSpPr>
          <p:cNvPr id="18" name="Text Placeholder 2">
            <a:extLst>
              <a:ext uri="{FF2B5EF4-FFF2-40B4-BE49-F238E27FC236}">
                <a16:creationId xmlns:a16="http://schemas.microsoft.com/office/drawing/2014/main" id="{139F0DC3-789D-47A5-B83E-B311864CA1E6}"/>
              </a:ext>
            </a:extLst>
          </p:cNvPr>
          <p:cNvSpPr txBox="1">
            <a:spLocks/>
          </p:cNvSpPr>
          <p:nvPr/>
        </p:nvSpPr>
        <p:spPr>
          <a:xfrm>
            <a:off x="6301212" y="1723489"/>
            <a:ext cx="4372824" cy="407297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lang="en-AU" sz="1800" dirty="0">
                <a:solidFill>
                  <a:srgbClr val="29BA74"/>
                </a:solidFill>
              </a:rPr>
              <a:t>Description</a:t>
            </a:r>
          </a:p>
          <a:p>
            <a:pPr marL="324000" lvl="1" indent="-216000">
              <a:buSzPct val="100000"/>
              <a:buFont typeface="Trebuchet MS" panose="020B0603020202020204" pitchFamily="34" charset="0"/>
              <a:buChar char="•"/>
            </a:pPr>
            <a:endParaRPr lang="en-AU" sz="1800" dirty="0">
              <a:solidFill>
                <a:schemeClr val="tx1">
                  <a:lumMod val="100000"/>
                </a:schemeClr>
              </a:solidFill>
              <a:latin typeface="Trebuchet MS" panose="020B0603020202020204" pitchFamily="34" charset="0"/>
            </a:endParaRPr>
          </a:p>
          <a:p>
            <a:pPr marL="324000" lvl="1" indent="-216000">
              <a:buSzPct val="100000"/>
              <a:buFont typeface="Trebuchet MS" panose="020B0603020202020204" pitchFamily="34" charset="0"/>
              <a:buChar char="•"/>
            </a:pPr>
            <a:r>
              <a:rPr lang="en-AU" sz="1800" dirty="0" err="1">
                <a:solidFill>
                  <a:schemeClr val="tx1">
                    <a:lumMod val="100000"/>
                  </a:schemeClr>
                </a:solidFill>
                <a:latin typeface="Trebuchet MS" panose="020B0603020202020204" pitchFamily="34" charset="0"/>
              </a:rPr>
              <a:t>EdCast</a:t>
            </a:r>
            <a:r>
              <a:rPr lang="en-AU" sz="1800" dirty="0">
                <a:solidFill>
                  <a:schemeClr val="tx1">
                    <a:lumMod val="100000"/>
                  </a:schemeClr>
                </a:solidFill>
                <a:latin typeface="Trebuchet MS" panose="020B0603020202020204" pitchFamily="34" charset="0"/>
              </a:rPr>
              <a:t> app is distributed through MDM solution to BCG employees</a:t>
            </a:r>
          </a:p>
          <a:p>
            <a:pPr marL="324000" lvl="1" indent="-216000">
              <a:buSzPct val="100000"/>
              <a:buFont typeface="Trebuchet MS" panose="020B0603020202020204" pitchFamily="34" charset="0"/>
              <a:buChar char="•"/>
            </a:pPr>
            <a:r>
              <a:rPr lang="en-AU" sz="1800" dirty="0">
                <a:solidFill>
                  <a:schemeClr val="tx1">
                    <a:lumMod val="100000"/>
                  </a:schemeClr>
                </a:solidFill>
                <a:latin typeface="Trebuchet MS" panose="020B0603020202020204" pitchFamily="34" charset="0"/>
              </a:rPr>
              <a:t>Currently, BCG employees still have to type in instance name when they log in for the first time</a:t>
            </a:r>
          </a:p>
          <a:p>
            <a:pPr marL="324000" lvl="1" indent="-216000">
              <a:buSzPct val="100000"/>
              <a:buFont typeface="Trebuchet MS" panose="020B0603020202020204" pitchFamily="34" charset="0"/>
              <a:buChar char="•"/>
            </a:pPr>
            <a:r>
              <a:rPr lang="en-AU" sz="1800" dirty="0">
                <a:solidFill>
                  <a:schemeClr val="tx1">
                    <a:lumMod val="100000"/>
                  </a:schemeClr>
                </a:solidFill>
                <a:latin typeface="Trebuchet MS" panose="020B0603020202020204" pitchFamily="34" charset="0"/>
              </a:rPr>
              <a:t>This instance name should be pre-configured when distributed through MDM solution</a:t>
            </a:r>
            <a:r>
              <a:rPr lang="en-AU" sz="1800" baseline="30000" dirty="0">
                <a:solidFill>
                  <a:schemeClr val="tx1">
                    <a:lumMod val="100000"/>
                  </a:schemeClr>
                </a:solidFill>
                <a:latin typeface="Trebuchet MS" panose="020B0603020202020204" pitchFamily="34" charset="0"/>
              </a:rPr>
              <a:t>1</a:t>
            </a:r>
            <a:r>
              <a:rPr lang="en-AU" sz="1800" dirty="0">
                <a:solidFill>
                  <a:schemeClr val="tx1">
                    <a:lumMod val="100000"/>
                  </a:schemeClr>
                </a:solidFill>
                <a:latin typeface="Trebuchet MS" panose="020B0603020202020204" pitchFamily="34" charset="0"/>
              </a:rPr>
              <a:t> </a:t>
            </a:r>
          </a:p>
        </p:txBody>
      </p:sp>
      <p:sp>
        <p:nvSpPr>
          <p:cNvPr id="19" name="ee4pFootnotes">
            <a:extLst>
              <a:ext uri="{FF2B5EF4-FFF2-40B4-BE49-F238E27FC236}">
                <a16:creationId xmlns:a16="http://schemas.microsoft.com/office/drawing/2014/main" id="{ABA10B6E-15D9-44E3-9F82-E7192938F102}"/>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 </a:t>
            </a:r>
            <a:r>
              <a:rPr lang="en-AU" sz="1000" dirty="0">
                <a:solidFill>
                  <a:schemeClr val="bg1">
                    <a:lumMod val="50000"/>
                  </a:schemeClr>
                </a:solidFill>
                <a:latin typeface="Trebuchet MS" panose="020B0603020202020204" pitchFamily="34" charset="0"/>
                <a:cs typeface="Arial" pitchFamily="34" charset="0"/>
              </a:rPr>
              <a:t>It is industry standard (and Apple recommendation / best practice) for multi-tenant applications that certain variables can be pre-defined through MDM</a:t>
            </a:r>
          </a:p>
        </p:txBody>
      </p:sp>
      <p:pic>
        <p:nvPicPr>
          <p:cNvPr id="230403" name="Picture 3">
            <a:extLst>
              <a:ext uri="{FF2B5EF4-FFF2-40B4-BE49-F238E27FC236}">
                <a16:creationId xmlns:a16="http://schemas.microsoft.com/office/drawing/2014/main" id="{2D5433FC-068C-4BB4-A0AD-479ED5160D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230" y="1445279"/>
            <a:ext cx="1972321" cy="426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04" name="Picture 4">
            <a:extLst>
              <a:ext uri="{FF2B5EF4-FFF2-40B4-BE49-F238E27FC236}">
                <a16:creationId xmlns:a16="http://schemas.microsoft.com/office/drawing/2014/main" id="{4542DCAE-9925-4F82-9E9A-0CA54CFEA9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992" y="1445278"/>
            <a:ext cx="1972321" cy="426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9982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81D82CA-11AB-4589-A423-3A0401E5EBFB}"/>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25" name="Rectangle 24">
            <a:extLst>
              <a:ext uri="{FF2B5EF4-FFF2-40B4-BE49-F238E27FC236}">
                <a16:creationId xmlns:a16="http://schemas.microsoft.com/office/drawing/2014/main" id="{1A0A41C3-A9BD-4F30-A99B-E64CB30E8702}"/>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24" name="Rectangle 23">
            <a:extLst>
              <a:ext uri="{FF2B5EF4-FFF2-40B4-BE49-F238E27FC236}">
                <a16:creationId xmlns:a16="http://schemas.microsoft.com/office/drawing/2014/main" id="{D9960864-BE2D-40CE-BF72-ED70632412EC}"/>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23" name="Rectangle 22">
            <a:hlinkClick r:id="rId16" action="ppaction://hlinksldjump"/>
            <a:extLst>
              <a:ext uri="{FF2B5EF4-FFF2-40B4-BE49-F238E27FC236}">
                <a16:creationId xmlns:a16="http://schemas.microsoft.com/office/drawing/2014/main" id="{952F5111-0D71-4072-ADE3-3DD3CE081856}"/>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rgbClr val="FFFFFF"/>
                </a:solidFill>
                <a:latin typeface="Trebuchet MS" panose="020B0603020202020204" pitchFamily="34" charset="0"/>
              </a:rPr>
              <a:t>I1: Ability for bulk creation of pathways / journeys</a:t>
            </a:r>
            <a:endParaRPr lang="en-US" sz="1783">
              <a:solidFill>
                <a:srgbClr val="FFFFFF"/>
              </a:solidFill>
              <a:latin typeface="Trebuchet MS" panose="020B0603020202020204" pitchFamily="34" charset="0"/>
            </a:endParaRPr>
          </a:p>
        </p:txBody>
      </p:sp>
      <p:sp>
        <p:nvSpPr>
          <p:cNvPr id="22" name="Rectangle 21">
            <a:hlinkClick r:id="rId17" action="ppaction://hlinksldjump"/>
            <a:extLst>
              <a:ext uri="{FF2B5EF4-FFF2-40B4-BE49-F238E27FC236}">
                <a16:creationId xmlns:a16="http://schemas.microsoft.com/office/drawing/2014/main" id="{5AC5E7CF-31B8-42EB-BFC0-16891EECEAF3}"/>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21" name="Rectangle 20">
            <a:hlinkClick r:id="rId18" action="ppaction://hlinksldjump"/>
            <a:extLst>
              <a:ext uri="{FF2B5EF4-FFF2-40B4-BE49-F238E27FC236}">
                <a16:creationId xmlns:a16="http://schemas.microsoft.com/office/drawing/2014/main" id="{27BA80CC-B612-4EDA-9CD5-6080ED5867A2}"/>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20" name="Rectangle 19">
            <a:hlinkClick r:id="rId19" action="ppaction://hlinksldjump"/>
            <a:extLst>
              <a:ext uri="{FF2B5EF4-FFF2-40B4-BE49-F238E27FC236}">
                <a16:creationId xmlns:a16="http://schemas.microsoft.com/office/drawing/2014/main" id="{170E5F24-1124-4A7B-8FB2-0DCB8D339FF8}"/>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19" name="Rectangle 18">
            <a:hlinkClick r:id="rId20" action="ppaction://hlinksldjump"/>
            <a:extLst>
              <a:ext uri="{FF2B5EF4-FFF2-40B4-BE49-F238E27FC236}">
                <a16:creationId xmlns:a16="http://schemas.microsoft.com/office/drawing/2014/main" id="{17E9B42F-390E-4E12-AF13-64990EE9860C}"/>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18" name="Rectangle 17">
            <a:hlinkClick r:id="rId21" action="ppaction://hlinksldjump"/>
            <a:extLst>
              <a:ext uri="{FF2B5EF4-FFF2-40B4-BE49-F238E27FC236}">
                <a16:creationId xmlns:a16="http://schemas.microsoft.com/office/drawing/2014/main" id="{D1CDC519-68D8-402B-8F54-E905360EB49B}"/>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17" name="Rectangle 16">
            <a:hlinkClick r:id="rId22" action="ppaction://hlinksldjump"/>
            <a:extLst>
              <a:ext uri="{FF2B5EF4-FFF2-40B4-BE49-F238E27FC236}">
                <a16:creationId xmlns:a16="http://schemas.microsoft.com/office/drawing/2014/main" id="{F62D4022-14FE-400F-9152-031B66A2EE9F}"/>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16" name="Rectangle 15">
            <a:hlinkClick r:id="rId23" action="ppaction://hlinksldjump"/>
            <a:extLst>
              <a:ext uri="{FF2B5EF4-FFF2-40B4-BE49-F238E27FC236}">
                <a16:creationId xmlns:a16="http://schemas.microsoft.com/office/drawing/2014/main" id="{91C0F893-0A28-4EF9-A124-CD32925B4543}"/>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15" name="Rectangle 14">
            <a:hlinkClick r:id="rId24" action="ppaction://hlinksldjump"/>
            <a:extLst>
              <a:ext uri="{FF2B5EF4-FFF2-40B4-BE49-F238E27FC236}">
                <a16:creationId xmlns:a16="http://schemas.microsoft.com/office/drawing/2014/main" id="{3D113C89-FF92-49FC-AD54-AADA28C931A3}"/>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14" name="Rectangle 13">
            <a:hlinkClick r:id="rId25" action="ppaction://hlinksldjump"/>
            <a:extLst>
              <a:ext uri="{FF2B5EF4-FFF2-40B4-BE49-F238E27FC236}">
                <a16:creationId xmlns:a16="http://schemas.microsoft.com/office/drawing/2014/main" id="{901625B9-CDD2-4D8E-A983-44909983D2C6}"/>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4230848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B216341-F5A1-465A-BEDF-44067531E5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770"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2B216341-F5A1-465A-BEDF-44067531E5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2D77186-7C80-41E0-9E5B-A9DFD2AE5C6F}"/>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AU"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DEB17BA5-1DCD-46D5-84A9-A748CE2942C8}"/>
              </a:ext>
            </a:extLst>
          </p:cNvPr>
          <p:cNvSpPr>
            <a:spLocks noGrp="1"/>
          </p:cNvSpPr>
          <p:nvPr>
            <p:ph type="title"/>
          </p:nvPr>
        </p:nvSpPr>
        <p:spPr>
          <a:xfrm>
            <a:off x="630000" y="622800"/>
            <a:ext cx="10933350" cy="664797"/>
          </a:xfrm>
        </p:spPr>
        <p:txBody>
          <a:bodyPr/>
          <a:lstStyle/>
          <a:p>
            <a:r>
              <a:rPr lang="en-AU" dirty="0">
                <a:solidFill>
                  <a:srgbClr val="E71C57"/>
                </a:solidFill>
              </a:rPr>
              <a:t>Still missing: Bulk creation of pathways/journeys on </a:t>
            </a:r>
            <a:r>
              <a:rPr lang="en-AU" dirty="0" err="1">
                <a:solidFill>
                  <a:srgbClr val="E71C57"/>
                </a:solidFill>
              </a:rPr>
              <a:t>EdCast</a:t>
            </a:r>
            <a:r>
              <a:rPr lang="en-AU" dirty="0">
                <a:solidFill>
                  <a:srgbClr val="E71C57"/>
                </a:solidFill>
              </a:rPr>
              <a:t> (through API or CSV upload)</a:t>
            </a:r>
          </a:p>
        </p:txBody>
      </p:sp>
      <p:sp>
        <p:nvSpPr>
          <p:cNvPr id="12" name="Text Placeholder 2">
            <a:extLst>
              <a:ext uri="{FF2B5EF4-FFF2-40B4-BE49-F238E27FC236}">
                <a16:creationId xmlns:a16="http://schemas.microsoft.com/office/drawing/2014/main" id="{CD15E4FA-EE12-45CE-9D04-38023C996A88}"/>
              </a:ext>
            </a:extLst>
          </p:cNvPr>
          <p:cNvSpPr txBox="1">
            <a:spLocks/>
          </p:cNvSpPr>
          <p:nvPr/>
        </p:nvSpPr>
        <p:spPr>
          <a:xfrm>
            <a:off x="630000" y="1868344"/>
            <a:ext cx="4476154" cy="407297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lang="en-AU" sz="1800" dirty="0">
                <a:solidFill>
                  <a:srgbClr val="29BA74"/>
                </a:solidFill>
              </a:rPr>
              <a:t>Option 1: Extend </a:t>
            </a:r>
            <a:r>
              <a:rPr lang="en-AU" sz="1800" dirty="0" err="1">
                <a:solidFill>
                  <a:srgbClr val="29BA74"/>
                </a:solidFill>
              </a:rPr>
              <a:t>EdCast</a:t>
            </a:r>
            <a:r>
              <a:rPr lang="en-AU" sz="1800" dirty="0">
                <a:solidFill>
                  <a:srgbClr val="29BA74"/>
                </a:solidFill>
              </a:rPr>
              <a:t> developer API to allow creation of pathways</a:t>
            </a:r>
            <a:endParaRPr lang="en-AU" sz="1800" dirty="0">
              <a:solidFill>
                <a:srgbClr val="E71C57"/>
              </a:solidFill>
              <a:latin typeface="Trebuchet MS" panose="020B0603020202020204" pitchFamily="34" charset="0"/>
            </a:endParaRPr>
          </a:p>
        </p:txBody>
      </p:sp>
      <p:pic>
        <p:nvPicPr>
          <p:cNvPr id="3" name="Picture 2">
            <a:extLst>
              <a:ext uri="{FF2B5EF4-FFF2-40B4-BE49-F238E27FC236}">
                <a16:creationId xmlns:a16="http://schemas.microsoft.com/office/drawing/2014/main" id="{FE143F96-F03F-442D-9063-8CC9A8AB0962}"/>
              </a:ext>
            </a:extLst>
          </p:cNvPr>
          <p:cNvPicPr>
            <a:picLocks noChangeAspect="1"/>
          </p:cNvPicPr>
          <p:nvPr/>
        </p:nvPicPr>
        <p:blipFill>
          <a:blip r:embed="rId7"/>
          <a:stretch>
            <a:fillRect/>
          </a:stretch>
        </p:blipFill>
        <p:spPr>
          <a:xfrm>
            <a:off x="529533" y="2474732"/>
            <a:ext cx="4476154" cy="4047336"/>
          </a:xfrm>
          <a:prstGeom prst="rect">
            <a:avLst/>
          </a:prstGeom>
          <a:ln w="9525" cap="flat" cmpd="sng" algn="ctr">
            <a:solidFill>
              <a:srgbClr val="9A9A9A"/>
            </a:solidFill>
            <a:prstDash val="solid"/>
            <a:round/>
            <a:headEnd type="none" w="med" len="med"/>
            <a:tailEnd type="none" w="med" len="med"/>
          </a:ln>
        </p:spPr>
      </p:pic>
      <p:sp>
        <p:nvSpPr>
          <p:cNvPr id="10" name="Text Placeholder 2">
            <a:extLst>
              <a:ext uri="{FF2B5EF4-FFF2-40B4-BE49-F238E27FC236}">
                <a16:creationId xmlns:a16="http://schemas.microsoft.com/office/drawing/2014/main" id="{D02AE65C-5489-47DC-8281-F7F4D46828D9}"/>
              </a:ext>
            </a:extLst>
          </p:cNvPr>
          <p:cNvSpPr txBox="1">
            <a:spLocks/>
          </p:cNvSpPr>
          <p:nvPr/>
        </p:nvSpPr>
        <p:spPr>
          <a:xfrm>
            <a:off x="6360844" y="1868344"/>
            <a:ext cx="4476154" cy="407297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100000"/>
              </a:lnSpc>
              <a:spcBef>
                <a:spcPts val="0"/>
              </a:spcBef>
              <a:spcAft>
                <a:spcPts val="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00000"/>
              </a:lnSpc>
              <a:spcBef>
                <a:spcPts val="0"/>
              </a:spcBef>
              <a:spcAft>
                <a:spcPts val="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0"/>
              </a:spcAft>
              <a:buClrTx/>
              <a:buFont typeface="Arial" panose="020B0604020202020204" pitchFamily="34" charset="0"/>
              <a:buChar char="​"/>
              <a:defRPr lang="en-US" sz="1600" b="1" kern="120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lang="en-AU" sz="1800" dirty="0">
                <a:solidFill>
                  <a:srgbClr val="29BA74"/>
                </a:solidFill>
              </a:rPr>
              <a:t>Option 2: Create function to upload CSV file to bulk create pathways</a:t>
            </a:r>
          </a:p>
          <a:p>
            <a:pPr marL="324000" lvl="1" indent="-216000">
              <a:buSzPct val="100000"/>
              <a:buFont typeface="Trebuchet MS" panose="020B0603020202020204" pitchFamily="34" charset="0"/>
              <a:buChar char="•"/>
            </a:pPr>
            <a:endParaRPr lang="en-AU" sz="1800" dirty="0">
              <a:solidFill>
                <a:schemeClr val="tx1">
                  <a:lumMod val="100000"/>
                </a:schemeClr>
              </a:solidFill>
              <a:latin typeface="Trebuchet MS" panose="020B0603020202020204" pitchFamily="34" charset="0"/>
            </a:endParaRPr>
          </a:p>
          <a:p>
            <a:pPr marL="324000" lvl="1" indent="-216000">
              <a:buSzPct val="100000"/>
              <a:buFont typeface="Trebuchet MS" panose="020B0603020202020204" pitchFamily="34" charset="0"/>
              <a:buChar char="•"/>
            </a:pPr>
            <a:r>
              <a:rPr lang="en-AU" sz="1800" dirty="0">
                <a:solidFill>
                  <a:schemeClr val="tx1">
                    <a:lumMod val="100000"/>
                  </a:schemeClr>
                </a:solidFill>
                <a:latin typeface="Trebuchet MS" panose="020B0603020202020204" pitchFamily="34" charset="0"/>
              </a:rPr>
              <a:t>Similar to current CSV upload and SFTP connector for simple </a:t>
            </a:r>
            <a:r>
              <a:rPr lang="en-AU" sz="1800" dirty="0" err="1">
                <a:solidFill>
                  <a:schemeClr val="tx1">
                    <a:lumMod val="100000"/>
                  </a:schemeClr>
                </a:solidFill>
                <a:latin typeface="Trebuchet MS" panose="020B0603020202020204" pitchFamily="34" charset="0"/>
              </a:rPr>
              <a:t>SmartCards</a:t>
            </a:r>
            <a:r>
              <a:rPr lang="en-AU" sz="1800" dirty="0">
                <a:solidFill>
                  <a:schemeClr val="tx1">
                    <a:lumMod val="100000"/>
                  </a:schemeClr>
                </a:solidFill>
                <a:latin typeface="Trebuchet MS" panose="020B0603020202020204" pitchFamily="34" charset="0"/>
              </a:rPr>
              <a:t> – add same function for pathways</a:t>
            </a:r>
            <a:endParaRPr lang="en-AU" sz="1800" dirty="0">
              <a:solidFill>
                <a:srgbClr val="E71C57"/>
              </a:solidFill>
              <a:latin typeface="Trebuchet MS" panose="020B0603020202020204" pitchFamily="34" charset="0"/>
            </a:endParaRPr>
          </a:p>
        </p:txBody>
      </p:sp>
      <p:sp>
        <p:nvSpPr>
          <p:cNvPr id="5" name="Rectangle 4">
            <a:extLst>
              <a:ext uri="{FF2B5EF4-FFF2-40B4-BE49-F238E27FC236}">
                <a16:creationId xmlns:a16="http://schemas.microsoft.com/office/drawing/2014/main" id="{33AACE65-6A70-45B7-8D59-41960791BA11}"/>
              </a:ext>
            </a:extLst>
          </p:cNvPr>
          <p:cNvSpPr/>
          <p:nvPr/>
        </p:nvSpPr>
        <p:spPr>
          <a:xfrm>
            <a:off x="253496" y="4300397"/>
            <a:ext cx="2046083" cy="162962"/>
          </a:xfrm>
          <a:prstGeom prst="rect">
            <a:avLst/>
          </a:prstGeom>
          <a:noFill/>
          <a:ln w="19050"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3" name="Rectangle 12">
            <a:extLst>
              <a:ext uri="{FF2B5EF4-FFF2-40B4-BE49-F238E27FC236}">
                <a16:creationId xmlns:a16="http://schemas.microsoft.com/office/drawing/2014/main" id="{B74D481C-97D3-4EEE-9E4F-E5DFF44FD9CE}"/>
              </a:ext>
            </a:extLst>
          </p:cNvPr>
          <p:cNvSpPr/>
          <p:nvPr/>
        </p:nvSpPr>
        <p:spPr>
          <a:xfrm>
            <a:off x="253496" y="5487531"/>
            <a:ext cx="2046083" cy="868001"/>
          </a:xfrm>
          <a:prstGeom prst="rect">
            <a:avLst/>
          </a:prstGeom>
          <a:noFill/>
          <a:ln w="19050"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4" name="Speech Bubble: Rectangle 13">
            <a:extLst>
              <a:ext uri="{FF2B5EF4-FFF2-40B4-BE49-F238E27FC236}">
                <a16:creationId xmlns:a16="http://schemas.microsoft.com/office/drawing/2014/main" id="{98BE17F8-D481-442A-9D7F-F97EC55B2762}"/>
              </a:ext>
            </a:extLst>
          </p:cNvPr>
          <p:cNvSpPr/>
          <p:nvPr/>
        </p:nvSpPr>
        <p:spPr>
          <a:xfrm>
            <a:off x="2082755" y="4054397"/>
            <a:ext cx="2973166" cy="492000"/>
          </a:xfrm>
          <a:prstGeom prst="wedgeRectCallout">
            <a:avLst>
              <a:gd name="adj1" fmla="val -54879"/>
              <a:gd name="adj2" fmla="val 8210"/>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FFFFFF"/>
                </a:solidFill>
              </a:rPr>
              <a:t>Current API allows creation of </a:t>
            </a:r>
            <a:r>
              <a:rPr lang="en-AU" sz="1200" dirty="0" err="1">
                <a:solidFill>
                  <a:srgbClr val="FFFFFF"/>
                </a:solidFill>
              </a:rPr>
              <a:t>SmartCards</a:t>
            </a:r>
            <a:r>
              <a:rPr lang="en-AU" sz="1200" dirty="0">
                <a:solidFill>
                  <a:srgbClr val="FFFFFF"/>
                </a:solidFill>
              </a:rPr>
              <a:t>…</a:t>
            </a:r>
            <a:endParaRPr lang="en-AU" sz="1200" dirty="0">
              <a:solidFill>
                <a:schemeClr val="tx1">
                  <a:lumMod val="100000"/>
                </a:schemeClr>
              </a:solidFill>
              <a:latin typeface="Trebuchet MS" panose="020B0603020202020204" pitchFamily="34" charset="0"/>
            </a:endParaRPr>
          </a:p>
        </p:txBody>
      </p:sp>
      <p:sp>
        <p:nvSpPr>
          <p:cNvPr id="15" name="Speech Bubble: Rectangle 14">
            <a:extLst>
              <a:ext uri="{FF2B5EF4-FFF2-40B4-BE49-F238E27FC236}">
                <a16:creationId xmlns:a16="http://schemas.microsoft.com/office/drawing/2014/main" id="{39F748F9-07FD-4D62-A5C1-8DE1A792103F}"/>
              </a:ext>
            </a:extLst>
          </p:cNvPr>
          <p:cNvSpPr/>
          <p:nvPr/>
        </p:nvSpPr>
        <p:spPr>
          <a:xfrm>
            <a:off x="2082755" y="5570569"/>
            <a:ext cx="2973166" cy="492000"/>
          </a:xfrm>
          <a:prstGeom prst="wedgeRectCallout">
            <a:avLst>
              <a:gd name="adj1" fmla="val -54879"/>
              <a:gd name="adj2" fmla="val 8210"/>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200" dirty="0">
                <a:solidFill>
                  <a:srgbClr val="FFFFFF"/>
                </a:solidFill>
              </a:rPr>
              <a:t>… but it does not allow creation of pathways (or journeys)</a:t>
            </a:r>
            <a:endParaRPr lang="en-AU" sz="1200" dirty="0">
              <a:solidFill>
                <a:schemeClr val="tx1">
                  <a:lumMod val="100000"/>
                </a:schemeClr>
              </a:solidFill>
              <a:latin typeface="Trebuchet MS" panose="020B0603020202020204" pitchFamily="34" charset="0"/>
            </a:endParaRPr>
          </a:p>
        </p:txBody>
      </p:sp>
      <p:pic>
        <p:nvPicPr>
          <p:cNvPr id="6" name="Picture 5">
            <a:extLst>
              <a:ext uri="{FF2B5EF4-FFF2-40B4-BE49-F238E27FC236}">
                <a16:creationId xmlns:a16="http://schemas.microsoft.com/office/drawing/2014/main" id="{7365F717-7120-418B-8330-CFBE0F9765DA}"/>
              </a:ext>
            </a:extLst>
          </p:cNvPr>
          <p:cNvPicPr>
            <a:picLocks noChangeAspect="1"/>
          </p:cNvPicPr>
          <p:nvPr/>
        </p:nvPicPr>
        <p:blipFill>
          <a:blip r:embed="rId8"/>
          <a:stretch>
            <a:fillRect/>
          </a:stretch>
        </p:blipFill>
        <p:spPr>
          <a:xfrm>
            <a:off x="6360844" y="3717858"/>
            <a:ext cx="3543647" cy="2804209"/>
          </a:xfrm>
          <a:prstGeom prst="rect">
            <a:avLst/>
          </a:prstGeom>
          <a:ln w="9525" cap="flat" cmpd="sng" algn="ctr">
            <a:solidFill>
              <a:srgbClr val="9A9A9A"/>
            </a:solidFill>
            <a:prstDash val="solid"/>
            <a:round/>
            <a:headEnd type="none" w="med" len="med"/>
            <a:tailEnd type="none" w="med" len="med"/>
          </a:ln>
        </p:spPr>
      </p:pic>
      <p:sp>
        <p:nvSpPr>
          <p:cNvPr id="16" name="Rectangle 15">
            <a:extLst>
              <a:ext uri="{FF2B5EF4-FFF2-40B4-BE49-F238E27FC236}">
                <a16:creationId xmlns:a16="http://schemas.microsoft.com/office/drawing/2014/main" id="{C22B574A-2400-472C-91CE-F778345396B7}"/>
              </a:ext>
            </a:extLst>
          </p:cNvPr>
          <p:cNvSpPr/>
          <p:nvPr/>
        </p:nvSpPr>
        <p:spPr>
          <a:xfrm>
            <a:off x="7451000" y="4546397"/>
            <a:ext cx="1231273" cy="941134"/>
          </a:xfrm>
          <a:prstGeom prst="rect">
            <a:avLst/>
          </a:prstGeom>
          <a:noFill/>
          <a:ln w="19050"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 name="Rectangle 16">
            <a:extLst>
              <a:ext uri="{FF2B5EF4-FFF2-40B4-BE49-F238E27FC236}">
                <a16:creationId xmlns:a16="http://schemas.microsoft.com/office/drawing/2014/main" id="{98F43817-DD0D-42AD-A568-0A2326F7D051}"/>
              </a:ext>
            </a:extLst>
          </p:cNvPr>
          <p:cNvSpPr/>
          <p:nvPr/>
        </p:nvSpPr>
        <p:spPr>
          <a:xfrm>
            <a:off x="8705690" y="5425009"/>
            <a:ext cx="1231273" cy="941134"/>
          </a:xfrm>
          <a:prstGeom prst="rect">
            <a:avLst/>
          </a:prstGeom>
          <a:noFill/>
          <a:ln w="19050"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102281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9B1F4A4D-E32C-430A-B510-3FC2844EAA44}"/>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3" name="Rectangle 72">
            <a:extLst>
              <a:ext uri="{FF2B5EF4-FFF2-40B4-BE49-F238E27FC236}">
                <a16:creationId xmlns:a16="http://schemas.microsoft.com/office/drawing/2014/main" id="{08AFE689-EE51-408B-AF22-142EB05D0145}"/>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2" name="Rectangle 71">
            <a:extLst>
              <a:ext uri="{FF2B5EF4-FFF2-40B4-BE49-F238E27FC236}">
                <a16:creationId xmlns:a16="http://schemas.microsoft.com/office/drawing/2014/main" id="{F8945E60-C711-45C9-B212-26EBE200043F}"/>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71" name="Rectangle 70">
            <a:hlinkClick r:id="rId16" action="ppaction://hlinksldjump"/>
            <a:extLst>
              <a:ext uri="{FF2B5EF4-FFF2-40B4-BE49-F238E27FC236}">
                <a16:creationId xmlns:a16="http://schemas.microsoft.com/office/drawing/2014/main" id="{91EA9BC0-ACA3-4712-86D0-C5AE76E9A162}"/>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70" name="Rectangle 69">
            <a:hlinkClick r:id="rId17" action="ppaction://hlinksldjump"/>
            <a:extLst>
              <a:ext uri="{FF2B5EF4-FFF2-40B4-BE49-F238E27FC236}">
                <a16:creationId xmlns:a16="http://schemas.microsoft.com/office/drawing/2014/main" id="{A2A66342-4D5A-4041-8217-DF96D6228D51}"/>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69" name="Rectangle 68">
            <a:hlinkClick r:id="rId18" action="ppaction://hlinksldjump"/>
            <a:extLst>
              <a:ext uri="{FF2B5EF4-FFF2-40B4-BE49-F238E27FC236}">
                <a16:creationId xmlns:a16="http://schemas.microsoft.com/office/drawing/2014/main" id="{5DC6B4C8-3C07-46A5-A912-48BCC6400603}"/>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68" name="Rectangle 67">
            <a:hlinkClick r:id="rId19" action="ppaction://hlinksldjump"/>
            <a:extLst>
              <a:ext uri="{FF2B5EF4-FFF2-40B4-BE49-F238E27FC236}">
                <a16:creationId xmlns:a16="http://schemas.microsoft.com/office/drawing/2014/main" id="{9995CC44-860F-419F-A828-8C4006A39107}"/>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67" name="Rectangle 66">
            <a:hlinkClick r:id="rId20" action="ppaction://hlinksldjump"/>
            <a:extLst>
              <a:ext uri="{FF2B5EF4-FFF2-40B4-BE49-F238E27FC236}">
                <a16:creationId xmlns:a16="http://schemas.microsoft.com/office/drawing/2014/main" id="{7CB79DA8-0CF6-4067-BBC6-05D1BEB337D4}"/>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66" name="Rectangle 65">
            <a:hlinkClick r:id="rId21" action="ppaction://hlinksldjump"/>
            <a:extLst>
              <a:ext uri="{FF2B5EF4-FFF2-40B4-BE49-F238E27FC236}">
                <a16:creationId xmlns:a16="http://schemas.microsoft.com/office/drawing/2014/main" id="{B61849BC-828B-4A17-8D7E-C85119B22AF0}"/>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65" name="Rectangle 64">
            <a:hlinkClick r:id="rId22" action="ppaction://hlinksldjump"/>
            <a:extLst>
              <a:ext uri="{FF2B5EF4-FFF2-40B4-BE49-F238E27FC236}">
                <a16:creationId xmlns:a16="http://schemas.microsoft.com/office/drawing/2014/main" id="{046A645A-6770-4E72-A8D3-9B49094D6C70}"/>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64" name="Rectangle 63">
            <a:hlinkClick r:id="rId23" action="ppaction://hlinksldjump"/>
            <a:extLst>
              <a:ext uri="{FF2B5EF4-FFF2-40B4-BE49-F238E27FC236}">
                <a16:creationId xmlns:a16="http://schemas.microsoft.com/office/drawing/2014/main" id="{215468E0-766C-438E-95F1-49580123DD49}"/>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63" name="Rectangle 62">
            <a:hlinkClick r:id="rId24" action="ppaction://hlinksldjump"/>
            <a:extLst>
              <a:ext uri="{FF2B5EF4-FFF2-40B4-BE49-F238E27FC236}">
                <a16:creationId xmlns:a16="http://schemas.microsoft.com/office/drawing/2014/main" id="{A686633C-B6FF-4F3D-A72D-C339B1431D0B}"/>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rgbClr val="FFFFFF"/>
                </a:solidFill>
                <a:latin typeface="Trebuchet MS" panose="020B0603020202020204" pitchFamily="34" charset="0"/>
              </a:rPr>
              <a:t>UI/UX</a:t>
            </a:r>
          </a:p>
        </p:txBody>
      </p:sp>
      <p:sp>
        <p:nvSpPr>
          <p:cNvPr id="62" name="Rectangle 61">
            <a:hlinkClick r:id="rId25" action="ppaction://hlinksldjump"/>
            <a:extLst>
              <a:ext uri="{FF2B5EF4-FFF2-40B4-BE49-F238E27FC236}">
                <a16:creationId xmlns:a16="http://schemas.microsoft.com/office/drawing/2014/main" id="{4A1431AC-5C68-4A4C-A226-691394D21EA9}"/>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3607714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36C9EF-02AA-432F-B16F-6D31212299E1}"/>
              </a:ext>
            </a:extLst>
          </p:cNvPr>
          <p:cNvGraphicFramePr>
            <a:graphicFrameLocks noChangeAspect="1"/>
          </p:cNvGraphicFramePr>
          <p:nvPr>
            <p:custDataLst>
              <p:tags r:id="rId2"/>
            </p:custDataLst>
            <p:extLst>
              <p:ext uri="{D42A27DB-BD31-4B8C-83A1-F6EECF244321}">
                <p14:modId xmlns:p14="http://schemas.microsoft.com/office/powerpoint/2010/main" val="2772193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613" name="think-cell Slide" r:id="rId9" imgW="360" imgH="360" progId="TCLayout.ActiveDocument.1">
                  <p:embed/>
                </p:oleObj>
              </mc:Choice>
              <mc:Fallback>
                <p:oleObj name="think-cell Slide" r:id="rId9" imgW="360" imgH="360" progId="TCLayout.ActiveDocument.1">
                  <p:embed/>
                  <p:pic>
                    <p:nvPicPr>
                      <p:cNvPr id="2" name="Object 1" hidden="1">
                        <a:extLst>
                          <a:ext uri="{FF2B5EF4-FFF2-40B4-BE49-F238E27FC236}">
                            <a16:creationId xmlns:a16="http://schemas.microsoft.com/office/drawing/2014/main" id="{B836C9EF-02AA-432F-B16F-6D31212299E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172A092D-D273-4AE6-8A8B-471361A0CB8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Enhancements: UI/</a:t>
            </a:r>
            <a:r>
              <a:rPr lang="en-US" dirty="0" err="1"/>
              <a:t>UX</a:t>
            </a:r>
            <a:r>
              <a:rPr lang="en-US" dirty="0"/>
              <a:t> (1 of 2)</a:t>
            </a:r>
          </a:p>
        </p:txBody>
      </p:sp>
      <p:graphicFrame>
        <p:nvGraphicFramePr>
          <p:cNvPr id="7" name="Table 7">
            <a:extLst>
              <a:ext uri="{FF2B5EF4-FFF2-40B4-BE49-F238E27FC236}">
                <a16:creationId xmlns:a16="http://schemas.microsoft.com/office/drawing/2014/main" id="{83DDBC52-86E3-4E69-ADD3-6024A8075B58}"/>
              </a:ext>
            </a:extLst>
          </p:cNvPr>
          <p:cNvGraphicFramePr>
            <a:graphicFrameLocks noGrp="1"/>
          </p:cNvGraphicFramePr>
          <p:nvPr>
            <p:extLst>
              <p:ext uri="{D42A27DB-BD31-4B8C-83A1-F6EECF244321}">
                <p14:modId xmlns:p14="http://schemas.microsoft.com/office/powerpoint/2010/main" val="2779152855"/>
              </p:ext>
            </p:extLst>
          </p:nvPr>
        </p:nvGraphicFramePr>
        <p:xfrm>
          <a:off x="84083" y="955199"/>
          <a:ext cx="11903785" cy="5903615"/>
        </p:xfrm>
        <a:graphic>
          <a:graphicData uri="http://schemas.openxmlformats.org/drawingml/2006/table">
            <a:tbl>
              <a:tblPr firstRow="1">
                <a:tableStyleId>{2D5ABB26-0587-4C30-8999-92F81FD0307C}</a:tableStyleId>
              </a:tblPr>
              <a:tblGrid>
                <a:gridCol w="712141">
                  <a:extLst>
                    <a:ext uri="{9D8B030D-6E8A-4147-A177-3AD203B41FA5}">
                      <a16:colId xmlns:a16="http://schemas.microsoft.com/office/drawing/2014/main" val="3655069300"/>
                    </a:ext>
                  </a:extLst>
                </a:gridCol>
                <a:gridCol w="2235249">
                  <a:extLst>
                    <a:ext uri="{9D8B030D-6E8A-4147-A177-3AD203B41FA5}">
                      <a16:colId xmlns:a16="http://schemas.microsoft.com/office/drawing/2014/main" val="3773529015"/>
                    </a:ext>
                  </a:extLst>
                </a:gridCol>
                <a:gridCol w="3684739">
                  <a:extLst>
                    <a:ext uri="{9D8B030D-6E8A-4147-A177-3AD203B41FA5}">
                      <a16:colId xmlns:a16="http://schemas.microsoft.com/office/drawing/2014/main" val="21971628"/>
                    </a:ext>
                  </a:extLst>
                </a:gridCol>
                <a:gridCol w="4553325">
                  <a:extLst>
                    <a:ext uri="{9D8B030D-6E8A-4147-A177-3AD203B41FA5}">
                      <a16:colId xmlns:a16="http://schemas.microsoft.com/office/drawing/2014/main" val="1249842880"/>
                    </a:ext>
                  </a:extLst>
                </a:gridCol>
                <a:gridCol w="718331">
                  <a:extLst>
                    <a:ext uri="{9D8B030D-6E8A-4147-A177-3AD203B41FA5}">
                      <a16:colId xmlns:a16="http://schemas.microsoft.com/office/drawing/2014/main" val="3351989024"/>
                    </a:ext>
                  </a:extLst>
                </a:gridCol>
              </a:tblGrid>
              <a:tr h="359665">
                <a:tc>
                  <a:txBody>
                    <a:bodyPr/>
                    <a:lstStyle/>
                    <a:p>
                      <a:pPr marL="0" lvl="0" indent="0" algn="l" rtl="0" fontAlgn="base" hangingPunct="1">
                        <a:lnSpc>
                          <a:spcPct val="100000"/>
                        </a:lnSpc>
                        <a:spcBef>
                          <a:spcPct val="0"/>
                        </a:spcBef>
                        <a:spcAft>
                          <a:spcPct val="0"/>
                        </a:spcAft>
                      </a:pPr>
                      <a:r>
                        <a:rPr lang="en-US" sz="1000" b="0" i="0" u="none" dirty="0">
                          <a:solidFill>
                            <a:schemeClr val="tx2">
                              <a:lumMod val="100000"/>
                            </a:schemeClr>
                          </a:solidFill>
                          <a:latin typeface="+mn-lt"/>
                        </a:rPr>
                        <a:t>No.</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000" b="0" i="0" u="none" dirty="0">
                          <a:solidFill>
                            <a:schemeClr val="tx2">
                              <a:lumMod val="100000"/>
                            </a:schemeClr>
                          </a:solidFill>
                          <a:latin typeface="+mn-lt"/>
                        </a:rPr>
                        <a:t>Description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000" b="0" i="0" u="none" dirty="0">
                          <a:solidFill>
                            <a:schemeClr val="tx2">
                              <a:lumMod val="100000"/>
                            </a:schemeClr>
                          </a:solidFill>
                          <a:latin typeface="+mn-lt"/>
                        </a:rPr>
                        <a:t>Impact</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000" b="0" i="0" u="none" dirty="0">
                          <a:solidFill>
                            <a:schemeClr val="tx2">
                              <a:lumMod val="100000"/>
                            </a:schemeClr>
                          </a:solidFill>
                          <a:latin typeface="+mn-lt"/>
                        </a:rPr>
                        <a:t>Status</a:t>
                      </a:r>
                      <a:endParaRPr lang="en-US" sz="1000" b="0" i="0" u="none" baseline="30000" dirty="0">
                        <a:solidFill>
                          <a:schemeClr val="tx2">
                            <a:lumMod val="100000"/>
                          </a:schemeClr>
                        </a:solidFill>
                        <a:latin typeface="+mn-lt"/>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000" b="0" i="0" u="none" dirty="0">
                          <a:solidFill>
                            <a:schemeClr val="tx2">
                              <a:lumMod val="100000"/>
                            </a:schemeClr>
                          </a:solidFill>
                          <a:latin typeface="+mn-lt"/>
                        </a:rPr>
                        <a:t>Priority</a:t>
                      </a:r>
                      <a:endParaRPr lang="en-US" sz="1000" b="0" i="0" u="none" baseline="30000" dirty="0">
                        <a:solidFill>
                          <a:schemeClr val="tx2">
                            <a:lumMod val="100000"/>
                          </a:schemeClr>
                        </a:solidFill>
                        <a:latin typeface="+mn-lt"/>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1508777720"/>
                  </a:ext>
                </a:extLst>
              </a:tr>
              <a:tr h="640654">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U1</a:t>
                      </a:r>
                    </a:p>
                  </a:txBody>
                  <a:tcPr marL="0" marR="72000" marT="73152" marB="73152">
                    <a:lnT w="9525">
                      <a:solidFill>
                        <a:srgbClr val="9A9A9A">
                          <a:lumMod val="100000"/>
                        </a:srgbClr>
                      </a:solidFill>
                      <a:prstDash val="solid"/>
                    </a:lnT>
                    <a:lnB>
                      <a:noFill/>
                    </a:lnB>
                  </a:tcPr>
                </a:tc>
                <a:tc>
                  <a:txBody>
                    <a:bodyPr/>
                    <a:lstStyle/>
                    <a:p>
                      <a:r>
                        <a:rPr lang="en-US" sz="1000" dirty="0">
                          <a:latin typeface="+mn-lt"/>
                        </a:rPr>
                        <a:t>Inline player for custom URLs</a:t>
                      </a:r>
                    </a:p>
                  </a:txBody>
                  <a:tcPr marL="0" marR="72000" marT="73152" marB="73152">
                    <a:lnT w="9525">
                      <a:solidFill>
                        <a:srgbClr val="9A9A9A">
                          <a:lumMod val="100000"/>
                        </a:srgbClr>
                      </a:solidFill>
                      <a:prstDash val="solid"/>
                    </a:lnT>
                    <a:lnB>
                      <a:noFill/>
                    </a:lnB>
                  </a:tcPr>
                </a:tc>
                <a:tc>
                  <a:txBody>
                    <a:bodyPr/>
                    <a:lstStyle/>
                    <a:p>
                      <a:r>
                        <a:rPr lang="en-US" sz="1000" dirty="0">
                          <a:latin typeface="+mn-lt"/>
                        </a:rPr>
                        <a:t>Improve experience by eliminating need for users to click out to view content</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000" i="1" dirty="0">
                          <a:solidFill>
                            <a:srgbClr val="FF0000"/>
                          </a:solidFill>
                          <a:latin typeface="+mn-lt"/>
                        </a:rPr>
                        <a:t>Frank following up with Vinay based on 3/2 discussion.</a:t>
                      </a:r>
                    </a:p>
                    <a:p>
                      <a:endParaRPr lang="en-US" sz="1000" dirty="0">
                        <a:latin typeface="+mn-lt"/>
                      </a:endParaRP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000" dirty="0">
                          <a:latin typeface="+mn-lt"/>
                        </a:rPr>
                        <a:t>P1</a:t>
                      </a:r>
                    </a:p>
                  </a:txBody>
                  <a:tcPr marL="0" marR="72000" marT="73152" marB="73152">
                    <a:lnT w="9525">
                      <a:solidFill>
                        <a:srgbClr val="9A9A9A">
                          <a:lumMod val="100000"/>
                        </a:srgbClr>
                      </a:solidFill>
                      <a:prstDash val="solid"/>
                    </a:lnT>
                    <a:lnB>
                      <a:noFill/>
                    </a:lnB>
                  </a:tcPr>
                </a:tc>
                <a:extLst>
                  <a:ext uri="{0D108BD9-81ED-4DB2-BD59-A6C34878D82A}">
                    <a16:rowId xmlns:a16="http://schemas.microsoft.com/office/drawing/2014/main" val="2355387080"/>
                  </a:ext>
                </a:extLst>
              </a:tr>
              <a:tr h="640654">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U2</a:t>
                      </a:r>
                    </a:p>
                  </a:txBody>
                  <a:tcPr marL="0" marR="72000" marT="73152" marB="73152">
                    <a:lnT w="9525">
                      <a:noFill/>
                      <a:prstDash val="solid"/>
                    </a:lnT>
                    <a:lnB>
                      <a:noFill/>
                    </a:lnB>
                  </a:tcPr>
                </a:tc>
                <a:tc>
                  <a:txBody>
                    <a:bodyPr/>
                    <a:lstStyle/>
                    <a:p>
                      <a:r>
                        <a:rPr lang="en-US" sz="1000" dirty="0">
                          <a:latin typeface="+mn-lt"/>
                        </a:rPr>
                        <a:t>Hide restricted </a:t>
                      </a:r>
                      <a:r>
                        <a:rPr lang="en-US" sz="1000" dirty="0" err="1">
                          <a:latin typeface="+mn-lt"/>
                        </a:rPr>
                        <a:t>SmartCards</a:t>
                      </a:r>
                      <a:endParaRPr lang="en-US" sz="1000" dirty="0">
                        <a:latin typeface="+mn-lt"/>
                      </a:endParaRPr>
                    </a:p>
                  </a:txBody>
                  <a:tcPr marL="0" marR="72000" marT="73152" marB="73152">
                    <a:lnT w="9525">
                      <a:noFill/>
                      <a:prstDash val="solid"/>
                    </a:lnT>
                    <a:lnB>
                      <a:noFill/>
                    </a:lnB>
                  </a:tcPr>
                </a:tc>
                <a:tc>
                  <a:txBody>
                    <a:bodyPr/>
                    <a:lstStyle/>
                    <a:p>
                      <a:r>
                        <a:rPr lang="en-US" sz="1000" dirty="0" err="1">
                          <a:latin typeface="+mn-lt"/>
                        </a:rPr>
                        <a:t>Customisation</a:t>
                      </a:r>
                      <a:r>
                        <a:rPr lang="en-US" sz="1000" dirty="0">
                          <a:latin typeface="+mn-lt"/>
                        </a:rPr>
                        <a:t> of journeys / pathways based on groups</a:t>
                      </a:r>
                    </a:p>
                  </a:txBody>
                  <a:tcPr marL="0" marR="72000" marT="73152" marB="73152">
                    <a:lnT w="9525" cap="flat" cmpd="sng" algn="ctr">
                      <a:noFill/>
                      <a:prstDash val="solid"/>
                      <a:round/>
                      <a:headEnd type="none" w="med" len="med"/>
                      <a:tailEnd type="none" w="med" len="med"/>
                    </a:lnT>
                    <a:lnB>
                      <a:noFill/>
                    </a:lnB>
                  </a:tcPr>
                </a:tc>
                <a:tc>
                  <a:txBody>
                    <a:bodyPr/>
                    <a:lstStyle/>
                    <a:p>
                      <a:r>
                        <a:rPr lang="en-US" sz="1000" i="1" dirty="0">
                          <a:solidFill>
                            <a:srgbClr val="FF0000"/>
                          </a:solidFill>
                          <a:latin typeface="+mn-lt"/>
                        </a:rPr>
                        <a:t>Need to discuss with Vinay on product approach. Frank and Franz have further discussion. Two behaviors to address. 1 – hide card, 2 – account for progress if card not required.</a:t>
                      </a:r>
                    </a:p>
                  </a:txBody>
                  <a:tcPr marL="0" marR="72000" marT="73152" marB="73152">
                    <a:lnT w="9525">
                      <a:noFill/>
                      <a:prstDash val="solid"/>
                    </a:lnT>
                    <a:lnB>
                      <a:noFill/>
                    </a:lnB>
                  </a:tcPr>
                </a:tc>
                <a:tc>
                  <a:txBody>
                    <a:bodyPr/>
                    <a:lstStyle/>
                    <a:p>
                      <a:r>
                        <a:rPr lang="en-US" sz="1000" dirty="0">
                          <a:latin typeface="+mn-lt"/>
                        </a:rPr>
                        <a:t>P1</a:t>
                      </a:r>
                    </a:p>
                  </a:txBody>
                  <a:tcPr marL="0" marR="72000" marT="73152" marB="73152">
                    <a:lnT w="9525">
                      <a:noFill/>
                      <a:prstDash val="solid"/>
                    </a:lnT>
                    <a:lnB>
                      <a:noFill/>
                    </a:lnB>
                  </a:tcPr>
                </a:tc>
                <a:extLst>
                  <a:ext uri="{0D108BD9-81ED-4DB2-BD59-A6C34878D82A}">
                    <a16:rowId xmlns:a16="http://schemas.microsoft.com/office/drawing/2014/main" val="2848274335"/>
                  </a:ext>
                </a:extLst>
              </a:tr>
              <a:tr h="640654">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U3</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Enhanced UI design (see prototype)</a:t>
                      </a:r>
                    </a:p>
                  </a:txBody>
                  <a:tcPr marL="0" marR="72000" marT="73152" marB="73152">
                    <a:lnT w="9525">
                      <a:noFill/>
                      <a:prstDash val="solid"/>
                    </a:lnT>
                    <a:lnB>
                      <a:noFill/>
                    </a:lnB>
                  </a:tcPr>
                </a:tc>
                <a:tc>
                  <a:txBody>
                    <a:bodyPr/>
                    <a:lstStyle/>
                    <a:p>
                      <a:r>
                        <a:rPr lang="en-US" sz="1000" b="0" i="0" u="none" dirty="0">
                          <a:solidFill>
                            <a:schemeClr val="tx1">
                              <a:lumMod val="100000"/>
                            </a:schemeClr>
                          </a:solidFill>
                          <a:latin typeface="+mn-lt"/>
                        </a:rPr>
                        <a:t>More intuitive learner experience and navigation</a:t>
                      </a:r>
                    </a:p>
                  </a:txBody>
                  <a:tcPr marL="0" marR="72000" marT="73152" marB="73152">
                    <a:lnT w="9525" cap="flat" cmpd="sng" algn="ctr">
                      <a:noFill/>
                      <a:prstDash val="solid"/>
                      <a:round/>
                      <a:headEnd type="none" w="med" len="med"/>
                      <a:tailEnd type="none" w="med" len="med"/>
                    </a:lnT>
                    <a:lnB>
                      <a:noFill/>
                    </a:lnB>
                  </a:tcPr>
                </a:tc>
                <a:tc>
                  <a:txBody>
                    <a:bodyPr/>
                    <a:lstStyle/>
                    <a:p>
                      <a:r>
                        <a:rPr lang="en-US" sz="1000" b="0" i="1" u="none" dirty="0">
                          <a:solidFill>
                            <a:schemeClr val="tx2"/>
                          </a:solidFill>
                          <a:latin typeface="+mn-lt"/>
                        </a:rPr>
                        <a:t>Pietro provide discrete list of what is included in Picasso, and approx. timeframe</a:t>
                      </a:r>
                    </a:p>
                  </a:txBody>
                  <a:tcPr marL="0" marR="72000" marT="73152" marB="73152">
                    <a:lnT w="9525">
                      <a:noFill/>
                      <a:prstDash val="solid"/>
                    </a:lnT>
                    <a:lnB>
                      <a:noFill/>
                    </a:lnB>
                  </a:tcPr>
                </a:tc>
                <a:tc>
                  <a:txBody>
                    <a:bodyPr/>
                    <a:lstStyle/>
                    <a:p>
                      <a:r>
                        <a:rPr lang="en-US" sz="1000" b="0" i="0" u="none" dirty="0">
                          <a:solidFill>
                            <a:schemeClr val="tx1">
                              <a:lumMod val="100000"/>
                            </a:schemeClr>
                          </a:solidFill>
                          <a:latin typeface="+mn-lt"/>
                        </a:rPr>
                        <a:t>P1</a:t>
                      </a:r>
                    </a:p>
                  </a:txBody>
                  <a:tcPr marL="0" marR="72000" marT="73152" marB="73152">
                    <a:lnT w="9525">
                      <a:noFill/>
                      <a:prstDash val="solid"/>
                    </a:lnT>
                    <a:lnB>
                      <a:noFill/>
                    </a:lnB>
                  </a:tcPr>
                </a:tc>
                <a:extLst>
                  <a:ext uri="{0D108BD9-81ED-4DB2-BD59-A6C34878D82A}">
                    <a16:rowId xmlns:a16="http://schemas.microsoft.com/office/drawing/2014/main" val="304365439"/>
                  </a:ext>
                </a:extLst>
              </a:tr>
              <a:tr h="472061">
                <a:tc>
                  <a:txBody>
                    <a:bodyPr/>
                    <a:lstStyle/>
                    <a:p>
                      <a:pPr marL="0" indent="0" algn="ctr" rtl="0" fontAlgn="auto" hangingPunct="1">
                        <a:lnSpc>
                          <a:spcPct val="100000"/>
                        </a:lnSpc>
                        <a:spcBef>
                          <a:spcPts val="0"/>
                        </a:spcBef>
                        <a:spcAft>
                          <a:spcPts val="0"/>
                        </a:spcAft>
                      </a:pPr>
                      <a:r>
                        <a:rPr lang="en-US" sz="1000" b="0" i="0" u="none" dirty="0">
                          <a:solidFill>
                            <a:schemeClr val="tx1">
                              <a:lumMod val="100000"/>
                            </a:schemeClr>
                          </a:solidFill>
                          <a:latin typeface="+mn-lt"/>
                        </a:rPr>
                        <a:t>U3a</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mn-lt"/>
                        </a:rPr>
                        <a:t>Add group feature within a journey</a:t>
                      </a:r>
                    </a:p>
                  </a:txBody>
                  <a:tcPr marL="0" marR="72000" marT="73152" marB="73152">
                    <a:lnT w="9525">
                      <a:noFill/>
                      <a:prstDash val="solid"/>
                    </a:lnT>
                    <a:lnB>
                      <a:noFill/>
                    </a:lnB>
                  </a:tcPr>
                </a:tc>
                <a:tc>
                  <a:txBody>
                    <a:bodyPr/>
                    <a:lstStyle/>
                    <a:p>
                      <a:r>
                        <a:rPr lang="en-US" sz="1000" b="0" i="0" kern="1200" dirty="0">
                          <a:solidFill>
                            <a:schemeClr val="tx1"/>
                          </a:solidFill>
                          <a:effectLst/>
                          <a:latin typeface="+mn-lt"/>
                          <a:ea typeface="+mn-ea"/>
                          <a:cs typeface="+mn-cs"/>
                        </a:rPr>
                        <a:t>Reduce navigation effort to get from journey to group</a:t>
                      </a:r>
                      <a:endParaRPr lang="en-US" sz="1000" b="0" i="0" u="none" dirty="0">
                        <a:solidFill>
                          <a:schemeClr val="tx1">
                            <a:lumMod val="100000"/>
                          </a:schemeClr>
                        </a:solidFill>
                        <a:latin typeface="+mn-lt"/>
                      </a:endParaRPr>
                    </a:p>
                  </a:txBody>
                  <a:tcPr marL="0" marR="72000" marT="73152" marB="73152">
                    <a:lnT w="9525" cap="flat" cmpd="sng" algn="ctr">
                      <a:noFill/>
                      <a:prstDash val="solid"/>
                      <a:round/>
                      <a:headEnd type="none" w="med" len="med"/>
                      <a:tailEnd type="none" w="med" len="med"/>
                    </a:lnT>
                    <a:lnB>
                      <a:noFill/>
                    </a:lnB>
                  </a:tcPr>
                </a:tc>
                <a:tc>
                  <a:txBody>
                    <a:bodyPr/>
                    <a:lstStyle/>
                    <a:p>
                      <a:r>
                        <a:rPr lang="en-US" sz="1000" b="0" i="1" u="none" dirty="0">
                          <a:solidFill>
                            <a:srgbClr val="FFC000"/>
                          </a:solidFill>
                          <a:latin typeface="+mn-lt"/>
                        </a:rPr>
                        <a:t>Partially met by current collaboration tools in SmartCard and Journey. Need to look at mockups, and comment on  revision of communication in smartcards and journeys to support better threading. BCG has content attached at the chat level; this is not envisioned for EdCast.</a:t>
                      </a:r>
                    </a:p>
                  </a:txBody>
                  <a:tcPr marL="0" marR="72000" marT="73152" marB="73152">
                    <a:lnT w="9525">
                      <a:noFill/>
                      <a:prstDash val="solid"/>
                    </a:lnT>
                    <a:lnB>
                      <a:noFill/>
                    </a:lnB>
                  </a:tcPr>
                </a:tc>
                <a:tc>
                  <a:txBody>
                    <a:bodyPr/>
                    <a:lstStyle/>
                    <a:p>
                      <a:r>
                        <a:rPr lang="en-US" sz="1000" b="0" i="0" u="none" dirty="0">
                          <a:solidFill>
                            <a:schemeClr val="tx1">
                              <a:lumMod val="100000"/>
                            </a:schemeClr>
                          </a:solidFill>
                          <a:latin typeface="+mn-lt"/>
                        </a:rPr>
                        <a:t>P1</a:t>
                      </a:r>
                    </a:p>
                  </a:txBody>
                  <a:tcPr marL="0" marR="72000" marT="73152" marB="73152">
                    <a:lnT w="9525">
                      <a:noFill/>
                      <a:prstDash val="solid"/>
                    </a:lnT>
                    <a:lnB>
                      <a:noFill/>
                    </a:lnB>
                  </a:tcPr>
                </a:tc>
                <a:extLst>
                  <a:ext uri="{0D108BD9-81ED-4DB2-BD59-A6C34878D82A}">
                    <a16:rowId xmlns:a16="http://schemas.microsoft.com/office/drawing/2014/main" val="2402738879"/>
                  </a:ext>
                </a:extLst>
              </a:tr>
              <a:tr h="472061">
                <a:tc>
                  <a:txBody>
                    <a:bodyPr/>
                    <a:lstStyle/>
                    <a:p>
                      <a:pPr marL="0" indent="0" algn="ctr" rtl="0" fontAlgn="auto" hangingPunct="1">
                        <a:lnSpc>
                          <a:spcPct val="100000"/>
                        </a:lnSpc>
                        <a:spcBef>
                          <a:spcPts val="0"/>
                        </a:spcBef>
                        <a:spcAft>
                          <a:spcPts val="0"/>
                        </a:spcAft>
                      </a:pPr>
                      <a:r>
                        <a:rPr lang="en-US" sz="1000" b="0" i="0" u="none" dirty="0">
                          <a:solidFill>
                            <a:schemeClr val="tx1">
                              <a:lumMod val="100000"/>
                            </a:schemeClr>
                          </a:solidFill>
                          <a:latin typeface="+mn-lt"/>
                        </a:rPr>
                        <a:t>U3b</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Remove continue button from journey</a:t>
                      </a:r>
                    </a:p>
                  </a:txBody>
                  <a:tcPr marL="0" marR="72000" marT="73152" marB="73152">
                    <a:lnT w="9525">
                      <a:noFill/>
                      <a:prstDash val="solid"/>
                    </a:lnT>
                    <a:lnB>
                      <a:noFill/>
                    </a:lnB>
                  </a:tcPr>
                </a:tc>
                <a:tc>
                  <a:txBody>
                    <a:bodyPr/>
                    <a:lstStyle/>
                    <a:p>
                      <a:r>
                        <a:rPr lang="en-US" sz="1000" b="0" i="0" kern="1200" dirty="0">
                          <a:solidFill>
                            <a:schemeClr val="tx1"/>
                          </a:solidFill>
                          <a:effectLst/>
                          <a:latin typeface="+mn-lt"/>
                          <a:ea typeface="+mn-ea"/>
                          <a:cs typeface="+mn-cs"/>
                        </a:rPr>
                        <a:t>In current state, causes confusion between wording of button and actual behavior</a:t>
                      </a:r>
                      <a:endParaRPr lang="en-US" sz="1000" b="0" i="0" u="none" dirty="0">
                        <a:solidFill>
                          <a:schemeClr val="tx1">
                            <a:lumMod val="100000"/>
                          </a:schemeClr>
                        </a:solidFill>
                        <a:latin typeface="+mn-lt"/>
                      </a:endParaRPr>
                    </a:p>
                  </a:txBody>
                  <a:tcPr marL="0" marR="72000" marT="73152" marB="73152">
                    <a:lnT w="9525" cap="flat" cmpd="sng" algn="ctr">
                      <a:noFill/>
                      <a:prstDash val="solid"/>
                      <a:round/>
                      <a:headEnd type="none" w="med" len="med"/>
                      <a:tailEnd type="none" w="med" len="med"/>
                    </a:lnT>
                    <a:lnB>
                      <a:noFill/>
                    </a:lnB>
                  </a:tcPr>
                </a:tc>
                <a:tc>
                  <a:txBody>
                    <a:bodyPr/>
                    <a:lstStyle/>
                    <a:p>
                      <a:r>
                        <a:rPr lang="en-US" sz="1000" b="0" i="1" u="none" dirty="0">
                          <a:solidFill>
                            <a:schemeClr val="tx2"/>
                          </a:solidFill>
                          <a:latin typeface="+mn-lt"/>
                        </a:rPr>
                        <a:t>Pietro provide discrete list of what is included in Picasso, and approx. timeframe</a:t>
                      </a:r>
                    </a:p>
                  </a:txBody>
                  <a:tcPr marL="0" marR="72000" marT="73152" marB="73152">
                    <a:lnT w="9525">
                      <a:noFill/>
                      <a:prstDash val="solid"/>
                    </a:lnT>
                    <a:lnB>
                      <a:noFill/>
                    </a:lnB>
                  </a:tcPr>
                </a:tc>
                <a:tc>
                  <a:txBody>
                    <a:bodyPr/>
                    <a:lstStyle/>
                    <a:p>
                      <a:r>
                        <a:rPr lang="en-US" sz="1000" b="0" i="0" u="none" dirty="0">
                          <a:solidFill>
                            <a:schemeClr val="tx1">
                              <a:lumMod val="100000"/>
                            </a:schemeClr>
                          </a:solidFill>
                          <a:latin typeface="+mn-lt"/>
                        </a:rPr>
                        <a:t>P4 [IN]</a:t>
                      </a:r>
                    </a:p>
                  </a:txBody>
                  <a:tcPr marL="0" marR="72000" marT="73152" marB="73152">
                    <a:lnT w="9525">
                      <a:noFill/>
                      <a:prstDash val="solid"/>
                    </a:lnT>
                    <a:lnB>
                      <a:noFill/>
                    </a:lnB>
                  </a:tcPr>
                </a:tc>
                <a:extLst>
                  <a:ext uri="{0D108BD9-81ED-4DB2-BD59-A6C34878D82A}">
                    <a16:rowId xmlns:a16="http://schemas.microsoft.com/office/drawing/2014/main" val="356767397"/>
                  </a:ext>
                </a:extLst>
              </a:tr>
              <a:tr h="640654">
                <a:tc>
                  <a:txBody>
                    <a:bodyPr/>
                    <a:lstStyle/>
                    <a:p>
                      <a:pPr marL="0" indent="0" algn="ctr" rtl="0" fontAlgn="auto" hangingPunct="1">
                        <a:lnSpc>
                          <a:spcPct val="100000"/>
                        </a:lnSpc>
                        <a:spcBef>
                          <a:spcPts val="0"/>
                        </a:spcBef>
                        <a:spcAft>
                          <a:spcPts val="0"/>
                        </a:spcAft>
                      </a:pPr>
                      <a:r>
                        <a:rPr lang="en-US" sz="1000" b="0" i="0" u="none" dirty="0">
                          <a:solidFill>
                            <a:schemeClr val="tx1">
                              <a:lumMod val="100000"/>
                            </a:schemeClr>
                          </a:solidFill>
                          <a:latin typeface="+mn-lt"/>
                        </a:rPr>
                        <a:t>U3c</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Extend cover image on Journey &amp; channel page to full width</a:t>
                      </a:r>
                    </a:p>
                  </a:txBody>
                  <a:tcPr marL="0" marR="72000" marT="73152" marB="73152">
                    <a:lnT>
                      <a:noFill/>
                    </a:lnT>
                    <a:lnB>
                      <a:noFill/>
                    </a:lnB>
                  </a:tcPr>
                </a:tc>
                <a:tc>
                  <a:txBody>
                    <a:bodyPr/>
                    <a:lstStyle/>
                    <a:p>
                      <a:r>
                        <a:rPr lang="en-US" sz="1000" b="0" i="0" u="none" dirty="0">
                          <a:solidFill>
                            <a:schemeClr val="tx1">
                              <a:lumMod val="100000"/>
                            </a:schemeClr>
                          </a:solidFill>
                          <a:latin typeface="+mn-lt"/>
                        </a:rPr>
                        <a:t>Reduce appearance of empty space on page</a:t>
                      </a:r>
                    </a:p>
                  </a:txBody>
                  <a:tcPr marL="0" marR="72000" marT="73152" marB="73152">
                    <a:lnT>
                      <a:noFill/>
                    </a:lnT>
                    <a:lnB>
                      <a:noFill/>
                    </a:lnB>
                  </a:tcPr>
                </a:tc>
                <a:tc>
                  <a:txBody>
                    <a:bodyPr/>
                    <a:lstStyle/>
                    <a:p>
                      <a:r>
                        <a:rPr lang="en-US" sz="1000" b="0" i="1" u="none" dirty="0">
                          <a:solidFill>
                            <a:schemeClr val="tx2"/>
                          </a:solidFill>
                          <a:latin typeface="+mn-lt"/>
                        </a:rPr>
                        <a:t>Pietro provide discrete list of what is included in Picasso, and approx. timeframe</a:t>
                      </a:r>
                    </a:p>
                  </a:txBody>
                  <a:tcPr marL="0" marR="72000" marT="73152" marB="73152">
                    <a:lnT>
                      <a:noFill/>
                    </a:lnT>
                    <a:lnB>
                      <a:noFill/>
                    </a:lnB>
                  </a:tcPr>
                </a:tc>
                <a:tc>
                  <a:txBody>
                    <a:bodyPr/>
                    <a:lstStyle/>
                    <a:p>
                      <a:r>
                        <a:rPr lang="en-US" sz="1000" b="0" i="0" u="none" dirty="0">
                          <a:solidFill>
                            <a:schemeClr val="tx1">
                              <a:lumMod val="100000"/>
                            </a:schemeClr>
                          </a:solidFill>
                          <a:latin typeface="+mn-lt"/>
                        </a:rPr>
                        <a:t>P2 [IN]</a:t>
                      </a:r>
                    </a:p>
                  </a:txBody>
                  <a:tcPr marL="0" marR="72000" marT="73152" marB="73152">
                    <a:lnT>
                      <a:noFill/>
                    </a:lnT>
                    <a:lnB>
                      <a:noFill/>
                    </a:lnB>
                  </a:tcPr>
                </a:tc>
                <a:extLst>
                  <a:ext uri="{0D108BD9-81ED-4DB2-BD59-A6C34878D82A}">
                    <a16:rowId xmlns:a16="http://schemas.microsoft.com/office/drawing/2014/main" val="841447999"/>
                  </a:ext>
                </a:extLst>
              </a:tr>
              <a:tr h="640654">
                <a:tc>
                  <a:txBody>
                    <a:bodyPr/>
                    <a:lstStyle/>
                    <a:p>
                      <a:pPr marL="0" indent="0" algn="ctr" rtl="0" fontAlgn="auto" hangingPunct="1">
                        <a:lnSpc>
                          <a:spcPct val="100000"/>
                        </a:lnSpc>
                        <a:spcBef>
                          <a:spcPts val="0"/>
                        </a:spcBef>
                        <a:spcAft>
                          <a:spcPts val="0"/>
                        </a:spcAft>
                      </a:pPr>
                      <a:r>
                        <a:rPr lang="en-US" sz="1000" b="0" i="0" u="none" dirty="0">
                          <a:solidFill>
                            <a:schemeClr val="tx1">
                              <a:lumMod val="100000"/>
                            </a:schemeClr>
                          </a:solidFill>
                          <a:latin typeface="+mn-lt"/>
                        </a:rPr>
                        <a:t>U3d</a:t>
                      </a:r>
                    </a:p>
                  </a:txBody>
                  <a:tcPr marL="0" marR="72000" marT="73152" marB="73152">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dirty="0">
                          <a:solidFill>
                            <a:schemeClr val="tx1">
                              <a:lumMod val="100000"/>
                            </a:schemeClr>
                          </a:solidFill>
                          <a:latin typeface="+mn-lt"/>
                        </a:rPr>
                        <a:t>Change 'View more' text hyperlink in description to 'Launch'</a:t>
                      </a:r>
                    </a:p>
                  </a:txBody>
                  <a:tcPr marL="0" marR="72000" marT="73152" marB="73152">
                    <a:lnT>
                      <a:noFill/>
                    </a:lnT>
                    <a:lnB>
                      <a:noFill/>
                    </a:lnB>
                  </a:tcPr>
                </a:tc>
                <a:tc>
                  <a:txBody>
                    <a:bodyPr/>
                    <a:lstStyle/>
                    <a:p>
                      <a:r>
                        <a:rPr lang="en-US" sz="1000" dirty="0">
                          <a:effectLst/>
                          <a:latin typeface="+mn-lt"/>
                        </a:rPr>
                        <a:t>Improve experience with clearer CTA and consistent language</a:t>
                      </a:r>
                    </a:p>
                  </a:txBody>
                  <a:tcPr marL="0" marR="72000" marT="73152" marB="73152">
                    <a:lnT>
                      <a:noFill/>
                    </a:lnT>
                    <a:lnB>
                      <a:noFill/>
                    </a:lnB>
                  </a:tcPr>
                </a:tc>
                <a:tc>
                  <a:txBody>
                    <a:bodyPr/>
                    <a:lstStyle/>
                    <a:p>
                      <a:r>
                        <a:rPr lang="en-US" sz="1000" b="0" i="1" u="none" dirty="0">
                          <a:solidFill>
                            <a:schemeClr val="tx2"/>
                          </a:solidFill>
                          <a:latin typeface="+mn-lt"/>
                        </a:rPr>
                        <a:t>Pietro provide discrete list of what is included in Picasso, and approx. timeframe</a:t>
                      </a:r>
                    </a:p>
                  </a:txBody>
                  <a:tcPr marL="0" marR="72000" marT="73152" marB="73152">
                    <a:lnT>
                      <a:noFill/>
                    </a:lnT>
                    <a:lnB>
                      <a:noFill/>
                    </a:lnB>
                  </a:tcPr>
                </a:tc>
                <a:tc>
                  <a:txBody>
                    <a:bodyPr/>
                    <a:lstStyle/>
                    <a:p>
                      <a:r>
                        <a:rPr lang="en-US" sz="1000" b="0" i="0" u="none" dirty="0">
                          <a:solidFill>
                            <a:schemeClr val="tx1">
                              <a:lumMod val="100000"/>
                            </a:schemeClr>
                          </a:solidFill>
                          <a:latin typeface="+mn-lt"/>
                        </a:rPr>
                        <a:t>P2 [IN]</a:t>
                      </a:r>
                    </a:p>
                  </a:txBody>
                  <a:tcPr marL="0" marR="72000" marT="73152" marB="73152">
                    <a:lnT>
                      <a:noFill/>
                    </a:lnT>
                    <a:lnB>
                      <a:noFill/>
                    </a:lnB>
                  </a:tcPr>
                </a:tc>
                <a:extLst>
                  <a:ext uri="{0D108BD9-81ED-4DB2-BD59-A6C34878D82A}">
                    <a16:rowId xmlns:a16="http://schemas.microsoft.com/office/drawing/2014/main" val="1055087119"/>
                  </a:ext>
                </a:extLst>
              </a:tr>
              <a:tr h="640654">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U4</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More options for text formatting, e.g. add images and icons inline</a:t>
                      </a:r>
                    </a:p>
                  </a:txBody>
                  <a:tcPr marL="0" marR="72000" marT="73152" marB="73152">
                    <a:lnT>
                      <a:noFill/>
                    </a:lnT>
                    <a:lnB>
                      <a:noFill/>
                    </a:lnB>
                  </a:tcPr>
                </a:tc>
                <a:tc>
                  <a:txBody>
                    <a:bodyPr/>
                    <a:lstStyle/>
                    <a:p>
                      <a:r>
                        <a:rPr lang="en-US" sz="1000" b="0" i="0" kern="1200" dirty="0">
                          <a:solidFill>
                            <a:schemeClr val="tx1"/>
                          </a:solidFill>
                          <a:effectLst/>
                          <a:latin typeface="+mn-lt"/>
                          <a:ea typeface="+mn-ea"/>
                          <a:cs typeface="+mn-cs"/>
                        </a:rPr>
                        <a:t>Helps learners to understand where to focus attention in the learning, what is 'good to know' vs 'need to know'</a:t>
                      </a:r>
                      <a:endParaRPr lang="en-US" sz="1000" b="0" i="0" u="none" dirty="0">
                        <a:solidFill>
                          <a:schemeClr val="tx1">
                            <a:lumMod val="100000"/>
                          </a:schemeClr>
                        </a:solidFill>
                        <a:latin typeface="+mn-lt"/>
                      </a:endParaRPr>
                    </a:p>
                  </a:txBody>
                  <a:tcPr marL="0" marR="72000" marT="73152" marB="73152">
                    <a:lnT>
                      <a:noFill/>
                    </a:lnT>
                    <a:lnB>
                      <a:noFill/>
                    </a:lnB>
                  </a:tcPr>
                </a:tc>
                <a:tc>
                  <a:txBody>
                    <a:bodyPr/>
                    <a:lstStyle/>
                    <a:p>
                      <a:r>
                        <a:rPr lang="en-US" sz="1000" b="0" i="1" u="none" dirty="0">
                          <a:solidFill>
                            <a:schemeClr val="tx2"/>
                          </a:solidFill>
                          <a:latin typeface="+mn-lt"/>
                        </a:rPr>
                        <a:t>Pietro provide discrete list of what is included in Picasso, and approx. timeframe</a:t>
                      </a:r>
                    </a:p>
                  </a:txBody>
                  <a:tcPr marL="0" marR="72000" marT="73152" marB="73152">
                    <a:lnT>
                      <a:noFill/>
                    </a:lnT>
                    <a:lnB>
                      <a:noFill/>
                    </a:lnB>
                  </a:tcPr>
                </a:tc>
                <a:tc>
                  <a:txBody>
                    <a:bodyPr/>
                    <a:lstStyle/>
                    <a:p>
                      <a:r>
                        <a:rPr lang="en-US" sz="1000" b="0" i="0" u="none" dirty="0">
                          <a:solidFill>
                            <a:schemeClr val="tx1">
                              <a:lumMod val="100000"/>
                            </a:schemeClr>
                          </a:solidFill>
                          <a:latin typeface="+mn-lt"/>
                        </a:rPr>
                        <a:t>P2</a:t>
                      </a:r>
                    </a:p>
                  </a:txBody>
                  <a:tcPr marL="0" marR="72000" marT="73152" marB="73152">
                    <a:lnT>
                      <a:noFill/>
                    </a:lnT>
                    <a:lnB>
                      <a:noFill/>
                    </a:lnB>
                  </a:tcPr>
                </a:tc>
                <a:extLst>
                  <a:ext uri="{0D108BD9-81ED-4DB2-BD59-A6C34878D82A}">
                    <a16:rowId xmlns:a16="http://schemas.microsoft.com/office/drawing/2014/main" val="861119864"/>
                  </a:ext>
                </a:extLst>
              </a:tr>
              <a:tr h="472061">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U5</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Remove 'Assigned by' field from journeys</a:t>
                      </a:r>
                    </a:p>
                  </a:txBody>
                  <a:tcPr marL="0" marR="72000" marT="73152" marB="73152">
                    <a:lnT>
                      <a:noFill/>
                    </a:lnT>
                    <a:lnB>
                      <a:noFill/>
                    </a:lnB>
                  </a:tcPr>
                </a:tc>
                <a:tc>
                  <a:txBody>
                    <a:bodyPr/>
                    <a:lstStyle/>
                    <a:p>
                      <a:r>
                        <a:rPr lang="en-US" sz="1000" b="0" i="0" kern="1200" dirty="0">
                          <a:solidFill>
                            <a:schemeClr val="tx1"/>
                          </a:solidFill>
                          <a:effectLst/>
                          <a:latin typeface="+mn-lt"/>
                          <a:ea typeface="+mn-ea"/>
                          <a:cs typeface="+mn-cs"/>
                        </a:rPr>
                        <a:t>Eliminate confusion about unknown authors</a:t>
                      </a:r>
                      <a:endParaRPr lang="en-US" sz="1000" b="0" i="0" u="none" dirty="0">
                        <a:solidFill>
                          <a:schemeClr val="tx1">
                            <a:lumMod val="100000"/>
                          </a:schemeClr>
                        </a:solidFill>
                        <a:latin typeface="+mn-lt"/>
                      </a:endParaRPr>
                    </a:p>
                  </a:txBody>
                  <a:tcPr marL="0" marR="72000" marT="73152" marB="73152">
                    <a:lnT>
                      <a:noFill/>
                    </a:lnT>
                    <a:lnB>
                      <a:noFill/>
                    </a:lnB>
                  </a:tcPr>
                </a:tc>
                <a:tc>
                  <a:txBody>
                    <a:bodyPr/>
                    <a:lstStyle/>
                    <a:p>
                      <a:r>
                        <a:rPr lang="en-US" sz="1000" b="0" i="1" u="none" dirty="0">
                          <a:solidFill>
                            <a:srgbClr val="FF0000"/>
                          </a:solidFill>
                          <a:latin typeface="+mn-lt"/>
                        </a:rPr>
                        <a:t>Not on our roadmap, this is required by a majority of EdCast customers. Process solution for BCG – Marios discuss with SC team</a:t>
                      </a:r>
                    </a:p>
                  </a:txBody>
                  <a:tcPr marL="0" marR="72000" marT="73152" marB="73152">
                    <a:lnT>
                      <a:noFill/>
                    </a:lnT>
                    <a:lnB>
                      <a:noFill/>
                    </a:lnB>
                  </a:tcPr>
                </a:tc>
                <a:tc>
                  <a:txBody>
                    <a:bodyPr/>
                    <a:lstStyle/>
                    <a:p>
                      <a:r>
                        <a:rPr lang="en-US" sz="1000" b="0" i="0" u="none" dirty="0">
                          <a:solidFill>
                            <a:schemeClr val="tx1">
                              <a:lumMod val="100000"/>
                            </a:schemeClr>
                          </a:solidFill>
                          <a:latin typeface="+mn-lt"/>
                        </a:rPr>
                        <a:t>P3 [IN]</a:t>
                      </a:r>
                    </a:p>
                  </a:txBody>
                  <a:tcPr marL="0" marR="72000" marT="73152" marB="73152">
                    <a:lnT>
                      <a:noFill/>
                    </a:lnT>
                    <a:lnB>
                      <a:noFill/>
                    </a:lnB>
                  </a:tcPr>
                </a:tc>
                <a:extLst>
                  <a:ext uri="{0D108BD9-81ED-4DB2-BD59-A6C34878D82A}">
                    <a16:rowId xmlns:a16="http://schemas.microsoft.com/office/drawing/2014/main" val="2754214844"/>
                  </a:ext>
                </a:extLst>
              </a:tr>
            </a:tbl>
          </a:graphicData>
        </a:graphic>
      </p:graphicFrame>
      <p:sp>
        <p:nvSpPr>
          <p:cNvPr id="6" name="Textfeld 1">
            <a:extLst>
              <a:ext uri="{FF2B5EF4-FFF2-40B4-BE49-F238E27FC236}">
                <a16:creationId xmlns:a16="http://schemas.microsoft.com/office/drawing/2014/main" id="{97BFBDB7-9426-4ADF-A007-3B7E7E297E9F}"/>
              </a:ext>
            </a:extLst>
          </p:cNvPr>
          <p:cNvSpPr txBox="1"/>
          <p:nvPr>
            <p:custDataLst>
              <p:tags r:id="rId4"/>
            </p:custDataLst>
          </p:nvPr>
        </p:nvSpPr>
        <p:spPr>
          <a:xfrm>
            <a:off x="0" y="2978367"/>
            <a:ext cx="2743200" cy="2720745"/>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BB 09.Mrz.21:
What do we mean here? The continue button in a journey takes you where you left off in the journey. To me that is expected behavior.</a:t>
            </a:r>
          </a:p>
          <a:p>
            <a:pPr>
              <a:lnSpc>
                <a:spcPct val="90000"/>
              </a:lnSpc>
              <a:spcAft>
                <a:spcPts val="600"/>
              </a:spcAft>
            </a:pPr>
            <a:r>
              <a:rPr lang="en-US" sz="1200" b="1" dirty="0">
                <a:solidFill>
                  <a:srgbClr val="575757"/>
                </a:solidFill>
                <a:sym typeface="Trebuchet MS" panose="020B0603020202020204" pitchFamily="34" charset="0"/>
              </a:rPr>
              <a:t>What I find more confusing is the always green arrow on a smartcard – no matter whether I've consumed the content or not. So, I need to hover over or open the card to see whether it is marked complete. Have different color per status would be helpful grey </a:t>
            </a:r>
            <a:r>
              <a:rPr lang="en-US" sz="1200" b="1" dirty="0">
                <a:solidFill>
                  <a:srgbClr val="575757"/>
                </a:solidFill>
                <a:sym typeface="Wingdings" panose="05000000000000000000" pitchFamily="2" charset="2"/>
              </a:rPr>
              <a:t> green</a:t>
            </a:r>
            <a:br>
              <a:rPr lang="en-US" sz="1200" b="1" dirty="0">
                <a:solidFill>
                  <a:srgbClr val="575757"/>
                </a:solidFill>
                <a:sym typeface="Wingdings" panose="05000000000000000000" pitchFamily="2" charset="2"/>
              </a:rPr>
            </a:br>
            <a:r>
              <a:rPr lang="en-US" sz="1200" b="1" dirty="0">
                <a:solidFill>
                  <a:srgbClr val="575757"/>
                </a:solidFill>
                <a:sym typeface="Wingdings" panose="05000000000000000000" pitchFamily="2" charset="2"/>
              </a:rPr>
              <a:t>Should we add that separately as P2?</a:t>
            </a:r>
            <a:endParaRPr lang="en-US" sz="1200" b="1" dirty="0">
              <a:solidFill>
                <a:srgbClr val="575757"/>
              </a:solidFill>
              <a:sym typeface="Trebuchet MS" panose="020B0603020202020204" pitchFamily="34" charset="0"/>
            </a:endParaRPr>
          </a:p>
        </p:txBody>
      </p:sp>
      <p:sp>
        <p:nvSpPr>
          <p:cNvPr id="8" name="Textfeld 1">
            <a:extLst>
              <a:ext uri="{FF2B5EF4-FFF2-40B4-BE49-F238E27FC236}">
                <a16:creationId xmlns:a16="http://schemas.microsoft.com/office/drawing/2014/main" id="{DEA6FD9F-80A6-4904-BDAE-A3EE4C9D4308}"/>
              </a:ext>
            </a:extLst>
          </p:cNvPr>
          <p:cNvSpPr txBox="1"/>
          <p:nvPr>
            <p:custDataLst>
              <p:tags r:id="rId5"/>
            </p:custDataLst>
          </p:nvPr>
        </p:nvSpPr>
        <p:spPr>
          <a:xfrm>
            <a:off x="7526100" y="138900"/>
            <a:ext cx="2743200" cy="815608"/>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BB 09.Mrz.21:
Overall, agree with P1 items = the ones we should push for in negotiations</a:t>
            </a:r>
          </a:p>
        </p:txBody>
      </p:sp>
      <p:sp>
        <p:nvSpPr>
          <p:cNvPr id="10" name="Textfeld 1">
            <a:extLst>
              <a:ext uri="{FF2B5EF4-FFF2-40B4-BE49-F238E27FC236}">
                <a16:creationId xmlns:a16="http://schemas.microsoft.com/office/drawing/2014/main" id="{9E025965-4337-45B5-A7FF-18E1EF3B59BC}"/>
              </a:ext>
            </a:extLst>
          </p:cNvPr>
          <p:cNvSpPr txBox="1"/>
          <p:nvPr>
            <p:custDataLst>
              <p:tags r:id="rId6"/>
            </p:custDataLst>
          </p:nvPr>
        </p:nvSpPr>
        <p:spPr>
          <a:xfrm>
            <a:off x="4027856" y="138900"/>
            <a:ext cx="2743200" cy="1480405"/>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GF 10.Mar.21:
I feel U1 just became less important for us based on today's gov call (if we don’t want live learning app to be opened in </a:t>
            </a:r>
            <a:r>
              <a:rPr lang="en-US" sz="1200" b="1" dirty="0" err="1">
                <a:solidFill>
                  <a:srgbClr val="575757"/>
                </a:solidFill>
                <a:sym typeface="Trebuchet MS" panose="020B0603020202020204" pitchFamily="34" charset="0"/>
              </a:rPr>
              <a:t>iFrame</a:t>
            </a:r>
            <a:r>
              <a:rPr lang="en-US" sz="1200" b="1" dirty="0">
                <a:solidFill>
                  <a:srgbClr val="575757"/>
                </a:solidFill>
                <a:sym typeface="Trebuchet MS" panose="020B0603020202020204" pitchFamily="34" charset="0"/>
              </a:rPr>
              <a:t>). SCORM is not possible from Saba side in Iframe. What is actually left that we want to load in frame?</a:t>
            </a:r>
          </a:p>
        </p:txBody>
      </p:sp>
    </p:spTree>
    <p:extLst>
      <p:ext uri="{BB962C8B-B14F-4D97-AF65-F5344CB8AC3E}">
        <p14:creationId xmlns:p14="http://schemas.microsoft.com/office/powerpoint/2010/main" val="344513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36C9EF-02AA-432F-B16F-6D31212299E1}"/>
              </a:ext>
            </a:extLst>
          </p:cNvPr>
          <p:cNvGraphicFramePr>
            <a:graphicFrameLocks noChangeAspect="1"/>
          </p:cNvGraphicFramePr>
          <p:nvPr>
            <p:custDataLst>
              <p:tags r:id="rId2"/>
            </p:custDataLst>
            <p:extLst>
              <p:ext uri="{D42A27DB-BD31-4B8C-83A1-F6EECF244321}">
                <p14:modId xmlns:p14="http://schemas.microsoft.com/office/powerpoint/2010/main" val="134448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315" name="think-cell Slide" r:id="rId10" imgW="360" imgH="360" progId="TCLayout.ActiveDocument.1">
                  <p:embed/>
                </p:oleObj>
              </mc:Choice>
              <mc:Fallback>
                <p:oleObj name="think-cell Slide" r:id="rId10" imgW="360" imgH="360"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172A092D-D273-4AE6-8A8B-471361A0CB8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Enhancements: UI/</a:t>
            </a:r>
            <a:r>
              <a:rPr lang="en-US" dirty="0" err="1"/>
              <a:t>UX</a:t>
            </a:r>
            <a:r>
              <a:rPr lang="en-US" dirty="0"/>
              <a:t> (2 of 2)</a:t>
            </a:r>
          </a:p>
        </p:txBody>
      </p:sp>
      <p:graphicFrame>
        <p:nvGraphicFramePr>
          <p:cNvPr id="8" name="Table 7">
            <a:extLst>
              <a:ext uri="{FF2B5EF4-FFF2-40B4-BE49-F238E27FC236}">
                <a16:creationId xmlns:a16="http://schemas.microsoft.com/office/drawing/2014/main" id="{F0762B28-B112-4BA0-883B-AB125EC34736}"/>
              </a:ext>
            </a:extLst>
          </p:cNvPr>
          <p:cNvGraphicFramePr>
            <a:graphicFrameLocks noGrp="1"/>
          </p:cNvGraphicFramePr>
          <p:nvPr>
            <p:extLst>
              <p:ext uri="{D42A27DB-BD31-4B8C-83A1-F6EECF244321}">
                <p14:modId xmlns:p14="http://schemas.microsoft.com/office/powerpoint/2010/main" val="3894179454"/>
              </p:ext>
            </p:extLst>
          </p:nvPr>
        </p:nvGraphicFramePr>
        <p:xfrm>
          <a:off x="411061" y="1286600"/>
          <a:ext cx="11509695" cy="5033772"/>
        </p:xfrm>
        <a:graphic>
          <a:graphicData uri="http://schemas.openxmlformats.org/drawingml/2006/table">
            <a:tbl>
              <a:tblPr firstRow="1">
                <a:tableStyleId>{2D5ABB26-0587-4C30-8999-92F81FD0307C}</a:tableStyleId>
              </a:tblPr>
              <a:tblGrid>
                <a:gridCol w="429885">
                  <a:extLst>
                    <a:ext uri="{9D8B030D-6E8A-4147-A177-3AD203B41FA5}">
                      <a16:colId xmlns:a16="http://schemas.microsoft.com/office/drawing/2014/main" val="3655069300"/>
                    </a:ext>
                  </a:extLst>
                </a:gridCol>
                <a:gridCol w="1349315">
                  <a:extLst>
                    <a:ext uri="{9D8B030D-6E8A-4147-A177-3AD203B41FA5}">
                      <a16:colId xmlns:a16="http://schemas.microsoft.com/office/drawing/2014/main" val="3773529015"/>
                    </a:ext>
                  </a:extLst>
                </a:gridCol>
                <a:gridCol w="4562877">
                  <a:extLst>
                    <a:ext uri="{9D8B030D-6E8A-4147-A177-3AD203B41FA5}">
                      <a16:colId xmlns:a16="http://schemas.microsoft.com/office/drawing/2014/main" val="21971628"/>
                    </a:ext>
                  </a:extLst>
                </a:gridCol>
                <a:gridCol w="4269694">
                  <a:extLst>
                    <a:ext uri="{9D8B030D-6E8A-4147-A177-3AD203B41FA5}">
                      <a16:colId xmlns:a16="http://schemas.microsoft.com/office/drawing/2014/main" val="1249842880"/>
                    </a:ext>
                  </a:extLst>
                </a:gridCol>
                <a:gridCol w="897924">
                  <a:extLst>
                    <a:ext uri="{9D8B030D-6E8A-4147-A177-3AD203B41FA5}">
                      <a16:colId xmlns:a16="http://schemas.microsoft.com/office/drawing/2014/main" val="3351989024"/>
                    </a:ext>
                  </a:extLst>
                </a:gridCol>
              </a:tblGrid>
              <a:tr h="0">
                <a:tc>
                  <a:txBody>
                    <a:bodyPr/>
                    <a:lstStyle/>
                    <a:p>
                      <a:pPr marL="0" lvl="0" indent="0" algn="l" rtl="0" fontAlgn="base" hangingPunct="1">
                        <a:lnSpc>
                          <a:spcPct val="100000"/>
                        </a:lnSpc>
                        <a:spcBef>
                          <a:spcPct val="0"/>
                        </a:spcBef>
                        <a:spcAft>
                          <a:spcPct val="0"/>
                        </a:spcAft>
                      </a:pPr>
                      <a:r>
                        <a:rPr lang="en-US" sz="1200" b="0" i="0" u="none" dirty="0">
                          <a:solidFill>
                            <a:schemeClr val="tx2">
                              <a:lumMod val="100000"/>
                            </a:schemeClr>
                          </a:solidFill>
                          <a:latin typeface="Trebuchet MS" panose="020B0603020202020204" pitchFamily="34" charset="0"/>
                        </a:rPr>
                        <a:t>No.</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200" b="0" i="0" u="none" dirty="0">
                          <a:solidFill>
                            <a:schemeClr val="tx2">
                              <a:lumMod val="100000"/>
                            </a:schemeClr>
                          </a:solidFill>
                          <a:latin typeface="Trebuchet MS" panose="020B0603020202020204" pitchFamily="34" charset="0"/>
                        </a:rPr>
                        <a:t>Description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200" b="0" i="0" u="none" dirty="0">
                          <a:solidFill>
                            <a:schemeClr val="tx2">
                              <a:lumMod val="100000"/>
                            </a:schemeClr>
                          </a:solidFill>
                          <a:latin typeface="Trebuchet MS" panose="020B0603020202020204" pitchFamily="34" charset="0"/>
                        </a:rPr>
                        <a:t>Impact</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200" b="0" i="0" u="none" dirty="0">
                          <a:solidFill>
                            <a:schemeClr val="tx2">
                              <a:lumMod val="100000"/>
                            </a:schemeClr>
                          </a:solidFill>
                          <a:latin typeface="Trebuchet MS" panose="020B0603020202020204" pitchFamily="34" charset="0"/>
                        </a:rPr>
                        <a:t>Status</a:t>
                      </a:r>
                      <a:endParaRPr lang="en-US" sz="12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200" b="0" i="0" u="none" dirty="0">
                          <a:solidFill>
                            <a:schemeClr val="tx2">
                              <a:lumMod val="100000"/>
                            </a:schemeClr>
                          </a:solidFill>
                          <a:latin typeface="Trebuchet MS" panose="020B0603020202020204" pitchFamily="34" charset="0"/>
                        </a:rPr>
                        <a:t>Priority</a:t>
                      </a:r>
                      <a:endParaRPr lang="en-US" sz="12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1508777720"/>
                  </a:ext>
                </a:extLst>
              </a:tr>
              <a:tr h="0">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U6</a:t>
                      </a:r>
                    </a:p>
                  </a:txBody>
                  <a:tcPr marL="0" marR="72000" marT="73152" marB="73152">
                    <a:lnT w="9525">
                      <a:solidFill>
                        <a:srgbClr val="9A9A9A">
                          <a:lumMod val="100000"/>
                        </a:srgbClr>
                      </a:solidFill>
                      <a:prstDash val="solid"/>
                    </a:lnT>
                    <a:lnB>
                      <a:noFill/>
                    </a:lnB>
                  </a:tcPr>
                </a:tc>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Enable sub-workspaces for different audience</a:t>
                      </a:r>
                    </a:p>
                  </a:txBody>
                  <a:tcPr marL="0" marR="72000" marT="73152" marB="73152">
                    <a:lnT w="9525">
                      <a:solidFill>
                        <a:srgbClr val="9A9A9A">
                          <a:lumMod val="100000"/>
                        </a:srgbClr>
                      </a:solidFill>
                      <a:prstDash val="solid"/>
                    </a:lnT>
                    <a:lnB>
                      <a:noFill/>
                    </a:lnB>
                  </a:tcPr>
                </a:tc>
                <a:tc>
                  <a:txBody>
                    <a:bodyPr/>
                    <a:lstStyle/>
                    <a:p>
                      <a:r>
                        <a:rPr lang="en-US" sz="1050" b="0" i="0" kern="1200" dirty="0">
                          <a:solidFill>
                            <a:schemeClr val="tx1"/>
                          </a:solidFill>
                          <a:effectLst/>
                          <a:latin typeface="+mn-lt"/>
                          <a:ea typeface="+mn-ea"/>
                          <a:cs typeface="+mn-cs"/>
                        </a:rPr>
                        <a:t>Reduce visual noise and confusion, add focus on relevant learning, allow branding</a:t>
                      </a:r>
                      <a:endParaRPr lang="en-US" sz="1050" b="0" i="0" u="none" dirty="0">
                        <a:solidFill>
                          <a:schemeClr val="tx1">
                            <a:lumMod val="100000"/>
                          </a:schemeClr>
                        </a:solidFill>
                        <a:latin typeface="Trebuchet MS" panose="020B0603020202020204" pitchFamily="34" charset="0"/>
                      </a:endParaRP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050" i="1" dirty="0">
                          <a:solidFill>
                            <a:srgbClr val="FFC000"/>
                          </a:solidFill>
                        </a:rPr>
                        <a:t>Segmentation for different groups of users, Micro-org functionality. Architecture issue to support multiple orgs and branding. Target 2Q22.  Need Mockup of BCG request to align our vision with BCG vision – Frank/Marios connect with Vinay, BCG provide mockups.</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050" b="0" i="0" u="none" dirty="0">
                          <a:solidFill>
                            <a:schemeClr val="tx1">
                              <a:lumMod val="100000"/>
                            </a:schemeClr>
                          </a:solidFill>
                          <a:latin typeface="Trebuchet MS" panose="020B0603020202020204" pitchFamily="34" charset="0"/>
                        </a:rPr>
                        <a:t>P2</a:t>
                      </a:r>
                    </a:p>
                  </a:txBody>
                  <a:tcPr marL="0" marR="72000" marT="73152" marB="73152">
                    <a:lnT w="9525">
                      <a:solidFill>
                        <a:srgbClr val="9A9A9A">
                          <a:lumMod val="100000"/>
                        </a:srgbClr>
                      </a:solidFill>
                      <a:prstDash val="solid"/>
                    </a:lnT>
                    <a:lnB>
                      <a:noFill/>
                    </a:lnB>
                  </a:tcPr>
                </a:tc>
                <a:extLst>
                  <a:ext uri="{0D108BD9-81ED-4DB2-BD59-A6C34878D82A}">
                    <a16:rowId xmlns:a16="http://schemas.microsoft.com/office/drawing/2014/main" val="2355387080"/>
                  </a:ext>
                </a:extLst>
              </a:tr>
              <a:tr h="0">
                <a:tc>
                  <a:txBody>
                    <a:bodyPr/>
                    <a:lstStyle/>
                    <a:p>
                      <a:pPr marL="0" indent="0" algn="l" rtl="0" fontAlgn="auto" hangingPunct="1">
                        <a:lnSpc>
                          <a:spcPct val="100000"/>
                        </a:lnSpc>
                        <a:spcBef>
                          <a:spcPts val="0"/>
                        </a:spcBef>
                        <a:spcAft>
                          <a:spcPts val="0"/>
                        </a:spcAft>
                      </a:pPr>
                      <a:r>
                        <a:rPr lang="en-US" sz="1000" b="0" i="0" u="none" dirty="0">
                          <a:solidFill>
                            <a:schemeClr val="tx1">
                              <a:lumMod val="100000"/>
                            </a:schemeClr>
                          </a:solidFill>
                          <a:latin typeface="+mn-lt"/>
                        </a:rPr>
                        <a:t>U7</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Ability to add diagnostic assessment at start of journey</a:t>
                      </a:r>
                    </a:p>
                  </a:txBody>
                  <a:tcPr marL="0" marR="72000" marT="73152" marB="73152">
                    <a:lnT w="9525">
                      <a:noFill/>
                      <a:prstDash val="solid"/>
                    </a:lnT>
                    <a:lnB>
                      <a:noFill/>
                    </a:lnB>
                  </a:tcPr>
                </a:tc>
                <a:tc>
                  <a:txBody>
                    <a:bodyPr/>
                    <a:lstStyle/>
                    <a:p>
                      <a:r>
                        <a:rPr lang="en-US" sz="1050" b="0" i="0" u="none" dirty="0">
                          <a:solidFill>
                            <a:schemeClr val="tx1">
                              <a:lumMod val="100000"/>
                            </a:schemeClr>
                          </a:solidFill>
                          <a:latin typeface="Trebuchet MS" panose="020B0603020202020204" pitchFamily="34" charset="0"/>
                        </a:rPr>
                        <a:t>Customized content that learner sees based on assessed competency level</a:t>
                      </a:r>
                    </a:p>
                  </a:txBody>
                  <a:tcPr marL="0" marR="72000" marT="73152" marB="73152">
                    <a:lnT w="9525" cap="flat" cmpd="sng" algn="ctr">
                      <a:noFill/>
                      <a:prstDash val="solid"/>
                      <a:round/>
                      <a:headEnd type="none" w="med" len="med"/>
                      <a:tailEnd type="none" w="med" len="med"/>
                    </a:lnT>
                    <a:lnB>
                      <a:noFill/>
                    </a:lnB>
                  </a:tcPr>
                </a:tc>
                <a:tc>
                  <a:txBody>
                    <a:bodyPr/>
                    <a:lstStyle/>
                    <a:p>
                      <a:r>
                        <a:rPr lang="en-US" sz="1050" i="1" dirty="0">
                          <a:solidFill>
                            <a:srgbClr val="FFC000"/>
                          </a:solidFill>
                        </a:rPr>
                        <a:t>Roadmap, planning phase. Frank/Marios discussion with Vinay on timing.</a:t>
                      </a:r>
                    </a:p>
                  </a:txBody>
                  <a:tcPr marL="0" marR="72000" marT="73152" marB="73152">
                    <a:lnT w="9525">
                      <a:noFill/>
                      <a:prstDash val="solid"/>
                    </a:lnT>
                    <a:lnB>
                      <a:noFill/>
                    </a:lnB>
                  </a:tcPr>
                </a:tc>
                <a:tc>
                  <a:txBody>
                    <a:bodyPr/>
                    <a:lstStyle/>
                    <a:p>
                      <a:r>
                        <a:rPr lang="en-US" sz="1050" b="0" i="0" u="none" dirty="0">
                          <a:solidFill>
                            <a:schemeClr val="tx1">
                              <a:lumMod val="100000"/>
                            </a:schemeClr>
                          </a:solidFill>
                          <a:latin typeface="Trebuchet MS" panose="020B0603020202020204" pitchFamily="34" charset="0"/>
                        </a:rPr>
                        <a:t>P3</a:t>
                      </a:r>
                    </a:p>
                  </a:txBody>
                  <a:tcPr marL="0" marR="72000" marT="73152" marB="73152">
                    <a:lnT w="9525">
                      <a:noFill/>
                      <a:prstDash val="solid"/>
                    </a:lnT>
                    <a:lnB>
                      <a:noFill/>
                    </a:lnB>
                  </a:tcPr>
                </a:tc>
                <a:extLst>
                  <a:ext uri="{0D108BD9-81ED-4DB2-BD59-A6C34878D82A}">
                    <a16:rowId xmlns:a16="http://schemas.microsoft.com/office/drawing/2014/main" val="2848274335"/>
                  </a:ext>
                </a:extLst>
              </a:tr>
              <a:tr h="0">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U8</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mn-lt"/>
                        </a:rPr>
                        <a:t>Display picture on Quiz and Poll smartcards</a:t>
                      </a:r>
                    </a:p>
                  </a:txBody>
                  <a:tcPr marL="0" marR="72000" marT="73152" marB="73152">
                    <a:lnT w="9525">
                      <a:noFill/>
                      <a:prstDash val="solid"/>
                    </a:lnT>
                    <a:lnB>
                      <a:noFill/>
                    </a:lnB>
                  </a:tcPr>
                </a:tc>
                <a:tc>
                  <a:txBody>
                    <a:bodyPr/>
                    <a:lstStyle/>
                    <a:p>
                      <a:r>
                        <a:rPr lang="en-US" sz="1050" b="0" i="0" kern="1200" dirty="0">
                          <a:solidFill>
                            <a:schemeClr val="tx1"/>
                          </a:solidFill>
                          <a:effectLst/>
                          <a:latin typeface="+mn-lt"/>
                          <a:ea typeface="+mn-ea"/>
                          <a:cs typeface="+mn-cs"/>
                        </a:rPr>
                        <a:t>More consistent visual experience. Important to help distinguish live event smart cards (blocker to using currently because this is not available)</a:t>
                      </a:r>
                      <a:endParaRPr lang="en-US" sz="1050" b="0" i="0" u="none" dirty="0">
                        <a:solidFill>
                          <a:schemeClr val="tx1">
                            <a:lumMod val="100000"/>
                          </a:schemeClr>
                        </a:solidFill>
                        <a:latin typeface="+mn-lt"/>
                      </a:endParaRPr>
                    </a:p>
                  </a:txBody>
                  <a:tcPr marL="0" marR="72000" marT="73152" marB="73152">
                    <a:lnT w="9525" cap="flat" cmpd="sng" algn="ctr">
                      <a:noFill/>
                      <a:prstDash val="solid"/>
                      <a:round/>
                      <a:headEnd type="none" w="med" len="med"/>
                      <a:tailEnd type="none" w="med" len="med"/>
                    </a:lnT>
                    <a:lnB>
                      <a:noFill/>
                    </a:lnB>
                  </a:tcPr>
                </a:tc>
                <a:tc>
                  <a:txBody>
                    <a:bodyPr/>
                    <a:lstStyle/>
                    <a:p>
                      <a:r>
                        <a:rPr lang="en-US" sz="1050" b="0" i="1" u="none" dirty="0">
                          <a:solidFill>
                            <a:schemeClr val="tx2"/>
                          </a:solidFill>
                          <a:latin typeface="+mn-lt"/>
                        </a:rPr>
                        <a:t>Pietro provide discrete list of what is included in Picasso, and approx. timeframe</a:t>
                      </a:r>
                    </a:p>
                  </a:txBody>
                  <a:tcPr marL="0" marR="72000" marT="73152" marB="73152">
                    <a:lnT w="9525">
                      <a:noFill/>
                      <a:prstDash val="solid"/>
                    </a:lnT>
                    <a:lnB>
                      <a:noFill/>
                    </a:lnB>
                  </a:tcPr>
                </a:tc>
                <a:tc>
                  <a:txBody>
                    <a:bodyPr/>
                    <a:lstStyle/>
                    <a:p>
                      <a:r>
                        <a:rPr lang="en-US" sz="1050" b="0" i="0" u="none" dirty="0">
                          <a:solidFill>
                            <a:schemeClr val="tx1">
                              <a:lumMod val="100000"/>
                            </a:schemeClr>
                          </a:solidFill>
                          <a:latin typeface="Trebuchet MS" panose="020B0603020202020204" pitchFamily="34" charset="0"/>
                        </a:rPr>
                        <a:t>P3</a:t>
                      </a:r>
                    </a:p>
                  </a:txBody>
                  <a:tcPr marL="0" marR="72000" marT="73152" marB="73152">
                    <a:lnT w="9525">
                      <a:noFill/>
                      <a:prstDash val="solid"/>
                    </a:lnT>
                    <a:lnB>
                      <a:noFill/>
                    </a:lnB>
                  </a:tcPr>
                </a:tc>
                <a:extLst>
                  <a:ext uri="{0D108BD9-81ED-4DB2-BD59-A6C34878D82A}">
                    <a16:rowId xmlns:a16="http://schemas.microsoft.com/office/drawing/2014/main" val="304365439"/>
                  </a:ext>
                </a:extLst>
              </a:tr>
              <a:tr h="0">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U9</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Make English default language so learner does not see 'unspecified'</a:t>
                      </a:r>
                    </a:p>
                  </a:txBody>
                  <a:tcPr marL="0" marR="72000" marT="73152" marB="73152">
                    <a:lnT w="9525">
                      <a:noFill/>
                      <a:prstDash val="solid"/>
                    </a:lnT>
                    <a:lnB>
                      <a:noFill/>
                    </a:lnB>
                  </a:tcPr>
                </a:tc>
                <a:tc>
                  <a:txBody>
                    <a:bodyPr/>
                    <a:lstStyle/>
                    <a:p>
                      <a:r>
                        <a:rPr lang="en-US" sz="1050" b="0" i="0" u="none" dirty="0">
                          <a:solidFill>
                            <a:schemeClr val="tx1">
                              <a:lumMod val="100000"/>
                            </a:schemeClr>
                          </a:solidFill>
                          <a:latin typeface="Trebuchet MS" panose="020B0603020202020204" pitchFamily="34" charset="0"/>
                        </a:rPr>
                        <a:t>Reduce confusing terminology/fields on learner view</a:t>
                      </a:r>
                    </a:p>
                  </a:txBody>
                  <a:tcPr marL="0" marR="72000" marT="73152" marB="73152">
                    <a:lnT w="9525" cap="flat" cmpd="sng" algn="ctr">
                      <a:noFill/>
                      <a:prstDash val="solid"/>
                      <a:round/>
                      <a:headEnd type="none" w="med" len="med"/>
                      <a:tailEnd type="none" w="med" len="med"/>
                    </a:lnT>
                    <a:lnB>
                      <a:noFill/>
                    </a:lnB>
                  </a:tcPr>
                </a:tc>
                <a:tc>
                  <a:txBody>
                    <a:bodyPr/>
                    <a:lstStyle/>
                    <a:p>
                      <a:r>
                        <a:rPr lang="en-US" sz="1050" b="0" i="1" u="none" dirty="0">
                          <a:solidFill>
                            <a:schemeClr val="tx2"/>
                          </a:solidFill>
                          <a:latin typeface="+mn-lt"/>
                        </a:rPr>
                        <a:t>Pietro provide discrete list of what is included in Picasso, and approx. timeframe</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u="none" dirty="0">
                          <a:solidFill>
                            <a:schemeClr val="tx1">
                              <a:lumMod val="100000"/>
                            </a:schemeClr>
                          </a:solidFill>
                          <a:latin typeface="Trebuchet MS" panose="020B0603020202020204" pitchFamily="34" charset="0"/>
                        </a:rPr>
                        <a:t>P4</a:t>
                      </a:r>
                    </a:p>
                  </a:txBody>
                  <a:tcPr marL="0" marR="72000" marT="73152" marB="73152">
                    <a:lnT w="9525">
                      <a:noFill/>
                      <a:prstDash val="solid"/>
                    </a:lnT>
                    <a:lnB>
                      <a:noFill/>
                    </a:lnB>
                  </a:tcPr>
                </a:tc>
                <a:extLst>
                  <a:ext uri="{0D108BD9-81ED-4DB2-BD59-A6C34878D82A}">
                    <a16:rowId xmlns:a16="http://schemas.microsoft.com/office/drawing/2014/main" val="3755851757"/>
                  </a:ext>
                </a:extLst>
              </a:tr>
              <a:tr h="0">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U10</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Fix "View more" link in pathways and journeys</a:t>
                      </a:r>
                    </a:p>
                  </a:txBody>
                  <a:tcPr marL="0" marR="72000" marT="73152" marB="73152">
                    <a:lnT w="9525">
                      <a:noFill/>
                      <a:prstDash val="solid"/>
                    </a:lnT>
                    <a:lnB>
                      <a:noFill/>
                    </a:lnB>
                  </a:tcPr>
                </a:tc>
                <a:tc>
                  <a:txBody>
                    <a:bodyPr/>
                    <a:lstStyle/>
                    <a:p>
                      <a:r>
                        <a:rPr lang="en-US" sz="1050" b="0" i="0" u="none" dirty="0" err="1">
                          <a:solidFill>
                            <a:schemeClr val="tx1">
                              <a:lumMod val="100000"/>
                            </a:schemeClr>
                          </a:solidFill>
                          <a:latin typeface="Trebuchet MS" panose="020B0603020202020204" pitchFamily="34" charset="0"/>
                        </a:rPr>
                        <a:t>Eg</a:t>
                      </a:r>
                      <a:r>
                        <a:rPr lang="en-US" sz="1050" b="0" i="0" u="none" dirty="0">
                          <a:solidFill>
                            <a:schemeClr val="tx1">
                              <a:lumMod val="100000"/>
                            </a:schemeClr>
                          </a:solidFill>
                          <a:latin typeface="Trebuchet MS" panose="020B0603020202020204" pitchFamily="34" charset="0"/>
                        </a:rPr>
                        <a:t>: Don't show the "view more" link if there is only one more card (and there is actually still space)</a:t>
                      </a:r>
                    </a:p>
                  </a:txBody>
                  <a:tcPr marL="0" marR="72000" marT="73152" marB="73152">
                    <a:lnT w="9525" cap="flat" cmpd="sng" algn="ctr">
                      <a:noFill/>
                      <a:prstDash val="solid"/>
                      <a:round/>
                      <a:headEnd type="none" w="med" len="med"/>
                      <a:tailEnd type="none" w="med" len="med"/>
                    </a:lnT>
                    <a:lnB>
                      <a:noFill/>
                    </a:lnB>
                  </a:tcPr>
                </a:tc>
                <a:tc>
                  <a:txBody>
                    <a:bodyPr/>
                    <a:lstStyle/>
                    <a:p>
                      <a:r>
                        <a:rPr lang="en-US" sz="1050" b="0" i="1" u="none" dirty="0">
                          <a:solidFill>
                            <a:schemeClr val="tx2"/>
                          </a:solidFill>
                          <a:latin typeface="+mn-lt"/>
                        </a:rPr>
                        <a:t>Pietro provide discrete list of what is included in Picasso, and approx. timeframe</a:t>
                      </a:r>
                    </a:p>
                    <a:p>
                      <a:endParaRPr lang="en-US" sz="1050" b="0" i="0" u="none" dirty="0">
                        <a:solidFill>
                          <a:schemeClr val="tx1">
                            <a:lumMod val="100000"/>
                          </a:schemeClr>
                        </a:solidFill>
                        <a:latin typeface="Trebuchet MS" panose="020B0603020202020204" pitchFamily="34" charset="0"/>
                      </a:endParaRP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u="none" dirty="0">
                          <a:solidFill>
                            <a:schemeClr val="tx1">
                              <a:lumMod val="100000"/>
                            </a:schemeClr>
                          </a:solidFill>
                          <a:latin typeface="Trebuchet MS" panose="020B0603020202020204" pitchFamily="34" charset="0"/>
                        </a:rPr>
                        <a:t>P2</a:t>
                      </a:r>
                    </a:p>
                  </a:txBody>
                  <a:tcPr marL="0" marR="72000" marT="73152" marB="73152">
                    <a:lnT w="9525">
                      <a:noFill/>
                      <a:prstDash val="solid"/>
                    </a:lnT>
                    <a:lnB>
                      <a:noFill/>
                    </a:lnB>
                  </a:tcPr>
                </a:tc>
                <a:extLst>
                  <a:ext uri="{0D108BD9-81ED-4DB2-BD59-A6C34878D82A}">
                    <a16:rowId xmlns:a16="http://schemas.microsoft.com/office/drawing/2014/main" val="282818841"/>
                  </a:ext>
                </a:extLst>
              </a:tr>
              <a:tr h="0">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U11</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Fix completion button and check mark</a:t>
                      </a:r>
                    </a:p>
                  </a:txBody>
                  <a:tcPr marL="0" marR="72000" marT="73152" marB="73152">
                    <a:lnT w="9525">
                      <a:noFill/>
                      <a:prstDash val="solid"/>
                    </a:lnT>
                    <a:lnB>
                      <a:noFill/>
                    </a:lnB>
                  </a:tcPr>
                </a:tc>
                <a:tc>
                  <a:txBody>
                    <a:bodyPr/>
                    <a:lstStyle/>
                    <a:p>
                      <a:r>
                        <a:rPr lang="en-US" sz="1050" b="0" i="0" u="none" dirty="0">
                          <a:solidFill>
                            <a:schemeClr val="tx1">
                              <a:lumMod val="100000"/>
                            </a:schemeClr>
                          </a:solidFill>
                          <a:latin typeface="Trebuchet MS" panose="020B0603020202020204" pitchFamily="34" charset="0"/>
                        </a:rPr>
                        <a:t>Check mark for completed as well as uncompleted items should look differently (green vs grey?). Similarly the "Mark as complete" button within the cards.</a:t>
                      </a:r>
                    </a:p>
                  </a:txBody>
                  <a:tcPr marL="0" marR="72000" marT="73152" marB="73152">
                    <a:lnT w="9525" cap="flat" cmpd="sng" algn="ctr">
                      <a:noFill/>
                      <a:prstDash val="solid"/>
                      <a:round/>
                      <a:headEnd type="none" w="med" len="med"/>
                      <a:tailEnd type="none" w="med" len="med"/>
                    </a:lnT>
                    <a:lnB>
                      <a:noFill/>
                    </a:lnB>
                  </a:tcPr>
                </a:tc>
                <a:tc>
                  <a:txBody>
                    <a:bodyPr/>
                    <a:lstStyle/>
                    <a:p>
                      <a:r>
                        <a:rPr lang="en-US" sz="1050" b="0" i="1" u="none" dirty="0">
                          <a:solidFill>
                            <a:srgbClr val="575757"/>
                          </a:solidFill>
                          <a:highlight>
                            <a:srgbClr val="FFFF00"/>
                          </a:highlight>
                          <a:latin typeface="+mn-lt"/>
                        </a:rPr>
                        <a:t>[TBD]</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u="none" dirty="0">
                          <a:solidFill>
                            <a:schemeClr val="tx1">
                              <a:lumMod val="100000"/>
                            </a:schemeClr>
                          </a:solidFill>
                          <a:latin typeface="Trebuchet MS" panose="020B0603020202020204" pitchFamily="34" charset="0"/>
                        </a:rPr>
                        <a:t>P1</a:t>
                      </a:r>
                    </a:p>
                  </a:txBody>
                  <a:tcPr marL="0" marR="72000" marT="73152" marB="73152">
                    <a:lnT w="9525">
                      <a:noFill/>
                      <a:prstDash val="solid"/>
                    </a:lnT>
                    <a:lnB>
                      <a:noFill/>
                    </a:lnB>
                  </a:tcPr>
                </a:tc>
                <a:extLst>
                  <a:ext uri="{0D108BD9-81ED-4DB2-BD59-A6C34878D82A}">
                    <a16:rowId xmlns:a16="http://schemas.microsoft.com/office/drawing/2014/main" val="1140492750"/>
                  </a:ext>
                </a:extLst>
              </a:tr>
              <a:tr h="0">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U12</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050" b="0" i="0" u="none" dirty="0">
                          <a:solidFill>
                            <a:schemeClr val="tx1">
                              <a:lumMod val="100000"/>
                            </a:schemeClr>
                          </a:solidFill>
                          <a:latin typeface="Trebuchet MS" panose="020B0603020202020204" pitchFamily="34" charset="0"/>
                        </a:rPr>
                        <a:t>Change browser tab title</a:t>
                      </a:r>
                    </a:p>
                  </a:txBody>
                  <a:tcPr marL="0" marR="72000" marT="73152" marB="73152">
                    <a:lnT w="9525">
                      <a:noFill/>
                      <a:prstDash val="solid"/>
                    </a:lnT>
                    <a:lnB>
                      <a:noFill/>
                    </a:lnB>
                  </a:tcPr>
                </a:tc>
                <a:tc>
                  <a:txBody>
                    <a:bodyPr/>
                    <a:lstStyle/>
                    <a:p>
                      <a:r>
                        <a:rPr lang="en-US" sz="1050" b="0" i="0" u="none" dirty="0">
                          <a:solidFill>
                            <a:schemeClr val="tx1">
                              <a:lumMod val="100000"/>
                            </a:schemeClr>
                          </a:solidFill>
                          <a:latin typeface="Trebuchet MS" panose="020B0603020202020204" pitchFamily="34" charset="0"/>
                        </a:rPr>
                        <a:t>At the moment it says "Home – lab". Need to change this to "Home – LAB" or similar. Support said it is not possible currently.</a:t>
                      </a:r>
                    </a:p>
                  </a:txBody>
                  <a:tcPr marL="0" marR="72000" marT="73152" marB="73152">
                    <a:lnT w="9525" cap="flat" cmpd="sng" algn="ctr">
                      <a:noFill/>
                      <a:prstDash val="solid"/>
                      <a:round/>
                      <a:headEnd type="none" w="med" len="med"/>
                      <a:tailEnd type="none" w="med" len="med"/>
                    </a:lnT>
                    <a:lnB>
                      <a:noFill/>
                    </a:lnB>
                  </a:tcPr>
                </a:tc>
                <a:tc>
                  <a:txBody>
                    <a:bodyPr/>
                    <a:lstStyle/>
                    <a:p>
                      <a:r>
                        <a:rPr lang="en-US" sz="1050" b="0" i="1" u="none" dirty="0">
                          <a:solidFill>
                            <a:srgbClr val="575757"/>
                          </a:solidFill>
                          <a:highlight>
                            <a:srgbClr val="FFFF00"/>
                          </a:highlight>
                          <a:latin typeface="+mn-lt"/>
                        </a:rPr>
                        <a:t>[TBD]</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u="none" dirty="0">
                          <a:solidFill>
                            <a:schemeClr val="tx1">
                              <a:lumMod val="100000"/>
                            </a:schemeClr>
                          </a:solidFill>
                          <a:latin typeface="Trebuchet MS" panose="020B0603020202020204" pitchFamily="34" charset="0"/>
                        </a:rPr>
                        <a:t>P3</a:t>
                      </a:r>
                    </a:p>
                  </a:txBody>
                  <a:tcPr marL="0" marR="72000" marT="73152" marB="73152">
                    <a:lnT w="9525">
                      <a:noFill/>
                      <a:prstDash val="solid"/>
                    </a:lnT>
                    <a:lnB>
                      <a:noFill/>
                    </a:lnB>
                  </a:tcPr>
                </a:tc>
                <a:extLst>
                  <a:ext uri="{0D108BD9-81ED-4DB2-BD59-A6C34878D82A}">
                    <a16:rowId xmlns:a16="http://schemas.microsoft.com/office/drawing/2014/main" val="3178142551"/>
                  </a:ext>
                </a:extLst>
              </a:tr>
            </a:tbl>
          </a:graphicData>
        </a:graphic>
      </p:graphicFrame>
      <p:sp>
        <p:nvSpPr>
          <p:cNvPr id="6" name="Textfeld 1">
            <a:extLst>
              <a:ext uri="{FF2B5EF4-FFF2-40B4-BE49-F238E27FC236}">
                <a16:creationId xmlns:a16="http://schemas.microsoft.com/office/drawing/2014/main" id="{FD08EE71-FB22-4574-904B-9012CC1E2766}"/>
              </a:ext>
            </a:extLst>
          </p:cNvPr>
          <p:cNvSpPr txBox="1"/>
          <p:nvPr>
            <p:custDataLst>
              <p:tags r:id="rId4"/>
            </p:custDataLst>
          </p:nvPr>
        </p:nvSpPr>
        <p:spPr>
          <a:xfrm>
            <a:off x="25200" y="1015200"/>
            <a:ext cx="3670500" cy="6494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BB 09.Mrz.21:
I am wondering whether U6 should be P1 as this is essential the more we scale</a:t>
            </a:r>
          </a:p>
        </p:txBody>
      </p:sp>
      <p:sp>
        <p:nvSpPr>
          <p:cNvPr id="10" name="Textfeld 1">
            <a:extLst>
              <a:ext uri="{FF2B5EF4-FFF2-40B4-BE49-F238E27FC236}">
                <a16:creationId xmlns:a16="http://schemas.microsoft.com/office/drawing/2014/main" id="{471230B7-BC91-400F-BC99-72DF775EF45E}"/>
              </a:ext>
            </a:extLst>
          </p:cNvPr>
          <p:cNvSpPr txBox="1"/>
          <p:nvPr>
            <p:custDataLst>
              <p:tags r:id="rId5"/>
            </p:custDataLst>
          </p:nvPr>
        </p:nvSpPr>
        <p:spPr>
          <a:xfrm>
            <a:off x="9177556" y="1664609"/>
            <a:ext cx="2743200" cy="6494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09.Mar.21:
Is this accounted for in our existing mockups? @Shiva</a:t>
            </a:r>
          </a:p>
        </p:txBody>
      </p:sp>
      <p:sp>
        <p:nvSpPr>
          <p:cNvPr id="11" name="Textfeld 1">
            <a:extLst>
              <a:ext uri="{FF2B5EF4-FFF2-40B4-BE49-F238E27FC236}">
                <a16:creationId xmlns:a16="http://schemas.microsoft.com/office/drawing/2014/main" id="{62917070-3F97-45BC-AF06-2C314111B759}"/>
              </a:ext>
            </a:extLst>
          </p:cNvPr>
          <p:cNvSpPr txBox="1"/>
          <p:nvPr>
            <p:custDataLst>
              <p:tags r:id="rId6"/>
            </p:custDataLst>
          </p:nvPr>
        </p:nvSpPr>
        <p:spPr>
          <a:xfrm>
            <a:off x="3600607" y="5052943"/>
            <a:ext cx="2743200" cy="6494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GF 12.Mar.21:
U11 is solved now – it was only a </a:t>
            </a:r>
            <a:r>
              <a:rPr lang="en-US" sz="1200" b="1" dirty="0" err="1">
                <a:solidFill>
                  <a:srgbClr val="575757"/>
                </a:solidFill>
                <a:sym typeface="Trebuchet MS" panose="020B0603020202020204" pitchFamily="34" charset="0"/>
              </a:rPr>
              <a:t>colour</a:t>
            </a:r>
            <a:r>
              <a:rPr lang="en-US" sz="1200" b="1" dirty="0">
                <a:solidFill>
                  <a:srgbClr val="575757"/>
                </a:solidFill>
                <a:sym typeface="Trebuchet MS" panose="020B0603020202020204" pitchFamily="34" charset="0"/>
              </a:rPr>
              <a:t> scheme issue!</a:t>
            </a:r>
          </a:p>
        </p:txBody>
      </p:sp>
      <p:sp>
        <p:nvSpPr>
          <p:cNvPr id="12" name="Textfeld 1">
            <a:extLst>
              <a:ext uri="{FF2B5EF4-FFF2-40B4-BE49-F238E27FC236}">
                <a16:creationId xmlns:a16="http://schemas.microsoft.com/office/drawing/2014/main" id="{EDEC2350-0C7C-4BFB-93AC-35DA93058E1D}"/>
              </a:ext>
            </a:extLst>
          </p:cNvPr>
          <p:cNvSpPr txBox="1"/>
          <p:nvPr>
            <p:custDataLst>
              <p:tags r:id="rId7"/>
            </p:custDataLst>
          </p:nvPr>
        </p:nvSpPr>
        <p:spPr>
          <a:xfrm>
            <a:off x="3497865" y="6108563"/>
            <a:ext cx="2743200" cy="6494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GF 12.Mar.21:
Added U12 – likely possible to solve with "self-made" method </a:t>
            </a:r>
            <a:r>
              <a:rPr lang="en-US" sz="1200" b="1">
                <a:solidFill>
                  <a:srgbClr val="575757"/>
                </a:solidFill>
                <a:sym typeface="Trebuchet MS" panose="020B0603020202020204" pitchFamily="34" charset="0"/>
              </a:rPr>
              <a:t>as well</a:t>
            </a:r>
            <a:endParaRPr lang="en-US" sz="1200" b="1"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693844B3-949B-4713-B51E-F07C3469F4A3}"/>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3" name="Rectangle 72">
            <a:extLst>
              <a:ext uri="{FF2B5EF4-FFF2-40B4-BE49-F238E27FC236}">
                <a16:creationId xmlns:a16="http://schemas.microsoft.com/office/drawing/2014/main" id="{CD67D026-7036-42BE-BF3F-2FCDB0387449}"/>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2" name="Rectangle 71">
            <a:extLst>
              <a:ext uri="{FF2B5EF4-FFF2-40B4-BE49-F238E27FC236}">
                <a16:creationId xmlns:a16="http://schemas.microsoft.com/office/drawing/2014/main" id="{BD7F5D31-F4F3-4F90-A832-ADF34B5F880A}"/>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71" name="Rectangle 70">
            <a:hlinkClick r:id="rId16" action="ppaction://hlinksldjump"/>
            <a:extLst>
              <a:ext uri="{FF2B5EF4-FFF2-40B4-BE49-F238E27FC236}">
                <a16:creationId xmlns:a16="http://schemas.microsoft.com/office/drawing/2014/main" id="{B7F8353A-4C90-4BF4-8A7B-4E48828912EE}"/>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70" name="Rectangle 69">
            <a:hlinkClick r:id="rId17" action="ppaction://hlinksldjump"/>
            <a:extLst>
              <a:ext uri="{FF2B5EF4-FFF2-40B4-BE49-F238E27FC236}">
                <a16:creationId xmlns:a16="http://schemas.microsoft.com/office/drawing/2014/main" id="{87657B9B-2641-4D96-8756-F111AC6AD538}"/>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69" name="Rectangle 68">
            <a:hlinkClick r:id="rId18" action="ppaction://hlinksldjump"/>
            <a:extLst>
              <a:ext uri="{FF2B5EF4-FFF2-40B4-BE49-F238E27FC236}">
                <a16:creationId xmlns:a16="http://schemas.microsoft.com/office/drawing/2014/main" id="{8E9968FF-7CB5-4490-A5C0-B0E1F9498DF5}"/>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68" name="Rectangle 67">
            <a:hlinkClick r:id="rId19" action="ppaction://hlinksldjump"/>
            <a:extLst>
              <a:ext uri="{FF2B5EF4-FFF2-40B4-BE49-F238E27FC236}">
                <a16:creationId xmlns:a16="http://schemas.microsoft.com/office/drawing/2014/main" id="{B2B5AC49-86EC-4395-9621-63B912BCBAC5}"/>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67" name="Rectangle 66">
            <a:hlinkClick r:id="rId20" action="ppaction://hlinksldjump"/>
            <a:extLst>
              <a:ext uri="{FF2B5EF4-FFF2-40B4-BE49-F238E27FC236}">
                <a16:creationId xmlns:a16="http://schemas.microsoft.com/office/drawing/2014/main" id="{FDEB27FB-9540-4C3B-92F1-493D70C4CB62}"/>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66" name="Rectangle 65">
            <a:hlinkClick r:id="rId21" action="ppaction://hlinksldjump"/>
            <a:extLst>
              <a:ext uri="{FF2B5EF4-FFF2-40B4-BE49-F238E27FC236}">
                <a16:creationId xmlns:a16="http://schemas.microsoft.com/office/drawing/2014/main" id="{D9D8A0F3-6639-4A71-ACB7-D6305ACA0E91}"/>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65" name="Rectangle 64">
            <a:hlinkClick r:id="rId22" action="ppaction://hlinksldjump"/>
            <a:extLst>
              <a:ext uri="{FF2B5EF4-FFF2-40B4-BE49-F238E27FC236}">
                <a16:creationId xmlns:a16="http://schemas.microsoft.com/office/drawing/2014/main" id="{9B313CF5-7956-4981-9B41-59128DF3FAAD}"/>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Mobile</a:t>
            </a:r>
          </a:p>
        </p:txBody>
      </p:sp>
      <p:sp>
        <p:nvSpPr>
          <p:cNvPr id="64" name="Rectangle 63">
            <a:hlinkClick r:id="rId23" action="ppaction://hlinksldjump"/>
            <a:extLst>
              <a:ext uri="{FF2B5EF4-FFF2-40B4-BE49-F238E27FC236}">
                <a16:creationId xmlns:a16="http://schemas.microsoft.com/office/drawing/2014/main" id="{878B8FCE-C424-4945-A481-9CFC4440039D}"/>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rgbClr val="FFFFFF"/>
                </a:solidFill>
                <a:latin typeface="Trebuchet MS" panose="020B0603020202020204" pitchFamily="34" charset="0"/>
              </a:rPr>
              <a:t>Authoring</a:t>
            </a:r>
          </a:p>
        </p:txBody>
      </p:sp>
      <p:sp>
        <p:nvSpPr>
          <p:cNvPr id="63" name="Rectangle 62">
            <a:hlinkClick r:id="rId24" action="ppaction://hlinksldjump"/>
            <a:extLst>
              <a:ext uri="{FF2B5EF4-FFF2-40B4-BE49-F238E27FC236}">
                <a16:creationId xmlns:a16="http://schemas.microsoft.com/office/drawing/2014/main" id="{607CB18F-B8BA-419B-B7D9-BE9EADA550C4}"/>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62" name="Rectangle 61">
            <a:hlinkClick r:id="rId25" action="ppaction://hlinksldjump"/>
            <a:extLst>
              <a:ext uri="{FF2B5EF4-FFF2-40B4-BE49-F238E27FC236}">
                <a16:creationId xmlns:a16="http://schemas.microsoft.com/office/drawing/2014/main" id="{19DFEFC2-632E-4CB6-982D-DECD33CED559}"/>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2083808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36C9EF-02AA-432F-B16F-6D31212299E1}"/>
              </a:ext>
            </a:extLst>
          </p:cNvPr>
          <p:cNvGraphicFramePr>
            <a:graphicFrameLocks noChangeAspect="1"/>
          </p:cNvGraphicFramePr>
          <p:nvPr>
            <p:custDataLst>
              <p:tags r:id="rId2"/>
            </p:custDataLst>
            <p:extLst>
              <p:ext uri="{D42A27DB-BD31-4B8C-83A1-F6EECF244321}">
                <p14:modId xmlns:p14="http://schemas.microsoft.com/office/powerpoint/2010/main" val="1932371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78" name="think-cell Slide" r:id="rId7" imgW="360" imgH="360" progId="TCLayout.ActiveDocument.1">
                  <p:embed/>
                </p:oleObj>
              </mc:Choice>
              <mc:Fallback>
                <p:oleObj name="think-cell Slide" r:id="rId7" imgW="360" imgH="360" progId="TCLayout.ActiveDocument.1">
                  <p:embed/>
                  <p:pic>
                    <p:nvPicPr>
                      <p:cNvPr id="2" name="Object 1" hidden="1">
                        <a:extLst>
                          <a:ext uri="{FF2B5EF4-FFF2-40B4-BE49-F238E27FC236}">
                            <a16:creationId xmlns:a16="http://schemas.microsoft.com/office/drawing/2014/main" id="{B836C9EF-02AA-432F-B16F-6D31212299E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172A092D-D273-4AE6-8A8B-471361A0CB8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Enhancements: Authoring</a:t>
            </a:r>
          </a:p>
        </p:txBody>
      </p:sp>
      <p:graphicFrame>
        <p:nvGraphicFramePr>
          <p:cNvPr id="6" name="Table 5">
            <a:extLst>
              <a:ext uri="{FF2B5EF4-FFF2-40B4-BE49-F238E27FC236}">
                <a16:creationId xmlns:a16="http://schemas.microsoft.com/office/drawing/2014/main" id="{C1876613-BCB5-4B2E-890E-63D14BE41405}"/>
              </a:ext>
            </a:extLst>
          </p:cNvPr>
          <p:cNvGraphicFramePr>
            <a:graphicFrameLocks noGrp="1"/>
          </p:cNvGraphicFramePr>
          <p:nvPr>
            <p:extLst>
              <p:ext uri="{D42A27DB-BD31-4B8C-83A1-F6EECF244321}">
                <p14:modId xmlns:p14="http://schemas.microsoft.com/office/powerpoint/2010/main" val="1770322865"/>
              </p:ext>
            </p:extLst>
          </p:nvPr>
        </p:nvGraphicFramePr>
        <p:xfrm>
          <a:off x="629400" y="1336934"/>
          <a:ext cx="10933348" cy="5254752"/>
        </p:xfrm>
        <a:graphic>
          <a:graphicData uri="http://schemas.openxmlformats.org/drawingml/2006/table">
            <a:tbl>
              <a:tblPr firstRow="1">
                <a:tableStyleId>{2D5ABB26-0587-4C30-8999-92F81FD0307C}</a:tableStyleId>
              </a:tblPr>
              <a:tblGrid>
                <a:gridCol w="654084">
                  <a:extLst>
                    <a:ext uri="{9D8B030D-6E8A-4147-A177-3AD203B41FA5}">
                      <a16:colId xmlns:a16="http://schemas.microsoft.com/office/drawing/2014/main" val="3655069300"/>
                    </a:ext>
                  </a:extLst>
                </a:gridCol>
                <a:gridCol w="2053024">
                  <a:extLst>
                    <a:ext uri="{9D8B030D-6E8A-4147-A177-3AD203B41FA5}">
                      <a16:colId xmlns:a16="http://schemas.microsoft.com/office/drawing/2014/main" val="3773529015"/>
                    </a:ext>
                  </a:extLst>
                </a:gridCol>
                <a:gridCol w="3351371">
                  <a:extLst>
                    <a:ext uri="{9D8B030D-6E8A-4147-A177-3AD203B41FA5}">
                      <a16:colId xmlns:a16="http://schemas.microsoft.com/office/drawing/2014/main" val="21971628"/>
                    </a:ext>
                  </a:extLst>
                </a:gridCol>
                <a:gridCol w="3934047">
                  <a:extLst>
                    <a:ext uri="{9D8B030D-6E8A-4147-A177-3AD203B41FA5}">
                      <a16:colId xmlns:a16="http://schemas.microsoft.com/office/drawing/2014/main" val="1249842880"/>
                    </a:ext>
                  </a:extLst>
                </a:gridCol>
                <a:gridCol w="940822">
                  <a:extLst>
                    <a:ext uri="{9D8B030D-6E8A-4147-A177-3AD203B41FA5}">
                      <a16:colId xmlns:a16="http://schemas.microsoft.com/office/drawing/2014/main" val="3351989024"/>
                    </a:ext>
                  </a:extLst>
                </a:gridCol>
              </a:tblGrid>
              <a:tr h="0">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No.</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Description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Impact</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Status</a:t>
                      </a:r>
                      <a:endParaRPr lang="en-US" sz="16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Priority</a:t>
                      </a:r>
                      <a:endParaRPr lang="en-US" sz="16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1508777720"/>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A1</a:t>
                      </a:r>
                    </a:p>
                  </a:txBody>
                  <a:tcPr marL="0" marR="72000" marT="73152" marB="73152">
                    <a:lnT w="9525">
                      <a:solidFill>
                        <a:srgbClr val="9A9A9A">
                          <a:lumMod val="100000"/>
                        </a:srgbClr>
                      </a:solid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rPr>
                        <a:t>Export more engagement data/activities from Smartcards</a:t>
                      </a:r>
                    </a:p>
                  </a:txBody>
                  <a:tcPr marL="0" marR="72000" marT="73152" marB="73152">
                    <a:lnT w="9525">
                      <a:solidFill>
                        <a:srgbClr val="9A9A9A">
                          <a:lumMod val="100000"/>
                        </a:srgbClr>
                      </a:solid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rPr>
                        <a:t>Ability to understand impact/engagement of cards for learners</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i="1" dirty="0" err="1">
                          <a:solidFill>
                            <a:schemeClr val="tx2"/>
                          </a:solidFill>
                        </a:rPr>
                        <a:t>EdData</a:t>
                      </a:r>
                      <a:r>
                        <a:rPr lang="en-US" sz="1200" i="1" dirty="0">
                          <a:solidFill>
                            <a:schemeClr val="tx2"/>
                          </a:solidFill>
                        </a:rPr>
                        <a:t> capability. BCG says reporting discrepancies between </a:t>
                      </a:r>
                      <a:r>
                        <a:rPr lang="en-US" sz="1200" i="1" dirty="0" err="1">
                          <a:solidFill>
                            <a:schemeClr val="tx2"/>
                          </a:solidFill>
                        </a:rPr>
                        <a:t>EdData</a:t>
                      </a:r>
                      <a:r>
                        <a:rPr lang="en-US" sz="1200" i="1" dirty="0">
                          <a:solidFill>
                            <a:schemeClr val="tx2"/>
                          </a:solidFill>
                        </a:rPr>
                        <a:t> and </a:t>
                      </a:r>
                      <a:r>
                        <a:rPr lang="en-US" sz="1200" i="1" dirty="0" err="1">
                          <a:solidFill>
                            <a:schemeClr val="tx2"/>
                          </a:solidFill>
                        </a:rPr>
                        <a:t>EdGraph</a:t>
                      </a:r>
                      <a:r>
                        <a:rPr lang="en-US" sz="1200" i="1" dirty="0">
                          <a:solidFill>
                            <a:schemeClr val="tx2"/>
                          </a:solidFill>
                        </a:rPr>
                        <a:t>. BCG provide input on discrepancies to Marios.</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P2</a:t>
                      </a:r>
                    </a:p>
                  </a:txBody>
                  <a:tcPr marL="0" marR="72000" marT="73152" marB="73152">
                    <a:lnT w="9525">
                      <a:solidFill>
                        <a:srgbClr val="9A9A9A">
                          <a:lumMod val="100000"/>
                        </a:srgbClr>
                      </a:solidFill>
                      <a:prstDash val="solid"/>
                    </a:lnT>
                    <a:lnB>
                      <a:noFill/>
                    </a:lnB>
                  </a:tcPr>
                </a:tc>
                <a:extLst>
                  <a:ext uri="{0D108BD9-81ED-4DB2-BD59-A6C34878D82A}">
                    <a16:rowId xmlns:a16="http://schemas.microsoft.com/office/drawing/2014/main" val="2355387080"/>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A2</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mn-lt"/>
                        </a:rPr>
                        <a:t>Ability to contain multiple pathways/cards within a Smartcard</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kern="1200" dirty="0">
                          <a:solidFill>
                            <a:schemeClr val="tx1"/>
                          </a:solidFill>
                          <a:effectLst/>
                          <a:latin typeface="+mn-lt"/>
                          <a:ea typeface="+mn-ea"/>
                          <a:cs typeface="+mn-cs"/>
                        </a:rPr>
                        <a:t>Would reduce number of clicks for learner to navigate between pieces of content</a:t>
                      </a:r>
                      <a:endParaRPr lang="en-US" sz="1200" b="0" i="0" u="none" dirty="0">
                        <a:solidFill>
                          <a:schemeClr val="tx1">
                            <a:lumMod val="100000"/>
                          </a:schemeClr>
                        </a:solidFill>
                        <a:latin typeface="+mn-lt"/>
                      </a:endParaRPr>
                    </a:p>
                  </a:txBody>
                  <a:tcPr marL="0" marR="72000" marT="73152" marB="73152">
                    <a:lnT w="9525" cap="flat" cmpd="sng" algn="ctr">
                      <a:noFill/>
                      <a:prstDash val="solid"/>
                      <a:round/>
                      <a:headEnd type="none" w="med" len="med"/>
                      <a:tailEnd type="none" w="med" len="med"/>
                    </a:lnT>
                    <a:lnB>
                      <a:noFill/>
                    </a:lnB>
                  </a:tcPr>
                </a:tc>
                <a:tc>
                  <a:txBody>
                    <a:bodyPr/>
                    <a:lstStyle/>
                    <a:p>
                      <a:r>
                        <a:rPr lang="en-US" sz="1200" i="1" dirty="0">
                          <a:solidFill>
                            <a:srgbClr val="FF0000"/>
                          </a:solidFill>
                        </a:rPr>
                        <a:t>Not on EdCast Roadmap. BCG create use case examples (Shiva). </a:t>
                      </a: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P2</a:t>
                      </a:r>
                    </a:p>
                  </a:txBody>
                  <a:tcPr marL="0" marR="72000" marT="73152" marB="73152">
                    <a:lnT w="9525">
                      <a:noFill/>
                      <a:prstDash val="solid"/>
                    </a:lnT>
                    <a:lnB>
                      <a:noFill/>
                    </a:lnB>
                  </a:tcPr>
                </a:tc>
                <a:extLst>
                  <a:ext uri="{0D108BD9-81ED-4DB2-BD59-A6C34878D82A}">
                    <a16:rowId xmlns:a16="http://schemas.microsoft.com/office/drawing/2014/main" val="2848274335"/>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A3</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Ability to combine multiple content types (e.g. text and video) within a Smartcard</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kern="1200" dirty="0">
                          <a:solidFill>
                            <a:schemeClr val="tx1"/>
                          </a:solidFill>
                          <a:effectLst/>
                          <a:latin typeface="+mn-lt"/>
                          <a:ea typeface="+mn-ea"/>
                          <a:cs typeface="+mn-cs"/>
                        </a:rPr>
                        <a:t>Reduce number of cards to click through by having all pertinent information contained within the relevant/consolidated card</a:t>
                      </a:r>
                      <a:endParaRPr lang="en-US" sz="1200" b="0" i="0" u="none" dirty="0">
                        <a:solidFill>
                          <a:schemeClr val="tx1">
                            <a:lumMod val="100000"/>
                          </a:schemeClr>
                        </a:solidFill>
                        <a:latin typeface="Trebuchet MS" panose="020B0603020202020204" pitchFamily="34" charset="0"/>
                      </a:endParaRPr>
                    </a:p>
                  </a:txBody>
                  <a:tcPr marL="0" marR="72000" marT="73152" marB="73152">
                    <a:lnT w="9525" cap="flat" cmpd="sng" algn="ctr">
                      <a:noFill/>
                      <a:prstDash val="solid"/>
                      <a:round/>
                      <a:headEnd type="none" w="med" len="med"/>
                      <a:tailEnd type="none" w="med" len="med"/>
                    </a:lnT>
                    <a:lnB>
                      <a:noFill/>
                    </a:lnB>
                  </a:tcPr>
                </a:tc>
                <a:tc>
                  <a:txBody>
                    <a:bodyPr/>
                    <a:lstStyle/>
                    <a:p>
                      <a:r>
                        <a:rPr lang="en-US" sz="1200" i="1" dirty="0">
                          <a:solidFill>
                            <a:srgbClr val="FFC000"/>
                          </a:solidFill>
                        </a:rPr>
                        <a:t>Request of for enhanced ability to add text to video and upload smartcards as it is in other cards. Frank/Marios discuss with Vinay.</a:t>
                      </a: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P3</a:t>
                      </a:r>
                    </a:p>
                  </a:txBody>
                  <a:tcPr marL="0" marR="72000" marT="73152" marB="73152">
                    <a:lnT w="9525">
                      <a:noFill/>
                      <a:prstDash val="solid"/>
                    </a:lnT>
                    <a:lnB>
                      <a:noFill/>
                    </a:lnB>
                  </a:tcPr>
                </a:tc>
                <a:extLst>
                  <a:ext uri="{0D108BD9-81ED-4DB2-BD59-A6C34878D82A}">
                    <a16:rowId xmlns:a16="http://schemas.microsoft.com/office/drawing/2014/main" val="304365439"/>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A4</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Offer additional assessment types (e.g. drag and drop, multi-select)</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Broader choice of assessments to best fit evaluation needs</a:t>
                      </a:r>
                    </a:p>
                  </a:txBody>
                  <a:tcPr marL="0" marR="72000" marT="73152" marB="73152">
                    <a:lnT w="9525" cap="flat" cmpd="sng" algn="ctr">
                      <a:noFill/>
                      <a:prstDash val="solid"/>
                      <a:round/>
                      <a:headEnd type="none" w="med" len="med"/>
                      <a:tailEnd type="none" w="med" len="me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rgbClr val="FF0000"/>
                          </a:solidFill>
                        </a:rPr>
                        <a:t>Not on roadmap. Frank/Marios discuss with Vinay</a:t>
                      </a:r>
                    </a:p>
                    <a:p>
                      <a:endParaRPr lang="en-US" sz="1200" b="0" i="0" u="none" dirty="0">
                        <a:solidFill>
                          <a:schemeClr val="tx1">
                            <a:lumMod val="100000"/>
                          </a:schemeClr>
                        </a:solidFill>
                        <a:latin typeface="Trebuchet MS" panose="020B0603020202020204" pitchFamily="34" charset="0"/>
                      </a:endParaRP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P4</a:t>
                      </a:r>
                    </a:p>
                  </a:txBody>
                  <a:tcPr marL="0" marR="72000" marT="73152" marB="73152">
                    <a:lnT w="9525">
                      <a:noFill/>
                      <a:prstDash val="solid"/>
                    </a:lnT>
                    <a:lnB>
                      <a:noFill/>
                    </a:lnB>
                  </a:tcPr>
                </a:tc>
                <a:extLst>
                  <a:ext uri="{0D108BD9-81ED-4DB2-BD59-A6C34878D82A}">
                    <a16:rowId xmlns:a16="http://schemas.microsoft.com/office/drawing/2014/main" val="3755851757"/>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A5</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rPr>
                        <a:t>Ability to clone journeys, or even better: ability to export and import them</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rPr>
                        <a:t>Efficient means to replicate journey structure including all elements without carrying over settings</a:t>
                      </a:r>
                    </a:p>
                  </a:txBody>
                  <a:tcPr marL="0" marR="72000" marT="73152" marB="73152">
                    <a:lnT w="9525" cap="flat" cmpd="sng" algn="ctr">
                      <a:noFill/>
                      <a:prstDash val="solid"/>
                      <a:round/>
                      <a:headEnd type="none" w="med" len="med"/>
                      <a:tailEnd type="none" w="med" len="me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srgbClr val="FF0000"/>
                          </a:solidFill>
                        </a:rPr>
                        <a:t>Not on roadmap. Frank/Marios discuss with Vinay</a:t>
                      </a:r>
                      <a:endParaRPr lang="en-US" sz="1200" b="0" i="0" u="none" dirty="0">
                        <a:solidFill>
                          <a:schemeClr val="tx1">
                            <a:lumMod val="100000"/>
                          </a:schemeClr>
                        </a:solidFill>
                        <a:latin typeface="Trebuchet MS" panose="020B0603020202020204" pitchFamily="34" charset="0"/>
                      </a:endParaRP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P3</a:t>
                      </a:r>
                    </a:p>
                  </a:txBody>
                  <a:tcPr marL="0" marR="72000" marT="73152" marB="73152">
                    <a:lnT w="9525">
                      <a:noFill/>
                      <a:prstDash val="solid"/>
                    </a:lnT>
                    <a:lnB>
                      <a:noFill/>
                    </a:lnB>
                  </a:tcPr>
                </a:tc>
                <a:extLst>
                  <a:ext uri="{0D108BD9-81ED-4DB2-BD59-A6C34878D82A}">
                    <a16:rowId xmlns:a16="http://schemas.microsoft.com/office/drawing/2014/main" val="130277139"/>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A6</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mn-lt"/>
                        </a:rPr>
                        <a:t>Ability to create custom content types or completely disable content type from displaying</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Reduce/eliminate confusion in terminology</a:t>
                      </a:r>
                      <a:endParaRPr lang="en-US" sz="1200" b="0" i="0" u="none" dirty="0">
                        <a:solidFill>
                          <a:schemeClr val="tx1">
                            <a:lumMod val="100000"/>
                          </a:schemeClr>
                        </a:solidFill>
                        <a:latin typeface="+mn-lt"/>
                      </a:endParaRPr>
                    </a:p>
                  </a:txBody>
                  <a:tcPr marL="0" marR="72000" marT="73152" marB="73152">
                    <a:lnT w="9525" cap="flat" cmpd="sng" algn="ctr">
                      <a:noFill/>
                      <a:prstDash val="solid"/>
                      <a:round/>
                      <a:headEnd type="none" w="med" len="med"/>
                      <a:tailEnd type="none" w="med" len="med"/>
                    </a:lnT>
                    <a:lnB>
                      <a:noFill/>
                    </a:lnB>
                  </a:tcPr>
                </a:tc>
                <a:tc>
                  <a:txBody>
                    <a:bodyPr/>
                    <a:lstStyle/>
                    <a:p>
                      <a:r>
                        <a:rPr lang="en-US" sz="1200" b="0" i="1" u="none" dirty="0">
                          <a:solidFill>
                            <a:schemeClr val="tx2"/>
                          </a:solidFill>
                          <a:latin typeface="Trebuchet MS" panose="020B0603020202020204" pitchFamily="34" charset="0"/>
                        </a:rPr>
                        <a:t>Disabling is currently supported</a:t>
                      </a: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P4</a:t>
                      </a:r>
                    </a:p>
                  </a:txBody>
                  <a:tcPr marL="0" marR="72000" marT="73152" marB="73152">
                    <a:lnT w="9525">
                      <a:noFill/>
                      <a:prstDash val="solid"/>
                    </a:lnT>
                    <a:lnB>
                      <a:noFill/>
                    </a:lnB>
                  </a:tcPr>
                </a:tc>
                <a:extLst>
                  <a:ext uri="{0D108BD9-81ED-4DB2-BD59-A6C34878D82A}">
                    <a16:rowId xmlns:a16="http://schemas.microsoft.com/office/drawing/2014/main" val="3887360236"/>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A7</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rPr>
                        <a:t>Move duration setting from advanced to regular</a:t>
                      </a:r>
                    </a:p>
                  </a:txBody>
                  <a:tcPr marL="0" marR="72000" marT="73152" marB="73152">
                    <a:lnT w="9525">
                      <a:noFill/>
                      <a:prstDash val="solid"/>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rPr>
                        <a:t>Move to be more directly in authoring flow</a:t>
                      </a:r>
                    </a:p>
                  </a:txBody>
                  <a:tcPr marL="0" marR="72000" marT="73152" marB="73152">
                    <a:lnT w="9525" cap="flat" cmpd="sng" algn="ctr">
                      <a:noFill/>
                      <a:prstDash val="solid"/>
                      <a:round/>
                      <a:headEnd type="none" w="med" len="med"/>
                      <a:tailEnd type="none" w="med" len="med"/>
                    </a:lnT>
                    <a:lnB>
                      <a:noFill/>
                    </a:lnB>
                  </a:tcPr>
                </a:tc>
                <a:tc>
                  <a:txBody>
                    <a:bodyPr/>
                    <a:lstStyle/>
                    <a:p>
                      <a:r>
                        <a:rPr lang="en-US" sz="1200" b="0" i="1" u="none" dirty="0">
                          <a:solidFill>
                            <a:schemeClr val="tx2"/>
                          </a:solidFill>
                          <a:latin typeface="+mn-lt"/>
                        </a:rPr>
                        <a:t>Pietro provide discrete list of what is included in Picasso, and approx. timeframe</a:t>
                      </a: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P4</a:t>
                      </a:r>
                    </a:p>
                  </a:txBody>
                  <a:tcPr marL="0" marR="72000" marT="73152" marB="73152">
                    <a:lnT w="9525">
                      <a:noFill/>
                      <a:prstDash val="solid"/>
                    </a:lnT>
                    <a:lnB>
                      <a:noFill/>
                    </a:lnB>
                  </a:tcPr>
                </a:tc>
                <a:extLst>
                  <a:ext uri="{0D108BD9-81ED-4DB2-BD59-A6C34878D82A}">
                    <a16:rowId xmlns:a16="http://schemas.microsoft.com/office/drawing/2014/main" val="2568075379"/>
                  </a:ext>
                </a:extLst>
              </a:tr>
            </a:tbl>
          </a:graphicData>
        </a:graphic>
      </p:graphicFrame>
      <p:sp>
        <p:nvSpPr>
          <p:cNvPr id="7" name="Textfeld 1">
            <a:extLst>
              <a:ext uri="{FF2B5EF4-FFF2-40B4-BE49-F238E27FC236}">
                <a16:creationId xmlns:a16="http://schemas.microsoft.com/office/drawing/2014/main" id="{149C5C6F-F9DD-4F66-98C9-11696AC34662}"/>
              </a:ext>
            </a:extLst>
          </p:cNvPr>
          <p:cNvSpPr txBox="1"/>
          <p:nvPr>
            <p:custDataLst>
              <p:tags r:id="rId4"/>
            </p:custDataLst>
          </p:nvPr>
        </p:nvSpPr>
        <p:spPr>
          <a:xfrm>
            <a:off x="6591300" y="4472775"/>
            <a:ext cx="5768775" cy="6494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BB 09.Mrz.21:
Does that include copying journeys between instances (sandbox and production?)</a:t>
            </a:r>
          </a:p>
        </p:txBody>
      </p:sp>
    </p:spTree>
    <p:extLst>
      <p:ext uri="{BB962C8B-B14F-4D97-AF65-F5344CB8AC3E}">
        <p14:creationId xmlns:p14="http://schemas.microsoft.com/office/powerpoint/2010/main" val="4028345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C3526DE9-762C-488E-B621-4257FDFDD3FC}"/>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3" name="Rectangle 72">
            <a:extLst>
              <a:ext uri="{FF2B5EF4-FFF2-40B4-BE49-F238E27FC236}">
                <a16:creationId xmlns:a16="http://schemas.microsoft.com/office/drawing/2014/main" id="{E7D864A8-AD1A-4FEA-9F73-A0FBF27C28D1}"/>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377">
              <a:solidFill>
                <a:srgbClr val="FFFFFF"/>
              </a:solidFill>
              <a:latin typeface="Trebuchet MS" panose="020B0603020202020204" pitchFamily="34" charset="0"/>
            </a:endParaRPr>
          </a:p>
        </p:txBody>
      </p:sp>
      <p:sp>
        <p:nvSpPr>
          <p:cNvPr id="72" name="Rectangle 71">
            <a:extLst>
              <a:ext uri="{FF2B5EF4-FFF2-40B4-BE49-F238E27FC236}">
                <a16:creationId xmlns:a16="http://schemas.microsoft.com/office/drawing/2014/main" id="{D4F0A14E-E9DD-4BF8-A3AA-1F822ABAEE85}"/>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71" name="Rectangle 70">
            <a:hlinkClick r:id="rId16" action="ppaction://hlinksldjump"/>
            <a:extLst>
              <a:ext uri="{FF2B5EF4-FFF2-40B4-BE49-F238E27FC236}">
                <a16:creationId xmlns:a16="http://schemas.microsoft.com/office/drawing/2014/main" id="{6EF306C4-72F3-43A0-B443-4038D13EFDBB}"/>
              </a:ext>
            </a:extLst>
          </p:cNvPr>
          <p:cNvSpPr/>
          <p:nvPr>
            <p:custDataLst>
              <p:tags r:id="rId5"/>
            </p:custDataLst>
          </p:nvPr>
        </p:nvSpPr>
        <p:spPr>
          <a:xfrm>
            <a:off x="5021721" y="4698321"/>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I1: Ability for bulk creation of pathways / journeys</a:t>
            </a:r>
            <a:endParaRPr lang="en-US" sz="1783">
              <a:solidFill>
                <a:schemeClr val="tx2">
                  <a:lumMod val="60000"/>
                  <a:lumOff val="40000"/>
                </a:schemeClr>
              </a:solidFill>
              <a:latin typeface="Trebuchet MS" panose="020B0603020202020204" pitchFamily="34" charset="0"/>
            </a:endParaRPr>
          </a:p>
        </p:txBody>
      </p:sp>
      <p:sp>
        <p:nvSpPr>
          <p:cNvPr id="70" name="Rectangle 69">
            <a:hlinkClick r:id="rId17" action="ppaction://hlinksldjump"/>
            <a:extLst>
              <a:ext uri="{FF2B5EF4-FFF2-40B4-BE49-F238E27FC236}">
                <a16:creationId xmlns:a16="http://schemas.microsoft.com/office/drawing/2014/main" id="{142FE91A-4B79-47C0-A32F-1A8D042A9C42}"/>
              </a:ext>
            </a:extLst>
          </p:cNvPr>
          <p:cNvSpPr/>
          <p:nvPr>
            <p:custDataLst>
              <p:tags r:id="rId6"/>
            </p:custDataLst>
          </p:nvPr>
        </p:nvSpPr>
        <p:spPr>
          <a:xfrm>
            <a:off x="5021721" y="4369134"/>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M1: Make mobile app a true multi-tenant one</a:t>
            </a:r>
            <a:endParaRPr lang="en-US" sz="1783">
              <a:solidFill>
                <a:schemeClr val="tx2">
                  <a:lumMod val="60000"/>
                  <a:lumOff val="40000"/>
                </a:schemeClr>
              </a:solidFill>
              <a:latin typeface="Trebuchet MS" panose="020B0603020202020204" pitchFamily="34" charset="0"/>
            </a:endParaRPr>
          </a:p>
        </p:txBody>
      </p:sp>
      <p:sp>
        <p:nvSpPr>
          <p:cNvPr id="69" name="Rectangle 68">
            <a:hlinkClick r:id="rId18" action="ppaction://hlinksldjump"/>
            <a:extLst>
              <a:ext uri="{FF2B5EF4-FFF2-40B4-BE49-F238E27FC236}">
                <a16:creationId xmlns:a16="http://schemas.microsoft.com/office/drawing/2014/main" id="{7DA68D9B-8EEF-4565-B747-914E86A91420}"/>
              </a:ext>
            </a:extLst>
          </p:cNvPr>
          <p:cNvSpPr/>
          <p:nvPr>
            <p:custDataLst>
              <p:tags r:id="rId7"/>
            </p:custDataLst>
          </p:nvPr>
        </p:nvSpPr>
        <p:spPr>
          <a:xfrm>
            <a:off x="5021721" y="4039947"/>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U2: Hide restricted SmartCards</a:t>
            </a:r>
          </a:p>
        </p:txBody>
      </p:sp>
      <p:sp>
        <p:nvSpPr>
          <p:cNvPr id="68" name="Rectangle 67">
            <a:hlinkClick r:id="rId19" action="ppaction://hlinksldjump"/>
            <a:extLst>
              <a:ext uri="{FF2B5EF4-FFF2-40B4-BE49-F238E27FC236}">
                <a16:creationId xmlns:a16="http://schemas.microsoft.com/office/drawing/2014/main" id="{2C77B56C-8DAC-4CB2-A7D8-78E27BD56007}"/>
              </a:ext>
            </a:extLst>
          </p:cNvPr>
          <p:cNvSpPr/>
          <p:nvPr>
            <p:custDataLst>
              <p:tags r:id="rId8"/>
            </p:custDataLst>
          </p:nvPr>
        </p:nvSpPr>
        <p:spPr>
          <a:xfrm>
            <a:off x="5021721" y="371076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1783">
                <a:solidFill>
                  <a:schemeClr val="tx2">
                    <a:lumMod val="60000"/>
                    <a:lumOff val="40000"/>
                  </a:schemeClr>
                </a:solidFill>
                <a:latin typeface="Trebuchet MS" panose="020B0603020202020204" pitchFamily="34" charset="0"/>
              </a:rPr>
              <a:t>U1: Inline-player for custom URLs</a:t>
            </a:r>
            <a:endParaRPr lang="en-US" sz="1783">
              <a:solidFill>
                <a:schemeClr val="tx2">
                  <a:lumMod val="60000"/>
                  <a:lumOff val="40000"/>
                </a:schemeClr>
              </a:solidFill>
              <a:latin typeface="Trebuchet MS" panose="020B0603020202020204" pitchFamily="34" charset="0"/>
            </a:endParaRPr>
          </a:p>
        </p:txBody>
      </p:sp>
      <p:sp>
        <p:nvSpPr>
          <p:cNvPr id="67" name="Rectangle 66">
            <a:hlinkClick r:id="rId20" action="ppaction://hlinksldjump"/>
            <a:extLst>
              <a:ext uri="{FF2B5EF4-FFF2-40B4-BE49-F238E27FC236}">
                <a16:creationId xmlns:a16="http://schemas.microsoft.com/office/drawing/2014/main" id="{95B9AEDB-764A-490B-8E7E-35DF5D720F00}"/>
              </a:ext>
            </a:extLst>
          </p:cNvPr>
          <p:cNvSpPr/>
          <p:nvPr>
            <p:custDataLst>
              <p:tags r:id="rId9"/>
            </p:custDataLst>
          </p:nvPr>
        </p:nvSpPr>
        <p:spPr>
          <a:xfrm>
            <a:off x="5021721" y="3288660"/>
            <a:ext cx="6541477" cy="37178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Detailed requirements on select high prio items</a:t>
            </a:r>
            <a:endParaRPr lang="en-US" sz="2377">
              <a:solidFill>
                <a:schemeClr val="tx2">
                  <a:lumMod val="60000"/>
                  <a:lumOff val="40000"/>
                </a:schemeClr>
              </a:solidFill>
              <a:latin typeface="Trebuchet MS" panose="020B0603020202020204" pitchFamily="34" charset="0"/>
            </a:endParaRPr>
          </a:p>
        </p:txBody>
      </p:sp>
      <p:sp>
        <p:nvSpPr>
          <p:cNvPr id="66" name="Rectangle 65">
            <a:hlinkClick r:id="rId21" action="ppaction://hlinksldjump"/>
            <a:extLst>
              <a:ext uri="{FF2B5EF4-FFF2-40B4-BE49-F238E27FC236}">
                <a16:creationId xmlns:a16="http://schemas.microsoft.com/office/drawing/2014/main" id="{09F1E2B5-4CA1-43E6-AA95-6D756D7E20EA}"/>
              </a:ext>
            </a:extLst>
          </p:cNvPr>
          <p:cNvSpPr/>
          <p:nvPr>
            <p:custDataLst>
              <p:tags r:id="rId10"/>
            </p:custDataLst>
          </p:nvPr>
        </p:nvSpPr>
        <p:spPr>
          <a:xfrm>
            <a:off x="5021721" y="2894430"/>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Integrations</a:t>
            </a:r>
          </a:p>
        </p:txBody>
      </p:sp>
      <p:sp>
        <p:nvSpPr>
          <p:cNvPr id="65" name="Rectangle 64">
            <a:hlinkClick r:id="rId22" action="ppaction://hlinksldjump"/>
            <a:extLst>
              <a:ext uri="{FF2B5EF4-FFF2-40B4-BE49-F238E27FC236}">
                <a16:creationId xmlns:a16="http://schemas.microsoft.com/office/drawing/2014/main" id="{D9A30132-5B58-43D1-8409-5B580F25CF8B}"/>
              </a:ext>
            </a:extLst>
          </p:cNvPr>
          <p:cNvSpPr/>
          <p:nvPr>
            <p:custDataLst>
              <p:tags r:id="rId11"/>
            </p:custDataLst>
          </p:nvPr>
        </p:nvSpPr>
        <p:spPr>
          <a:xfrm>
            <a:off x="5021721" y="2565243"/>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rgbClr val="FFFFFF"/>
                </a:solidFill>
                <a:latin typeface="Trebuchet MS" panose="020B0603020202020204" pitchFamily="34" charset="0"/>
              </a:rPr>
              <a:t>Mobile</a:t>
            </a:r>
          </a:p>
        </p:txBody>
      </p:sp>
      <p:sp>
        <p:nvSpPr>
          <p:cNvPr id="64" name="Rectangle 63">
            <a:hlinkClick r:id="rId23" action="ppaction://hlinksldjump"/>
            <a:extLst>
              <a:ext uri="{FF2B5EF4-FFF2-40B4-BE49-F238E27FC236}">
                <a16:creationId xmlns:a16="http://schemas.microsoft.com/office/drawing/2014/main" id="{AA25C8B9-815A-4F21-ABF8-D66A09E712FE}"/>
              </a:ext>
            </a:extLst>
          </p:cNvPr>
          <p:cNvSpPr/>
          <p:nvPr>
            <p:custDataLst>
              <p:tags r:id="rId12"/>
            </p:custDataLst>
          </p:nvPr>
        </p:nvSpPr>
        <p:spPr>
          <a:xfrm>
            <a:off x="5021721" y="2236056"/>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Authoring</a:t>
            </a:r>
          </a:p>
        </p:txBody>
      </p:sp>
      <p:sp>
        <p:nvSpPr>
          <p:cNvPr id="63" name="Rectangle 62">
            <a:hlinkClick r:id="rId24" action="ppaction://hlinksldjump"/>
            <a:extLst>
              <a:ext uri="{FF2B5EF4-FFF2-40B4-BE49-F238E27FC236}">
                <a16:creationId xmlns:a16="http://schemas.microsoft.com/office/drawing/2014/main" id="{E7505D09-9256-4BE9-A328-17A5DCCA20A7}"/>
              </a:ext>
            </a:extLst>
          </p:cNvPr>
          <p:cNvSpPr/>
          <p:nvPr>
            <p:custDataLst>
              <p:tags r:id="rId13"/>
            </p:custDataLst>
          </p:nvPr>
        </p:nvSpPr>
        <p:spPr>
          <a:xfrm>
            <a:off x="5021721" y="1906869"/>
            <a:ext cx="6541477" cy="27887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US" sz="1783">
                <a:solidFill>
                  <a:schemeClr val="tx2">
                    <a:lumMod val="60000"/>
                    <a:lumOff val="40000"/>
                  </a:schemeClr>
                </a:solidFill>
                <a:latin typeface="Trebuchet MS" panose="020B0603020202020204" pitchFamily="34" charset="0"/>
              </a:rPr>
              <a:t>UI/UX</a:t>
            </a:r>
          </a:p>
        </p:txBody>
      </p:sp>
      <p:sp>
        <p:nvSpPr>
          <p:cNvPr id="62" name="Rectangle 61">
            <a:hlinkClick r:id="rId25" action="ppaction://hlinksldjump"/>
            <a:extLst>
              <a:ext uri="{FF2B5EF4-FFF2-40B4-BE49-F238E27FC236}">
                <a16:creationId xmlns:a16="http://schemas.microsoft.com/office/drawing/2014/main" id="{540CA7C6-0920-4022-ABBA-5C270C5E5D75}"/>
              </a:ext>
            </a:extLst>
          </p:cNvPr>
          <p:cNvSpPr/>
          <p:nvPr>
            <p:custDataLst>
              <p:tags r:id="rId14"/>
            </p:custDataLst>
          </p:nvPr>
        </p:nvSpPr>
        <p:spPr>
          <a:xfrm>
            <a:off x="5021721" y="1484768"/>
            <a:ext cx="6541477" cy="37178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594"/>
              </a:spcBef>
              <a:spcAft>
                <a:spcPts val="297"/>
              </a:spcAft>
            </a:pPr>
            <a:r>
              <a:rPr lang="en-AU" sz="2377">
                <a:solidFill>
                  <a:schemeClr val="tx2">
                    <a:lumMod val="60000"/>
                    <a:lumOff val="40000"/>
                  </a:schemeClr>
                </a:solidFill>
                <a:latin typeface="Trebuchet MS" panose="020B0603020202020204" pitchFamily="34" charset="0"/>
              </a:rPr>
              <a:t>Overview of enhancements and prioritisation</a:t>
            </a:r>
            <a:endParaRPr lang="en-US" sz="2377">
              <a:solidFill>
                <a:schemeClr val="tx2">
                  <a:lumMod val="60000"/>
                  <a:lumOff val="40000"/>
                </a:schemeClr>
              </a:solidFill>
              <a:latin typeface="Trebuchet MS" panose="020B0603020202020204" pitchFamily="34" charset="0"/>
            </a:endParaRPr>
          </a:p>
        </p:txBody>
      </p:sp>
    </p:spTree>
    <p:custDataLst>
      <p:tags r:id="rId1"/>
    </p:custDataLst>
    <p:extLst>
      <p:ext uri="{BB962C8B-B14F-4D97-AF65-F5344CB8AC3E}">
        <p14:creationId xmlns:p14="http://schemas.microsoft.com/office/powerpoint/2010/main" val="754310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836C9EF-02AA-432F-B16F-6D31212299E1}"/>
              </a:ext>
            </a:extLst>
          </p:cNvPr>
          <p:cNvGraphicFramePr>
            <a:graphicFrameLocks noChangeAspect="1"/>
          </p:cNvGraphicFramePr>
          <p:nvPr>
            <p:custDataLst>
              <p:tags r:id="rId2"/>
            </p:custDataLst>
            <p:extLst>
              <p:ext uri="{D42A27DB-BD31-4B8C-83A1-F6EECF244321}">
                <p14:modId xmlns:p14="http://schemas.microsoft.com/office/powerpoint/2010/main" val="124055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348" name="think-cell Slide" r:id="rId6" imgW="360" imgH="360" progId="TCLayout.ActiveDocument.1">
                  <p:embed/>
                </p:oleObj>
              </mc:Choice>
              <mc:Fallback>
                <p:oleObj name="think-cell Slide" r:id="rId6" imgW="360" imgH="360" progId="TCLayout.ActiveDocument.1">
                  <p:embed/>
                  <p:pic>
                    <p:nvPicPr>
                      <p:cNvPr id="2" name="Object 1" hidden="1">
                        <a:extLst>
                          <a:ext uri="{FF2B5EF4-FFF2-40B4-BE49-F238E27FC236}">
                            <a16:creationId xmlns:a16="http://schemas.microsoft.com/office/drawing/2014/main" id="{B836C9EF-02AA-432F-B16F-6D31212299E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172A092D-D273-4AE6-8A8B-471361A0CB8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a:t>Enhancements: Mobile</a:t>
            </a:r>
          </a:p>
        </p:txBody>
      </p:sp>
      <p:graphicFrame>
        <p:nvGraphicFramePr>
          <p:cNvPr id="6" name="Table 5">
            <a:extLst>
              <a:ext uri="{FF2B5EF4-FFF2-40B4-BE49-F238E27FC236}">
                <a16:creationId xmlns:a16="http://schemas.microsoft.com/office/drawing/2014/main" id="{3231DE18-55C1-4FB4-B9B2-8A48A6566C01}"/>
              </a:ext>
            </a:extLst>
          </p:cNvPr>
          <p:cNvGraphicFramePr>
            <a:graphicFrameLocks noGrp="1"/>
          </p:cNvGraphicFramePr>
          <p:nvPr>
            <p:extLst>
              <p:ext uri="{D42A27DB-BD31-4B8C-83A1-F6EECF244321}">
                <p14:modId xmlns:p14="http://schemas.microsoft.com/office/powerpoint/2010/main" val="2608730941"/>
              </p:ext>
            </p:extLst>
          </p:nvPr>
        </p:nvGraphicFramePr>
        <p:xfrm>
          <a:off x="629400" y="1336934"/>
          <a:ext cx="10933348" cy="2474976"/>
        </p:xfrm>
        <a:graphic>
          <a:graphicData uri="http://schemas.openxmlformats.org/drawingml/2006/table">
            <a:tbl>
              <a:tblPr firstRow="1">
                <a:tableStyleId>{2D5ABB26-0587-4C30-8999-92F81FD0307C}</a:tableStyleId>
              </a:tblPr>
              <a:tblGrid>
                <a:gridCol w="654084">
                  <a:extLst>
                    <a:ext uri="{9D8B030D-6E8A-4147-A177-3AD203B41FA5}">
                      <a16:colId xmlns:a16="http://schemas.microsoft.com/office/drawing/2014/main" val="3655069300"/>
                    </a:ext>
                  </a:extLst>
                </a:gridCol>
                <a:gridCol w="2053024">
                  <a:extLst>
                    <a:ext uri="{9D8B030D-6E8A-4147-A177-3AD203B41FA5}">
                      <a16:colId xmlns:a16="http://schemas.microsoft.com/office/drawing/2014/main" val="3773529015"/>
                    </a:ext>
                  </a:extLst>
                </a:gridCol>
                <a:gridCol w="3351371">
                  <a:extLst>
                    <a:ext uri="{9D8B030D-6E8A-4147-A177-3AD203B41FA5}">
                      <a16:colId xmlns:a16="http://schemas.microsoft.com/office/drawing/2014/main" val="21971628"/>
                    </a:ext>
                  </a:extLst>
                </a:gridCol>
                <a:gridCol w="3934047">
                  <a:extLst>
                    <a:ext uri="{9D8B030D-6E8A-4147-A177-3AD203B41FA5}">
                      <a16:colId xmlns:a16="http://schemas.microsoft.com/office/drawing/2014/main" val="1249842880"/>
                    </a:ext>
                  </a:extLst>
                </a:gridCol>
                <a:gridCol w="940822">
                  <a:extLst>
                    <a:ext uri="{9D8B030D-6E8A-4147-A177-3AD203B41FA5}">
                      <a16:colId xmlns:a16="http://schemas.microsoft.com/office/drawing/2014/main" val="3351989024"/>
                    </a:ext>
                  </a:extLst>
                </a:gridCol>
              </a:tblGrid>
              <a:tr h="0">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No.</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Description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Impact</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Status</a:t>
                      </a:r>
                      <a:endParaRPr lang="en-US" sz="16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Priority</a:t>
                      </a:r>
                      <a:endParaRPr lang="en-US" sz="1600" b="0" i="0" u="none" baseline="30000" dirty="0">
                        <a:solidFill>
                          <a:schemeClr val="tx2">
                            <a:lumMod val="100000"/>
                          </a:schemeClr>
                        </a:solidFill>
                        <a:latin typeface="Trebuchet MS" panose="020B0603020202020204" pitchFamily="34" charset="0"/>
                      </a:endParaRP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1508777720"/>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M1</a:t>
                      </a:r>
                    </a:p>
                  </a:txBody>
                  <a:tcPr marL="0" marR="72000" marT="73152" marB="73152">
                    <a:lnT w="9525">
                      <a:solidFill>
                        <a:srgbClr val="9A9A9A">
                          <a:lumMod val="100000"/>
                        </a:srgbClr>
                      </a:solid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Make mobile app a true multi-tenant one</a:t>
                      </a:r>
                    </a:p>
                  </a:txBody>
                  <a:tcPr marL="0" marR="72000" marT="73152" marB="73152">
                    <a:lnT w="9525">
                      <a:solidFill>
                        <a:srgbClr val="9A9A9A">
                          <a:lumMod val="100000"/>
                        </a:srgbClr>
                      </a:solidFill>
                      <a:prstDash val="solid"/>
                    </a:lnT>
                    <a:lnB>
                      <a:noFill/>
                    </a:lnB>
                  </a:tcPr>
                </a:tc>
                <a:tc>
                  <a:txBody>
                    <a:bodyPr/>
                    <a:lstStyle/>
                    <a:p>
                      <a:pPr marL="0" indent="0" algn="l" rtl="0" fontAlgn="auto" hangingPunct="1">
                        <a:lnSpc>
                          <a:spcPct val="100000"/>
                        </a:lnSpc>
                        <a:spcBef>
                          <a:spcPts val="0"/>
                        </a:spcBef>
                        <a:spcAft>
                          <a:spcPts val="0"/>
                        </a:spcAft>
                      </a:pPr>
                      <a:r>
                        <a:rPr lang="en-US" sz="1200" b="0" i="0" kern="1200" dirty="0">
                          <a:solidFill>
                            <a:schemeClr val="tx1"/>
                          </a:solidFill>
                          <a:effectLst/>
                          <a:latin typeface="+mn-lt"/>
                          <a:ea typeface="+mn-ea"/>
                          <a:cs typeface="+mn-cs"/>
                        </a:rPr>
                        <a:t>Reduce confusion by not requiring learners to enter instance name</a:t>
                      </a:r>
                      <a:endParaRPr lang="en-US" sz="1200" b="0" i="0" u="none" dirty="0">
                        <a:solidFill>
                          <a:schemeClr val="tx1">
                            <a:lumMod val="100000"/>
                          </a:schemeClr>
                        </a:solidFill>
                        <a:latin typeface="+mn-lt"/>
                      </a:endParaRP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i="1" dirty="0">
                          <a:solidFill>
                            <a:schemeClr val="tx2"/>
                          </a:solidFill>
                        </a:rPr>
                        <a:t>Q1 release per Neil – Marios get status from Neil</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mn-lt"/>
                        </a:rPr>
                        <a:t>P1</a:t>
                      </a:r>
                    </a:p>
                  </a:txBody>
                  <a:tcPr marL="0" marR="72000" marT="73152" marB="73152">
                    <a:lnT w="9525">
                      <a:solidFill>
                        <a:srgbClr val="9A9A9A">
                          <a:lumMod val="100000"/>
                        </a:srgbClr>
                      </a:solidFill>
                      <a:prstDash val="solid"/>
                    </a:lnT>
                    <a:lnB>
                      <a:noFill/>
                    </a:lnB>
                  </a:tcPr>
                </a:tc>
                <a:extLst>
                  <a:ext uri="{0D108BD9-81ED-4DB2-BD59-A6C34878D82A}">
                    <a16:rowId xmlns:a16="http://schemas.microsoft.com/office/drawing/2014/main" val="2355387080"/>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M2</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mn-lt"/>
                        </a:rPr>
                        <a:t>Enhance Dynamic Group Management</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mn-lt"/>
                        </a:rPr>
                        <a:t>Needed to replicate Saba's audience type restrictions</a:t>
                      </a:r>
                    </a:p>
                  </a:txBody>
                  <a:tcPr marL="0" marR="72000" marT="73152" marB="73152">
                    <a:lnT w="9525" cap="flat" cmpd="sng" algn="ctr">
                      <a:noFill/>
                      <a:prstDash val="solid"/>
                      <a:round/>
                      <a:headEnd type="none" w="med" len="med"/>
                      <a:tailEnd type="none" w="med" len="med"/>
                    </a:lnT>
                    <a:lnB>
                      <a:noFill/>
                    </a:lnB>
                  </a:tcPr>
                </a:tc>
                <a:tc>
                  <a:txBody>
                    <a:bodyPr/>
                    <a:lstStyle/>
                    <a:p>
                      <a:r>
                        <a:rPr lang="en-US" sz="1200" i="1" dirty="0">
                          <a:solidFill>
                            <a:srgbClr val="FFC000"/>
                          </a:solidFill>
                        </a:rPr>
                        <a:t>Capability of group management in EdCast. </a:t>
                      </a:r>
                      <a:r>
                        <a:rPr lang="en-US" sz="1200" b="0" i="1" dirty="0">
                          <a:solidFill>
                            <a:srgbClr val="FFC000"/>
                          </a:solidFill>
                        </a:rPr>
                        <a:t>Frank/</a:t>
                      </a:r>
                      <a:r>
                        <a:rPr lang="en-US" sz="1200" b="0" i="1" dirty="0" err="1">
                          <a:solidFill>
                            <a:srgbClr val="FFC000"/>
                          </a:solidFill>
                        </a:rPr>
                        <a:t>Bhaskhar</a:t>
                      </a:r>
                      <a:r>
                        <a:rPr lang="en-US" sz="1200" b="0" i="1" dirty="0">
                          <a:solidFill>
                            <a:srgbClr val="FFC000"/>
                          </a:solidFill>
                        </a:rPr>
                        <a:t> </a:t>
                      </a:r>
                      <a:r>
                        <a:rPr lang="en-US" sz="1200" i="1" dirty="0">
                          <a:solidFill>
                            <a:srgbClr val="FFC000"/>
                          </a:solidFill>
                        </a:rPr>
                        <a:t>set up integration hub session to review with Franz. </a:t>
                      </a: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P1</a:t>
                      </a:r>
                    </a:p>
                  </a:txBody>
                  <a:tcPr marL="0" marR="72000" marT="73152" marB="73152">
                    <a:lnT w="9525">
                      <a:noFill/>
                      <a:prstDash val="solid"/>
                    </a:lnT>
                    <a:lnB>
                      <a:noFill/>
                    </a:lnB>
                  </a:tcPr>
                </a:tc>
                <a:extLst>
                  <a:ext uri="{0D108BD9-81ED-4DB2-BD59-A6C34878D82A}">
                    <a16:rowId xmlns:a16="http://schemas.microsoft.com/office/drawing/2014/main" val="2848274335"/>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M3</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mn-lt"/>
                        </a:rPr>
                        <a:t>Add 'Required' tab on mobile view to bring in line with desktop (and for journey discovery)</a:t>
                      </a:r>
                    </a:p>
                  </a:txBody>
                  <a:tcPr marL="0" marR="72000" marT="73152" marB="73152">
                    <a:lnT w="9525">
                      <a:noFill/>
                      <a:prstDash val="solid"/>
                    </a:lnT>
                    <a:lnB>
                      <a:noFill/>
                    </a:lnB>
                  </a:tcPr>
                </a:tc>
                <a:tc>
                  <a:txBody>
                    <a:bodyPr/>
                    <a:lstStyle/>
                    <a:p>
                      <a:pPr marL="0" indent="0" algn="l" rtl="0" fontAlgn="auto" hangingPunct="1">
                        <a:lnSpc>
                          <a:spcPct val="100000"/>
                        </a:lnSpc>
                        <a:spcBef>
                          <a:spcPts val="0"/>
                        </a:spcBef>
                        <a:spcAft>
                          <a:spcPts val="0"/>
                        </a:spcAft>
                      </a:pPr>
                      <a:r>
                        <a:rPr lang="en-US" sz="1200" b="0" i="0" kern="1200" dirty="0">
                          <a:solidFill>
                            <a:schemeClr val="tx1"/>
                          </a:solidFill>
                          <a:effectLst/>
                          <a:latin typeface="+mn-lt"/>
                          <a:ea typeface="+mn-ea"/>
                          <a:cs typeface="+mn-cs"/>
                        </a:rPr>
                        <a:t>Inconsistent terminology between desktop and mobile, learners may be confused about where to find required learning on mobile.</a:t>
                      </a:r>
                      <a:endParaRPr lang="en-US" sz="1200" b="0" i="0" u="none" dirty="0">
                        <a:solidFill>
                          <a:schemeClr val="tx1">
                            <a:lumMod val="100000"/>
                          </a:schemeClr>
                        </a:solidFill>
                        <a:latin typeface="+mn-lt"/>
                      </a:endParaRPr>
                    </a:p>
                  </a:txBody>
                  <a:tcPr marL="0" marR="72000" marT="73152" marB="73152">
                    <a:lnT w="9525" cap="flat" cmpd="sng" algn="ctr">
                      <a:noFill/>
                      <a:prstDash val="solid"/>
                      <a:round/>
                      <a:headEnd type="none" w="med" len="med"/>
                      <a:tailEnd type="none" w="med" len="med"/>
                    </a:lnT>
                    <a:lnB>
                      <a:noFill/>
                    </a:lnB>
                  </a:tcPr>
                </a:tc>
                <a:tc>
                  <a:txBody>
                    <a:bodyPr/>
                    <a:lstStyle/>
                    <a:p>
                      <a:r>
                        <a:rPr lang="en-US" sz="1200" b="0" i="1" u="none" dirty="0">
                          <a:solidFill>
                            <a:schemeClr val="tx2"/>
                          </a:solidFill>
                          <a:latin typeface="+mn-lt"/>
                        </a:rPr>
                        <a:t>Ongoing effort for mobile/web parity – Marios get status from Neil</a:t>
                      </a:r>
                    </a:p>
                  </a:txBody>
                  <a:tcPr marL="0" marR="72000" marT="73152" marB="73152">
                    <a:lnT w="9525">
                      <a:noFill/>
                      <a:prstDash val="solid"/>
                    </a:lnT>
                    <a:lnB>
                      <a:noFill/>
                    </a:lnB>
                  </a:tcPr>
                </a:tc>
                <a:tc>
                  <a:txBody>
                    <a:bodyPr/>
                    <a:lstStyle/>
                    <a:p>
                      <a:r>
                        <a:rPr lang="en-US" sz="1200" b="0" i="0" u="none" dirty="0">
                          <a:solidFill>
                            <a:schemeClr val="tx1">
                              <a:lumMod val="100000"/>
                            </a:schemeClr>
                          </a:solidFill>
                          <a:latin typeface="Trebuchet MS" panose="020B0603020202020204" pitchFamily="34" charset="0"/>
                        </a:rPr>
                        <a:t>P2</a:t>
                      </a:r>
                    </a:p>
                  </a:txBody>
                  <a:tcPr marL="0" marR="72000" marT="73152" marB="73152">
                    <a:lnT w="9525">
                      <a:noFill/>
                      <a:prstDash val="solid"/>
                    </a:lnT>
                    <a:lnB>
                      <a:noFill/>
                    </a:lnB>
                  </a:tcPr>
                </a:tc>
                <a:extLst>
                  <a:ext uri="{0D108BD9-81ED-4DB2-BD59-A6C34878D82A}">
                    <a16:rowId xmlns:a16="http://schemas.microsoft.com/office/drawing/2014/main" val="304365439"/>
                  </a:ext>
                </a:extLst>
              </a:tr>
            </a:tbl>
          </a:graphicData>
        </a:graphic>
      </p:graphicFrame>
    </p:spTree>
    <p:extLst>
      <p:ext uri="{BB962C8B-B14F-4D97-AF65-F5344CB8AC3E}">
        <p14:creationId xmlns:p14="http://schemas.microsoft.com/office/powerpoint/2010/main" val="2450977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Divider Slide&quot; id=&quot;227_1-2&quot;&gt;&lt;standard&gt;&lt;textframe horizontalAnchor=&quot;1&quot; marginBottom=&quot;0&quot; marginLeft=&quot;0&quot; marginRight=&quot;0&quot; marginTop=&quot;0&quot; orientation=&quot;1&quot; verticalAnchor=&quot;1&quot; /&gt;&lt;font name=&quot;Trebuchet MS&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395.4111&quot; top=&quot;116.9109&quot; width=&quot;515.0769&quot; height=&quot;345.2203&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Blank green|Presentation¦Blank green&quot; customLayoutIndex=&quot;&quot; showBreak=&quot;0&quot; singleAgendaSlideSelected=&quot;1&quot; backupSlideTitle=&quot;Unused Slides&quot; topMargin=&quot;0&quot; leftMargin=&quot;0&quot; allowedLevels=&quot;2&quot; itemNoFormats=&quot;{1}¦{1}.{2}¦{3:alphaLC}¦{3:alphaLC}.{4:alphaLC}&quot; customLayoutNameBackup=&quot;Special gray|Presentation¦Special gray&quot; titlePrompt=&quot;Insert Title&quot; namePrompt=&quot;Insert Date&quot; /&gt;&lt;cases&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5: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5: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5: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5:0.4&quot; /&gt;&lt;/element&gt;&lt;element field=&quot;pageno&quot; type=&quot;autoshape&quot; autoShapeType=&quot;1&quot;&gt;&lt;paragraphformat alignment=&quot;3&quot; /&gt;&lt;font color=&quot;15:0.4&quot; /&gt;&lt;/element&gt;&lt;/case&gt;&lt;case level=&quot;1&quot; selected=&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5: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5: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5: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5:0.4&quot; relativeSize=&quot;0.75&quot; /&gt;&lt;/element&gt;&lt;element field=&quot;pageno&quot; type=&quot;autoshape&quot; autoShapeType=&quot;1&quot;&gt;&lt;paragraphformat alignment=&quot;3&quot; /&gt;&lt;font color=&quot;15:0.4&quot; relativeSize=&quot;0.75&quot; /&gt;&lt;/element&gt;&lt;/case&gt;&lt;case level=&quot;2&quot; selected=&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gt;&lt;element type=&quot;autoshape&quot; autoShapeType=&quot;1&quot; value=&quot;%agendaTitle%&quot; slideType=&quot;0&quot;&gt;&lt;position left=&quot;-345.68251&quot; top=&quot;-45.376146&quot; width=&quot;271.5024&quot; height=&quot;274.7323&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0&quot; marginRight=&quot;0&quot; marginTop=&quot;19.84252&quot; marginBottom=&quot;0&quot; /&gt;&lt;paragraphformat alignment=&quot;2&quot; lineRuleBefore=&quot;0&quot; lineRuleWithin=&quot;1&quot; lineRuleAfter=&quot;0&quot; spaceBefore=&quot;0&quot; spaceWithin=&quot;0.95&quot; spaceAfter=&quot;0&quot; /&gt;&lt;font name=&quot;Trebuchet MS&quot; size=&quot;54&quot; bold=&quot;0&quot; italic=&quot;0&quot; underlineStyle=&quot;0&quot; color=&quot;#ffffff&quot; spacing=&quot;0&quot; kerning=&quot;12&quot; /&gt;&lt;/element&gt;&lt;element type=&quot;autoshape&quot; autoShapeType=&quot;1&quot; value=&quot;%agendaName%&quot; slideType=&quot;0&quot;&gt;&lt;position left=&quot;-197.81411&quot; top=&quot;252.473934&quot; width=&quot;123.634&quot; height=&quot;115.6044&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8.503937&quot; marginRight=&quot;0&quot; marginTop=&quot;14.17323&quot; marginBottom=&quot;0&quot; /&gt;&lt;paragraphformat alignment=&quot;1&quot; lineRuleBefore=&quot;0&quot; lineRuleWithin=&quot;1&quot; lineRuleAfter=&quot;0&quot; spaceBefore=&quot;0&quot; spaceWithin=&quot;0.95&quot; spaceAfter=&quot;0&quot; /&gt;&lt;font name=&quot;Trebuchet MS&quot; size=&quot;10&quot; bold=&quot;0&quot; italic=&quot;0&quot; underlineStyle=&quot;0&quot; color=&quot;#ffffff&quot; spacing=&quot;0&quot; kerning=&quot;12&quot; /&gt;&lt;/element&gt;&lt;element type=&quot;autoshape&quot; autoShapeType=&quot;1&quot; value=&quot;&quot; slideType=&quot;0&quot;&gt;&lt;position left=&quot;-286.10831&quot; top=&quot;252.473934&quot; width=&quot;73.17614&quot; height=&quot;78.41528&quot; autoshape=&quot;1&quot; rotation=&quot;0&quot; /&gt;&lt;line visible=&quot;1&quot; weight=&quot;0.75&quot; style=&quot;1&quot; dashStyle=&quot;1&quot; foreColor=&quot;#ffffff&quot; /&gt;&lt;fill visible=&quot;0&quot; /&gt;&lt;/element&gt;&lt;/elements&gt;&lt;/layout&gt;&lt;/layouts&gt;&lt;contents&gt;&lt;agenda name=&quot;&quot; title=&quot;Agenda&quot; subtitle=&quot;&quot; sizingModeId=&quot;1&quot; fontSize=&quot;24&quot; fontSizeAuto=&quot;1&quot; startTime=&quot;540&quot; timeFormatId=&quot;1&quot; startItemNo=&quot;1&quot; createSingleAgendaSlide=&quot;0&quot; createSeparatingSlides=&quot;1&quot; createBackupSlide=&quot;0&quot; layoutId=&quot;227_1-2&quot; hideSeparatingSlides=&quot;0&quot; createSections=&quot;0&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0&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fd41c5a7-c742-4ab2-a718-11c38a4c260d&quot; parentId=&quot;&quot; level=&quot;1&quot; generateAgendaSlide=&quot;1&quot; showAgendaItem=&quot;1&quot; isBreak=&quot;0&quot; topic=&quot;Overview of enhancements and prioritisation&quot; agendaSlideId=&quot;b6f28676-354f-4bf7-aee8-2f027a865f2b&quot; /&gt;&lt;item duration=&quot;30&quot; id=&quot;7e3a39b6-5f01-4abf-8388-09b5b1ae83d9&quot; parentId=&quot;fd41c5a7-c742-4ab2-a718-11c38a4c260d&quot; level=&quot;2&quot; generateAgendaSlide=&quot;1&quot; showAgendaItem=&quot;1&quot; isBreak=&quot;0&quot; topic=&quot;UI/UX&quot; agendaSlideId=&quot;550f7203-2637-42ed-abd5-6fd389d38ec2&quot; /&gt;&lt;item duration=&quot;30&quot; id=&quot;9484f7b9-d199-47af-9558-6391302797a4&quot; parentId=&quot;fd41c5a7-c742-4ab2-a718-11c38a4c260d&quot; level=&quot;2&quot; generateAgendaSlide=&quot;1&quot; showAgendaItem=&quot;1&quot; isBreak=&quot;0&quot; topic=&quot;Authoring&quot; agendaSlideId=&quot;59a8d70e-3983-4a87-8704-54096619d17c&quot; /&gt;&lt;item duration=&quot;30&quot; id=&quot;77e833d9-6222-47e6-8bd8-00f1c2118fba&quot; parentId=&quot;fd41c5a7-c742-4ab2-a718-11c38a4c260d&quot; level=&quot;2&quot; generateAgendaSlide=&quot;1&quot; showAgendaItem=&quot;1&quot; isBreak=&quot;0&quot; agendaSlideId=&quot;ab0b9e8f-c614-488d-ac98-a0eef6c5094a&quot; topic=&quot;Mobile&quot; /&gt;&lt;item duration=&quot;30&quot; id=&quot;c644c2dc-2864-452c-9f9b-07e3f434937a&quot; parentId=&quot;fd41c5a7-c742-4ab2-a718-11c38a4c260d&quot; level=&quot;2&quot; generateAgendaSlide=&quot;1&quot; showAgendaItem=&quot;1&quot; isBreak=&quot;0&quot; topic=&quot;Integrations&quot; agendaSlideId=&quot;fb50142e-93de-412d-a4a0-c75b671f7228&quot; /&gt;&lt;item duration=&quot;30&quot; id=&quot;4f0341e6-c51d-4ecb-b6df-93470e938cc2&quot; parentId=&quot;&quot; level=&quot;1&quot; generateAgendaSlide=&quot;1&quot; showAgendaItem=&quot;1&quot; isBreak=&quot;0&quot; topic=&quot;Detailed requirements on select high prio items&quot; agendaSlideId=&quot;b38c4e49-c7e7-4b2b-881f-feb8ca96808b&quot; /&gt;&lt;item duration=&quot;30&quot; id=&quot;22c429b9-599e-4496-ba0c-a49349fd1855&quot; parentId=&quot;4f0341e6-c51d-4ecb-b6df-93470e938cc2&quot; level=&quot;2&quot; generateAgendaSlide=&quot;1&quot; showAgendaItem=&quot;1&quot; isBreak=&quot;0&quot; topic=&quot;U1: Inline-player for custom URLs&quot; agendaSlideId=&quot;16403ff1-bdcb-4fdd-9c1c-6c10afc4bffa&quot; /&gt;&lt;item duration=&quot;30&quot; id=&quot;c90e0909-ab2f-4e54-8ad3-2cf6d43625c5&quot; parentId=&quot;4f0341e6-c51d-4ecb-b6df-93470e938cc2&quot; level=&quot;2&quot; generateAgendaSlide=&quot;1&quot; showAgendaItem=&quot;1&quot; isBreak=&quot;0&quot; topic=&quot;U2: Hide restricted SmartCards&quot; agendaSlideId=&quot;b71ee643-2f22-4b04-8df9-57edb55c9686&quot; /&gt;&lt;item duration=&quot;30&quot; id=&quot;3bf71bd6-d773-4099-992d-681beb03ea8a&quot; parentId=&quot;4f0341e6-c51d-4ecb-b6df-93470e938cc2&quot; level=&quot;2&quot; generateAgendaSlide=&quot;1&quot; showAgendaItem=&quot;1&quot; isBreak=&quot;0&quot; topic=&quot;M1: Make mobile app a true multi-tenant one&quot; agendaSlideId=&quot;d2f5b42c-ab0c-42f4-ac98-3b90e0781cae&quot; /&gt;&lt;item duration=&quot;30&quot; id=&quot;52184f58-8aae-4e3a-9b7e-b01d62963419&quot; parentId=&quot;4f0341e6-c51d-4ecb-b6df-93470e938cc2&quot; level=&quot;2&quot; generateAgendaSlide=&quot;1&quot; showAgendaItem=&quot;1&quot; isBreak=&quot;0&quot; topic=&quot;I1: Ability for bulk creation of pathways / journeys&quot; agendaSlideId=&quot;728da42a-cf5f-4725-b685-7e4acbeae07a&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00.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101.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102.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103.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DJbvnWD.poUmZmLYC4s9sw"/>
</p:tagLst>
</file>

<file path=ppt/tags/tag106.xml><?xml version="1.0" encoding="utf-8"?>
<p:tagLst xmlns:a="http://schemas.openxmlformats.org/drawingml/2006/main" xmlns:r="http://schemas.openxmlformats.org/officeDocument/2006/relationships" xmlns:p="http://schemas.openxmlformats.org/presentationml/2006/main">
  <p:tag name="EE4P_SLIDEID" val="fb50142e-93de-412d-a4a0-c75b671f7228"/>
</p:tagLst>
</file>

<file path=ppt/tags/tag107.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108.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109.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10.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111.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112.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113.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114.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115.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116.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117.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118.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119.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DJbvnWD.poUmZmLYC4s9sw"/>
</p:tagLst>
</file>

<file path=ppt/tags/tag122.xml><?xml version="1.0" encoding="utf-8"?>
<p:tagLst xmlns:a="http://schemas.openxmlformats.org/drawingml/2006/main" xmlns:r="http://schemas.openxmlformats.org/officeDocument/2006/relationships" xmlns:p="http://schemas.openxmlformats.org/presentationml/2006/main">
  <p:tag name="EE4P_SLIDEID" val="b38c4e49-c7e7-4b2b-881f-feb8ca96808b"/>
</p:tagLst>
</file>

<file path=ppt/tags/tag123.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124.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1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126.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127.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128.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129.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30.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131.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132.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133.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134.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135.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136.xml><?xml version="1.0" encoding="utf-8"?>
<p:tagLst xmlns:a="http://schemas.openxmlformats.org/drawingml/2006/main" xmlns:r="http://schemas.openxmlformats.org/officeDocument/2006/relationships" xmlns:p="http://schemas.openxmlformats.org/presentationml/2006/main">
  <p:tag name="EE4P_SLIDEID" val="16403ff1-bdcb-4fdd-9c1c-6c10afc4bffa"/>
</p:tagLst>
</file>

<file path=ppt/tags/tag137.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138.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139.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40.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141.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142.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143.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144.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145.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146.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147.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148.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149.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ITB5_2q7pxwyFcRkQs6r5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ITB5_2q7pxwyFcRkQs6r5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ITB5_2q7pxwyFcRkQs6r5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ITB5_2q7pxwyFcRkQs6r5Q"/>
</p:tagLst>
</file>

<file path=ppt/tags/tag158.xml><?xml version="1.0" encoding="utf-8"?>
<p:tagLst xmlns:a="http://schemas.openxmlformats.org/drawingml/2006/main" xmlns:r="http://schemas.openxmlformats.org/officeDocument/2006/relationships" xmlns:p="http://schemas.openxmlformats.org/presentationml/2006/main">
  <p:tag name="EE4P_SLIDEID" val="b71ee643-2f22-4b04-8df9-57edb55c9686"/>
</p:tagLst>
</file>

<file path=ppt/tags/tag159.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161.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162.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163.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164.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165.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166.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167.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168.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169.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171.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Tvt22u4dh91ivEOWy.xaeQ"/>
</p:tagLst>
</file>

<file path=ppt/tags/tag174.xml><?xml version="1.0" encoding="utf-8"?>
<p:tagLst xmlns:a="http://schemas.openxmlformats.org/drawingml/2006/main" xmlns:r="http://schemas.openxmlformats.org/officeDocument/2006/relationships" xmlns:p="http://schemas.openxmlformats.org/presentationml/2006/main">
  <p:tag name="EE4P_SLIDEID" val="d2f5b42c-ab0c-42f4-ac98-3b90e0781cae"/>
</p:tagLst>
</file>

<file path=ppt/tags/tag17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1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177.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178.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179.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181.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182.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183.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184.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185.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186.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187.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ITB5_2q7pxwyFcRkQs6r5Q"/>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90.xml><?xml version="1.0" encoding="utf-8"?>
<p:tagLst xmlns:a="http://schemas.openxmlformats.org/drawingml/2006/main" xmlns:r="http://schemas.openxmlformats.org/officeDocument/2006/relationships" xmlns:p="http://schemas.openxmlformats.org/presentationml/2006/main">
  <p:tag name="EE4P_SLIDEID" val="728da42a-cf5f-4725-b685-7e4acbeae07a"/>
</p:tagLst>
</file>

<file path=ppt/tags/tag191.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192.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193.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194.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195.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196.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197.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198.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199.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00.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201.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202.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203.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ITB5_2q7pxwyFcRkQs6r5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QxXCVVM229E0adxjCMSuJw"/>
</p:tagLst>
</file>

<file path=ppt/tags/tag34.xml><?xml version="1.0" encoding="utf-8"?>
<p:tagLst xmlns:a="http://schemas.openxmlformats.org/drawingml/2006/main" xmlns:r="http://schemas.openxmlformats.org/officeDocument/2006/relationships" xmlns:p="http://schemas.openxmlformats.org/presentationml/2006/main">
  <p:tag name="EE4P_SLIDEID" val="b6f28676-354f-4bf7-aee8-2f027a865f2b"/>
</p:tagLst>
</file>

<file path=ppt/tags/tag3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36.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37.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43.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44.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48.xml><?xml version="1.0" encoding="utf-8"?>
<p:tagLst xmlns:a="http://schemas.openxmlformats.org/drawingml/2006/main" xmlns:r="http://schemas.openxmlformats.org/officeDocument/2006/relationships" xmlns:p="http://schemas.openxmlformats.org/presentationml/2006/main">
  <p:tag name="EE4P_SLIDEID" val="550f7203-2637-42ed-abd5-6fd389d38ec2"/>
</p:tagLst>
</file>

<file path=ppt/tags/tag49.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51.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DJbvnWD.poUmZmLYC4s9sw"/>
</p:tagLst>
</file>

<file path=ppt/tags/tag64.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5.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6.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JbvnWD.poUmZmLYC4s9sw"/>
</p:tagLst>
</file>

<file path=ppt/tags/tag6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71.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72.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73.xml><?xml version="1.0" encoding="utf-8"?>
<p:tagLst xmlns:a="http://schemas.openxmlformats.org/drawingml/2006/main" xmlns:r="http://schemas.openxmlformats.org/officeDocument/2006/relationships" xmlns:p="http://schemas.openxmlformats.org/presentationml/2006/main">
  <p:tag name="EE4P_SLIDEID" val="59a8d70e-3983-4a87-8704-54096619d17c"/>
</p:tagLst>
</file>

<file path=ppt/tags/tag74.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7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78.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79.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ab0b9e8f-c614-488d-ac98-a0eef6c5094a_Topic"/>
  <p:tag name="EE4P_AGENDAWIZARD_CONTENT" val="/Mobile"/>
  <p:tag name="EE4P_AGENDAWIZARD_PROPERTIES" val="395.4111/201.9876/515.0769/21.95835"/>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59a8d70e-3983-4a87-8704-54096619d17c_Topic"/>
  <p:tag name="EE4P_AGENDAWIZARD_CONTENT" val="/Authoring"/>
  <p:tag name="EE4P_AGENDAWIZARD_PROPERTIES" val="395.4111/176.0674/515.0769/21.95835"/>
</p:tagLst>
</file>

<file path=ppt/tags/tag85.xml><?xml version="1.0" encoding="utf-8"?>
<p:tagLst xmlns:a="http://schemas.openxmlformats.org/drawingml/2006/main" xmlns:r="http://schemas.openxmlformats.org/officeDocument/2006/relationships" xmlns:p="http://schemas.openxmlformats.org/presentationml/2006/main">
  <p:tag name="EE4P_AGENDAWIZARD" val="item_550f7203-2637-42ed-abd5-6fd389d38ec2_Topic"/>
  <p:tag name="EE4P_AGENDAWIZARD_CONTENT" val="/UI/UX"/>
  <p:tag name="EE4P_AGENDAWIZARD_PROPERTIES" val="395.4111/150.1472/515.0769/21.95835"/>
</p:tagLst>
</file>

<file path=ppt/tags/tag86.xml><?xml version="1.0" encoding="utf-8"?>
<p:tagLst xmlns:a="http://schemas.openxmlformats.org/drawingml/2006/main" xmlns:r="http://schemas.openxmlformats.org/officeDocument/2006/relationships" xmlns:p="http://schemas.openxmlformats.org/presentationml/2006/main">
  <p:tag name="EE4P_AGENDAWIZARD" val="item_b6f28676-354f-4bf7-aee8-2f027a865f2b_Topic"/>
  <p:tag name="EE4P_AGENDAWIZARD_CONTENT" val="/Overview of enhancements and prioritisation"/>
  <p:tag name="EE4P_AGENDAWIZARD_PROPERTIES" val="395.4111/116.9109/515.0769/29.27441"/>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JbvnWD.poUmZmLYC4s9sw"/>
</p:tagLst>
</file>

<file path=ppt/tags/tag8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EE4P_SLIDEID" val="ab0b9e8f-c614-488d-ac98-a0eef6c5094a"/>
</p:tagLst>
</file>

<file path=ppt/tags/tag91.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92.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93.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728da42a-cf5f-4725-b685-7e4acbeae07a_Topic"/>
  <p:tag name="EE4P_AGENDAWIZARD_CONTENT" val="/I1: Ability for bulk creation of pathways / journeys"/>
  <p:tag name="EE4P_AGENDAWIZARD_PROPERTIES" val="395.4111/369.9465/515.0769/21.95835"/>
</p:tagLst>
</file>

<file path=ppt/tags/tag95.xml><?xml version="1.0" encoding="utf-8"?>
<p:tagLst xmlns:a="http://schemas.openxmlformats.org/drawingml/2006/main" xmlns:r="http://schemas.openxmlformats.org/officeDocument/2006/relationships" xmlns:p="http://schemas.openxmlformats.org/presentationml/2006/main">
  <p:tag name="EE4P_AGENDAWIZARD" val="item_d2f5b42c-ab0c-42f4-ac98-3b90e0781cae_Topic"/>
  <p:tag name="EE4P_AGENDAWIZARD_CONTENT" val="/M1: Make mobile app a true multi-tenant one"/>
  <p:tag name="EE4P_AGENDAWIZARD_PROPERTIES" val="395.4111/344.0263/515.0769/21.95835"/>
</p:tagLst>
</file>

<file path=ppt/tags/tag96.xml><?xml version="1.0" encoding="utf-8"?>
<p:tagLst xmlns:a="http://schemas.openxmlformats.org/drawingml/2006/main" xmlns:r="http://schemas.openxmlformats.org/officeDocument/2006/relationships" xmlns:p="http://schemas.openxmlformats.org/presentationml/2006/main">
  <p:tag name="EE4P_AGENDAWIZARD" val="item_b71ee643-2f22-4b04-8df9-57edb55c9686_Topic"/>
  <p:tag name="EE4P_AGENDAWIZARD_CONTENT" val="/U2: Hide restricted SmartCards"/>
  <p:tag name="EE4P_AGENDAWIZARD_PROPERTIES" val="395.4111/318.106/515.0769/21.95835"/>
</p:tagLst>
</file>

<file path=ppt/tags/tag97.xml><?xml version="1.0" encoding="utf-8"?>
<p:tagLst xmlns:a="http://schemas.openxmlformats.org/drawingml/2006/main" xmlns:r="http://schemas.openxmlformats.org/officeDocument/2006/relationships" xmlns:p="http://schemas.openxmlformats.org/presentationml/2006/main">
  <p:tag name="EE4P_AGENDAWIZARD" val="item_16403ff1-bdcb-4fdd-9c1c-6c10afc4bffa_Topic"/>
  <p:tag name="EE4P_AGENDAWIZARD_CONTENT" val="/U1: Inline-player for custom URLs"/>
  <p:tag name="EE4P_AGENDAWIZARD_PROPERTIES" val="395.4111/292.1858/515.0769/21.95835"/>
</p:tagLst>
</file>

<file path=ppt/tags/tag98.xml><?xml version="1.0" encoding="utf-8"?>
<p:tagLst xmlns:a="http://schemas.openxmlformats.org/drawingml/2006/main" xmlns:r="http://schemas.openxmlformats.org/officeDocument/2006/relationships" xmlns:p="http://schemas.openxmlformats.org/presentationml/2006/main">
  <p:tag name="EE4P_AGENDAWIZARD" val="item_b38c4e49-c7e7-4b2b-881f-feb8ca96808b_Topic"/>
  <p:tag name="EE4P_AGENDAWIZARD_CONTENT" val="/Detailed requirements on select high prio items"/>
  <p:tag name="EE4P_AGENDAWIZARD_PROPERTIES" val="395.4111/258.9496/515.0769/29.27433"/>
</p:tagLst>
</file>

<file path=ppt/tags/tag99.xml><?xml version="1.0" encoding="utf-8"?>
<p:tagLst xmlns:a="http://schemas.openxmlformats.org/drawingml/2006/main" xmlns:r="http://schemas.openxmlformats.org/officeDocument/2006/relationships" xmlns:p="http://schemas.openxmlformats.org/presentationml/2006/main">
  <p:tag name="EE4P_AGENDAWIZARD" val="item_fb50142e-93de-412d-a4a0-c75b671f7228_Topic"/>
  <p:tag name="EE4P_AGENDAWIZARD_CONTENT" val="/Integrations"/>
  <p:tag name="EE4P_AGENDAWIZARD_PROPERTIES" val="395.4111/227.9079/515.0769/21.95835"/>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2519</Words>
  <Application>Microsoft Office PowerPoint</Application>
  <PresentationFormat>Widescreen</PresentationFormat>
  <Paragraphs>358</Paragraphs>
  <Slides>25</Slides>
  <Notes>7</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ariant>
        <vt:lpstr>Custom Shows</vt:lpstr>
      </vt:variant>
      <vt:variant>
        <vt:i4>1</vt:i4>
      </vt:variant>
    </vt:vector>
  </HeadingPairs>
  <TitlesOfParts>
    <vt:vector size="30" baseType="lpstr">
      <vt:lpstr>Arial</vt:lpstr>
      <vt:lpstr>Trebuchet MS</vt:lpstr>
      <vt:lpstr>BCG Grid 16:9</vt:lpstr>
      <vt:lpstr>think-cell Slide</vt:lpstr>
      <vt:lpstr>BCG-EdCast Product Enhancement Requests</vt:lpstr>
      <vt:lpstr>PowerPoint Presentation</vt:lpstr>
      <vt:lpstr>PowerPoint Presentation</vt:lpstr>
      <vt:lpstr>Enhancements: UI/UX (1 of 2)</vt:lpstr>
      <vt:lpstr>Enhancements: UI/UX (2 of 2)</vt:lpstr>
      <vt:lpstr>PowerPoint Presentation</vt:lpstr>
      <vt:lpstr>Enhancements: Authoring</vt:lpstr>
      <vt:lpstr>PowerPoint Presentation</vt:lpstr>
      <vt:lpstr>Enhancements: Mobile</vt:lpstr>
      <vt:lpstr>PowerPoint Presentation</vt:lpstr>
      <vt:lpstr>Enhancements: Integrations</vt:lpstr>
      <vt:lpstr>PowerPoint Presentation</vt:lpstr>
      <vt:lpstr>PowerPoint Presentation</vt:lpstr>
      <vt:lpstr>Specifications: Showing custom URLs as in-line content on EdCast</vt:lpstr>
      <vt:lpstr>Example use case 1: Showing SCORM content as in-line player on EdCast</vt:lpstr>
      <vt:lpstr>Example use case 2: Showing custom app in in-line player on EdCast</vt:lpstr>
      <vt:lpstr>Example use case 3: Showing in-line zoom player on EdCast</vt:lpstr>
      <vt:lpstr>PowerPoint Presentation</vt:lpstr>
      <vt:lpstr>SmartCards that are not accessible for user should be hidden instead of showing error message [for pathways and journeys]</vt:lpstr>
      <vt:lpstr>PowerPoint Presentation</vt:lpstr>
      <vt:lpstr>Still missing: option to pre-configure instance URL through MDM</vt:lpstr>
      <vt:lpstr>PowerPoint Presentation</vt:lpstr>
      <vt:lpstr>Still missing: Bulk creation of pathways/journeys on EdCast (through API or CSV upload)</vt:lpstr>
      <vt:lpstr>PowerPoint Presentation</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Venier, Kate</dc:creator>
  <cp:lastModifiedBy>Venier, Kate</cp:lastModifiedBy>
  <cp:revision>97</cp:revision>
  <cp:lastPrinted>2016-04-06T18:59:25Z</cp:lastPrinted>
  <dcterms:created xsi:type="dcterms:W3CDTF">2021-01-15T19:05:30Z</dcterms:created>
  <dcterms:modified xsi:type="dcterms:W3CDTF">2021-03-15T18:59:09Z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