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1.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22"/>
  </p:notesMasterIdLst>
  <p:handoutMasterIdLst>
    <p:handoutMasterId r:id="rId23"/>
  </p:handoutMasterIdLst>
  <p:sldIdLst>
    <p:sldId id="264" r:id="rId2"/>
    <p:sldId id="270" r:id="rId3"/>
    <p:sldId id="258" r:id="rId4"/>
    <p:sldId id="271" r:id="rId5"/>
    <p:sldId id="274" r:id="rId6"/>
    <p:sldId id="275" r:id="rId7"/>
    <p:sldId id="276" r:id="rId8"/>
    <p:sldId id="272" r:id="rId9"/>
    <p:sldId id="278" r:id="rId10"/>
    <p:sldId id="281" r:id="rId11"/>
    <p:sldId id="282" r:id="rId12"/>
    <p:sldId id="283" r:id="rId13"/>
    <p:sldId id="284" r:id="rId14"/>
    <p:sldId id="285" r:id="rId15"/>
    <p:sldId id="286" r:id="rId16"/>
    <p:sldId id="265" r:id="rId17"/>
    <p:sldId id="279" r:id="rId18"/>
    <p:sldId id="280" r:id="rId19"/>
    <p:sldId id="273" r:id="rId20"/>
    <p:sldId id="262" r:id="rId21"/>
  </p:sldIdLst>
  <p:sldSz cx="12192000" cy="6858000"/>
  <p:notesSz cx="6950075" cy="9236075"/>
  <p:custShowLst>
    <p:custShow name="Format Guide Workshop"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3" autoAdjust="0"/>
  </p:normalViewPr>
  <p:slideViewPr>
    <p:cSldViewPr snapToGrid="0">
      <p:cViewPr>
        <p:scale>
          <a:sx n="93" d="100"/>
          <a:sy n="93" d="100"/>
        </p:scale>
        <p:origin x="108" y="48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3/12/2021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3/12/2021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83265958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5"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77"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197"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39"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46"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19"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56"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2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7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4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AU"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99"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13.png"/><Relationship Id="rId2" Type="http://schemas.openxmlformats.org/officeDocument/2006/relationships/tags" Target="../tags/tag65.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4.png"/><Relationship Id="rId2" Type="http://schemas.openxmlformats.org/officeDocument/2006/relationships/tags" Target="../tags/tag67.xml"/><Relationship Id="rId1" Type="http://schemas.openxmlformats.org/officeDocument/2006/relationships/vmlDrawing" Target="../drawings/vmlDrawing26.vml"/><Relationship Id="rId6" Type="http://schemas.openxmlformats.org/officeDocument/2006/relationships/image" Target="../media/image10.emf"/><Relationship Id="rId5" Type="http://schemas.openxmlformats.org/officeDocument/2006/relationships/oleObject" Target="../embeddings/oleObject26.bin"/><Relationship Id="rId4"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5.png"/><Relationship Id="rId2" Type="http://schemas.openxmlformats.org/officeDocument/2006/relationships/tags" Target="../tags/tag69.xml"/><Relationship Id="rId1" Type="http://schemas.openxmlformats.org/officeDocument/2006/relationships/vmlDrawing" Target="../drawings/vmlDrawing27.vml"/><Relationship Id="rId6" Type="http://schemas.openxmlformats.org/officeDocument/2006/relationships/image" Target="../media/image10.emf"/><Relationship Id="rId5" Type="http://schemas.openxmlformats.org/officeDocument/2006/relationships/oleObject" Target="../embeddings/oleObject27.bin"/><Relationship Id="rId4"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8.bin"/><Relationship Id="rId4"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29.vml"/><Relationship Id="rId6" Type="http://schemas.openxmlformats.org/officeDocument/2006/relationships/image" Target="../media/image10.emf"/><Relationship Id="rId5" Type="http://schemas.openxmlformats.org/officeDocument/2006/relationships/oleObject" Target="../embeddings/oleObject29.bin"/><Relationship Id="rId4"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30.vml"/><Relationship Id="rId6" Type="http://schemas.openxmlformats.org/officeDocument/2006/relationships/image" Target="../media/image10.emf"/><Relationship Id="rId5" Type="http://schemas.openxmlformats.org/officeDocument/2006/relationships/oleObject" Target="../embeddings/oleObject30.bin"/><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6.png"/><Relationship Id="rId2" Type="http://schemas.openxmlformats.org/officeDocument/2006/relationships/tags" Target="../tags/tag77.xml"/><Relationship Id="rId1" Type="http://schemas.openxmlformats.org/officeDocument/2006/relationships/vmlDrawing" Target="../drawings/vmlDrawing31.vml"/><Relationship Id="rId6" Type="http://schemas.openxmlformats.org/officeDocument/2006/relationships/image" Target="../media/image10.emf"/><Relationship Id="rId5" Type="http://schemas.openxmlformats.org/officeDocument/2006/relationships/oleObject" Target="../embeddings/oleObject31.bin"/><Relationship Id="rId4"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7.png"/><Relationship Id="rId2" Type="http://schemas.openxmlformats.org/officeDocument/2006/relationships/tags" Target="../tags/tag79.xml"/><Relationship Id="rId1" Type="http://schemas.openxmlformats.org/officeDocument/2006/relationships/vmlDrawing" Target="../drawings/vmlDrawing32.vml"/><Relationship Id="rId6" Type="http://schemas.openxmlformats.org/officeDocument/2006/relationships/image" Target="../media/image10.emf"/><Relationship Id="rId5" Type="http://schemas.openxmlformats.org/officeDocument/2006/relationships/oleObject" Target="../embeddings/oleObject32.bin"/><Relationship Id="rId4"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8.png"/><Relationship Id="rId2" Type="http://schemas.openxmlformats.org/officeDocument/2006/relationships/tags" Target="../tags/tag81.xml"/><Relationship Id="rId1" Type="http://schemas.openxmlformats.org/officeDocument/2006/relationships/vmlDrawing" Target="../drawings/vmlDrawing33.vml"/><Relationship Id="rId6" Type="http://schemas.openxmlformats.org/officeDocument/2006/relationships/image" Target="../media/image10.emf"/><Relationship Id="rId5" Type="http://schemas.openxmlformats.org/officeDocument/2006/relationships/oleObject" Target="../embeddings/oleObject33.bin"/><Relationship Id="rId4"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slide" Target="slide2.xml"/><Relationship Id="rId5" Type="http://schemas.openxmlformats.org/officeDocument/2006/relationships/tags" Target="../tags/tag38.xml"/><Relationship Id="rId10" Type="http://schemas.openxmlformats.org/officeDocument/2006/relationships/slide" Target="slide4.xml"/><Relationship Id="rId4" Type="http://schemas.openxmlformats.org/officeDocument/2006/relationships/tags" Target="../tags/tag37.xml"/><Relationship Id="rId9" Type="http://schemas.openxmlformats.org/officeDocument/2006/relationships/slide" Target="slide8.xml"/></Relationships>
</file>

<file path=ppt/slides/_rels/slide20.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9.png"/><Relationship Id="rId2" Type="http://schemas.openxmlformats.org/officeDocument/2006/relationships/tags" Target="../tags/tag85.xml"/><Relationship Id="rId1" Type="http://schemas.openxmlformats.org/officeDocument/2006/relationships/vmlDrawing" Target="../drawings/vmlDrawing34.vml"/><Relationship Id="rId6" Type="http://schemas.openxmlformats.org/officeDocument/2006/relationships/image" Target="../media/image10.emf"/><Relationship Id="rId5" Type="http://schemas.openxmlformats.org/officeDocument/2006/relationships/oleObject" Target="../embeddings/oleObject34.bin"/><Relationship Id="rId4"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0.emf"/><Relationship Id="rId2" Type="http://schemas.openxmlformats.org/officeDocument/2006/relationships/tags" Target="../tags/tag41.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1.xml"/><Relationship Id="rId4"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slide" Target="slide2.xml"/><Relationship Id="rId5" Type="http://schemas.openxmlformats.org/officeDocument/2006/relationships/tags" Target="../tags/tag47.xml"/><Relationship Id="rId10" Type="http://schemas.openxmlformats.org/officeDocument/2006/relationships/slide" Target="slide4.xml"/><Relationship Id="rId4" Type="http://schemas.openxmlformats.org/officeDocument/2006/relationships/tags" Target="../tags/tag46.xml"/><Relationship Id="rId9" Type="http://schemas.openxmlformats.org/officeDocument/2006/relationships/slide" Target="slide8.xml"/></Relationships>
</file>

<file path=ppt/slides/_rels/slide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11.png"/><Relationship Id="rId2" Type="http://schemas.openxmlformats.org/officeDocument/2006/relationships/tags" Target="../tags/tag52.xml"/><Relationship Id="rId1" Type="http://schemas.openxmlformats.org/officeDocument/2006/relationships/vmlDrawing" Target="../drawings/vmlDrawing22.vml"/><Relationship Id="rId6" Type="http://schemas.openxmlformats.org/officeDocument/2006/relationships/image" Target="../media/image10.emf"/><Relationship Id="rId5" Type="http://schemas.openxmlformats.org/officeDocument/2006/relationships/oleObject" Target="../embeddings/oleObject22.bin"/><Relationship Id="rId4"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2.png"/><Relationship Id="rId2" Type="http://schemas.openxmlformats.org/officeDocument/2006/relationships/tags" Target="../tags/tag54.xml"/><Relationship Id="rId1" Type="http://schemas.openxmlformats.org/officeDocument/2006/relationships/vmlDrawing" Target="../drawings/vmlDrawing23.vml"/><Relationship Id="rId6" Type="http://schemas.openxmlformats.org/officeDocument/2006/relationships/image" Target="../media/image10.emf"/><Relationship Id="rId5" Type="http://schemas.openxmlformats.org/officeDocument/2006/relationships/oleObject" Target="../embeddings/oleObject23.bin"/><Relationship Id="rId4"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slide" Target="slide2.xml"/><Relationship Id="rId5" Type="http://schemas.openxmlformats.org/officeDocument/2006/relationships/tags" Target="../tags/tag60.xml"/><Relationship Id="rId10" Type="http://schemas.openxmlformats.org/officeDocument/2006/relationships/slide" Target="slide4.xml"/><Relationship Id="rId4" Type="http://schemas.openxmlformats.org/officeDocument/2006/relationships/tags" Target="../tags/tag59.xml"/><Relationship Id="rId9" Type="http://schemas.openxmlformats.org/officeDocument/2006/relationships/slide" Target="slide8.xml"/></Relationships>
</file>

<file path=ppt/slides/_rels/slide9.xml.rels><?xml version="1.0" encoding="UTF-8" standalone="yes"?>
<Relationships xmlns="http://schemas.openxmlformats.org/package/2006/relationships"><Relationship Id="rId8" Type="http://schemas.openxmlformats.org/officeDocument/2006/relationships/hyperlink" Target="https://tagmanager.google.com/" TargetMode="External"/><Relationship Id="rId3" Type="http://schemas.openxmlformats.org/officeDocument/2006/relationships/tags" Target="../tags/tag64.xml"/><Relationship Id="rId7" Type="http://schemas.openxmlformats.org/officeDocument/2006/relationships/hyperlink" Target="https://myaccount.google.com/security" TargetMode="External"/><Relationship Id="rId2" Type="http://schemas.openxmlformats.org/officeDocument/2006/relationships/tags" Target="../tags/tag63.xml"/><Relationship Id="rId1" Type="http://schemas.openxmlformats.org/officeDocument/2006/relationships/vmlDrawing" Target="../drawings/vmlDrawing24.vml"/><Relationship Id="rId6" Type="http://schemas.openxmlformats.org/officeDocument/2006/relationships/image" Target="../media/image10.emf"/><Relationship Id="rId5" Type="http://schemas.openxmlformats.org/officeDocument/2006/relationships/oleObject" Target="../embeddings/oleObject24.bin"/><Relationship Id="rId4"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18194BE-B9B2-49E0-ABBF-81687DB2A29F}"/>
              </a:ext>
            </a:extLst>
          </p:cNvPr>
          <p:cNvGraphicFramePr>
            <a:graphicFrameLocks noChangeAspect="1"/>
          </p:cNvGraphicFramePr>
          <p:nvPr>
            <p:custDataLst>
              <p:tags r:id="rId2"/>
            </p:custDataLst>
            <p:extLst>
              <p:ext uri="{D42A27DB-BD31-4B8C-83A1-F6EECF244321}">
                <p14:modId xmlns:p14="http://schemas.microsoft.com/office/powerpoint/2010/main" val="387779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0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073C868-2E63-4ABD-97F2-17EA10DFA671}"/>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Picture Placeholder 1">
            <a:extLst>
              <a:ext uri="{FF2B5EF4-FFF2-40B4-BE49-F238E27FC236}">
                <a16:creationId xmlns:a16="http://schemas.microsoft.com/office/drawing/2014/main" id="{9DEF5E32-8698-4980-A483-53143F3FB0DE}"/>
              </a:ext>
            </a:extLst>
          </p:cNvPr>
          <p:cNvSpPr>
            <a:spLocks noGrp="1"/>
          </p:cNvSpPr>
          <p:nvPr>
            <p:ph type="pic" sz="quarter" idx="13"/>
          </p:nvPr>
        </p:nvSpPr>
        <p:spPr/>
      </p:sp>
      <p:sp>
        <p:nvSpPr>
          <p:cNvPr id="3" name="Text Placeholder 2">
            <a:extLst>
              <a:ext uri="{FF2B5EF4-FFF2-40B4-BE49-F238E27FC236}">
                <a16:creationId xmlns:a16="http://schemas.microsoft.com/office/drawing/2014/main" id="{5EB3C3E0-5D10-4B6C-8A9D-88DD7384D05E}"/>
              </a:ext>
            </a:extLst>
          </p:cNvPr>
          <p:cNvSpPr>
            <a:spLocks noGrp="1"/>
          </p:cNvSpPr>
          <p:nvPr>
            <p:ph type="body" sz="quarter" idx="12"/>
          </p:nvPr>
        </p:nvSpPr>
        <p:spPr/>
        <p:txBody>
          <a:bodyPr/>
          <a:lstStyle/>
          <a:p>
            <a:r>
              <a:rPr lang="en-US" dirty="0"/>
              <a:t>March 2021</a:t>
            </a:r>
          </a:p>
        </p:txBody>
      </p:sp>
      <p:sp>
        <p:nvSpPr>
          <p:cNvPr id="4" name="Subtitle 3">
            <a:extLst>
              <a:ext uri="{FF2B5EF4-FFF2-40B4-BE49-F238E27FC236}">
                <a16:creationId xmlns:a16="http://schemas.microsoft.com/office/drawing/2014/main" id="{F46900ED-96B4-496E-8BE2-B1EE963F432F}"/>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9F201C37-6984-433E-BC9B-B050BB15B21A}"/>
              </a:ext>
            </a:extLst>
          </p:cNvPr>
          <p:cNvSpPr>
            <a:spLocks noGrp="1"/>
          </p:cNvSpPr>
          <p:nvPr>
            <p:ph type="ctrTitle"/>
          </p:nvPr>
        </p:nvSpPr>
        <p:spPr/>
        <p:txBody>
          <a:bodyPr/>
          <a:lstStyle/>
          <a:p>
            <a:r>
              <a:rPr lang="en-US" dirty="0"/>
              <a:t>Self-made enhancements</a:t>
            </a:r>
          </a:p>
        </p:txBody>
      </p:sp>
    </p:spTree>
    <p:extLst>
      <p:ext uri="{BB962C8B-B14F-4D97-AF65-F5344CB8AC3E}">
        <p14:creationId xmlns:p14="http://schemas.microsoft.com/office/powerpoint/2010/main" val="31931439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926E571-6A51-4580-9D53-89C44AA67034}"/>
              </a:ext>
            </a:extLst>
          </p:cNvPr>
          <p:cNvGraphicFramePr>
            <a:graphicFrameLocks noChangeAspect="1"/>
          </p:cNvGraphicFramePr>
          <p:nvPr>
            <p:custDataLst>
              <p:tags r:id="rId2"/>
            </p:custDataLst>
            <p:extLst>
              <p:ext uri="{D42A27DB-BD31-4B8C-83A1-F6EECF244321}">
                <p14:modId xmlns:p14="http://schemas.microsoft.com/office/powerpoint/2010/main" val="7080161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49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67226E2-C2B9-4D12-9B32-900DC88C994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D19D1180-BB1C-403D-9767-6A6EAC849D91}"/>
              </a:ext>
            </a:extLst>
          </p:cNvPr>
          <p:cNvSpPr>
            <a:spLocks noGrp="1"/>
          </p:cNvSpPr>
          <p:nvPr>
            <p:ph type="title"/>
          </p:nvPr>
        </p:nvSpPr>
        <p:spPr/>
        <p:txBody>
          <a:bodyPr/>
          <a:lstStyle/>
          <a:p>
            <a:r>
              <a:rPr lang="en-US" dirty="0"/>
              <a:t>Google Tag Manager: Each site has a container within the BCG </a:t>
            </a:r>
            <a:r>
              <a:rPr lang="en-US" dirty="0" err="1"/>
              <a:t>L&amp;D</a:t>
            </a:r>
            <a:r>
              <a:rPr lang="en-US" dirty="0"/>
              <a:t> account</a:t>
            </a:r>
          </a:p>
        </p:txBody>
      </p:sp>
      <p:sp>
        <p:nvSpPr>
          <p:cNvPr id="3" name="Text Placeholder 2">
            <a:extLst>
              <a:ext uri="{FF2B5EF4-FFF2-40B4-BE49-F238E27FC236}">
                <a16:creationId xmlns:a16="http://schemas.microsoft.com/office/drawing/2014/main" id="{BC448A02-B81C-48DE-A49B-C4C01C9CE1B7}"/>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448103DD-8BD3-4EF3-97B9-E602B310EB84}"/>
              </a:ext>
            </a:extLst>
          </p:cNvPr>
          <p:cNvPicPr>
            <a:picLocks noChangeAspect="1"/>
          </p:cNvPicPr>
          <p:nvPr/>
        </p:nvPicPr>
        <p:blipFill>
          <a:blip r:embed="rId7"/>
          <a:stretch>
            <a:fillRect/>
          </a:stretch>
        </p:blipFill>
        <p:spPr>
          <a:xfrm>
            <a:off x="0" y="1912116"/>
            <a:ext cx="12192000" cy="3033767"/>
          </a:xfrm>
          <a:prstGeom prst="rect">
            <a:avLst/>
          </a:prstGeom>
        </p:spPr>
      </p:pic>
    </p:spTree>
    <p:extLst>
      <p:ext uri="{BB962C8B-B14F-4D97-AF65-F5344CB8AC3E}">
        <p14:creationId xmlns:p14="http://schemas.microsoft.com/office/powerpoint/2010/main" val="4467516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25B0363-D713-4C4A-B026-E57F661ADA4F}"/>
              </a:ext>
            </a:extLst>
          </p:cNvPr>
          <p:cNvGraphicFramePr>
            <a:graphicFrameLocks noChangeAspect="1"/>
          </p:cNvGraphicFramePr>
          <p:nvPr>
            <p:custDataLst>
              <p:tags r:id="rId2"/>
            </p:custDataLst>
            <p:extLst>
              <p:ext uri="{D42A27DB-BD31-4B8C-83A1-F6EECF244321}">
                <p14:modId xmlns:p14="http://schemas.microsoft.com/office/powerpoint/2010/main" val="4294689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23"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A1A1AAC7-D09C-4A93-A009-303BE5B68793}"/>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3C0FA577-915D-4B62-AE22-C044C07B7E81}"/>
              </a:ext>
            </a:extLst>
          </p:cNvPr>
          <p:cNvSpPr>
            <a:spLocks noGrp="1"/>
          </p:cNvSpPr>
          <p:nvPr>
            <p:ph type="title"/>
          </p:nvPr>
        </p:nvSpPr>
        <p:spPr/>
        <p:txBody>
          <a:bodyPr/>
          <a:lstStyle/>
          <a:p>
            <a:r>
              <a:rPr lang="en-US" dirty="0"/>
              <a:t>Google Tag Manager: Use the "Custom HTML" tags to insert your code</a:t>
            </a:r>
          </a:p>
        </p:txBody>
      </p:sp>
      <p:sp>
        <p:nvSpPr>
          <p:cNvPr id="3" name="Text Placeholder 2">
            <a:extLst>
              <a:ext uri="{FF2B5EF4-FFF2-40B4-BE49-F238E27FC236}">
                <a16:creationId xmlns:a16="http://schemas.microsoft.com/office/drawing/2014/main" id="{EB95C6E1-E6FC-4AC2-8B2E-097BCC0F7CBC}"/>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28E33CB6-2FBC-4A4D-82B3-1DCB0919821D}"/>
              </a:ext>
            </a:extLst>
          </p:cNvPr>
          <p:cNvPicPr>
            <a:picLocks noChangeAspect="1"/>
          </p:cNvPicPr>
          <p:nvPr/>
        </p:nvPicPr>
        <p:blipFill>
          <a:blip r:embed="rId7"/>
          <a:stretch>
            <a:fillRect/>
          </a:stretch>
        </p:blipFill>
        <p:spPr>
          <a:xfrm>
            <a:off x="0" y="1660831"/>
            <a:ext cx="12192000" cy="4687041"/>
          </a:xfrm>
          <a:prstGeom prst="rect">
            <a:avLst/>
          </a:prstGeom>
        </p:spPr>
      </p:pic>
      <p:sp>
        <p:nvSpPr>
          <p:cNvPr id="5" name="Rectangle 4">
            <a:extLst>
              <a:ext uri="{FF2B5EF4-FFF2-40B4-BE49-F238E27FC236}">
                <a16:creationId xmlns:a16="http://schemas.microsoft.com/office/drawing/2014/main" id="{5D26584E-8C16-47D0-A064-32DDAF238744}"/>
              </a:ext>
            </a:extLst>
          </p:cNvPr>
          <p:cNvSpPr/>
          <p:nvPr/>
        </p:nvSpPr>
        <p:spPr>
          <a:xfrm>
            <a:off x="2321959" y="3752246"/>
            <a:ext cx="9380306" cy="408788"/>
          </a:xfrm>
          <a:prstGeom prst="rect">
            <a:avLst/>
          </a:prstGeom>
          <a:noFill/>
          <a:ln w="28575"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3126067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F207A37-01DF-437E-A416-1AC638FD455C}"/>
              </a:ext>
            </a:extLst>
          </p:cNvPr>
          <p:cNvGraphicFramePr>
            <a:graphicFrameLocks noChangeAspect="1"/>
          </p:cNvGraphicFramePr>
          <p:nvPr>
            <p:custDataLst>
              <p:tags r:id="rId2"/>
            </p:custDataLst>
            <p:extLst>
              <p:ext uri="{D42A27DB-BD31-4B8C-83A1-F6EECF244321}">
                <p14:modId xmlns:p14="http://schemas.microsoft.com/office/powerpoint/2010/main" val="36797411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4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A7B4F5A-8390-4A4E-923C-FE20457C8A04}"/>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7A4BBF04-D9DA-43C8-A843-5DE0337CE331}"/>
              </a:ext>
            </a:extLst>
          </p:cNvPr>
          <p:cNvSpPr>
            <a:spLocks noGrp="1"/>
          </p:cNvSpPr>
          <p:nvPr>
            <p:ph type="title"/>
          </p:nvPr>
        </p:nvSpPr>
        <p:spPr>
          <a:xfrm>
            <a:off x="630000" y="622800"/>
            <a:ext cx="10933350" cy="332399"/>
          </a:xfrm>
        </p:spPr>
        <p:txBody>
          <a:bodyPr/>
          <a:lstStyle/>
          <a:p>
            <a:r>
              <a:rPr lang="en-US" dirty="0"/>
              <a:t>Google Tag Manager: Edit code and make sure trigger is set to "All Pages"</a:t>
            </a:r>
          </a:p>
        </p:txBody>
      </p:sp>
      <p:sp>
        <p:nvSpPr>
          <p:cNvPr id="3" name="Text Placeholder 2">
            <a:extLst>
              <a:ext uri="{FF2B5EF4-FFF2-40B4-BE49-F238E27FC236}">
                <a16:creationId xmlns:a16="http://schemas.microsoft.com/office/drawing/2014/main" id="{236CCADA-9BBB-4479-848E-A5ADF93622AC}"/>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C524ACD7-F5B2-4017-9DE7-EC172F211484}"/>
              </a:ext>
            </a:extLst>
          </p:cNvPr>
          <p:cNvPicPr>
            <a:picLocks noChangeAspect="1"/>
          </p:cNvPicPr>
          <p:nvPr/>
        </p:nvPicPr>
        <p:blipFill>
          <a:blip r:embed="rId7"/>
          <a:stretch>
            <a:fillRect/>
          </a:stretch>
        </p:blipFill>
        <p:spPr>
          <a:xfrm>
            <a:off x="215757" y="1200760"/>
            <a:ext cx="10722796" cy="5568822"/>
          </a:xfrm>
          <a:prstGeom prst="rect">
            <a:avLst/>
          </a:prstGeom>
        </p:spPr>
      </p:pic>
    </p:spTree>
    <p:extLst>
      <p:ext uri="{BB962C8B-B14F-4D97-AF65-F5344CB8AC3E}">
        <p14:creationId xmlns:p14="http://schemas.microsoft.com/office/powerpoint/2010/main" val="750996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2E38442-E1D9-49D4-9E00-6B1DBF2FF5D1}"/>
              </a:ext>
            </a:extLst>
          </p:cNvPr>
          <p:cNvGraphicFramePr>
            <a:graphicFrameLocks noChangeAspect="1"/>
          </p:cNvGraphicFramePr>
          <p:nvPr>
            <p:custDataLst>
              <p:tags r:id="rId2"/>
            </p:custDataLst>
            <p:extLst>
              <p:ext uri="{D42A27DB-BD31-4B8C-83A1-F6EECF244321}">
                <p14:modId xmlns:p14="http://schemas.microsoft.com/office/powerpoint/2010/main" val="3158710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57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046C026-E7B9-409B-89E4-694D433B4A86}"/>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CD5DE33E-69CA-44F6-B721-CB6FD180577C}"/>
              </a:ext>
            </a:extLst>
          </p:cNvPr>
          <p:cNvSpPr>
            <a:spLocks noGrp="1"/>
          </p:cNvSpPr>
          <p:nvPr>
            <p:ph type="title"/>
          </p:nvPr>
        </p:nvSpPr>
        <p:spPr/>
        <p:txBody>
          <a:bodyPr/>
          <a:lstStyle/>
          <a:p>
            <a:r>
              <a:rPr lang="en-US" dirty="0"/>
              <a:t>Example code for Saba: Hide Search box</a:t>
            </a:r>
          </a:p>
        </p:txBody>
      </p:sp>
      <p:sp>
        <p:nvSpPr>
          <p:cNvPr id="3" name="Text Placeholder 2">
            <a:extLst>
              <a:ext uri="{FF2B5EF4-FFF2-40B4-BE49-F238E27FC236}">
                <a16:creationId xmlns:a16="http://schemas.microsoft.com/office/drawing/2014/main" id="{D552F9BD-8BC5-42B6-AE6D-C761358E3395}"/>
              </a:ext>
            </a:extLst>
          </p:cNvPr>
          <p:cNvSpPr>
            <a:spLocks noGrp="1"/>
          </p:cNvSpPr>
          <p:nvPr>
            <p:ph type="body" sz="quarter" idx="10"/>
          </p:nvPr>
        </p:nvSpPr>
        <p:spPr>
          <a:xfrm>
            <a:off x="413643" y="1212325"/>
            <a:ext cx="9583112" cy="4072976"/>
          </a:xfrm>
        </p:spPr>
        <p:txBody>
          <a:bodyPr/>
          <a:lstStyle/>
          <a:p>
            <a:r>
              <a:rPr lang="en-US" dirty="0">
                <a:latin typeface="Courier New" panose="02070309020205020404" pitchFamily="49" charset="0"/>
                <a:cs typeface="Courier New" panose="02070309020205020404" pitchFamily="49" charset="0"/>
              </a:rPr>
              <a:t>&lt;script&gt;</a:t>
            </a:r>
          </a:p>
          <a:p>
            <a:r>
              <a:rPr lang="en-US" dirty="0">
                <a:latin typeface="Courier New" panose="02070309020205020404" pitchFamily="49" charset="0"/>
                <a:cs typeface="Courier New" panose="02070309020205020404" pitchFamily="49" charset="0"/>
              </a:rPr>
              <a:t>function </a:t>
            </a:r>
            <a:r>
              <a:rPr lang="en-US" dirty="0" err="1">
                <a:latin typeface="Courier New" panose="02070309020205020404" pitchFamily="49" charset="0"/>
                <a:cs typeface="Courier New" panose="02070309020205020404" pitchFamily="49" charset="0"/>
              </a:rPr>
              <a:t>listen_keyUp</a:t>
            </a:r>
            <a:r>
              <a:rPr lang="en-US" dirty="0">
                <a:latin typeface="Courier New" panose="02070309020205020404" pitchFamily="49" charset="0"/>
                <a:cs typeface="Courier New" panose="02070309020205020404" pitchFamily="49" charset="0"/>
              </a:rPr>
              <a:t>(e)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test for alt and </a:t>
            </a:r>
            <a:r>
              <a:rPr lang="en-US" dirty="0" err="1">
                <a:latin typeface="Courier New" panose="02070309020205020404" pitchFamily="49" charset="0"/>
                <a:cs typeface="Courier New" panose="02070309020205020404" pitchFamily="49" charset="0"/>
              </a:rPr>
              <a:t>arrowDown</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e.altKey</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e.key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ArrowDown</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LAB_search</a:t>
            </a:r>
            <a:r>
              <a:rPr lang="en-US" dirty="0">
                <a:latin typeface="Courier New" panose="02070309020205020404" pitchFamily="49" charset="0"/>
                <a:cs typeface="Courier New" panose="02070309020205020404" pitchFamily="49" charset="0"/>
              </a:rPr>
              <a:t>=off; expires=Thu, 18 Dec 2021 12:00:00 UTC; Secure; path=/";</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document.getElementsByTagName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-search")[0].</a:t>
            </a:r>
            <a:r>
              <a:rPr lang="en-US" dirty="0" err="1">
                <a:latin typeface="Courier New" panose="02070309020205020404" pitchFamily="49" charset="0"/>
                <a:cs typeface="Courier New" panose="02070309020205020404" pitchFamily="49" charset="0"/>
              </a:rPr>
              <a:t>style.display</a:t>
            </a:r>
            <a:r>
              <a:rPr lang="en-US" dirty="0">
                <a:latin typeface="Courier New" panose="02070309020205020404" pitchFamily="49" charset="0"/>
                <a:cs typeface="Courier New" panose="02070309020205020404" pitchFamily="49" charset="0"/>
              </a:rPr>
              <a:t> = "none";</a:t>
            </a:r>
          </a:p>
          <a:p>
            <a:r>
              <a:rPr lang="en-US" dirty="0">
                <a:latin typeface="Courier New" panose="02070309020205020404" pitchFamily="49" charset="0"/>
                <a:cs typeface="Courier New" panose="02070309020205020404" pitchFamily="49" charset="0"/>
              </a:rPr>
              <a:t>        alert("search box is switched off");</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e.altKey</a:t>
            </a:r>
            <a:r>
              <a:rPr lang="en-US" dirty="0">
                <a:latin typeface="Courier New" panose="02070309020205020404" pitchFamily="49" charset="0"/>
                <a:cs typeface="Courier New" panose="02070309020205020404" pitchFamily="49" charset="0"/>
              </a:rPr>
              <a:t> &amp;&amp; </a:t>
            </a:r>
            <a:r>
              <a:rPr lang="en-US" dirty="0" err="1">
                <a:latin typeface="Courier New" panose="02070309020205020404" pitchFamily="49" charset="0"/>
                <a:cs typeface="Courier New" panose="02070309020205020404" pitchFamily="49" charset="0"/>
              </a:rPr>
              <a:t>e.key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ArrowUp</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document.cookie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LAB_search</a:t>
            </a:r>
            <a:r>
              <a:rPr lang="en-US" dirty="0">
                <a:latin typeface="Courier New" panose="02070309020205020404" pitchFamily="49" charset="0"/>
                <a:cs typeface="Courier New" panose="02070309020205020404" pitchFamily="49" charset="0"/>
              </a:rPr>
              <a:t>=; expires=Thu, 18 Dec 1970 12:00:00 UTC; Secure; path=/";</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document.getElementsByTagName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-search")[0].</a:t>
            </a:r>
            <a:r>
              <a:rPr lang="en-US" dirty="0" err="1">
                <a:latin typeface="Courier New" panose="02070309020205020404" pitchFamily="49" charset="0"/>
                <a:cs typeface="Courier New" panose="02070309020205020404" pitchFamily="49" charset="0"/>
              </a:rPr>
              <a:t>style.display</a:t>
            </a:r>
            <a:r>
              <a:rPr lang="en-US" dirty="0">
                <a:latin typeface="Courier New" panose="02070309020205020404" pitchFamily="49" charset="0"/>
                <a:cs typeface="Courier New" panose="02070309020205020404" pitchFamily="49" charset="0"/>
              </a:rPr>
              <a:t> = "inline";</a:t>
            </a:r>
          </a:p>
          <a:p>
            <a:r>
              <a:rPr lang="en-US" dirty="0">
                <a:latin typeface="Courier New" panose="02070309020205020404" pitchFamily="49" charset="0"/>
                <a:cs typeface="Courier New" panose="02070309020205020404" pitchFamily="49" charset="0"/>
              </a:rPr>
              <a:t>        alert("search box is switched on");</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register the handler </a:t>
            </a:r>
          </a:p>
          <a:p>
            <a:r>
              <a:rPr lang="en-US" dirty="0" err="1">
                <a:latin typeface="Courier New" panose="02070309020205020404" pitchFamily="49" charset="0"/>
                <a:cs typeface="Courier New" panose="02070309020205020404" pitchFamily="49" charset="0"/>
              </a:rPr>
              <a:t>document.addEventListener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keyup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listen_keyUp</a:t>
            </a:r>
            <a:r>
              <a:rPr lang="en-US" dirty="0">
                <a:latin typeface="Courier New" panose="02070309020205020404" pitchFamily="49" charset="0"/>
                <a:cs typeface="Courier New" panose="02070309020205020404" pitchFamily="49" charset="0"/>
              </a:rPr>
              <a:t>, false);</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if (</a:t>
            </a:r>
            <a:r>
              <a:rPr lang="en-US" dirty="0" err="1">
                <a:latin typeface="Courier New" panose="02070309020205020404" pitchFamily="49" charset="0"/>
                <a:cs typeface="Courier New" panose="02070309020205020404" pitchFamily="49" charset="0"/>
              </a:rPr>
              <a:t>document.cookie.includes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LAB_search</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("&lt;style&gt;</a:t>
            </a:r>
            <a:r>
              <a:rPr lang="en-US" dirty="0" err="1">
                <a:latin typeface="Courier New" panose="02070309020205020404" pitchFamily="49" charset="0"/>
                <a:cs typeface="Courier New" panose="02070309020205020404" pitchFamily="49" charset="0"/>
              </a:rPr>
              <a:t>sc</a:t>
            </a:r>
            <a:r>
              <a:rPr lang="en-US" dirty="0">
                <a:latin typeface="Courier New" panose="02070309020205020404" pitchFamily="49" charset="0"/>
                <a:cs typeface="Courier New" panose="02070309020205020404" pitchFamily="49" charset="0"/>
              </a:rPr>
              <a:t>-search {display: none;}&lt;/style&gt;");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&lt;/script&gt;</a:t>
            </a:r>
          </a:p>
        </p:txBody>
      </p:sp>
      <p:sp>
        <p:nvSpPr>
          <p:cNvPr id="6" name="Rectangle 5">
            <a:extLst>
              <a:ext uri="{FF2B5EF4-FFF2-40B4-BE49-F238E27FC236}">
                <a16:creationId xmlns:a16="http://schemas.microsoft.com/office/drawing/2014/main" id="{6BE018D3-F23E-4D7F-B1A5-29A0E44D79BA}"/>
              </a:ext>
            </a:extLst>
          </p:cNvPr>
          <p:cNvSpPr/>
          <p:nvPr/>
        </p:nvSpPr>
        <p:spPr>
          <a:xfrm>
            <a:off x="7870004" y="4376791"/>
            <a:ext cx="3908353" cy="151030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This code hides the Saba search bar when you hit the keyboard shortcut: Alt + </a:t>
            </a:r>
            <a:r>
              <a:rPr lang="en-US" sz="1200" dirty="0" err="1">
                <a:solidFill>
                  <a:srgbClr val="FFFFFF"/>
                </a:solidFill>
              </a:rPr>
              <a:t>ArrowDown</a:t>
            </a:r>
            <a:r>
              <a:rPr lang="en-US" sz="1200" dirty="0">
                <a:solidFill>
                  <a:srgbClr val="FFFFFF"/>
                </a:solidFill>
              </a:rPr>
              <a:t>.</a:t>
            </a:r>
          </a:p>
          <a:p>
            <a:pPr algn="ctr"/>
            <a:r>
              <a:rPr lang="en-US" sz="1200" dirty="0">
                <a:solidFill>
                  <a:srgbClr val="FFFFFF"/>
                </a:solidFill>
              </a:rPr>
              <a:t>At the same time it save this setting in a cookie so it remembers the setting when you refresh the site.</a:t>
            </a:r>
          </a:p>
          <a:p>
            <a:pPr algn="ctr"/>
            <a:r>
              <a:rPr lang="en-US" sz="1200" dirty="0">
                <a:solidFill>
                  <a:srgbClr val="FFFFFF"/>
                </a:solidFill>
              </a:rPr>
              <a:t>To deactivate the feature again press Alt + </a:t>
            </a:r>
            <a:r>
              <a:rPr lang="en-US" sz="1200" dirty="0" err="1">
                <a:solidFill>
                  <a:srgbClr val="FFFFFF"/>
                </a:solidFill>
              </a:rPr>
              <a:t>ArrowUp</a:t>
            </a:r>
            <a:r>
              <a:rPr lang="en-US" sz="1200" dirty="0">
                <a:solidFill>
                  <a:srgbClr val="FFFFFF"/>
                </a:solidFill>
              </a:rPr>
              <a:t>.</a:t>
            </a:r>
          </a:p>
        </p:txBody>
      </p:sp>
    </p:spTree>
    <p:extLst>
      <p:ext uri="{BB962C8B-B14F-4D97-AF65-F5344CB8AC3E}">
        <p14:creationId xmlns:p14="http://schemas.microsoft.com/office/powerpoint/2010/main" val="6599276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CA00B33-9FB8-43E3-8F2B-68940A63AED0}"/>
              </a:ext>
            </a:extLst>
          </p:cNvPr>
          <p:cNvGraphicFramePr>
            <a:graphicFrameLocks noChangeAspect="1"/>
          </p:cNvGraphicFramePr>
          <p:nvPr>
            <p:custDataLst>
              <p:tags r:id="rId2"/>
            </p:custDataLst>
            <p:extLst>
              <p:ext uri="{D42A27DB-BD31-4B8C-83A1-F6EECF244321}">
                <p14:modId xmlns:p14="http://schemas.microsoft.com/office/powerpoint/2010/main" val="1743753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59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B49E62E-8DDF-47EF-850B-0CA1C444C8BB}"/>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50DABE5C-C908-44CB-9B6E-5BD84BB9BFBA}"/>
              </a:ext>
            </a:extLst>
          </p:cNvPr>
          <p:cNvSpPr>
            <a:spLocks noGrp="1"/>
          </p:cNvSpPr>
          <p:nvPr>
            <p:ph type="title"/>
          </p:nvPr>
        </p:nvSpPr>
        <p:spPr/>
        <p:txBody>
          <a:bodyPr/>
          <a:lstStyle/>
          <a:p>
            <a:r>
              <a:rPr lang="en-US" dirty="0"/>
              <a:t>Example code for </a:t>
            </a:r>
            <a:r>
              <a:rPr lang="en-US" dirty="0" err="1"/>
              <a:t>EdCast</a:t>
            </a:r>
            <a:r>
              <a:rPr lang="en-US" dirty="0"/>
              <a:t>: Hide Assignment labels and others</a:t>
            </a:r>
          </a:p>
        </p:txBody>
      </p:sp>
      <p:sp>
        <p:nvSpPr>
          <p:cNvPr id="6" name="Text Placeholder 2">
            <a:extLst>
              <a:ext uri="{FF2B5EF4-FFF2-40B4-BE49-F238E27FC236}">
                <a16:creationId xmlns:a16="http://schemas.microsoft.com/office/drawing/2014/main" id="{AAF18E21-CAF0-4DA4-8CB0-284F3DC27E1F}"/>
              </a:ext>
            </a:extLst>
          </p:cNvPr>
          <p:cNvSpPr>
            <a:spLocks noGrp="1"/>
          </p:cNvSpPr>
          <p:nvPr>
            <p:ph type="body" sz="quarter" idx="10"/>
          </p:nvPr>
        </p:nvSpPr>
        <p:spPr>
          <a:xfrm>
            <a:off x="413643" y="1140406"/>
            <a:ext cx="9583112" cy="4072976"/>
          </a:xfrm>
        </p:spPr>
        <p:txBody>
          <a:bodyPr/>
          <a:lstStyle/>
          <a:p>
            <a:r>
              <a:rPr lang="en-US" sz="800" dirty="0">
                <a:latin typeface="Courier New" panose="02070309020205020404" pitchFamily="49" charset="0"/>
                <a:cs typeface="Courier New" panose="02070309020205020404" pitchFamily="49" charset="0"/>
              </a:rPr>
              <a:t>&lt;script&gt;</a:t>
            </a:r>
          </a:p>
          <a:p>
            <a:r>
              <a:rPr lang="en-US" sz="800" dirty="0">
                <a:latin typeface="Courier New" panose="02070309020205020404" pitchFamily="49" charset="0"/>
                <a:cs typeface="Courier New" panose="02070309020205020404" pitchFamily="49" charset="0"/>
              </a:rPr>
              <a:t>function </a:t>
            </a:r>
            <a:r>
              <a:rPr lang="en-US" sz="800" dirty="0" err="1">
                <a:latin typeface="Courier New" panose="02070309020205020404" pitchFamily="49" charset="0"/>
                <a:cs typeface="Courier New" panose="02070309020205020404" pitchFamily="49" charset="0"/>
              </a:rPr>
              <a:t>listen_keyUp</a:t>
            </a:r>
            <a:r>
              <a:rPr lang="en-US" sz="800" dirty="0">
                <a:latin typeface="Courier New" panose="02070309020205020404" pitchFamily="49" charset="0"/>
                <a:cs typeface="Courier New" panose="02070309020205020404" pitchFamily="49" charset="0"/>
              </a:rPr>
              <a:t>(e) {</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 test for alt and </a:t>
            </a:r>
            <a:r>
              <a:rPr lang="en-US" sz="800" dirty="0" err="1">
                <a:latin typeface="Courier New" panose="02070309020205020404" pitchFamily="49" charset="0"/>
                <a:cs typeface="Courier New" panose="02070309020205020404" pitchFamily="49" charset="0"/>
              </a:rPr>
              <a:t>arrowDown</a:t>
            </a:r>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    if (</a:t>
            </a:r>
            <a:r>
              <a:rPr lang="en-US" sz="800" dirty="0" err="1">
                <a:latin typeface="Courier New" panose="02070309020205020404" pitchFamily="49" charset="0"/>
                <a:cs typeface="Courier New" panose="02070309020205020404" pitchFamily="49" charset="0"/>
              </a:rPr>
              <a:t>e.altKey</a:t>
            </a:r>
            <a:r>
              <a:rPr lang="en-US" sz="800" dirty="0">
                <a:latin typeface="Courier New" panose="02070309020205020404" pitchFamily="49" charset="0"/>
                <a:cs typeface="Courier New" panose="02070309020205020404" pitchFamily="49" charset="0"/>
              </a:rPr>
              <a:t> &amp;&amp; </a:t>
            </a:r>
            <a:r>
              <a:rPr lang="en-US" sz="800" dirty="0" err="1">
                <a:latin typeface="Courier New" panose="02070309020205020404" pitchFamily="49" charset="0"/>
                <a:cs typeface="Courier New" panose="02070309020205020404" pitchFamily="49" charset="0"/>
              </a:rPr>
              <a:t>e.key</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ArrowDown</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document.cookie</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LAB_assign</a:t>
            </a:r>
            <a:r>
              <a:rPr lang="en-US" sz="800" dirty="0">
                <a:latin typeface="Courier New" panose="02070309020205020404" pitchFamily="49" charset="0"/>
                <a:cs typeface="Courier New" panose="02070309020205020404" pitchFamily="49" charset="0"/>
              </a:rPr>
              <a:t>=off; expires=Thu, 18 Dec 2021 12:00:00 UTC; Secure; path=/";</a:t>
            </a:r>
          </a:p>
          <a:p>
            <a:r>
              <a:rPr lang="en-US" sz="800" dirty="0">
                <a:latin typeface="Courier New" panose="02070309020205020404" pitchFamily="49" charset="0"/>
                <a:cs typeface="Courier New" panose="02070309020205020404" pitchFamily="49" charset="0"/>
              </a:rPr>
              <a:t>		var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("assignment-details");</a:t>
            </a:r>
          </a:p>
          <a:p>
            <a:r>
              <a:rPr lang="en-US" sz="800" dirty="0">
                <a:latin typeface="Courier New" panose="02070309020205020404" pitchFamily="49" charset="0"/>
                <a:cs typeface="Courier New" panose="02070309020205020404" pitchFamily="49" charset="0"/>
              </a:rPr>
              <a:t>		var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"none";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("card-std-feed-assignor");</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"none";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document.getElementsByTagName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svg</a:t>
            </a:r>
            <a:r>
              <a:rPr lang="en-US" sz="800" dirty="0">
                <a:latin typeface="Courier New" panose="02070309020205020404" pitchFamily="49" charset="0"/>
                <a:cs typeface="Courier New" panose="02070309020205020404" pitchFamily="49" charset="0"/>
              </a:rPr>
              <a:t>")[0].</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"none";</a:t>
            </a:r>
          </a:p>
          <a:p>
            <a:r>
              <a:rPr lang="en-US" sz="800" dirty="0">
                <a:latin typeface="Courier New" panose="02070309020205020404" pitchFamily="49" charset="0"/>
                <a:cs typeface="Courier New" panose="02070309020205020404" pitchFamily="49" charset="0"/>
              </a:rPr>
              <a:t>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("card-std-tile pointer");</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if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getElementsByClassName</a:t>
            </a:r>
            <a:r>
              <a:rPr lang="en-US" sz="800" dirty="0">
                <a:latin typeface="Courier New" panose="02070309020205020404" pitchFamily="49" charset="0"/>
                <a:cs typeface="Courier New" panose="02070309020205020404" pitchFamily="49" charset="0"/>
              </a:rPr>
              <a:t>("card-std-locked-card position-absolute card-std-locked-card-for-other-users").length == 1)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"none";</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alert("test mode switched on");</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if (</a:t>
            </a:r>
            <a:r>
              <a:rPr lang="en-US" sz="800" dirty="0" err="1">
                <a:latin typeface="Courier New" panose="02070309020205020404" pitchFamily="49" charset="0"/>
                <a:cs typeface="Courier New" panose="02070309020205020404" pitchFamily="49" charset="0"/>
              </a:rPr>
              <a:t>e.altKey</a:t>
            </a:r>
            <a:r>
              <a:rPr lang="en-US" sz="800" dirty="0">
                <a:latin typeface="Courier New" panose="02070309020205020404" pitchFamily="49" charset="0"/>
                <a:cs typeface="Courier New" panose="02070309020205020404" pitchFamily="49" charset="0"/>
              </a:rPr>
              <a:t> &amp;&amp; </a:t>
            </a:r>
            <a:r>
              <a:rPr lang="en-US" sz="800" dirty="0" err="1">
                <a:latin typeface="Courier New" panose="02070309020205020404" pitchFamily="49" charset="0"/>
                <a:cs typeface="Courier New" panose="02070309020205020404" pitchFamily="49" charset="0"/>
              </a:rPr>
              <a:t>e.key</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ArrowUp</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document.cookie</a:t>
            </a:r>
            <a:r>
              <a:rPr lang="en-US" sz="800" dirty="0">
                <a:latin typeface="Courier New" panose="02070309020205020404" pitchFamily="49" charset="0"/>
                <a:cs typeface="Courier New" panose="02070309020205020404" pitchFamily="49" charset="0"/>
              </a:rPr>
              <a:t> = "</a:t>
            </a:r>
            <a:r>
              <a:rPr lang="en-US" sz="800" dirty="0" err="1">
                <a:latin typeface="Courier New" panose="02070309020205020404" pitchFamily="49" charset="0"/>
                <a:cs typeface="Courier New" panose="02070309020205020404" pitchFamily="49" charset="0"/>
              </a:rPr>
              <a:t>LAB_assign</a:t>
            </a:r>
            <a:r>
              <a:rPr lang="en-US" sz="800" dirty="0">
                <a:latin typeface="Courier New" panose="02070309020205020404" pitchFamily="49" charset="0"/>
                <a:cs typeface="Courier New" panose="02070309020205020404" pitchFamily="49" charset="0"/>
              </a:rPr>
              <a:t>=; expires=Thu, 18 Dec 1970 12:00:00 UTC; Secure; path=/";</a:t>
            </a:r>
          </a:p>
          <a:p>
            <a:r>
              <a:rPr lang="en-US" sz="800" dirty="0">
                <a:latin typeface="Courier New" panose="02070309020205020404" pitchFamily="49" charset="0"/>
                <a:cs typeface="Courier New" panose="02070309020205020404" pitchFamily="49" charset="0"/>
              </a:rPr>
              <a:t>		var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("assignment-details");</a:t>
            </a:r>
          </a:p>
          <a:p>
            <a:r>
              <a:rPr lang="en-US" sz="800" dirty="0">
                <a:latin typeface="Courier New" panose="02070309020205020404" pitchFamily="49" charset="0"/>
                <a:cs typeface="Courier New" panose="02070309020205020404" pitchFamily="49" charset="0"/>
              </a:rPr>
              <a:t>		var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"block";</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("card-std-feed-assignor");</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"block";</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document.getElementsByTagName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svg</a:t>
            </a:r>
            <a:r>
              <a:rPr lang="en-US" sz="800" dirty="0">
                <a:latin typeface="Courier New" panose="02070309020205020404" pitchFamily="49" charset="0"/>
                <a:cs typeface="Courier New" panose="02070309020205020404" pitchFamily="49" charset="0"/>
              </a:rPr>
              <a:t>")[0].</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"inline";</a:t>
            </a:r>
          </a:p>
          <a:p>
            <a:r>
              <a:rPr lang="en-US" sz="800" dirty="0">
                <a:latin typeface="Courier New" panose="02070309020205020404" pitchFamily="49" charset="0"/>
                <a:cs typeface="Courier New" panose="02070309020205020404" pitchFamily="49" charset="0"/>
              </a:rPr>
              <a:t>		x = </a:t>
            </a:r>
            <a:r>
              <a:rPr lang="en-US" sz="800" dirty="0" err="1">
                <a:latin typeface="Courier New" panose="02070309020205020404" pitchFamily="49" charset="0"/>
                <a:cs typeface="Courier New" panose="02070309020205020404" pitchFamily="49" charset="0"/>
              </a:rPr>
              <a:t>document.getElementsByClassName</a:t>
            </a:r>
            <a:r>
              <a:rPr lang="en-US" sz="800" dirty="0">
                <a:latin typeface="Courier New" panose="02070309020205020404" pitchFamily="49" charset="0"/>
                <a:cs typeface="Courier New" panose="02070309020205020404" pitchFamily="49" charset="0"/>
              </a:rPr>
              <a:t>("card-std-tile pointer");</a:t>
            </a:r>
          </a:p>
          <a:p>
            <a:r>
              <a:rPr lang="en-US" sz="800" dirty="0">
                <a:latin typeface="Courier New" panose="02070309020205020404" pitchFamily="49" charset="0"/>
                <a:cs typeface="Courier New" panose="02070309020205020404" pitchFamily="49" charset="0"/>
              </a:rPr>
              <a:t>		for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 0;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&lt; </a:t>
            </a:r>
            <a:r>
              <a:rPr lang="en-US" sz="800" dirty="0" err="1">
                <a:latin typeface="Courier New" panose="02070309020205020404" pitchFamily="49" charset="0"/>
                <a:cs typeface="Courier New" panose="02070309020205020404" pitchFamily="49" charset="0"/>
              </a:rPr>
              <a:t>x.length</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if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getElementsByClassName</a:t>
            </a:r>
            <a:r>
              <a:rPr lang="en-US" sz="800" dirty="0">
                <a:latin typeface="Courier New" panose="02070309020205020404" pitchFamily="49" charset="0"/>
                <a:cs typeface="Courier New" panose="02070309020205020404" pitchFamily="49" charset="0"/>
              </a:rPr>
              <a:t>("card-std-locked-card position-absolute card-std-locked-card-for-other-users").length == 1) {</a:t>
            </a:r>
          </a:p>
          <a:p>
            <a:r>
              <a:rPr lang="en-US" sz="800" dirty="0">
                <a:latin typeface="Courier New" panose="02070309020205020404" pitchFamily="49" charset="0"/>
                <a:cs typeface="Courier New" panose="02070309020205020404" pitchFamily="49" charset="0"/>
              </a:rPr>
              <a:t>		     x[</a:t>
            </a:r>
            <a:r>
              <a:rPr lang="en-US" sz="800" dirty="0" err="1">
                <a:latin typeface="Courier New" panose="02070309020205020404" pitchFamily="49" charset="0"/>
                <a:cs typeface="Courier New" panose="02070309020205020404" pitchFamily="49" charset="0"/>
              </a:rPr>
              <a:t>i</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"inline-block";</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t>
            </a:r>
          </a:p>
          <a:p>
            <a:r>
              <a:rPr lang="en-US" sz="800" dirty="0">
                <a:latin typeface="Courier New" panose="02070309020205020404" pitchFamily="49" charset="0"/>
                <a:cs typeface="Courier New" panose="02070309020205020404" pitchFamily="49" charset="0"/>
              </a:rPr>
              <a:t>        alert("test mode switched off");</a:t>
            </a:r>
          </a:p>
          <a:p>
            <a:r>
              <a:rPr lang="en-US" sz="800" dirty="0">
                <a:latin typeface="Courier New" panose="02070309020205020404" pitchFamily="49" charset="0"/>
                <a:cs typeface="Courier New" panose="02070309020205020404" pitchFamily="49" charset="0"/>
              </a:rPr>
              <a:t>    }</a:t>
            </a:r>
          </a:p>
          <a:p>
            <a:pPr>
              <a:buNone/>
            </a:pPr>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 register the handler </a:t>
            </a:r>
          </a:p>
          <a:p>
            <a:r>
              <a:rPr lang="en-US" sz="800" dirty="0" err="1">
                <a:latin typeface="Courier New" panose="02070309020205020404" pitchFamily="49" charset="0"/>
                <a:cs typeface="Courier New" panose="02070309020205020404" pitchFamily="49" charset="0"/>
              </a:rPr>
              <a:t>document.addEventListener</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keyup</a:t>
            </a:r>
            <a:r>
              <a:rPr lang="en-US" sz="800" dirty="0">
                <a:latin typeface="Courier New" panose="02070309020205020404" pitchFamily="49" charset="0"/>
                <a:cs typeface="Courier New" panose="02070309020205020404" pitchFamily="49" charset="0"/>
              </a:rPr>
              <a:t>', </a:t>
            </a:r>
            <a:r>
              <a:rPr lang="en-US" sz="800" dirty="0" err="1">
                <a:latin typeface="Courier New" panose="02070309020205020404" pitchFamily="49" charset="0"/>
                <a:cs typeface="Courier New" panose="02070309020205020404" pitchFamily="49" charset="0"/>
              </a:rPr>
              <a:t>listen_keyUp</a:t>
            </a:r>
            <a:r>
              <a:rPr lang="en-US" sz="800" dirty="0">
                <a:latin typeface="Courier New" panose="02070309020205020404" pitchFamily="49" charset="0"/>
                <a:cs typeface="Courier New" panose="02070309020205020404" pitchFamily="49" charset="0"/>
              </a:rPr>
              <a:t>, false);</a:t>
            </a:r>
          </a:p>
          <a:p>
            <a:endParaRPr lang="en-US" sz="800" dirty="0">
              <a:latin typeface="Courier New" panose="02070309020205020404" pitchFamily="49" charset="0"/>
              <a:cs typeface="Courier New" panose="02070309020205020404" pitchFamily="49" charset="0"/>
            </a:endParaRPr>
          </a:p>
          <a:p>
            <a:r>
              <a:rPr lang="en-US" sz="800" dirty="0">
                <a:latin typeface="Courier New" panose="02070309020205020404" pitchFamily="49" charset="0"/>
                <a:cs typeface="Courier New" panose="02070309020205020404" pitchFamily="49" charset="0"/>
              </a:rPr>
              <a:t>if (</a:t>
            </a:r>
            <a:r>
              <a:rPr lang="en-US" sz="800" dirty="0" err="1">
                <a:latin typeface="Courier New" panose="02070309020205020404" pitchFamily="49" charset="0"/>
                <a:cs typeface="Courier New" panose="02070309020205020404" pitchFamily="49" charset="0"/>
              </a:rPr>
              <a:t>document.cookie.includes</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LAB_assign</a:t>
            </a:r>
            <a:r>
              <a:rPr lang="en-US" sz="800" dirty="0">
                <a:latin typeface="Courier New" panose="02070309020205020404" pitchFamily="49" charset="0"/>
                <a:cs typeface="Courier New" panose="02070309020205020404" pitchFamily="49" charset="0"/>
              </a:rPr>
              <a:t>")) {</a:t>
            </a:r>
          </a:p>
          <a:p>
            <a:r>
              <a:rPr lang="en-US" sz="800" dirty="0" err="1">
                <a:latin typeface="Courier New" panose="02070309020205020404" pitchFamily="49" charset="0"/>
                <a:cs typeface="Courier New" panose="02070309020205020404" pitchFamily="49" charset="0"/>
              </a:rPr>
              <a:t>document.write</a:t>
            </a:r>
            <a:r>
              <a:rPr lang="en-US" sz="800" dirty="0">
                <a:latin typeface="Courier New" panose="02070309020205020404" pitchFamily="49" charset="0"/>
                <a:cs typeface="Courier New" panose="02070309020205020404" pitchFamily="49" charset="0"/>
              </a:rPr>
              <a:t>("&lt;style&gt;.assignment-details { display: none; } .card-std-feed-assignor { display: none; }&lt;/style&gt;");</a:t>
            </a:r>
          </a:p>
          <a:p>
            <a:r>
              <a:rPr lang="en-US" sz="800" dirty="0" err="1">
                <a:latin typeface="Courier New" panose="02070309020205020404" pitchFamily="49" charset="0"/>
                <a:cs typeface="Courier New" panose="02070309020205020404" pitchFamily="49" charset="0"/>
              </a:rPr>
              <a:t>document.getElementsByTagName</a:t>
            </a:r>
            <a:r>
              <a:rPr lang="en-US" sz="800" dirty="0">
                <a:latin typeface="Courier New" panose="02070309020205020404" pitchFamily="49" charset="0"/>
                <a:cs typeface="Courier New" panose="02070309020205020404" pitchFamily="49" charset="0"/>
              </a:rPr>
              <a:t>("</a:t>
            </a:r>
            <a:r>
              <a:rPr lang="en-US" sz="800" dirty="0" err="1">
                <a:latin typeface="Courier New" panose="02070309020205020404" pitchFamily="49" charset="0"/>
                <a:cs typeface="Courier New" panose="02070309020205020404" pitchFamily="49" charset="0"/>
              </a:rPr>
              <a:t>svg</a:t>
            </a:r>
            <a:r>
              <a:rPr lang="en-US" sz="800" dirty="0">
                <a:latin typeface="Courier New" panose="02070309020205020404" pitchFamily="49" charset="0"/>
                <a:cs typeface="Courier New" panose="02070309020205020404" pitchFamily="49" charset="0"/>
              </a:rPr>
              <a:t>")[0].</a:t>
            </a:r>
            <a:r>
              <a:rPr lang="en-US" sz="800" dirty="0" err="1">
                <a:latin typeface="Courier New" panose="02070309020205020404" pitchFamily="49" charset="0"/>
                <a:cs typeface="Courier New" panose="02070309020205020404" pitchFamily="49" charset="0"/>
              </a:rPr>
              <a:t>style.display</a:t>
            </a:r>
            <a:r>
              <a:rPr lang="en-US" sz="800" dirty="0">
                <a:latin typeface="Courier New" panose="02070309020205020404" pitchFamily="49" charset="0"/>
                <a:cs typeface="Courier New" panose="02070309020205020404" pitchFamily="49" charset="0"/>
              </a:rPr>
              <a:t> = "none";</a:t>
            </a:r>
          </a:p>
          <a:p>
            <a:r>
              <a:rPr lang="en-US" sz="800" dirty="0">
                <a:latin typeface="Courier New" panose="02070309020205020404" pitchFamily="49" charset="0"/>
                <a:cs typeface="Courier New" panose="02070309020205020404" pitchFamily="49" charset="0"/>
              </a:rPr>
              <a:t>}</a:t>
            </a:r>
          </a:p>
          <a:p>
            <a:r>
              <a:rPr lang="en-US" sz="800" dirty="0">
                <a:latin typeface="Courier New" panose="02070309020205020404" pitchFamily="49" charset="0"/>
                <a:cs typeface="Courier New" panose="02070309020205020404" pitchFamily="49" charset="0"/>
              </a:rPr>
              <a:t>&lt;/script&gt;</a:t>
            </a:r>
          </a:p>
        </p:txBody>
      </p:sp>
      <p:sp>
        <p:nvSpPr>
          <p:cNvPr id="7" name="Rectangle 6">
            <a:extLst>
              <a:ext uri="{FF2B5EF4-FFF2-40B4-BE49-F238E27FC236}">
                <a16:creationId xmlns:a16="http://schemas.microsoft.com/office/drawing/2014/main" id="{624826AF-48D3-4DFD-A98A-D3458C3346EB}"/>
              </a:ext>
            </a:extLst>
          </p:cNvPr>
          <p:cNvSpPr/>
          <p:nvPr/>
        </p:nvSpPr>
        <p:spPr>
          <a:xfrm>
            <a:off x="7870004" y="4068566"/>
            <a:ext cx="3908353" cy="151030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This code hides the assignment labels from </a:t>
            </a:r>
            <a:r>
              <a:rPr lang="en-US" sz="1200" dirty="0" err="1">
                <a:solidFill>
                  <a:srgbClr val="FFFFFF"/>
                </a:solidFill>
              </a:rPr>
              <a:t>SmartCards</a:t>
            </a:r>
            <a:r>
              <a:rPr lang="en-US" sz="1200" dirty="0">
                <a:solidFill>
                  <a:srgbClr val="FFFFFF"/>
                </a:solidFill>
              </a:rPr>
              <a:t> and the </a:t>
            </a:r>
            <a:r>
              <a:rPr lang="en-US" sz="1200" dirty="0" err="1">
                <a:solidFill>
                  <a:srgbClr val="FFFFFF"/>
                </a:solidFill>
              </a:rPr>
              <a:t>EdCast</a:t>
            </a:r>
            <a:r>
              <a:rPr lang="en-US" sz="1200" dirty="0">
                <a:solidFill>
                  <a:srgbClr val="FFFFFF"/>
                </a:solidFill>
              </a:rPr>
              <a:t> logo when you hit the keyboard shortcut: Alt + </a:t>
            </a:r>
            <a:r>
              <a:rPr lang="en-US" sz="1200" dirty="0" err="1">
                <a:solidFill>
                  <a:srgbClr val="FFFFFF"/>
                </a:solidFill>
              </a:rPr>
              <a:t>ArrowDown</a:t>
            </a:r>
            <a:r>
              <a:rPr lang="en-US" sz="1200" dirty="0">
                <a:solidFill>
                  <a:srgbClr val="FFFFFF"/>
                </a:solidFill>
              </a:rPr>
              <a:t>.</a:t>
            </a:r>
          </a:p>
          <a:p>
            <a:pPr algn="ctr"/>
            <a:r>
              <a:rPr lang="en-US" sz="1200" dirty="0">
                <a:solidFill>
                  <a:srgbClr val="FFFFFF"/>
                </a:solidFill>
              </a:rPr>
              <a:t>At the same time it save this setting in a cookie so it remembers the setting when you refresh the site.</a:t>
            </a:r>
          </a:p>
          <a:p>
            <a:pPr algn="ctr"/>
            <a:r>
              <a:rPr lang="en-US" sz="1200" dirty="0">
                <a:solidFill>
                  <a:srgbClr val="FFFFFF"/>
                </a:solidFill>
              </a:rPr>
              <a:t>To deactivate the feature again press Alt + </a:t>
            </a:r>
            <a:r>
              <a:rPr lang="en-US" sz="1200" dirty="0" err="1">
                <a:solidFill>
                  <a:srgbClr val="FFFFFF"/>
                </a:solidFill>
              </a:rPr>
              <a:t>ArrowUp</a:t>
            </a:r>
            <a:r>
              <a:rPr lang="en-US" sz="1200" dirty="0">
                <a:solidFill>
                  <a:srgbClr val="FFFFFF"/>
                </a:solidFill>
              </a:rPr>
              <a:t>.</a:t>
            </a:r>
          </a:p>
        </p:txBody>
      </p:sp>
    </p:spTree>
    <p:extLst>
      <p:ext uri="{BB962C8B-B14F-4D97-AF65-F5344CB8AC3E}">
        <p14:creationId xmlns:p14="http://schemas.microsoft.com/office/powerpoint/2010/main" val="41824070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7EC4532-C5BD-443A-87FC-B102B2E2A732}"/>
              </a:ext>
            </a:extLst>
          </p:cNvPr>
          <p:cNvGraphicFramePr>
            <a:graphicFrameLocks noChangeAspect="1"/>
          </p:cNvGraphicFramePr>
          <p:nvPr>
            <p:custDataLst>
              <p:tags r:id="rId2"/>
            </p:custDataLst>
            <p:extLst>
              <p:ext uri="{D42A27DB-BD31-4B8C-83A1-F6EECF244321}">
                <p14:modId xmlns:p14="http://schemas.microsoft.com/office/powerpoint/2010/main" val="2897663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61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757B2017-649D-4B2A-AEDF-8F6F54F9944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7" name="Title 6">
            <a:extLst>
              <a:ext uri="{FF2B5EF4-FFF2-40B4-BE49-F238E27FC236}">
                <a16:creationId xmlns:a16="http://schemas.microsoft.com/office/drawing/2014/main" id="{87D5D4E0-EAA6-40B8-AC44-F44C5B0E7758}"/>
              </a:ext>
            </a:extLst>
          </p:cNvPr>
          <p:cNvSpPr>
            <a:spLocks noGrp="1"/>
          </p:cNvSpPr>
          <p:nvPr>
            <p:ph type="title"/>
          </p:nvPr>
        </p:nvSpPr>
        <p:spPr/>
        <p:txBody>
          <a:bodyPr/>
          <a:lstStyle/>
          <a:p>
            <a:r>
              <a:rPr lang="en-US" dirty="0"/>
              <a:t>Set up custom code for new </a:t>
            </a:r>
            <a:r>
              <a:rPr lang="en-US" dirty="0" err="1"/>
              <a:t>EdCast</a:t>
            </a:r>
            <a:r>
              <a:rPr lang="en-US" dirty="0"/>
              <a:t> / Saba instance</a:t>
            </a:r>
          </a:p>
        </p:txBody>
      </p:sp>
      <p:sp>
        <p:nvSpPr>
          <p:cNvPr id="8" name="Text Placeholder 7">
            <a:extLst>
              <a:ext uri="{FF2B5EF4-FFF2-40B4-BE49-F238E27FC236}">
                <a16:creationId xmlns:a16="http://schemas.microsoft.com/office/drawing/2014/main" id="{F0E201EA-FEAA-43EC-8E22-6C9E3501F486}"/>
              </a:ext>
            </a:extLst>
          </p:cNvPr>
          <p:cNvSpPr>
            <a:spLocks noGrp="1"/>
          </p:cNvSpPr>
          <p:nvPr>
            <p:ph type="body" sz="quarter" idx="10"/>
          </p:nvPr>
        </p:nvSpPr>
        <p:spPr/>
        <p:txBody>
          <a:bodyPr/>
          <a:lstStyle/>
          <a:p>
            <a:r>
              <a:rPr lang="en-US" dirty="0"/>
              <a:t>The following pages describe how to set up the google tag manager in </a:t>
            </a:r>
            <a:r>
              <a:rPr lang="en-US" dirty="0" err="1"/>
              <a:t>EdCast</a:t>
            </a:r>
            <a:r>
              <a:rPr lang="en-US" dirty="0"/>
              <a:t> or Saba. This is obviously only needed if there is a new instance or the existing ones get a reset. For the existing instances this is already done.</a:t>
            </a:r>
          </a:p>
        </p:txBody>
      </p:sp>
    </p:spTree>
    <p:extLst>
      <p:ext uri="{BB962C8B-B14F-4D97-AF65-F5344CB8AC3E}">
        <p14:creationId xmlns:p14="http://schemas.microsoft.com/office/powerpoint/2010/main" val="20235695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7D5542E-3E26-40C0-A823-738E05DC7447}"/>
              </a:ext>
            </a:extLst>
          </p:cNvPr>
          <p:cNvGraphicFramePr>
            <a:graphicFrameLocks noChangeAspect="1"/>
          </p:cNvGraphicFramePr>
          <p:nvPr>
            <p:custDataLst>
              <p:tags r:id="rId2"/>
            </p:custDataLst>
            <p:extLst>
              <p:ext uri="{D42A27DB-BD31-4B8C-83A1-F6EECF244321}">
                <p14:modId xmlns:p14="http://schemas.microsoft.com/office/powerpoint/2010/main" val="3718159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2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F65EC139-38D3-4126-A852-87B8F7DCBEA1}"/>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E13D6426-3627-48F8-BB1B-A63554C716D9}"/>
              </a:ext>
            </a:extLst>
          </p:cNvPr>
          <p:cNvSpPr>
            <a:spLocks noGrp="1"/>
          </p:cNvSpPr>
          <p:nvPr>
            <p:ph type="title"/>
          </p:nvPr>
        </p:nvSpPr>
        <p:spPr/>
        <p:txBody>
          <a:bodyPr/>
          <a:lstStyle/>
          <a:p>
            <a:r>
              <a:rPr lang="en-US" dirty="0"/>
              <a:t>Saba setup step 1/2: Add </a:t>
            </a:r>
            <a:r>
              <a:rPr lang="en-US" dirty="0" err="1"/>
              <a:t>GTM</a:t>
            </a:r>
            <a:r>
              <a:rPr lang="en-US" dirty="0"/>
              <a:t> code</a:t>
            </a:r>
          </a:p>
        </p:txBody>
      </p:sp>
      <p:sp>
        <p:nvSpPr>
          <p:cNvPr id="3" name="Text Placeholder 2">
            <a:extLst>
              <a:ext uri="{FF2B5EF4-FFF2-40B4-BE49-F238E27FC236}">
                <a16:creationId xmlns:a16="http://schemas.microsoft.com/office/drawing/2014/main" id="{884414D6-ACB5-4378-8E8B-F59EAE0BF0E6}"/>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0A80F241-026E-4C50-991C-0C811D1D4601}"/>
              </a:ext>
            </a:extLst>
          </p:cNvPr>
          <p:cNvPicPr>
            <a:picLocks noChangeAspect="1"/>
          </p:cNvPicPr>
          <p:nvPr/>
        </p:nvPicPr>
        <p:blipFill>
          <a:blip r:embed="rId7"/>
          <a:stretch>
            <a:fillRect/>
          </a:stretch>
        </p:blipFill>
        <p:spPr>
          <a:xfrm>
            <a:off x="0" y="1459742"/>
            <a:ext cx="12192000" cy="4965932"/>
          </a:xfrm>
          <a:prstGeom prst="rect">
            <a:avLst/>
          </a:prstGeom>
        </p:spPr>
      </p:pic>
      <p:sp>
        <p:nvSpPr>
          <p:cNvPr id="5" name="Rectangle 4">
            <a:extLst>
              <a:ext uri="{FF2B5EF4-FFF2-40B4-BE49-F238E27FC236}">
                <a16:creationId xmlns:a16="http://schemas.microsoft.com/office/drawing/2014/main" id="{67947E66-DA9B-4010-9568-2BA8A5AB4475}"/>
              </a:ext>
            </a:extLst>
          </p:cNvPr>
          <p:cNvSpPr/>
          <p:nvPr/>
        </p:nvSpPr>
        <p:spPr>
          <a:xfrm>
            <a:off x="5239820" y="1459742"/>
            <a:ext cx="6185043" cy="2320876"/>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dirty="0">
                <a:solidFill>
                  <a:srgbClr val="FFFFFF"/>
                </a:solidFill>
              </a:rPr>
              <a:t>Input this code in the Google Tag Manager Box:</a:t>
            </a:r>
          </a:p>
          <a:p>
            <a:endParaRPr lang="en-US" sz="1200" dirty="0">
              <a:solidFill>
                <a:srgbClr val="FFFFFF"/>
              </a:solidFill>
            </a:endParaRPr>
          </a:p>
          <a:p>
            <a:r>
              <a:rPr lang="en-US" sz="1200" dirty="0">
                <a:solidFill>
                  <a:srgbClr val="FFFFFF"/>
                </a:solidFill>
              </a:rPr>
              <a:t>&lt;</a:t>
            </a:r>
            <a:r>
              <a:rPr lang="en-US" sz="1200" dirty="0" err="1">
                <a:solidFill>
                  <a:srgbClr val="FFFFFF"/>
                </a:solidFill>
              </a:rPr>
              <a:t>noscript</a:t>
            </a:r>
            <a:r>
              <a:rPr lang="en-US" sz="1200" dirty="0">
                <a:solidFill>
                  <a:srgbClr val="FFFFFF"/>
                </a:solidFill>
              </a:rPr>
              <a:t>&gt;&lt;iframe </a:t>
            </a:r>
            <a:r>
              <a:rPr lang="en-US" sz="1200" dirty="0" err="1">
                <a:solidFill>
                  <a:srgbClr val="FFFFFF"/>
                </a:solidFill>
              </a:rPr>
              <a:t>src</a:t>
            </a:r>
            <a:r>
              <a:rPr lang="en-US" sz="1200" dirty="0">
                <a:solidFill>
                  <a:srgbClr val="FFFFFF"/>
                </a:solidFill>
              </a:rPr>
              <a:t>="//www.googletagmanager.com/ns.html?id=GTM-TS69PJQ" height="0" width="0" style="</a:t>
            </a:r>
            <a:r>
              <a:rPr lang="en-US" sz="1200" dirty="0" err="1">
                <a:solidFill>
                  <a:srgbClr val="FFFFFF"/>
                </a:solidFill>
              </a:rPr>
              <a:t>display:none;visibility:hidden</a:t>
            </a:r>
            <a:r>
              <a:rPr lang="en-US" sz="1200" dirty="0">
                <a:solidFill>
                  <a:srgbClr val="FFFFFF"/>
                </a:solidFill>
              </a:rPr>
              <a:t>"&gt;&lt;/iframe&gt;&lt;/</a:t>
            </a:r>
            <a:r>
              <a:rPr lang="en-US" sz="1200" dirty="0" err="1">
                <a:solidFill>
                  <a:srgbClr val="FFFFFF"/>
                </a:solidFill>
              </a:rPr>
              <a:t>noscript</a:t>
            </a:r>
            <a:r>
              <a:rPr lang="en-US" sz="1200" dirty="0">
                <a:solidFill>
                  <a:srgbClr val="FFFFFF"/>
                </a:solidFill>
              </a:rPr>
              <a:t>&gt; &lt;script&gt;(function(</a:t>
            </a:r>
            <a:r>
              <a:rPr lang="en-US" sz="1200" dirty="0" err="1">
                <a:solidFill>
                  <a:srgbClr val="FFFFFF"/>
                </a:solidFill>
              </a:rPr>
              <a:t>w,d,s,l,i</a:t>
            </a:r>
            <a:r>
              <a:rPr lang="en-US" sz="1200" dirty="0">
                <a:solidFill>
                  <a:srgbClr val="FFFFFF"/>
                </a:solidFill>
              </a:rPr>
              <a:t>){w[l]=w[l]||[];w[l].push({'</a:t>
            </a:r>
            <a:r>
              <a:rPr lang="en-US" sz="1200" dirty="0" err="1">
                <a:solidFill>
                  <a:srgbClr val="FFFFFF"/>
                </a:solidFill>
              </a:rPr>
              <a:t>gtm.start</a:t>
            </a:r>
            <a:r>
              <a:rPr lang="en-US" sz="1200" dirty="0">
                <a:solidFill>
                  <a:srgbClr val="FFFFFF"/>
                </a:solidFill>
              </a:rPr>
              <a:t>': new Date().</a:t>
            </a:r>
            <a:r>
              <a:rPr lang="en-US" sz="1200" dirty="0" err="1">
                <a:solidFill>
                  <a:srgbClr val="FFFFFF"/>
                </a:solidFill>
              </a:rPr>
              <a:t>getTime</a:t>
            </a:r>
            <a:r>
              <a:rPr lang="en-US" sz="1200" dirty="0">
                <a:solidFill>
                  <a:srgbClr val="FFFFFF"/>
                </a:solidFill>
              </a:rPr>
              <a:t>(),</a:t>
            </a:r>
            <a:r>
              <a:rPr lang="en-US" sz="1200" dirty="0" err="1">
                <a:solidFill>
                  <a:srgbClr val="FFFFFF"/>
                </a:solidFill>
              </a:rPr>
              <a:t>event:'gtm.js</a:t>
            </a:r>
            <a:r>
              <a:rPr lang="en-US" sz="1200" dirty="0">
                <a:solidFill>
                  <a:srgbClr val="FFFFFF"/>
                </a:solidFill>
              </a:rPr>
              <a:t>'});var f=</a:t>
            </a:r>
            <a:r>
              <a:rPr lang="en-US" sz="1200" dirty="0" err="1">
                <a:solidFill>
                  <a:srgbClr val="FFFFFF"/>
                </a:solidFill>
              </a:rPr>
              <a:t>d.getElementsByTagName</a:t>
            </a:r>
            <a:r>
              <a:rPr lang="en-US" sz="1200" dirty="0">
                <a:solidFill>
                  <a:srgbClr val="FFFFFF"/>
                </a:solidFill>
              </a:rPr>
              <a:t>(s)[0], j=</a:t>
            </a:r>
            <a:r>
              <a:rPr lang="en-US" sz="1200" dirty="0" err="1">
                <a:solidFill>
                  <a:srgbClr val="FFFFFF"/>
                </a:solidFill>
              </a:rPr>
              <a:t>d.createElement</a:t>
            </a:r>
            <a:r>
              <a:rPr lang="en-US" sz="1200" dirty="0">
                <a:solidFill>
                  <a:srgbClr val="FFFFFF"/>
                </a:solidFill>
              </a:rPr>
              <a:t>(s),dl=l!='</a:t>
            </a:r>
            <a:r>
              <a:rPr lang="en-US" sz="1200" dirty="0" err="1">
                <a:solidFill>
                  <a:srgbClr val="FFFFFF"/>
                </a:solidFill>
              </a:rPr>
              <a:t>dataLayer</a:t>
            </a:r>
            <a:r>
              <a:rPr lang="en-US" sz="1200" dirty="0">
                <a:solidFill>
                  <a:srgbClr val="FFFFFF"/>
                </a:solidFill>
              </a:rPr>
              <a:t>'?'&amp;l='+l:'';</a:t>
            </a:r>
            <a:r>
              <a:rPr lang="en-US" sz="1200" dirty="0" err="1">
                <a:solidFill>
                  <a:srgbClr val="FFFFFF"/>
                </a:solidFill>
              </a:rPr>
              <a:t>j.async</a:t>
            </a:r>
            <a:r>
              <a:rPr lang="en-US" sz="1200" dirty="0">
                <a:solidFill>
                  <a:srgbClr val="FFFFFF"/>
                </a:solidFill>
              </a:rPr>
              <a:t>=</a:t>
            </a:r>
            <a:r>
              <a:rPr lang="en-US" sz="1200" dirty="0" err="1">
                <a:solidFill>
                  <a:srgbClr val="FFFFFF"/>
                </a:solidFill>
              </a:rPr>
              <a:t>true;j.src</a:t>
            </a:r>
            <a:r>
              <a:rPr lang="en-US" sz="1200" dirty="0">
                <a:solidFill>
                  <a:srgbClr val="FFFFFF"/>
                </a:solidFill>
              </a:rPr>
              <a:t>= '//www.googletagmanager.com/gtm.js?id='+i+dl;f.parentNode.insertBefore(j,f); })(window,document,'script','dataLayer','GTM-TS69PJQ');&lt;/script&gt; </a:t>
            </a:r>
          </a:p>
          <a:p>
            <a:endParaRPr lang="en-US" sz="1200" dirty="0">
              <a:solidFill>
                <a:srgbClr val="FFFFFF"/>
              </a:solidFill>
            </a:endParaRPr>
          </a:p>
          <a:p>
            <a:r>
              <a:rPr lang="en-US" sz="1200" dirty="0">
                <a:solidFill>
                  <a:srgbClr val="FFFFFF"/>
                </a:solidFill>
              </a:rPr>
              <a:t>Alternatively you can also add custom HTML code directly here – instead of entering it in </a:t>
            </a:r>
            <a:r>
              <a:rPr lang="en-US" sz="1200" dirty="0" err="1">
                <a:solidFill>
                  <a:srgbClr val="FFFFFF"/>
                </a:solidFill>
              </a:rPr>
              <a:t>GTM</a:t>
            </a:r>
            <a:r>
              <a:rPr lang="en-US" sz="1200" dirty="0">
                <a:solidFill>
                  <a:srgbClr val="FFFFFF"/>
                </a:solidFill>
              </a:rPr>
              <a:t> as custom code.</a:t>
            </a:r>
          </a:p>
        </p:txBody>
      </p:sp>
      <p:sp>
        <p:nvSpPr>
          <p:cNvPr id="8" name="Rectangle 7">
            <a:extLst>
              <a:ext uri="{FF2B5EF4-FFF2-40B4-BE49-F238E27FC236}">
                <a16:creationId xmlns:a16="http://schemas.microsoft.com/office/drawing/2014/main" id="{FA5A6224-52E4-4E1B-9236-827AA26C75C0}"/>
              </a:ext>
            </a:extLst>
          </p:cNvPr>
          <p:cNvSpPr/>
          <p:nvPr/>
        </p:nvSpPr>
        <p:spPr>
          <a:xfrm>
            <a:off x="2219218" y="4911047"/>
            <a:ext cx="8404261" cy="739740"/>
          </a:xfrm>
          <a:prstGeom prst="rect">
            <a:avLst/>
          </a:prstGeom>
          <a:noFill/>
          <a:ln w="28575"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1133920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3B00896-7AB8-4FD8-B753-B5E7D4229878}"/>
              </a:ext>
            </a:extLst>
          </p:cNvPr>
          <p:cNvGraphicFramePr>
            <a:graphicFrameLocks noChangeAspect="1"/>
          </p:cNvGraphicFramePr>
          <p:nvPr>
            <p:custDataLst>
              <p:tags r:id="rId2"/>
            </p:custDataLst>
            <p:extLst>
              <p:ext uri="{D42A27DB-BD31-4B8C-83A1-F6EECF244321}">
                <p14:modId xmlns:p14="http://schemas.microsoft.com/office/powerpoint/2010/main" val="1163650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52"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0ADF04AD-56CD-42FB-A94B-0760CAEBFA1B}"/>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376153D4-0FB6-4853-8636-DE1EEC1C0501}"/>
              </a:ext>
            </a:extLst>
          </p:cNvPr>
          <p:cNvSpPr>
            <a:spLocks noGrp="1"/>
          </p:cNvSpPr>
          <p:nvPr>
            <p:ph type="title"/>
          </p:nvPr>
        </p:nvSpPr>
        <p:spPr/>
        <p:txBody>
          <a:bodyPr/>
          <a:lstStyle/>
          <a:p>
            <a:r>
              <a:rPr lang="en-US" dirty="0"/>
              <a:t>Saba setup step 2/2: Switch on </a:t>
            </a:r>
            <a:r>
              <a:rPr lang="en-US" dirty="0" err="1"/>
              <a:t>GTM</a:t>
            </a:r>
            <a:r>
              <a:rPr lang="en-US" dirty="0"/>
              <a:t> service</a:t>
            </a:r>
          </a:p>
        </p:txBody>
      </p:sp>
      <p:sp>
        <p:nvSpPr>
          <p:cNvPr id="3" name="Text Placeholder 2">
            <a:extLst>
              <a:ext uri="{FF2B5EF4-FFF2-40B4-BE49-F238E27FC236}">
                <a16:creationId xmlns:a16="http://schemas.microsoft.com/office/drawing/2014/main" id="{01FF23DA-A47F-40C1-9321-4717143A17D1}"/>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B6981966-AAB6-42DF-9A0B-9D27EC8FAB0B}"/>
              </a:ext>
            </a:extLst>
          </p:cNvPr>
          <p:cNvPicPr>
            <a:picLocks noChangeAspect="1"/>
          </p:cNvPicPr>
          <p:nvPr/>
        </p:nvPicPr>
        <p:blipFill>
          <a:blip r:embed="rId7"/>
          <a:stretch>
            <a:fillRect/>
          </a:stretch>
        </p:blipFill>
        <p:spPr>
          <a:xfrm>
            <a:off x="462336" y="1207213"/>
            <a:ext cx="10445393" cy="5299956"/>
          </a:xfrm>
          <a:prstGeom prst="rect">
            <a:avLst/>
          </a:prstGeom>
        </p:spPr>
      </p:pic>
      <p:sp>
        <p:nvSpPr>
          <p:cNvPr id="5" name="Rectangle 4">
            <a:extLst>
              <a:ext uri="{FF2B5EF4-FFF2-40B4-BE49-F238E27FC236}">
                <a16:creationId xmlns:a16="http://schemas.microsoft.com/office/drawing/2014/main" id="{64D36900-FC75-460D-AA9A-0B68A41FF2B7}"/>
              </a:ext>
            </a:extLst>
          </p:cNvPr>
          <p:cNvSpPr/>
          <p:nvPr/>
        </p:nvSpPr>
        <p:spPr>
          <a:xfrm>
            <a:off x="2831278" y="5213003"/>
            <a:ext cx="4658583" cy="530251"/>
          </a:xfrm>
          <a:prstGeom prst="rect">
            <a:avLst/>
          </a:prstGeom>
          <a:noFill/>
          <a:ln w="28575"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134670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5310EC0-5599-4537-A5E3-6A12ED2DE51D}"/>
              </a:ext>
            </a:extLst>
          </p:cNvPr>
          <p:cNvGraphicFramePr>
            <a:graphicFrameLocks noChangeAspect="1"/>
          </p:cNvGraphicFramePr>
          <p:nvPr>
            <p:custDataLst>
              <p:tags r:id="rId2"/>
            </p:custDataLst>
            <p:extLst>
              <p:ext uri="{D42A27DB-BD31-4B8C-83A1-F6EECF244321}">
                <p14:modId xmlns:p14="http://schemas.microsoft.com/office/powerpoint/2010/main" val="1817677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475"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A9C08964-A2C6-46E3-A1DA-7C633AED26CA}"/>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C298D1B5-7F49-4459-BFAB-EEB8E8ECAE29}"/>
              </a:ext>
            </a:extLst>
          </p:cNvPr>
          <p:cNvSpPr>
            <a:spLocks noGrp="1"/>
          </p:cNvSpPr>
          <p:nvPr>
            <p:ph type="title"/>
          </p:nvPr>
        </p:nvSpPr>
        <p:spPr/>
        <p:txBody>
          <a:bodyPr/>
          <a:lstStyle/>
          <a:p>
            <a:r>
              <a:rPr lang="en-US" dirty="0" err="1"/>
              <a:t>EdCast</a:t>
            </a:r>
            <a:r>
              <a:rPr lang="en-US" dirty="0"/>
              <a:t> setup: Enter </a:t>
            </a:r>
            <a:r>
              <a:rPr lang="en-US" dirty="0" err="1"/>
              <a:t>GTM</a:t>
            </a:r>
            <a:r>
              <a:rPr lang="en-US" dirty="0"/>
              <a:t> ID in admin panel</a:t>
            </a:r>
          </a:p>
        </p:txBody>
      </p:sp>
      <p:sp>
        <p:nvSpPr>
          <p:cNvPr id="3" name="Text Placeholder 2">
            <a:extLst>
              <a:ext uri="{FF2B5EF4-FFF2-40B4-BE49-F238E27FC236}">
                <a16:creationId xmlns:a16="http://schemas.microsoft.com/office/drawing/2014/main" id="{FFC3BE97-EE87-4056-932C-CC4BB2AFF292}"/>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71D0285F-E34F-4F26-91DA-D229D796A0C6}"/>
              </a:ext>
            </a:extLst>
          </p:cNvPr>
          <p:cNvPicPr>
            <a:picLocks noChangeAspect="1"/>
          </p:cNvPicPr>
          <p:nvPr/>
        </p:nvPicPr>
        <p:blipFill>
          <a:blip r:embed="rId7"/>
          <a:stretch>
            <a:fillRect/>
          </a:stretch>
        </p:blipFill>
        <p:spPr>
          <a:xfrm>
            <a:off x="0" y="1888889"/>
            <a:ext cx="12192000" cy="4765183"/>
          </a:xfrm>
          <a:prstGeom prst="rect">
            <a:avLst/>
          </a:prstGeom>
        </p:spPr>
      </p:pic>
      <p:sp>
        <p:nvSpPr>
          <p:cNvPr id="5" name="Rectangle 4">
            <a:extLst>
              <a:ext uri="{FF2B5EF4-FFF2-40B4-BE49-F238E27FC236}">
                <a16:creationId xmlns:a16="http://schemas.microsoft.com/office/drawing/2014/main" id="{FB3FC39B-A179-44C4-A865-E5FE211631D7}"/>
              </a:ext>
            </a:extLst>
          </p:cNvPr>
          <p:cNvSpPr/>
          <p:nvPr/>
        </p:nvSpPr>
        <p:spPr>
          <a:xfrm>
            <a:off x="2348392" y="4370522"/>
            <a:ext cx="4658583" cy="530251"/>
          </a:xfrm>
          <a:prstGeom prst="rect">
            <a:avLst/>
          </a:prstGeom>
          <a:noFill/>
          <a:ln w="28575" cap="rnd" cmpd="sng" algn="ctr">
            <a:solidFill>
              <a:srgbClr val="E71C57"/>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2031306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34C03D-A071-4C4C-AD8F-6DFF79022548}"/>
              </a:ext>
            </a:extLst>
          </p:cNvPr>
          <p:cNvSpPr>
            <a:spLocks noGrp="1"/>
          </p:cNvSpPr>
          <p:nvPr>
            <p:ph type="title"/>
            <p:custDataLst>
              <p:tags r:id="rId2"/>
            </p:custDataLst>
          </p:nvPr>
        </p:nvSpPr>
        <p:spPr/>
        <p:txBody>
          <a:bodyPr/>
          <a:lstStyle/>
          <a:p>
            <a:r>
              <a:rPr lang="en-US"/>
              <a:t>Unused Slides</a:t>
            </a:r>
          </a:p>
        </p:txBody>
      </p:sp>
    </p:spTree>
    <p:custDataLst>
      <p:tags r:id="rId1"/>
    </p:custDataLst>
    <p:extLst>
      <p:ext uri="{BB962C8B-B14F-4D97-AF65-F5344CB8AC3E}">
        <p14:creationId xmlns:p14="http://schemas.microsoft.com/office/powerpoint/2010/main" val="3375546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58D5D27-4CF2-4C21-8211-96611D4A09AA}"/>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8" name="Rectangle 17">
            <a:extLst>
              <a:ext uri="{FF2B5EF4-FFF2-40B4-BE49-F238E27FC236}">
                <a16:creationId xmlns:a16="http://schemas.microsoft.com/office/drawing/2014/main" id="{96BF8FD7-FC5F-4277-925D-E30A3E70268C}"/>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7" name="Rectangle 16">
            <a:extLst>
              <a:ext uri="{FF2B5EF4-FFF2-40B4-BE49-F238E27FC236}">
                <a16:creationId xmlns:a16="http://schemas.microsoft.com/office/drawing/2014/main" id="{E3F6D233-16A6-452C-BD40-AFEA9F6043DC}"/>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16" name="Rectangle 15">
            <a:hlinkClick r:id="rId9" action="ppaction://hlinksldjump"/>
            <a:extLst>
              <a:ext uri="{FF2B5EF4-FFF2-40B4-BE49-F238E27FC236}">
                <a16:creationId xmlns:a16="http://schemas.microsoft.com/office/drawing/2014/main" id="{D1971464-2CEF-43A9-929C-EFDC1FD261C3}"/>
              </a:ext>
            </a:extLst>
          </p:cNvPr>
          <p:cNvSpPr/>
          <p:nvPr>
            <p:custDataLst>
              <p:tags r:id="rId5"/>
            </p:custDataLst>
          </p:nvPr>
        </p:nvSpPr>
        <p:spPr>
          <a:xfrm>
            <a:off x="5021721" y="2616486"/>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2">
                    <a:lumMod val="60000"/>
                    <a:lumOff val="40000"/>
                  </a:schemeClr>
                </a:solidFill>
                <a:latin typeface="Trebuchet MS" panose="020B0603020202020204" pitchFamily="34" charset="0"/>
              </a:rPr>
              <a:t>How it works</a:t>
            </a:r>
          </a:p>
        </p:txBody>
      </p:sp>
      <p:sp>
        <p:nvSpPr>
          <p:cNvPr id="15" name="Rectangle 14">
            <a:hlinkClick r:id="rId10" action="ppaction://hlinksldjump"/>
            <a:extLst>
              <a:ext uri="{FF2B5EF4-FFF2-40B4-BE49-F238E27FC236}">
                <a16:creationId xmlns:a16="http://schemas.microsoft.com/office/drawing/2014/main" id="{4743772F-C237-4C0D-8C41-DEEBB1F23637}"/>
              </a:ext>
            </a:extLst>
          </p:cNvPr>
          <p:cNvSpPr/>
          <p:nvPr>
            <p:custDataLst>
              <p:tags r:id="rId6"/>
            </p:custDataLst>
          </p:nvPr>
        </p:nvSpPr>
        <p:spPr>
          <a:xfrm>
            <a:off x="5021721" y="2050627"/>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AU" sz="2400">
                <a:solidFill>
                  <a:schemeClr val="tx2">
                    <a:lumMod val="60000"/>
                    <a:lumOff val="40000"/>
                  </a:schemeClr>
                </a:solidFill>
                <a:latin typeface="Trebuchet MS" panose="020B0603020202020204" pitchFamily="34" charset="0"/>
              </a:rPr>
              <a:t>Security, legal and IT assessment</a:t>
            </a:r>
            <a:endParaRPr lang="en-US" sz="2400">
              <a:solidFill>
                <a:schemeClr val="tx2">
                  <a:lumMod val="60000"/>
                  <a:lumOff val="40000"/>
                </a:schemeClr>
              </a:solidFill>
              <a:latin typeface="Trebuchet MS" panose="020B0603020202020204" pitchFamily="34" charset="0"/>
            </a:endParaRPr>
          </a:p>
        </p:txBody>
      </p:sp>
      <p:sp>
        <p:nvSpPr>
          <p:cNvPr id="14" name="Rectangle 13">
            <a:hlinkClick r:id="rId11" action="ppaction://hlinksldjump"/>
            <a:extLst>
              <a:ext uri="{FF2B5EF4-FFF2-40B4-BE49-F238E27FC236}">
                <a16:creationId xmlns:a16="http://schemas.microsoft.com/office/drawing/2014/main" id="{19F4876F-5230-4745-B2B3-8FB05BA88630}"/>
              </a:ext>
            </a:extLst>
          </p:cNvPr>
          <p:cNvSpPr/>
          <p:nvPr>
            <p:custDataLst>
              <p:tags r:id="rId7"/>
            </p:custDataLst>
          </p:nvPr>
        </p:nvSpPr>
        <p:spPr>
          <a:xfrm>
            <a:off x="5021721" y="1484768"/>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rgbClr val="FFFFFF"/>
                </a:solidFill>
                <a:latin typeface="Trebuchet MS" panose="020B0603020202020204" pitchFamily="34" charset="0"/>
              </a:rPr>
              <a:t>Why this is benefitial</a:t>
            </a:r>
          </a:p>
        </p:txBody>
      </p:sp>
    </p:spTree>
    <p:custDataLst>
      <p:tags r:id="rId1"/>
    </p:custDataLst>
    <p:extLst>
      <p:ext uri="{BB962C8B-B14F-4D97-AF65-F5344CB8AC3E}">
        <p14:creationId xmlns:p14="http://schemas.microsoft.com/office/powerpoint/2010/main" val="3719238513"/>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26AC96A-15BD-4407-902A-2A27B7E4BF6D}"/>
              </a:ext>
            </a:extLst>
          </p:cNvPr>
          <p:cNvGraphicFramePr>
            <a:graphicFrameLocks noChangeAspect="1"/>
          </p:cNvGraphicFramePr>
          <p:nvPr>
            <p:custDataLst>
              <p:tags r:id="rId2"/>
            </p:custDataLst>
            <p:extLst>
              <p:ext uri="{D42A27DB-BD31-4B8C-83A1-F6EECF244321}">
                <p14:modId xmlns:p14="http://schemas.microsoft.com/office/powerpoint/2010/main" val="41551997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66"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61EEBAF-9657-436F-8810-C3867AA4A5BA}"/>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2CA34B32-2CB4-4ECB-8428-8F1A391F92E4}"/>
              </a:ext>
            </a:extLst>
          </p:cNvPr>
          <p:cNvSpPr>
            <a:spLocks noGrp="1"/>
          </p:cNvSpPr>
          <p:nvPr>
            <p:ph type="title"/>
          </p:nvPr>
        </p:nvSpPr>
        <p:spPr/>
        <p:txBody>
          <a:bodyPr/>
          <a:lstStyle/>
          <a:p>
            <a:r>
              <a:rPr lang="en-US" dirty="0" err="1"/>
              <a:t>Deeplink</a:t>
            </a:r>
            <a:r>
              <a:rPr lang="en-US" dirty="0"/>
              <a:t> function – now Saba also delivered!</a:t>
            </a:r>
          </a:p>
        </p:txBody>
      </p:sp>
      <p:sp>
        <p:nvSpPr>
          <p:cNvPr id="3" name="Text Placeholder 2">
            <a:extLst>
              <a:ext uri="{FF2B5EF4-FFF2-40B4-BE49-F238E27FC236}">
                <a16:creationId xmlns:a16="http://schemas.microsoft.com/office/drawing/2014/main" id="{A618CEA5-C558-48CF-B55F-458C5E78360F}"/>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4BBB5081-F4D0-41EC-8C7A-CB03B2F4BA71}"/>
              </a:ext>
            </a:extLst>
          </p:cNvPr>
          <p:cNvPicPr>
            <a:picLocks noChangeAspect="1"/>
          </p:cNvPicPr>
          <p:nvPr/>
        </p:nvPicPr>
        <p:blipFill>
          <a:blip r:embed="rId7"/>
          <a:stretch>
            <a:fillRect/>
          </a:stretch>
        </p:blipFill>
        <p:spPr>
          <a:xfrm>
            <a:off x="628649" y="1333284"/>
            <a:ext cx="10590335" cy="5126794"/>
          </a:xfrm>
          <a:prstGeom prst="rect">
            <a:avLst/>
          </a:prstGeom>
        </p:spPr>
      </p:pic>
    </p:spTree>
    <p:extLst>
      <p:ext uri="{BB962C8B-B14F-4D97-AF65-F5344CB8AC3E}">
        <p14:creationId xmlns:p14="http://schemas.microsoft.com/office/powerpoint/2010/main" val="659111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4E0631D-4C30-44EE-9007-2AAC6A151258}"/>
              </a:ext>
            </a:extLst>
          </p:cNvPr>
          <p:cNvGraphicFramePr>
            <a:graphicFrameLocks noChangeAspect="1"/>
          </p:cNvGraphicFramePr>
          <p:nvPr>
            <p:custDataLst>
              <p:tags r:id="rId2"/>
            </p:custDataLst>
            <p:extLst>
              <p:ext uri="{D42A27DB-BD31-4B8C-83A1-F6EECF244321}">
                <p14:modId xmlns:p14="http://schemas.microsoft.com/office/powerpoint/2010/main" val="5719298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44" name="think-cell Slide" r:id="rId6" imgW="592" imgH="595" progId="TCLayout.ActiveDocument.1">
                  <p:embed/>
                </p:oleObj>
              </mc:Choice>
              <mc:Fallback>
                <p:oleObj name="think-cell Slide" r:id="rId6" imgW="592" imgH="59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EBC845F-C9C9-43F7-B799-93202863FEB2}"/>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11BC6CDB-0814-4AA9-9722-FE43657D5D38}"/>
              </a:ext>
            </a:extLst>
          </p:cNvPr>
          <p:cNvSpPr>
            <a:spLocks noGrp="1"/>
          </p:cNvSpPr>
          <p:nvPr>
            <p:ph type="title"/>
          </p:nvPr>
        </p:nvSpPr>
        <p:spPr/>
        <p:txBody>
          <a:bodyPr/>
          <a:lstStyle/>
          <a:p>
            <a:r>
              <a:rPr lang="en-US" dirty="0"/>
              <a:t>Established new technique for customizing UI of Saba and </a:t>
            </a:r>
            <a:r>
              <a:rPr lang="en-US" dirty="0" err="1"/>
              <a:t>EdCast</a:t>
            </a:r>
            <a:endParaRPr lang="en-US" dirty="0"/>
          </a:p>
        </p:txBody>
      </p:sp>
      <p:sp>
        <p:nvSpPr>
          <p:cNvPr id="7" name="ee4pContent1">
            <a:extLst>
              <a:ext uri="{FF2B5EF4-FFF2-40B4-BE49-F238E27FC236}">
                <a16:creationId xmlns:a16="http://schemas.microsoft.com/office/drawing/2014/main" id="{AAB1ECCD-7037-4C8B-A970-E71E0FC3229F}"/>
              </a:ext>
            </a:extLst>
          </p:cNvPr>
          <p:cNvSpPr txBox="1"/>
          <p:nvPr/>
        </p:nvSpPr>
        <p:spPr>
          <a:xfrm>
            <a:off x="630000" y="1790515"/>
            <a:ext cx="4995640" cy="34894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600" dirty="0"/>
              <a:t>Pros:</a:t>
            </a:r>
          </a:p>
          <a:p>
            <a:pPr lvl="1">
              <a:buSzPct val="100000"/>
            </a:pPr>
            <a:r>
              <a:rPr lang="en-US" sz="1600" dirty="0"/>
              <a:t>Vendor does implementation and continuous testing</a:t>
            </a:r>
          </a:p>
          <a:p>
            <a:pPr lvl="1">
              <a:buSzPct val="100000"/>
            </a:pPr>
            <a:r>
              <a:rPr lang="en-US" sz="1600" dirty="0"/>
              <a:t>New releases are tested b</a:t>
            </a:r>
            <a:r>
              <a:rPr lang="en-AU" sz="1600" dirty="0"/>
              <a:t>y vendor to not break previous changes</a:t>
            </a:r>
            <a:endParaRPr lang="en-US" sz="1600" dirty="0"/>
          </a:p>
          <a:p>
            <a:pPr lvl="1">
              <a:buSzPct val="100000"/>
            </a:pPr>
            <a:endParaRPr lang="en-US" sz="1600" dirty="0"/>
          </a:p>
          <a:p>
            <a:pPr lvl="1">
              <a:buSzPct val="100000"/>
            </a:pPr>
            <a:endParaRPr lang="en-US" sz="1600" dirty="0"/>
          </a:p>
          <a:p>
            <a:pPr lvl="1">
              <a:buSzPct val="100000"/>
            </a:pPr>
            <a:endParaRPr lang="en-US" sz="1600" dirty="0"/>
          </a:p>
          <a:p>
            <a:pPr lvl="1">
              <a:buSzPct val="100000"/>
            </a:pPr>
            <a:endParaRPr lang="en-US" sz="1600" dirty="0"/>
          </a:p>
          <a:p>
            <a:pPr lvl="1">
              <a:buSzPct val="100000"/>
            </a:pPr>
            <a:endParaRPr lang="en-US" sz="1600" dirty="0"/>
          </a:p>
          <a:p>
            <a:r>
              <a:rPr lang="en-US" sz="1600" dirty="0"/>
              <a:t>Cons:</a:t>
            </a:r>
          </a:p>
          <a:p>
            <a:pPr lvl="1">
              <a:buSzPct val="100000"/>
            </a:pPr>
            <a:r>
              <a:rPr lang="en-US" sz="1600" dirty="0"/>
              <a:t>Long waiting time for changes</a:t>
            </a:r>
          </a:p>
          <a:p>
            <a:pPr lvl="1">
              <a:buSzPct val="100000"/>
            </a:pPr>
            <a:r>
              <a:rPr lang="en-US" sz="1600" dirty="0"/>
              <a:t>High effort to convince vendor</a:t>
            </a:r>
          </a:p>
          <a:p>
            <a:pPr lvl="1">
              <a:buSzPct val="100000"/>
            </a:pPr>
            <a:r>
              <a:rPr lang="en-US" sz="1600" dirty="0"/>
              <a:t>Vendor only implements changes if beneficial for many customers</a:t>
            </a:r>
          </a:p>
          <a:p>
            <a:pPr lvl="1">
              <a:buSzPct val="100000"/>
            </a:pPr>
            <a:r>
              <a:rPr lang="en-US" sz="1600" dirty="0"/>
              <a:t>Limitations often lead to not-ideal and expensive work-arounds</a:t>
            </a:r>
          </a:p>
          <a:p>
            <a:endParaRPr lang="en-US" sz="1600" dirty="0">
              <a:latin typeface="+mn-lt"/>
            </a:endParaRPr>
          </a:p>
          <a:p>
            <a:endParaRPr lang="en-US" sz="1600" dirty="0">
              <a:latin typeface="+mn-lt"/>
            </a:endParaRPr>
          </a:p>
        </p:txBody>
      </p:sp>
      <p:sp>
        <p:nvSpPr>
          <p:cNvPr id="8" name="ee4pContent2">
            <a:extLst>
              <a:ext uri="{FF2B5EF4-FFF2-40B4-BE49-F238E27FC236}">
                <a16:creationId xmlns:a16="http://schemas.microsoft.com/office/drawing/2014/main" id="{6C930117-B653-438C-9C1A-AEAC6F131BE2}"/>
              </a:ext>
            </a:extLst>
          </p:cNvPr>
          <p:cNvSpPr txBox="1"/>
          <p:nvPr/>
        </p:nvSpPr>
        <p:spPr>
          <a:xfrm>
            <a:off x="6567560" y="1790515"/>
            <a:ext cx="4995640" cy="43377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600" dirty="0"/>
              <a:t>Pros:</a:t>
            </a:r>
          </a:p>
          <a:p>
            <a:pPr lvl="1">
              <a:buSzPct val="100000"/>
            </a:pPr>
            <a:r>
              <a:rPr lang="en-AU" sz="1600" dirty="0"/>
              <a:t>Less dependent on vendor</a:t>
            </a:r>
          </a:p>
          <a:p>
            <a:pPr lvl="1">
              <a:buSzPct val="100000"/>
            </a:pPr>
            <a:r>
              <a:rPr lang="en-AU" sz="1600" dirty="0"/>
              <a:t>Much faster results – </a:t>
            </a:r>
            <a:r>
              <a:rPr lang="en-AU" sz="1600" dirty="0" err="1"/>
              <a:t>POC</a:t>
            </a:r>
            <a:r>
              <a:rPr lang="en-AU" sz="1600" dirty="0"/>
              <a:t> within days instead of months</a:t>
            </a:r>
          </a:p>
          <a:p>
            <a:pPr lvl="1">
              <a:buSzPct val="100000"/>
            </a:pPr>
            <a:r>
              <a:rPr lang="en-AU" sz="1600" dirty="0"/>
              <a:t>Avoid work-arounds, better learner value faster</a:t>
            </a:r>
          </a:p>
          <a:p>
            <a:pPr lvl="1">
              <a:buSzPct val="100000"/>
            </a:pPr>
            <a:r>
              <a:rPr lang="en-AU" sz="1600" dirty="0"/>
              <a:t>More portable and more secure than external solutions (</a:t>
            </a:r>
            <a:r>
              <a:rPr lang="en-AU" sz="1600" dirty="0" err="1"/>
              <a:t>eg</a:t>
            </a:r>
            <a:r>
              <a:rPr lang="en-AU" sz="1600" dirty="0"/>
              <a:t> </a:t>
            </a:r>
            <a:r>
              <a:rPr lang="en-AU" sz="1600" dirty="0" err="1"/>
              <a:t>WalkMe</a:t>
            </a:r>
            <a:r>
              <a:rPr lang="en-AU" sz="1600" dirty="0"/>
              <a:t>)</a:t>
            </a:r>
          </a:p>
          <a:p>
            <a:pPr lvl="1">
              <a:buSzPct val="100000"/>
            </a:pPr>
            <a:r>
              <a:rPr lang="en-AU" sz="1600" dirty="0"/>
              <a:t>Can replace some of the current </a:t>
            </a:r>
            <a:r>
              <a:rPr lang="en-AU" sz="1600" dirty="0" err="1"/>
              <a:t>WalkMe</a:t>
            </a:r>
            <a:r>
              <a:rPr lang="en-AU" sz="1600" dirty="0"/>
              <a:t> use cases</a:t>
            </a:r>
            <a:endParaRPr lang="en-US" sz="1600" dirty="0"/>
          </a:p>
          <a:p>
            <a:pPr lvl="1">
              <a:buSzPct val="100000"/>
            </a:pPr>
            <a:endParaRPr lang="en-US" sz="1600" dirty="0"/>
          </a:p>
          <a:p>
            <a:pPr lvl="1">
              <a:buSzPct val="100000"/>
            </a:pPr>
            <a:endParaRPr lang="en-US" sz="1600" dirty="0"/>
          </a:p>
          <a:p>
            <a:r>
              <a:rPr lang="en-US" sz="1600" dirty="0"/>
              <a:t>Cons:</a:t>
            </a:r>
          </a:p>
          <a:p>
            <a:pPr lvl="1">
              <a:buSzPct val="100000"/>
            </a:pPr>
            <a:r>
              <a:rPr lang="en-US" sz="1600" dirty="0"/>
              <a:t>BCG resource needs to do development and continuous testing for new releases</a:t>
            </a:r>
          </a:p>
          <a:p>
            <a:pPr lvl="1">
              <a:buSzPct val="100000"/>
            </a:pPr>
            <a:r>
              <a:rPr lang="en-US" sz="1600" dirty="0"/>
              <a:t>Adjustments might be necessary over time</a:t>
            </a:r>
          </a:p>
          <a:p>
            <a:pPr lvl="1">
              <a:buSzPct val="100000"/>
            </a:pPr>
            <a:r>
              <a:rPr lang="en-US" sz="1600" dirty="0"/>
              <a:t>Not everything can be done with this method</a:t>
            </a:r>
          </a:p>
          <a:p>
            <a:pPr lvl="1">
              <a:buSzPct val="100000"/>
            </a:pPr>
            <a:r>
              <a:rPr lang="en-US" sz="1600" dirty="0"/>
              <a:t>Legal limits need to be confirmed</a:t>
            </a:r>
          </a:p>
          <a:p>
            <a:pPr lvl="1">
              <a:buSzPct val="100000"/>
            </a:pPr>
            <a:r>
              <a:rPr lang="en-US" sz="1600" dirty="0"/>
              <a:t>Not possible to do changes within native apps (</a:t>
            </a:r>
            <a:r>
              <a:rPr lang="en-US" sz="1600" dirty="0" err="1"/>
              <a:t>eg</a:t>
            </a:r>
            <a:r>
              <a:rPr lang="en-US" sz="1600" dirty="0"/>
              <a:t> </a:t>
            </a:r>
            <a:r>
              <a:rPr lang="en-US" sz="1600" dirty="0" err="1"/>
              <a:t>EdCast</a:t>
            </a:r>
            <a:r>
              <a:rPr lang="en-US" sz="1600" dirty="0"/>
              <a:t> or Saba) – but still works on mobile browsers</a:t>
            </a:r>
          </a:p>
          <a:p>
            <a:endParaRPr lang="en-US" sz="1600" dirty="0"/>
          </a:p>
          <a:p>
            <a:endParaRPr lang="en-US" sz="1600" dirty="0"/>
          </a:p>
        </p:txBody>
      </p:sp>
      <p:sp>
        <p:nvSpPr>
          <p:cNvPr id="9" name="ee4pHeader1">
            <a:extLst>
              <a:ext uri="{FF2B5EF4-FFF2-40B4-BE49-F238E27FC236}">
                <a16:creationId xmlns:a16="http://schemas.microsoft.com/office/drawing/2014/main" id="{010F04A4-2CFC-4221-B891-9E55CF3B8523}"/>
              </a:ext>
            </a:extLst>
          </p:cNvPr>
          <p:cNvSpPr txBox="1"/>
          <p:nvPr/>
        </p:nvSpPr>
        <p:spPr>
          <a:xfrm>
            <a:off x="630000" y="1027315"/>
            <a:ext cx="4995640"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Previously, we were </a:t>
            </a:r>
            <a:r>
              <a:rPr lang="en-US" sz="1600" dirty="0" err="1">
                <a:solidFill>
                  <a:schemeClr val="tx2"/>
                </a:solidFill>
              </a:rPr>
              <a:t>dependant</a:t>
            </a:r>
            <a:r>
              <a:rPr lang="en-US" sz="1600" dirty="0">
                <a:solidFill>
                  <a:schemeClr val="tx2"/>
                </a:solidFill>
              </a:rPr>
              <a:t> on vendor's mercy</a:t>
            </a:r>
          </a:p>
        </p:txBody>
      </p:sp>
      <p:sp>
        <p:nvSpPr>
          <p:cNvPr id="10" name="ee4pHeader2">
            <a:extLst>
              <a:ext uri="{FF2B5EF4-FFF2-40B4-BE49-F238E27FC236}">
                <a16:creationId xmlns:a16="http://schemas.microsoft.com/office/drawing/2014/main" id="{45EFC047-2805-4548-88F8-80BD7E643DAC}"/>
              </a:ext>
            </a:extLst>
          </p:cNvPr>
          <p:cNvSpPr txBox="1"/>
          <p:nvPr/>
        </p:nvSpPr>
        <p:spPr>
          <a:xfrm>
            <a:off x="6567560" y="1027315"/>
            <a:ext cx="4995640"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Now, we can act independently</a:t>
            </a:r>
          </a:p>
        </p:txBody>
      </p:sp>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205CF8E-5B8C-4FB6-86F0-7D6EF8E5EC13}"/>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8" name="Rectangle 17">
            <a:extLst>
              <a:ext uri="{FF2B5EF4-FFF2-40B4-BE49-F238E27FC236}">
                <a16:creationId xmlns:a16="http://schemas.microsoft.com/office/drawing/2014/main" id="{BDE4C955-89E8-46A8-B324-A472DF5E024D}"/>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7" name="Rectangle 16">
            <a:extLst>
              <a:ext uri="{FF2B5EF4-FFF2-40B4-BE49-F238E27FC236}">
                <a16:creationId xmlns:a16="http://schemas.microsoft.com/office/drawing/2014/main" id="{0396554B-E1D4-4DA1-AF9E-D87DF5B887B3}"/>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16" name="Rectangle 15">
            <a:hlinkClick r:id="rId9" action="ppaction://hlinksldjump"/>
            <a:extLst>
              <a:ext uri="{FF2B5EF4-FFF2-40B4-BE49-F238E27FC236}">
                <a16:creationId xmlns:a16="http://schemas.microsoft.com/office/drawing/2014/main" id="{15FA47CB-E2DE-482F-A7C2-6BAEBE496220}"/>
              </a:ext>
            </a:extLst>
          </p:cNvPr>
          <p:cNvSpPr/>
          <p:nvPr>
            <p:custDataLst>
              <p:tags r:id="rId5"/>
            </p:custDataLst>
          </p:nvPr>
        </p:nvSpPr>
        <p:spPr>
          <a:xfrm>
            <a:off x="5021721" y="2616486"/>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2">
                    <a:lumMod val="60000"/>
                    <a:lumOff val="40000"/>
                  </a:schemeClr>
                </a:solidFill>
                <a:latin typeface="Trebuchet MS" panose="020B0603020202020204" pitchFamily="34" charset="0"/>
              </a:rPr>
              <a:t>How it works</a:t>
            </a:r>
          </a:p>
        </p:txBody>
      </p:sp>
      <p:sp>
        <p:nvSpPr>
          <p:cNvPr id="15" name="Rectangle 14">
            <a:hlinkClick r:id="rId10" action="ppaction://hlinksldjump"/>
            <a:extLst>
              <a:ext uri="{FF2B5EF4-FFF2-40B4-BE49-F238E27FC236}">
                <a16:creationId xmlns:a16="http://schemas.microsoft.com/office/drawing/2014/main" id="{2F3EB937-4662-4591-8659-2DF000E01972}"/>
              </a:ext>
            </a:extLst>
          </p:cNvPr>
          <p:cNvSpPr/>
          <p:nvPr>
            <p:custDataLst>
              <p:tags r:id="rId6"/>
            </p:custDataLst>
          </p:nvPr>
        </p:nvSpPr>
        <p:spPr>
          <a:xfrm>
            <a:off x="5021721" y="2050627"/>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AU" sz="2400">
                <a:solidFill>
                  <a:srgbClr val="FFFFFF"/>
                </a:solidFill>
                <a:latin typeface="Trebuchet MS" panose="020B0603020202020204" pitchFamily="34" charset="0"/>
              </a:rPr>
              <a:t>Security, legal and IT assessment</a:t>
            </a:r>
            <a:endParaRPr lang="en-US" sz="2400">
              <a:solidFill>
                <a:srgbClr val="FFFFFF"/>
              </a:solidFill>
              <a:latin typeface="Trebuchet MS" panose="020B0603020202020204" pitchFamily="34" charset="0"/>
            </a:endParaRPr>
          </a:p>
        </p:txBody>
      </p:sp>
      <p:sp>
        <p:nvSpPr>
          <p:cNvPr id="14" name="Rectangle 13">
            <a:hlinkClick r:id="rId11" action="ppaction://hlinksldjump"/>
            <a:extLst>
              <a:ext uri="{FF2B5EF4-FFF2-40B4-BE49-F238E27FC236}">
                <a16:creationId xmlns:a16="http://schemas.microsoft.com/office/drawing/2014/main" id="{70776F9F-146A-44D9-8808-F2EB470AE595}"/>
              </a:ext>
            </a:extLst>
          </p:cNvPr>
          <p:cNvSpPr/>
          <p:nvPr>
            <p:custDataLst>
              <p:tags r:id="rId7"/>
            </p:custDataLst>
          </p:nvPr>
        </p:nvSpPr>
        <p:spPr>
          <a:xfrm>
            <a:off x="5021721" y="1484768"/>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2">
                    <a:lumMod val="60000"/>
                    <a:lumOff val="40000"/>
                  </a:schemeClr>
                </a:solidFill>
                <a:latin typeface="Trebuchet MS" panose="020B0603020202020204" pitchFamily="34" charset="0"/>
              </a:rPr>
              <a:t>Why this is benefitial</a:t>
            </a:r>
          </a:p>
        </p:txBody>
      </p:sp>
    </p:spTree>
    <p:custDataLst>
      <p:tags r:id="rId1"/>
    </p:custDataLst>
    <p:extLst>
      <p:ext uri="{BB962C8B-B14F-4D97-AF65-F5344CB8AC3E}">
        <p14:creationId xmlns:p14="http://schemas.microsoft.com/office/powerpoint/2010/main" val="3816967322"/>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8E6321E-8E97-463C-8963-B823BC2616AB}"/>
              </a:ext>
            </a:extLst>
          </p:cNvPr>
          <p:cNvGraphicFramePr>
            <a:graphicFrameLocks noChangeAspect="1"/>
          </p:cNvGraphicFramePr>
          <p:nvPr>
            <p:custDataLst>
              <p:tags r:id="rId2"/>
            </p:custDataLst>
            <p:extLst>
              <p:ext uri="{D42A27DB-BD31-4B8C-83A1-F6EECF244321}">
                <p14:modId xmlns:p14="http://schemas.microsoft.com/office/powerpoint/2010/main" val="1559758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34"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2DA00D28-F17D-4E85-940B-8BEFD8CBF9F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E13D6426-3627-48F8-BB1B-A63554C716D9}"/>
              </a:ext>
            </a:extLst>
          </p:cNvPr>
          <p:cNvSpPr>
            <a:spLocks noGrp="1"/>
          </p:cNvSpPr>
          <p:nvPr>
            <p:ph type="title"/>
          </p:nvPr>
        </p:nvSpPr>
        <p:spPr/>
        <p:txBody>
          <a:bodyPr/>
          <a:lstStyle/>
          <a:p>
            <a:r>
              <a:rPr lang="en-US" dirty="0"/>
              <a:t>Summary of assessments by security, legal and IT</a:t>
            </a:r>
          </a:p>
        </p:txBody>
      </p:sp>
      <p:sp>
        <p:nvSpPr>
          <p:cNvPr id="3" name="Text Placeholder 2">
            <a:extLst>
              <a:ext uri="{FF2B5EF4-FFF2-40B4-BE49-F238E27FC236}">
                <a16:creationId xmlns:a16="http://schemas.microsoft.com/office/drawing/2014/main" id="{884414D6-ACB5-4378-8E8B-F59EAE0BF0E6}"/>
              </a:ext>
            </a:extLst>
          </p:cNvPr>
          <p:cNvSpPr>
            <a:spLocks noGrp="1"/>
          </p:cNvSpPr>
          <p:nvPr>
            <p:ph type="body" sz="quarter" idx="10"/>
          </p:nvPr>
        </p:nvSpPr>
        <p:spPr/>
        <p:txBody>
          <a:bodyPr/>
          <a:lstStyle/>
          <a:p>
            <a:r>
              <a:rPr lang="en-US" dirty="0"/>
              <a:t>Security assessment:</a:t>
            </a:r>
          </a:p>
          <a:p>
            <a:pPr marL="324000" lvl="1" indent="-216000">
              <a:buSzPct val="100000"/>
              <a:buFont typeface="Trebuchet MS" panose="020B0603020202020204" pitchFamily="34" charset="0"/>
              <a:buChar char="•"/>
            </a:pPr>
            <a:r>
              <a:rPr lang="en-US" dirty="0">
                <a:latin typeface="Trebuchet MS" panose="020B0603020202020204" pitchFamily="34" charset="0"/>
              </a:rPr>
              <a:t>Discussed with Shaun Wityak (Security Architect) and Shouvik Kar (</a:t>
            </a:r>
            <a:r>
              <a:rPr lang="en-US" dirty="0" err="1">
                <a:latin typeface="Trebuchet MS" panose="020B0603020202020204" pitchFamily="34" charset="0"/>
              </a:rPr>
              <a:t>Pentester</a:t>
            </a:r>
            <a:r>
              <a:rPr lang="en-US" dirty="0">
                <a:latin typeface="Trebuchet MS" panose="020B0603020202020204" pitchFamily="34" charset="0"/>
              </a:rPr>
              <a:t>), see also email in next slides</a:t>
            </a:r>
          </a:p>
          <a:p>
            <a:pPr marL="324000" lvl="1" indent="-216000">
              <a:buSzPct val="100000"/>
              <a:buFont typeface="Trebuchet MS" panose="020B0603020202020204" pitchFamily="34" charset="0"/>
              <a:buChar char="•"/>
            </a:pPr>
            <a:r>
              <a:rPr lang="en-US" dirty="0">
                <a:latin typeface="Trebuchet MS" panose="020B0603020202020204" pitchFamily="34" charset="0"/>
              </a:rPr>
              <a:t>From security perspective, there is no issue using this approach</a:t>
            </a:r>
          </a:p>
          <a:p>
            <a:pPr marL="324000" lvl="1" indent="-216000">
              <a:buSzPct val="100000"/>
              <a:buFont typeface="Trebuchet MS" panose="020B0603020202020204" pitchFamily="34" charset="0"/>
              <a:buChar char="•"/>
            </a:pPr>
            <a:r>
              <a:rPr lang="en-US" dirty="0">
                <a:latin typeface="Trebuchet MS" panose="020B0603020202020204" pitchFamily="34" charset="0"/>
              </a:rPr>
              <a:t>Only requirement is that the code we inject is safe – we should always run it through Veracode to check for vulnerabilities</a:t>
            </a:r>
          </a:p>
          <a:p>
            <a:endParaRPr lang="en-US" dirty="0"/>
          </a:p>
          <a:p>
            <a:r>
              <a:rPr lang="en-US" dirty="0"/>
              <a:t>Legal assessment:</a:t>
            </a:r>
          </a:p>
          <a:p>
            <a:pPr marL="324000" lvl="1" indent="-216000">
              <a:buSzPct val="100000"/>
              <a:buFont typeface="Trebuchet MS" panose="020B0603020202020204" pitchFamily="34" charset="0"/>
              <a:buChar char="•"/>
            </a:pPr>
            <a:r>
              <a:rPr lang="en-US" dirty="0">
                <a:latin typeface="Trebuchet MS" panose="020B0603020202020204" pitchFamily="34" charset="0"/>
              </a:rPr>
              <a:t>Discussed with procurement (Scott Reilly) who referred us to Aubrey Emory (legal counsel)</a:t>
            </a:r>
          </a:p>
          <a:p>
            <a:pPr marL="324000" lvl="1" indent="-216000">
              <a:buSzPct val="100000"/>
              <a:buFont typeface="Trebuchet MS" panose="020B0603020202020204" pitchFamily="34" charset="0"/>
              <a:buChar char="•"/>
            </a:pPr>
            <a:r>
              <a:rPr lang="en-US" dirty="0">
                <a:latin typeface="Trebuchet MS" panose="020B0603020202020204" pitchFamily="34" charset="0"/>
              </a:rPr>
              <a:t>This is in a grey zone (very similar to </a:t>
            </a:r>
            <a:r>
              <a:rPr lang="en-US" dirty="0" err="1">
                <a:latin typeface="Trebuchet MS" panose="020B0603020202020204" pitchFamily="34" charset="0"/>
              </a:rPr>
              <a:t>AdBlockers</a:t>
            </a:r>
            <a:r>
              <a:rPr lang="en-US" dirty="0">
                <a:latin typeface="Trebuchet MS" panose="020B0603020202020204" pitchFamily="34" charset="0"/>
              </a:rPr>
              <a:t> or </a:t>
            </a:r>
            <a:r>
              <a:rPr lang="en-US" dirty="0" err="1">
                <a:latin typeface="Trebuchet MS" panose="020B0603020202020204" pitchFamily="34" charset="0"/>
              </a:rPr>
              <a:t>WalkMe</a:t>
            </a:r>
            <a:r>
              <a:rPr lang="en-US" dirty="0">
                <a:latin typeface="Trebuchet MS" panose="020B0603020202020204" pitchFamily="34" charset="0"/>
              </a:rPr>
              <a:t>), and </a:t>
            </a:r>
            <a:r>
              <a:rPr lang="en-US" dirty="0" err="1">
                <a:latin typeface="Trebuchet MS" panose="020B0603020202020204" pitchFamily="34" charset="0"/>
              </a:rPr>
              <a:t>EdCast</a:t>
            </a:r>
            <a:r>
              <a:rPr lang="en-US" dirty="0">
                <a:latin typeface="Trebuchet MS" panose="020B0603020202020204" pitchFamily="34" charset="0"/>
              </a:rPr>
              <a:t> acceptable use policy looks like this is not allowed. Another risk is, that the vendor might just turn off this feature if we don’t let them know beforehand. So she highly recommended to let them know and at least get an informal approval/acknowledgement through email.</a:t>
            </a:r>
          </a:p>
          <a:p>
            <a:pPr marL="324000" lvl="1" indent="-216000">
              <a:buSzPct val="100000"/>
              <a:buFont typeface="Trebuchet MS" panose="020B0603020202020204" pitchFamily="34" charset="0"/>
              <a:buChar char="•"/>
            </a:pPr>
            <a:r>
              <a:rPr lang="en-US" dirty="0">
                <a:latin typeface="Trebuchet MS" panose="020B0603020202020204" pitchFamily="34" charset="0"/>
              </a:rPr>
              <a:t>Aubrey drafted email text for </a:t>
            </a:r>
            <a:r>
              <a:rPr lang="en-US" dirty="0" err="1">
                <a:latin typeface="Trebuchet MS" panose="020B0603020202020204" pitchFamily="34" charset="0"/>
              </a:rPr>
              <a:t>EdCast</a:t>
            </a:r>
            <a:r>
              <a:rPr lang="en-US" dirty="0">
                <a:latin typeface="Trebuchet MS" panose="020B0603020202020204" pitchFamily="34" charset="0"/>
              </a:rPr>
              <a:t>.</a:t>
            </a:r>
          </a:p>
          <a:p>
            <a:pPr marL="324000" lvl="1" indent="-216000">
              <a:buSzPct val="100000"/>
              <a:buFont typeface="Trebuchet MS" panose="020B0603020202020204" pitchFamily="34" charset="0"/>
              <a:buChar char="•"/>
            </a:pPr>
            <a:r>
              <a:rPr lang="en-US" dirty="0">
                <a:latin typeface="Trebuchet MS" panose="020B0603020202020204" pitchFamily="34" charset="0"/>
              </a:rPr>
              <a:t>Kate sent email to Max Meadow (</a:t>
            </a:r>
            <a:r>
              <a:rPr lang="en-US" dirty="0" err="1">
                <a:latin typeface="Trebuchet MS" panose="020B0603020202020204" pitchFamily="34" charset="0"/>
              </a:rPr>
              <a:t>EdCast</a:t>
            </a:r>
            <a:r>
              <a:rPr lang="en-US" dirty="0">
                <a:latin typeface="Trebuchet MS" panose="020B0603020202020204" pitchFamily="34" charset="0"/>
              </a:rPr>
              <a:t>) and he confirmed that this is okay for us to use. (see next slide screenshot)</a:t>
            </a:r>
          </a:p>
          <a:p>
            <a:pPr marL="324000" lvl="1" indent="-216000">
              <a:buSzPct val="100000"/>
              <a:buFont typeface="Trebuchet MS" panose="020B0603020202020204" pitchFamily="34" charset="0"/>
              <a:buChar char="•"/>
            </a:pPr>
            <a:r>
              <a:rPr lang="en-US" dirty="0">
                <a:latin typeface="Trebuchet MS" panose="020B0603020202020204" pitchFamily="34" charset="0"/>
              </a:rPr>
              <a:t>For </a:t>
            </a:r>
            <a:r>
              <a:rPr lang="en-US" dirty="0" err="1">
                <a:latin typeface="Trebuchet MS" panose="020B0603020202020204" pitchFamily="34" charset="0"/>
              </a:rPr>
              <a:t>EdCast</a:t>
            </a:r>
            <a:r>
              <a:rPr lang="en-US" dirty="0">
                <a:latin typeface="Trebuchet MS" panose="020B0603020202020204" pitchFamily="34" charset="0"/>
              </a:rPr>
              <a:t> we aim to also add it also to the next contract terms, since it is anyway due for extension.</a:t>
            </a:r>
          </a:p>
          <a:p>
            <a:pPr marL="324000" lvl="1" indent="-216000">
              <a:buSzPct val="100000"/>
              <a:buFont typeface="Trebuchet MS" panose="020B0603020202020204" pitchFamily="34" charset="0"/>
              <a:buChar char="•"/>
            </a:pPr>
            <a:r>
              <a:rPr lang="en-US" dirty="0">
                <a:latin typeface="Trebuchet MS" panose="020B0603020202020204" pitchFamily="34" charset="0"/>
              </a:rPr>
              <a:t>Saba approval still pending – we have not asked them yet. Jean suggested to send email to Jake.</a:t>
            </a:r>
          </a:p>
          <a:p>
            <a:endParaRPr lang="en-US" dirty="0"/>
          </a:p>
          <a:p>
            <a:r>
              <a:rPr lang="en-US" dirty="0"/>
              <a:t>IT assessment:</a:t>
            </a:r>
          </a:p>
          <a:p>
            <a:pPr marL="324000" lvl="1" indent="-216000">
              <a:buSzPct val="100000"/>
              <a:buFont typeface="Trebuchet MS" panose="020B0603020202020204" pitchFamily="34" charset="0"/>
              <a:buChar char="•"/>
            </a:pPr>
            <a:r>
              <a:rPr lang="en-US" dirty="0">
                <a:latin typeface="Trebuchet MS" panose="020B0603020202020204" pitchFamily="34" charset="0"/>
              </a:rPr>
              <a:t>Discussed with Scott Mirley, Siddharth Goel, Jean Whitney, Jung Choi</a:t>
            </a:r>
          </a:p>
          <a:p>
            <a:pPr marL="324000" lvl="1" indent="-216000">
              <a:buSzPct val="100000"/>
              <a:buFont typeface="Trebuchet MS" panose="020B0603020202020204" pitchFamily="34" charset="0"/>
              <a:buChar char="•"/>
            </a:pPr>
            <a:r>
              <a:rPr lang="en-US" dirty="0">
                <a:latin typeface="Trebuchet MS" panose="020B0603020202020204" pitchFamily="34" charset="0"/>
              </a:rPr>
              <a:t>This is a good work-around to bridge the time until the vendor implements requested enhancements for us</a:t>
            </a:r>
          </a:p>
          <a:p>
            <a:pPr marL="324000" lvl="1" indent="-216000">
              <a:buSzPct val="100000"/>
              <a:buFont typeface="Trebuchet MS" panose="020B0603020202020204" pitchFamily="34" charset="0"/>
              <a:buChar char="•"/>
            </a:pPr>
            <a:r>
              <a:rPr lang="en-US" dirty="0">
                <a:latin typeface="Trebuchet MS" panose="020B0603020202020204" pitchFamily="34" charset="0"/>
              </a:rPr>
              <a:t>We should make sure google tag manager accounts that have access to BCG assets are secured with 2-factor auth</a:t>
            </a:r>
          </a:p>
          <a:p>
            <a:pPr marL="324000" lvl="1" indent="-216000">
              <a:buSzPct val="100000"/>
              <a:buFont typeface="Trebuchet MS" panose="020B0603020202020204" pitchFamily="34" charset="0"/>
              <a:buChar char="•"/>
            </a:pPr>
            <a:r>
              <a:rPr lang="en-US" dirty="0">
                <a:latin typeface="Trebuchet MS" panose="020B0603020202020204" pitchFamily="34" charset="0"/>
              </a:rPr>
              <a:t>Don’t make high-risk adjustments, </a:t>
            </a:r>
            <a:r>
              <a:rPr lang="en-US" dirty="0" err="1">
                <a:latin typeface="Trebuchet MS" panose="020B0603020202020204" pitchFamily="34" charset="0"/>
              </a:rPr>
              <a:t>ie</a:t>
            </a:r>
            <a:r>
              <a:rPr lang="en-US" dirty="0">
                <a:latin typeface="Trebuchet MS" panose="020B0603020202020204" pitchFamily="34" charset="0"/>
              </a:rPr>
              <a:t> the platforms should still remain usable even if the adjustments stop working (</a:t>
            </a:r>
            <a:r>
              <a:rPr lang="en-US" dirty="0" err="1">
                <a:latin typeface="Trebuchet MS" panose="020B0603020202020204" pitchFamily="34" charset="0"/>
              </a:rPr>
              <a:t>eg</a:t>
            </a:r>
            <a:r>
              <a:rPr lang="en-US" dirty="0">
                <a:latin typeface="Trebuchet MS" panose="020B0603020202020204" pitchFamily="34" charset="0"/>
              </a:rPr>
              <a:t> because of changes from vendor).</a:t>
            </a:r>
          </a:p>
          <a:p>
            <a:pPr marL="324000" lvl="1" indent="-216000">
              <a:buSzPct val="100000"/>
              <a:buFont typeface="Trebuchet MS" panose="020B0603020202020204" pitchFamily="34" charset="0"/>
              <a:buChar char="•"/>
            </a:pPr>
            <a:r>
              <a:rPr lang="en-US" dirty="0">
                <a:latin typeface="Trebuchet MS" panose="020B0603020202020204" pitchFamily="34" charset="0"/>
              </a:rPr>
              <a:t>Use it sparely – don’t go crazy…</a:t>
            </a:r>
          </a:p>
        </p:txBody>
      </p:sp>
    </p:spTree>
    <p:extLst>
      <p:ext uri="{BB962C8B-B14F-4D97-AF65-F5344CB8AC3E}">
        <p14:creationId xmlns:p14="http://schemas.microsoft.com/office/powerpoint/2010/main" val="40665081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E3A9AB1-8EAB-457F-B871-F34FDAC59199}"/>
              </a:ext>
            </a:extLst>
          </p:cNvPr>
          <p:cNvGraphicFramePr>
            <a:graphicFrameLocks noChangeAspect="1"/>
          </p:cNvGraphicFramePr>
          <p:nvPr>
            <p:custDataLst>
              <p:tags r:id="rId2"/>
            </p:custDataLst>
            <p:extLst>
              <p:ext uri="{D42A27DB-BD31-4B8C-83A1-F6EECF244321}">
                <p14:modId xmlns:p14="http://schemas.microsoft.com/office/powerpoint/2010/main" val="26747335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57"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BEE7073-2909-4839-9CAB-06B5D4D9501B}"/>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AA82B469-320F-4B10-91DB-1963C2125925}"/>
              </a:ext>
            </a:extLst>
          </p:cNvPr>
          <p:cNvSpPr>
            <a:spLocks noGrp="1"/>
          </p:cNvSpPr>
          <p:nvPr>
            <p:ph type="title"/>
          </p:nvPr>
        </p:nvSpPr>
        <p:spPr/>
        <p:txBody>
          <a:bodyPr/>
          <a:lstStyle/>
          <a:p>
            <a:r>
              <a:rPr lang="en-US" dirty="0" err="1"/>
              <a:t>EdCast</a:t>
            </a:r>
            <a:r>
              <a:rPr lang="en-US" dirty="0"/>
              <a:t> approval</a:t>
            </a:r>
          </a:p>
        </p:txBody>
      </p:sp>
      <p:sp>
        <p:nvSpPr>
          <p:cNvPr id="3" name="Text Placeholder 2">
            <a:extLst>
              <a:ext uri="{FF2B5EF4-FFF2-40B4-BE49-F238E27FC236}">
                <a16:creationId xmlns:a16="http://schemas.microsoft.com/office/drawing/2014/main" id="{B48545C6-32EF-4D0E-BE06-19700F6B7EAB}"/>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95785DFB-812C-4547-BFDC-B3011F8B9505}"/>
              </a:ext>
            </a:extLst>
          </p:cNvPr>
          <p:cNvPicPr>
            <a:picLocks noChangeAspect="1"/>
          </p:cNvPicPr>
          <p:nvPr/>
        </p:nvPicPr>
        <p:blipFill>
          <a:blip r:embed="rId7"/>
          <a:stretch>
            <a:fillRect/>
          </a:stretch>
        </p:blipFill>
        <p:spPr>
          <a:xfrm>
            <a:off x="708917" y="1086401"/>
            <a:ext cx="10322317" cy="5911423"/>
          </a:xfrm>
          <a:prstGeom prst="rect">
            <a:avLst/>
          </a:prstGeom>
        </p:spPr>
      </p:pic>
    </p:spTree>
    <p:extLst>
      <p:ext uri="{BB962C8B-B14F-4D97-AF65-F5344CB8AC3E}">
        <p14:creationId xmlns:p14="http://schemas.microsoft.com/office/powerpoint/2010/main" val="4031584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33023AE-9669-41EB-A6E8-7C24063AD429}"/>
              </a:ext>
            </a:extLst>
          </p:cNvPr>
          <p:cNvGraphicFramePr>
            <a:graphicFrameLocks noChangeAspect="1"/>
          </p:cNvGraphicFramePr>
          <p:nvPr>
            <p:custDataLst>
              <p:tags r:id="rId2"/>
            </p:custDataLst>
            <p:extLst>
              <p:ext uri="{D42A27DB-BD31-4B8C-83A1-F6EECF244321}">
                <p14:modId xmlns:p14="http://schemas.microsoft.com/office/powerpoint/2010/main" val="30712724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381"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BFD329C-0654-4488-890F-14DCB81EC80C}"/>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EDD99C90-07CF-4B85-A065-DF5D6F42857F}"/>
              </a:ext>
            </a:extLst>
          </p:cNvPr>
          <p:cNvSpPr>
            <a:spLocks noGrp="1"/>
          </p:cNvSpPr>
          <p:nvPr>
            <p:ph type="title"/>
          </p:nvPr>
        </p:nvSpPr>
        <p:spPr/>
        <p:txBody>
          <a:bodyPr/>
          <a:lstStyle/>
          <a:p>
            <a:r>
              <a:rPr lang="en-US" dirty="0"/>
              <a:t>BCG security approval</a:t>
            </a:r>
          </a:p>
        </p:txBody>
      </p:sp>
      <p:sp>
        <p:nvSpPr>
          <p:cNvPr id="3" name="Text Placeholder 2">
            <a:extLst>
              <a:ext uri="{FF2B5EF4-FFF2-40B4-BE49-F238E27FC236}">
                <a16:creationId xmlns:a16="http://schemas.microsoft.com/office/drawing/2014/main" id="{A0E35D14-E630-4D11-B66F-5F7A453646D2}"/>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6A1C6317-3642-4074-BFA4-4114B994C4DE}"/>
              </a:ext>
            </a:extLst>
          </p:cNvPr>
          <p:cNvPicPr>
            <a:picLocks noChangeAspect="1"/>
          </p:cNvPicPr>
          <p:nvPr/>
        </p:nvPicPr>
        <p:blipFill>
          <a:blip r:embed="rId7"/>
          <a:stretch>
            <a:fillRect/>
          </a:stretch>
        </p:blipFill>
        <p:spPr>
          <a:xfrm>
            <a:off x="1520575" y="983451"/>
            <a:ext cx="10580937" cy="5655473"/>
          </a:xfrm>
          <a:prstGeom prst="rect">
            <a:avLst/>
          </a:prstGeom>
        </p:spPr>
      </p:pic>
    </p:spTree>
    <p:extLst>
      <p:ext uri="{BB962C8B-B14F-4D97-AF65-F5344CB8AC3E}">
        <p14:creationId xmlns:p14="http://schemas.microsoft.com/office/powerpoint/2010/main" val="37206578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C88A34-B5A0-45E2-A92E-DF0E78F5FDBB}"/>
              </a:ext>
            </a:extLst>
          </p:cNvPr>
          <p:cNvSpPr/>
          <p:nvPr>
            <p:custDataLst>
              <p:tags r:id="rId2"/>
            </p:custDataLst>
          </p:nvPr>
        </p:nvSpPr>
        <p:spPr>
          <a:xfrm>
            <a:off x="1388146" y="4691187"/>
            <a:ext cx="929337" cy="995874"/>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8" name="Rectangle 17">
            <a:extLst>
              <a:ext uri="{FF2B5EF4-FFF2-40B4-BE49-F238E27FC236}">
                <a16:creationId xmlns:a16="http://schemas.microsoft.com/office/drawing/2014/main" id="{D2050582-F90E-46E6-B981-0892926162EC}"/>
              </a:ext>
            </a:extLst>
          </p:cNvPr>
          <p:cNvSpPr/>
          <p:nvPr>
            <p:custDataLst>
              <p:tags r:id="rId3"/>
            </p:custDataLst>
          </p:nvPr>
        </p:nvSpPr>
        <p:spPr>
          <a:xfrm>
            <a:off x="2509482" y="4691187"/>
            <a:ext cx="1570152" cy="1468176"/>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180000" rIns="0" bIns="0" numCol="1" spcCol="0" rtlCol="0" fromWordArt="0" anchor="t" anchorCtr="0" forceAA="0" compatLnSpc="1">
            <a:prstTxWarp prst="textNoShape">
              <a:avLst/>
            </a:prstTxWarp>
            <a:noAutofit/>
          </a:bodyPr>
          <a:lstStyle/>
          <a:p>
            <a:pPr algn="ctr">
              <a:spcBef>
                <a:spcPct val="0"/>
              </a:spcBef>
              <a:spcAft>
                <a:spcPct val="0"/>
              </a:spcAft>
            </a:pPr>
            <a:endParaRPr lang="en-US" sz="2400">
              <a:solidFill>
                <a:srgbClr val="FFFFFF"/>
              </a:solidFill>
              <a:latin typeface="Trebuchet MS" panose="020B0603020202020204" pitchFamily="34" charset="0"/>
            </a:endParaRPr>
          </a:p>
        </p:txBody>
      </p:sp>
      <p:sp>
        <p:nvSpPr>
          <p:cNvPr id="17" name="Rectangle 16">
            <a:extLst>
              <a:ext uri="{FF2B5EF4-FFF2-40B4-BE49-F238E27FC236}">
                <a16:creationId xmlns:a16="http://schemas.microsoft.com/office/drawing/2014/main" id="{662A631F-2C3C-4117-A4F6-6DD286D21D2E}"/>
              </a:ext>
            </a:extLst>
          </p:cNvPr>
          <p:cNvSpPr/>
          <p:nvPr>
            <p:custDataLst>
              <p:tags r:id="rId4"/>
            </p:custDataLst>
          </p:nvPr>
        </p:nvSpPr>
        <p:spPr>
          <a:xfrm>
            <a:off x="631553" y="908491"/>
            <a:ext cx="3448081" cy="348910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252000" rIns="0" bIns="0" numCol="1" spcCol="0" rtlCol="0" fromWordArt="0" anchor="t" anchorCtr="0" forceAA="0" compatLnSpc="1">
            <a:prstTxWarp prst="textNoShape">
              <a:avLst/>
            </a:prstTxWarp>
            <a:noAutofit/>
          </a:bodyPr>
          <a:lstStyle/>
          <a:p>
            <a:pPr algn="ctr">
              <a:lnSpc>
                <a:spcPct val="95000"/>
              </a:lnSpc>
            </a:pPr>
            <a:r>
              <a:rPr lang="en-US" sz="5400">
                <a:solidFill>
                  <a:srgbClr val="FFFFFF"/>
                </a:solidFill>
                <a:latin typeface="Trebuchet MS" panose="020B0603020202020204" pitchFamily="34" charset="0"/>
              </a:rPr>
              <a:t>Agenda</a:t>
            </a:r>
          </a:p>
        </p:txBody>
      </p:sp>
      <p:sp>
        <p:nvSpPr>
          <p:cNvPr id="16" name="Rectangle 15">
            <a:hlinkClick r:id="rId9" action="ppaction://hlinksldjump"/>
            <a:extLst>
              <a:ext uri="{FF2B5EF4-FFF2-40B4-BE49-F238E27FC236}">
                <a16:creationId xmlns:a16="http://schemas.microsoft.com/office/drawing/2014/main" id="{39E7A636-EBEB-47DB-AA72-92030E5B0C9E}"/>
              </a:ext>
            </a:extLst>
          </p:cNvPr>
          <p:cNvSpPr/>
          <p:nvPr>
            <p:custDataLst>
              <p:tags r:id="rId5"/>
            </p:custDataLst>
          </p:nvPr>
        </p:nvSpPr>
        <p:spPr>
          <a:xfrm>
            <a:off x="5021721" y="2616486"/>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rgbClr val="FFFFFF"/>
                </a:solidFill>
                <a:latin typeface="Trebuchet MS" panose="020B0603020202020204" pitchFamily="34" charset="0"/>
              </a:rPr>
              <a:t>How it works</a:t>
            </a:r>
          </a:p>
        </p:txBody>
      </p:sp>
      <p:sp>
        <p:nvSpPr>
          <p:cNvPr id="15" name="Rectangle 14">
            <a:hlinkClick r:id="rId10" action="ppaction://hlinksldjump"/>
            <a:extLst>
              <a:ext uri="{FF2B5EF4-FFF2-40B4-BE49-F238E27FC236}">
                <a16:creationId xmlns:a16="http://schemas.microsoft.com/office/drawing/2014/main" id="{248C60CC-108C-4559-AD26-0B87675E9B73}"/>
              </a:ext>
            </a:extLst>
          </p:cNvPr>
          <p:cNvSpPr/>
          <p:nvPr>
            <p:custDataLst>
              <p:tags r:id="rId6"/>
            </p:custDataLst>
          </p:nvPr>
        </p:nvSpPr>
        <p:spPr>
          <a:xfrm>
            <a:off x="5021721" y="2050627"/>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AU" sz="2400">
                <a:solidFill>
                  <a:schemeClr val="tx2">
                    <a:lumMod val="60000"/>
                    <a:lumOff val="40000"/>
                  </a:schemeClr>
                </a:solidFill>
                <a:latin typeface="Trebuchet MS" panose="020B0603020202020204" pitchFamily="34" charset="0"/>
              </a:rPr>
              <a:t>Security, legal and IT assessment</a:t>
            </a:r>
            <a:endParaRPr lang="en-US" sz="2400">
              <a:solidFill>
                <a:schemeClr val="tx2">
                  <a:lumMod val="60000"/>
                  <a:lumOff val="40000"/>
                </a:schemeClr>
              </a:solidFill>
              <a:latin typeface="Trebuchet MS" panose="020B0603020202020204" pitchFamily="34" charset="0"/>
            </a:endParaRPr>
          </a:p>
        </p:txBody>
      </p:sp>
      <p:sp>
        <p:nvSpPr>
          <p:cNvPr id="14" name="Rectangle 13">
            <a:hlinkClick r:id="rId11" action="ppaction://hlinksldjump"/>
            <a:extLst>
              <a:ext uri="{FF2B5EF4-FFF2-40B4-BE49-F238E27FC236}">
                <a16:creationId xmlns:a16="http://schemas.microsoft.com/office/drawing/2014/main" id="{9880D051-AA37-4431-9665-CE8CA910EED0}"/>
              </a:ext>
            </a:extLst>
          </p:cNvPr>
          <p:cNvSpPr/>
          <p:nvPr>
            <p:custDataLst>
              <p:tags r:id="rId7"/>
            </p:custDataLst>
          </p:nvPr>
        </p:nvSpPr>
        <p:spPr>
          <a:xfrm>
            <a:off x="5021721" y="1484768"/>
            <a:ext cx="4536627" cy="37535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110000"/>
              </a:lnSpc>
              <a:spcBef>
                <a:spcPts val="600"/>
              </a:spcBef>
              <a:spcAft>
                <a:spcPts val="300"/>
              </a:spcAft>
            </a:pPr>
            <a:r>
              <a:rPr lang="en-US" sz="2400">
                <a:solidFill>
                  <a:schemeClr val="tx2">
                    <a:lumMod val="60000"/>
                    <a:lumOff val="40000"/>
                  </a:schemeClr>
                </a:solidFill>
                <a:latin typeface="Trebuchet MS" panose="020B0603020202020204" pitchFamily="34" charset="0"/>
              </a:rPr>
              <a:t>Why this is benefitial</a:t>
            </a:r>
          </a:p>
        </p:txBody>
      </p:sp>
    </p:spTree>
    <p:custDataLst>
      <p:tags r:id="rId1"/>
    </p:custDataLst>
    <p:extLst>
      <p:ext uri="{BB962C8B-B14F-4D97-AF65-F5344CB8AC3E}">
        <p14:creationId xmlns:p14="http://schemas.microsoft.com/office/powerpoint/2010/main" val="112970379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EB2A013-6A5F-401D-9CF9-F3396C1D482D}"/>
              </a:ext>
            </a:extLst>
          </p:cNvPr>
          <p:cNvGraphicFramePr>
            <a:graphicFrameLocks noChangeAspect="1"/>
          </p:cNvGraphicFramePr>
          <p:nvPr>
            <p:custDataLst>
              <p:tags r:id="rId2"/>
            </p:custDataLst>
            <p:extLst>
              <p:ext uri="{D42A27DB-BD31-4B8C-83A1-F6EECF244321}">
                <p14:modId xmlns:p14="http://schemas.microsoft.com/office/powerpoint/2010/main" val="1924738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09" name="think-cell Slide" r:id="rId5" imgW="592" imgH="595" progId="TCLayout.ActiveDocument.1">
                  <p:embed/>
                </p:oleObj>
              </mc:Choice>
              <mc:Fallback>
                <p:oleObj name="think-cell Slide" r:id="rId5" imgW="592" imgH="59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5F54E8B-0626-4108-B165-A27C5F1911C1}"/>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F7905783-4029-4DC7-B360-CF96EF2D9BB3}"/>
              </a:ext>
            </a:extLst>
          </p:cNvPr>
          <p:cNvSpPr>
            <a:spLocks noGrp="1"/>
          </p:cNvSpPr>
          <p:nvPr>
            <p:ph type="title"/>
          </p:nvPr>
        </p:nvSpPr>
        <p:spPr/>
        <p:txBody>
          <a:bodyPr/>
          <a:lstStyle/>
          <a:p>
            <a:r>
              <a:rPr lang="en-US" dirty="0"/>
              <a:t>Edit existing custom code: Overview</a:t>
            </a:r>
          </a:p>
        </p:txBody>
      </p:sp>
      <p:sp>
        <p:nvSpPr>
          <p:cNvPr id="3" name="Text Placeholder 2">
            <a:extLst>
              <a:ext uri="{FF2B5EF4-FFF2-40B4-BE49-F238E27FC236}">
                <a16:creationId xmlns:a16="http://schemas.microsoft.com/office/drawing/2014/main" id="{97BD05E8-A87B-4796-8352-EF3FF1727656}"/>
              </a:ext>
            </a:extLst>
          </p:cNvPr>
          <p:cNvSpPr>
            <a:spLocks noGrp="1"/>
          </p:cNvSpPr>
          <p:nvPr>
            <p:ph type="body" sz="quarter" idx="10"/>
          </p:nvPr>
        </p:nvSpPr>
        <p:spPr/>
        <p:txBody>
          <a:bodyPr/>
          <a:lstStyle/>
          <a:p>
            <a:r>
              <a:rPr lang="en-US" sz="1400" b="1" dirty="0">
                <a:solidFill>
                  <a:srgbClr val="29BA74"/>
                </a:solidFill>
              </a:rPr>
              <a:t>For new users who want to edit existing BCG assets:</a:t>
            </a:r>
          </a:p>
          <a:p>
            <a:r>
              <a:rPr lang="en-US" sz="1400" dirty="0"/>
              <a:t>1. Create a google account using your BCG email address</a:t>
            </a:r>
          </a:p>
          <a:p>
            <a:r>
              <a:rPr lang="en-US" sz="1400" dirty="0"/>
              <a:t>2. Make sure 2-factor-auth is switched on for your google account (this is a requirement from BCG side), check here: </a:t>
            </a:r>
            <a:r>
              <a:rPr lang="en-AU" sz="1400" u="sng" dirty="0">
                <a:hlinkClick r:id="rId7"/>
              </a:rPr>
              <a:t>https://myaccount.google.com/security</a:t>
            </a:r>
            <a:endParaRPr lang="en-US" sz="1400" dirty="0"/>
          </a:p>
          <a:p>
            <a:r>
              <a:rPr lang="en-US" sz="1400" dirty="0"/>
              <a:t>3. Ask Freddie Winter to give you privileges to access the existing BCG containers (for </a:t>
            </a:r>
            <a:r>
              <a:rPr lang="en-US" sz="1400" dirty="0" err="1"/>
              <a:t>EdCast</a:t>
            </a:r>
            <a:r>
              <a:rPr lang="en-US" sz="1400" dirty="0"/>
              <a:t> Sandbox, </a:t>
            </a:r>
            <a:r>
              <a:rPr lang="en-US" sz="1400" dirty="0" err="1"/>
              <a:t>EdCast</a:t>
            </a:r>
            <a:r>
              <a:rPr lang="en-US" sz="1400" dirty="0"/>
              <a:t> Production, Saba Sandbox, Saba Production) in google tag manager (</a:t>
            </a:r>
            <a:r>
              <a:rPr lang="en-US" sz="1400" dirty="0" err="1"/>
              <a:t>GTM</a:t>
            </a:r>
            <a:r>
              <a:rPr lang="en-US" sz="1400" dirty="0"/>
              <a:t>) or ask him to create a new container (if this is for a new site): </a:t>
            </a:r>
            <a:r>
              <a:rPr lang="en-US" sz="1400" dirty="0">
                <a:hlinkClick r:id="rId8"/>
              </a:rPr>
              <a:t>https://tagmanager.google.com</a:t>
            </a:r>
            <a:r>
              <a:rPr lang="en-US" sz="1400" dirty="0"/>
              <a:t> </a:t>
            </a:r>
          </a:p>
          <a:p>
            <a:r>
              <a:rPr lang="en-US" sz="1400" dirty="0"/>
              <a:t>4. Log into google tag manager and select the container you want to edit</a:t>
            </a:r>
          </a:p>
          <a:p>
            <a:r>
              <a:rPr lang="en-US" sz="1400" dirty="0"/>
              <a:t>5. Within the container, select the tag you want to edit (the one with the custom code)</a:t>
            </a:r>
          </a:p>
          <a:p>
            <a:endParaRPr lang="en-US" sz="1400" dirty="0"/>
          </a:p>
          <a:p>
            <a:endParaRPr lang="en-US" sz="1400" dirty="0"/>
          </a:p>
          <a:p>
            <a:r>
              <a:rPr lang="en-US" sz="1400" b="1" dirty="0">
                <a:solidFill>
                  <a:srgbClr val="29BA74"/>
                </a:solidFill>
              </a:rPr>
              <a:t>For Saba there is also an alternative to google tag manager:</a:t>
            </a:r>
          </a:p>
          <a:p>
            <a:r>
              <a:rPr lang="en-US" sz="1400" dirty="0"/>
              <a:t>Instead of hosting your custom HTML on </a:t>
            </a:r>
            <a:r>
              <a:rPr lang="en-US" sz="1400" dirty="0" err="1"/>
              <a:t>GTM</a:t>
            </a:r>
            <a:r>
              <a:rPr lang="en-US" sz="1400" dirty="0"/>
              <a:t>, you can also paste it directly into the </a:t>
            </a:r>
            <a:r>
              <a:rPr lang="en-US" sz="1400" dirty="0" err="1"/>
              <a:t>GTM</a:t>
            </a:r>
            <a:r>
              <a:rPr lang="en-US" sz="1400" dirty="0"/>
              <a:t> input box in Saba admin.</a:t>
            </a:r>
          </a:p>
          <a:p>
            <a:endParaRPr lang="en-US" sz="1400" dirty="0"/>
          </a:p>
          <a:p>
            <a:pPr>
              <a:buNone/>
            </a:pPr>
            <a:endParaRPr lang="en-US" sz="1400" dirty="0"/>
          </a:p>
        </p:txBody>
      </p:sp>
    </p:spTree>
    <p:extLst>
      <p:ext uri="{BB962C8B-B14F-4D97-AF65-F5344CB8AC3E}">
        <p14:creationId xmlns:p14="http://schemas.microsoft.com/office/powerpoint/2010/main" val="18902817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Divider Slide&quot; id=&quot;227_1-2&quot;&gt;&lt;standard&gt;&lt;textframe horizontalAnchor=&quot;1&quot; marginBottom=&quot;0&quot; marginLeft=&quot;0&quot; marginRight=&quot;0&quot; marginTop=&quot;0&quot; orientation=&quot;1&quot; verticalAnchor=&quot;1&quot; /&gt;&lt;font name=&quot;Trebuchet MS&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395.4111&quot; top=&quot;116.9109&quot; width=&quot;515.0769&quot; height=&quot;345.2203&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Blank green|Presentation¦Blank green&quot; customLayoutIndex=&quot;&quot; showBreak=&quot;0&quot; singleAgendaSlideSelected=&quot;1&quot; backupSlideTitle=&quot;Unused Slides&quot; topMargin=&quot;0&quot; leftMargin=&quot;0&quot; allowedLevels=&quot;2&quot; itemNoFormats=&quot;{1}¦{1}.{2}¦{3:alphaLC}¦{3:alphaLC}.{4:alphaLC}&quot; customLayoutNameBackup=&quot;Special gray|Presentation¦Special gray&quot; titlePrompt=&quot;Insert Title&quot; namePrompt=&quot;Insert Date&quot; /&gt;&lt;cases&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5: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5:0.4&quot; /&gt;&lt;/element&gt;&lt;element field=&quot;pageno&quot; type=&quot;autoshape&quot; autoShapeType=&quot;1&quot;&gt;&lt;paragraphformat alignment=&quot;3&quot; /&gt;&lt;font color=&quot;15:0.4&quot; /&gt;&lt;/element&gt;&lt;/case&gt;&lt;case level=&quot;1&quot; selected=&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5: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5:0.4&quot; relativeSize=&quot;0.75&quot; /&gt;&lt;/element&gt;&lt;element field=&quot;pageno&quot; type=&quot;autoshape&quot; autoShapeType=&quot;1&quot;&gt;&lt;paragraphformat alignment=&quot;3&quot; /&gt;&lt;font color=&quot;15:0.4&quot; relativeSize=&quot;0.75&quot; /&gt;&lt;/element&gt;&lt;/case&gt;&lt;case level=&quot;2&quot; selected=&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gt;&lt;element type=&quot;autoshape&quot; autoShapeType=&quot;1&quot; value=&quot;%agendaTitle%&quot; slideType=&quot;0&quot;&gt;&lt;position left=&quot;-345.68251&quot; top=&quot;-45.376146&quot; width=&quot;271.5024&quot; height=&quot;274.7323&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0&quot; marginRight=&quot;0&quot; marginTop=&quot;19.84252&quot; marginBottom=&quot;0&quot; /&gt;&lt;paragraphformat alignment=&quot;2&quot; lineRuleBefore=&quot;0&quot; lineRuleWithin=&quot;1&quot; lineRuleAfter=&quot;0&quot; spaceBefore=&quot;0&quot; spaceWithin=&quot;0.95&quot; spaceAfter=&quot;0&quot; /&gt;&lt;font name=&quot;Trebuchet MS&quot; size=&quot;54&quot; bold=&quot;0&quot; italic=&quot;0&quot; underlineStyle=&quot;0&quot; color=&quot;#ffffff&quot; spacing=&quot;0&quot; kerning=&quot;12&quot; /&gt;&lt;/element&gt;&lt;element type=&quot;autoshape&quot; autoShapeType=&quot;1&quot; value=&quot;%agendaName%&quot; slideType=&quot;0&quot;&gt;&lt;position left=&quot;-197.81411&quot; top=&quot;252.473934&quot; width=&quot;123.634&quot; height=&quot;115.6044&quot; autoshape=&quot;1&quot; rotation=&quot;0&quot; /&gt;&lt;line visible=&quot;1&quot; weight=&quot;0.75&quot; style=&quot;1&quot; dashStyle=&quot;1&quot; foreColor=&quot;#ffffff&quot; /&gt;&lt;fill visible=&quot;0&quot; /&gt;&lt;textframe horizontalAnchor=&quot;1&quot; verticalAnchor=&quot;1&quot; orientation=&quot;1&quot; wordWrap=&quot;1&quot; autoSize=&quot;0&quot; marginLeft=&quot;8.503937&quot; marginRight=&quot;0&quot; marginTop=&quot;14.17323&quot; marginBottom=&quot;0&quot; /&gt;&lt;paragraphformat alignment=&quot;1&quot; lineRuleBefore=&quot;0&quot; lineRuleWithin=&quot;1&quot; lineRuleAfter=&quot;0&quot; spaceBefore=&quot;0&quot; spaceWithin=&quot;0.95&quot; spaceAfter=&quot;0&quot; /&gt;&lt;font name=&quot;Trebuchet MS&quot; size=&quot;10&quot; bold=&quot;0&quot; italic=&quot;0&quot; underlineStyle=&quot;0&quot; color=&quot;#ffffff&quot; spacing=&quot;0&quot; kerning=&quot;12&quot; /&gt;&lt;/element&gt;&lt;element type=&quot;autoshape&quot; autoShapeType=&quot;1&quot; value=&quot;&quot; slideType=&quot;0&quot;&gt;&lt;position left=&quot;-286.10831&quot; top=&quot;252.473934&quot; width=&quot;73.17614&quot; height=&quot;78.41528&quot; autoshape=&quot;1&quot; rotation=&quot;0&quot; /&gt;&lt;line visible=&quot;1&quot; weight=&quot;0.75&quot; style=&quot;1&quot; dashStyle=&quot;1&quot; foreColor=&quot;#ffffff&quot; /&gt;&lt;fill visible=&quot;0&quot; /&gt;&lt;/element&gt;&lt;/elements&gt;&lt;/layout&gt;&lt;/layouts&gt;&lt;contents&gt;&lt;agenda name=&quot;&quot; title=&quot;Agenda&quot; subtitle=&quot;&quot; sizingModeId=&quot;1&quot; fontSize=&quot;24&quot; fontSizeAuto=&quot;1&quot; startTime=&quot;540&quot; timeFormatId=&quot;1&quot; startItemNo=&quot;1&quot; createSingleAgendaSlide=&quot;0&quot; createSeparatingSlides=&quot;1&quot; createBackupSlide=&quot;1&quot; layoutId=&quot;227_1-2&quot; hideSeparatingSlides=&quot;0&quot; createSections=&quot;0&quot; singleSlideId=&quot;&quot; backupSlideId=&quot;c7132285-4314-406d-a8c1-2095d0bc3fce&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7.8622&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ddd28ec3-72fd-4f27-80b8-afe840fc1ec4&quot; parentId=&quot;&quot; level=&quot;1&quot; generateAgendaSlide=&quot;1&quot; showAgendaItem=&quot;1&quot; isBreak=&quot;0&quot; topic=&quot;Why this is benefitial&quot; agendaSlideId=&quot;9ed42cdf-3ca2-4696-ac38-627863f52b62&quot; /&gt;&lt;item duration=&quot;30&quot; id=&quot;7d355d99-afc2-441a-ba71-051a4ddebce3&quot; parentId=&quot;&quot; level=&quot;1&quot; generateAgendaSlide=&quot;1&quot; showAgendaItem=&quot;1&quot; isBreak=&quot;0&quot; topic=&quot;Security, legal and IT assessment&quot; agendaSlideId=&quot;b2261cf4-d1ea-415c-99df-43b11feef14d&quot; /&gt;&lt;item duration=&quot;30&quot; id=&quot;6f8299e3-c55a-4728-aff1-c76ce8f9e8d2&quot; parentId=&quot;&quot; level=&quot;1&quot; generateAgendaSlide=&quot;1&quot; showAgendaItem=&quot;1&quot; isBreak=&quot;0&quot; topic=&quot;How it works&quot; agendaSlideId=&quot;373159a8-65d1-4809-a931-2d018f5b3c56&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CuHiEfS7Of8.Aa5dhzaDg"/>
</p:tagLst>
</file>

<file path=ppt/tags/tag34.xml><?xml version="1.0" encoding="utf-8"?>
<p:tagLst xmlns:a="http://schemas.openxmlformats.org/drawingml/2006/main" xmlns:r="http://schemas.openxmlformats.org/officeDocument/2006/relationships" xmlns:p="http://schemas.openxmlformats.org/presentationml/2006/main">
  <p:tag name="EE4P_SLIDEID" val="9ed42cdf-3ca2-4696-ac38-627863f52b62"/>
</p:tagLst>
</file>

<file path=ppt/tags/tag3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3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3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38.xml><?xml version="1.0" encoding="utf-8"?>
<p:tagLst xmlns:a="http://schemas.openxmlformats.org/drawingml/2006/main" xmlns:r="http://schemas.openxmlformats.org/officeDocument/2006/relationships" xmlns:p="http://schemas.openxmlformats.org/presentationml/2006/main">
  <p:tag name="EE4P_AGENDAWIZARD" val="item_373159a8-65d1-4809-a931-2d018f5b3c56_Topic"/>
  <p:tag name="EE4P_AGENDAWIZARD_CONTENT" val="/How it works"/>
  <p:tag name="EE4P_AGENDAWIZARD_PROPERTIES" val="395.4111/206.0225/357.2147/29.55583"/>
</p:tagLst>
</file>

<file path=ppt/tags/tag39.xml><?xml version="1.0" encoding="utf-8"?>
<p:tagLst xmlns:a="http://schemas.openxmlformats.org/drawingml/2006/main" xmlns:r="http://schemas.openxmlformats.org/officeDocument/2006/relationships" xmlns:p="http://schemas.openxmlformats.org/presentationml/2006/main">
  <p:tag name="EE4P_AGENDAWIZARD" val="item_b2261cf4-d1ea-415c-99df-43b11feef14d_Topic"/>
  <p:tag name="EE4P_AGENDAWIZARD_CONTENT" val="/Security, legal and IT assessment"/>
  <p:tag name="EE4P_AGENDAWIZARD_PROPERTIES" val="395.4111/161.4667/357.2147/29.55583"/>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AGENDAWIZARD" val="item_9ed42cdf-3ca2-4696-ac38-627863f52b62_Topic"/>
  <p:tag name="EE4P_AGENDAWIZARD_CONTENT" val="/Why this is benefitial"/>
  <p:tag name="EE4P_AGENDAWIZARD_PROPERTIES" val="395.4111/116.9109/357.2147/29.55583"/>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GaNupkfmggdITj28smKsg"/>
</p:tagLst>
</file>

<file path=ppt/tags/tag43.xml><?xml version="1.0" encoding="utf-8"?>
<p:tagLst xmlns:a="http://schemas.openxmlformats.org/drawingml/2006/main" xmlns:r="http://schemas.openxmlformats.org/officeDocument/2006/relationships" xmlns:p="http://schemas.openxmlformats.org/presentationml/2006/main">
  <p:tag name="EE4P_SLIDEID" val="b2261cf4-d1ea-415c-99df-43b11feef14d"/>
</p:tagLst>
</file>

<file path=ppt/tags/tag44.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45.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4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47.xml><?xml version="1.0" encoding="utf-8"?>
<p:tagLst xmlns:a="http://schemas.openxmlformats.org/drawingml/2006/main" xmlns:r="http://schemas.openxmlformats.org/officeDocument/2006/relationships" xmlns:p="http://schemas.openxmlformats.org/presentationml/2006/main">
  <p:tag name="EE4P_AGENDAWIZARD" val="item_373159a8-65d1-4809-a931-2d018f5b3c56_Topic"/>
  <p:tag name="EE4P_AGENDAWIZARD_CONTENT" val="/How it works"/>
  <p:tag name="EE4P_AGENDAWIZARD_PROPERTIES" val="395.4111/206.0225/357.2147/29.55583"/>
</p:tagLst>
</file>

<file path=ppt/tags/tag48.xml><?xml version="1.0" encoding="utf-8"?>
<p:tagLst xmlns:a="http://schemas.openxmlformats.org/drawingml/2006/main" xmlns:r="http://schemas.openxmlformats.org/officeDocument/2006/relationships" xmlns:p="http://schemas.openxmlformats.org/presentationml/2006/main">
  <p:tag name="EE4P_AGENDAWIZARD" val="item_b2261cf4-d1ea-415c-99df-43b11feef14d_Topic"/>
  <p:tag name="EE4P_AGENDAWIZARD_CONTENT" val="/Security, legal and IT assessment"/>
  <p:tag name="EE4P_AGENDAWIZARD_PROPERTIES" val="395.4111/161.4667/357.2147/29.55583"/>
</p:tagLst>
</file>

<file path=ppt/tags/tag49.xml><?xml version="1.0" encoding="utf-8"?>
<p:tagLst xmlns:a="http://schemas.openxmlformats.org/drawingml/2006/main" xmlns:r="http://schemas.openxmlformats.org/officeDocument/2006/relationships" xmlns:p="http://schemas.openxmlformats.org/presentationml/2006/main">
  <p:tag name="EE4P_AGENDAWIZARD" val="item_9ed42cdf-3ca2-4696-ac38-627863f52b62_Topic"/>
  <p:tag name="EE4P_AGENDAWIZARD_CONTENT" val="/Why this is benefitial"/>
  <p:tag name="EE4P_AGENDAWIZARD_PROPERTIES" val="395.4111/116.9109/357.2147/29.55583"/>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UbwNlSXIuRR1TYS66Ly_s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1qCAC4_0RLGK4L02C0fD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PPEez5FO.kQHm.gk0LjIQ"/>
</p:tagLst>
</file>

<file path=ppt/tags/tag56.xml><?xml version="1.0" encoding="utf-8"?>
<p:tagLst xmlns:a="http://schemas.openxmlformats.org/drawingml/2006/main" xmlns:r="http://schemas.openxmlformats.org/officeDocument/2006/relationships" xmlns:p="http://schemas.openxmlformats.org/presentationml/2006/main">
  <p:tag name="EE4P_SLIDEID" val="373159a8-65d1-4809-a931-2d018f5b3c56"/>
</p:tagLst>
</file>

<file path=ppt/tags/tag57.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9.3028/369.3848/73.17614/78.41528"/>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49.72858/71.53472/271.5024/274.7323"/>
  <p:tag name="EE4P_AGENDAWIZARD_CONTENT" val="/Agenda"/>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AGENDAWIZARD" val="item_373159a8-65d1-4809-a931-2d018f5b3c56_Topic"/>
  <p:tag name="EE4P_AGENDAWIZARD_CONTENT" val="/How it works"/>
  <p:tag name="EE4P_AGENDAWIZARD_PROPERTIES" val="395.4111/206.0225/357.2147/29.55583"/>
</p:tagLst>
</file>

<file path=ppt/tags/tag61.xml><?xml version="1.0" encoding="utf-8"?>
<p:tagLst xmlns:a="http://schemas.openxmlformats.org/drawingml/2006/main" xmlns:r="http://schemas.openxmlformats.org/officeDocument/2006/relationships" xmlns:p="http://schemas.openxmlformats.org/presentationml/2006/main">
  <p:tag name="EE4P_AGENDAWIZARD" val="item_b2261cf4-d1ea-415c-99df-43b11feef14d_Topic"/>
  <p:tag name="EE4P_AGENDAWIZARD_CONTENT" val="/Security, legal and IT assessment"/>
  <p:tag name="EE4P_AGENDAWIZARD_PROPERTIES" val="395.4111/161.4667/357.2147/29.55583"/>
</p:tagLst>
</file>

<file path=ppt/tags/tag62.xml><?xml version="1.0" encoding="utf-8"?>
<p:tagLst xmlns:a="http://schemas.openxmlformats.org/drawingml/2006/main" xmlns:r="http://schemas.openxmlformats.org/officeDocument/2006/relationships" xmlns:p="http://schemas.openxmlformats.org/presentationml/2006/main">
  <p:tag name="EE4P_AGENDAWIZARD" val="item_9ed42cdf-3ca2-4696-ac38-627863f52b62_Topic"/>
  <p:tag name="EE4P_AGENDAWIZARD_CONTENT" val="/Why this is benefitial"/>
  <p:tag name="EE4P_AGENDAWIZARD_PROPERTIES" val="395.4111/116.9109/357.2147/29.55583"/>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ms1y3bvuv9PnwSIXdhBL0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r70HqlAJx.p8JHqILVBWm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nif187FDjQVmg7UkgSR3I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AMuv76xWDoTMAaTsZ_omL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51joNc22WefXZS7thVQn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wj0.U0ykbYJWt9oG7E9an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TvdtIohjM84KB5QM5U2tw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6fGY2YS6UcJzF9pSdd2nk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lxAZtpfG7YzrvzfvdYQ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s.l12C.KQRzuYWKDG1g71w"/>
</p:tagLst>
</file>

<file path=ppt/tags/tag83.xml><?xml version="1.0" encoding="utf-8"?>
<p:tagLst xmlns:a="http://schemas.openxmlformats.org/drawingml/2006/main" xmlns:r="http://schemas.openxmlformats.org/officeDocument/2006/relationships" xmlns:p="http://schemas.openxmlformats.org/presentationml/2006/main">
  <p:tag name="EE4P_SLIDEID" val="c7132285-4314-406d-a8c1-2095d0bc3fce"/>
</p:tagLst>
</file>

<file path=ppt/tags/tag84.xml><?xml version="1.0" encoding="utf-8"?>
<p:tagLst xmlns:a="http://schemas.openxmlformats.org/drawingml/2006/main" xmlns:r="http://schemas.openxmlformats.org/officeDocument/2006/relationships" xmlns:p="http://schemas.openxmlformats.org/presentationml/2006/main">
  <p:tag name="EE4P_AGENDAWIZARD" val="titl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kmTJ0x9X5PUP2Z2hVTdP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1945</Words>
  <Application>Microsoft Office PowerPoint</Application>
  <PresentationFormat>Widescreen</PresentationFormat>
  <Paragraphs>181</Paragraphs>
  <Slides>20</Slides>
  <Notes>1</Notes>
  <HiddenSlides>0</HiddenSlides>
  <MMClips>0</MMClips>
  <ScaleCrop>false</ScaleCrop>
  <HeadingPairs>
    <vt:vector size="10"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ariant>
        <vt:lpstr>Custom Shows</vt:lpstr>
      </vt:variant>
      <vt:variant>
        <vt:i4>1</vt:i4>
      </vt:variant>
    </vt:vector>
  </HeadingPairs>
  <TitlesOfParts>
    <vt:vector size="26" baseType="lpstr">
      <vt:lpstr>Arial</vt:lpstr>
      <vt:lpstr>Courier New</vt:lpstr>
      <vt:lpstr>Trebuchet MS</vt:lpstr>
      <vt:lpstr>BCG Grid 16:9</vt:lpstr>
      <vt:lpstr>think-cell Slide</vt:lpstr>
      <vt:lpstr>Self-made enhancements</vt:lpstr>
      <vt:lpstr>PowerPoint Presentation</vt:lpstr>
      <vt:lpstr>Established new technique for customizing UI of Saba and EdCast</vt:lpstr>
      <vt:lpstr>PowerPoint Presentation</vt:lpstr>
      <vt:lpstr>Summary of assessments by security, legal and IT</vt:lpstr>
      <vt:lpstr>EdCast approval</vt:lpstr>
      <vt:lpstr>BCG security approval</vt:lpstr>
      <vt:lpstr>PowerPoint Presentation</vt:lpstr>
      <vt:lpstr>Edit existing custom code: Overview</vt:lpstr>
      <vt:lpstr>Google Tag Manager: Each site has a container within the BCG L&amp;D account</vt:lpstr>
      <vt:lpstr>Google Tag Manager: Use the "Custom HTML" tags to insert your code</vt:lpstr>
      <vt:lpstr>Google Tag Manager: Edit code and make sure trigger is set to "All Pages"</vt:lpstr>
      <vt:lpstr>Example code for Saba: Hide Search box</vt:lpstr>
      <vt:lpstr>Example code for EdCast: Hide Assignment labels and others</vt:lpstr>
      <vt:lpstr>Set up custom code for new EdCast / Saba instance</vt:lpstr>
      <vt:lpstr>Saba setup step 1/2: Add GTM code</vt:lpstr>
      <vt:lpstr>Saba setup step 2/2: Switch on GTM service</vt:lpstr>
      <vt:lpstr>EdCast setup: Enter GTM ID in admin panel</vt:lpstr>
      <vt:lpstr>Unused Slides</vt:lpstr>
      <vt:lpstr>Deeplink function – now Saba also delivered!</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Gravenhorst, Franz</dc:creator>
  <cp:lastModifiedBy>Gravenhorst, Franz</cp:lastModifiedBy>
  <cp:revision>18</cp:revision>
  <cp:lastPrinted>2016-04-06T18:59:25Z</cp:lastPrinted>
  <dcterms:created xsi:type="dcterms:W3CDTF">2021-02-18T07:09:53Z</dcterms:created>
  <dcterms:modified xsi:type="dcterms:W3CDTF">2021-03-12T07:27:39Z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