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7" r:id="rId3"/>
    <p:sldId id="262" r:id="rId4"/>
    <p:sldId id="269" r:id="rId5"/>
    <p:sldId id="259" r:id="rId6"/>
    <p:sldId id="258" r:id="rId7"/>
    <p:sldId id="271" r:id="rId8"/>
    <p:sldId id="275" r:id="rId9"/>
    <p:sldId id="261" r:id="rId10"/>
    <p:sldId id="265" r:id="rId11"/>
    <p:sldId id="268" r:id="rId12"/>
    <p:sldId id="270" r:id="rId13"/>
    <p:sldId id="266" r:id="rId14"/>
    <p:sldId id="276"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4924"/>
  </p:normalViewPr>
  <p:slideViewPr>
    <p:cSldViewPr snapToGrid="0" snapToObjects="1">
      <p:cViewPr>
        <p:scale>
          <a:sx n="85" d="100"/>
          <a:sy n="85" d="100"/>
        </p:scale>
        <p:origin x="15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AB4BD-6363-1942-B40A-0B9982A2C507}" type="datetimeFigureOut">
              <a:rPr lang="en-US" smtClean="0"/>
              <a:t>11/4/17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2F7A1-CC86-C643-B0CA-9A1B09515CE9}" type="slidenum">
              <a:rPr lang="en-US" smtClean="0"/>
              <a:t>‹#›</a:t>
            </a:fld>
            <a:endParaRPr lang="en-US"/>
          </a:p>
        </p:txBody>
      </p:sp>
    </p:spTree>
    <p:extLst>
      <p:ext uri="{BB962C8B-B14F-4D97-AF65-F5344CB8AC3E}">
        <p14:creationId xmlns:p14="http://schemas.microsoft.com/office/powerpoint/2010/main" val="60825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Hi everyone, my</a:t>
            </a:r>
            <a:r>
              <a:rPr lang="en-US" sz="1200" baseline="0" dirty="0" smtClean="0"/>
              <a:t> name is Justin Gray. I did my first rotation in Dr. Margaret Johnson’s lab. I will be presenting on the modeling of retrovirus budding and specifically the roles that dimensionality reduction and cooperativity play in a rule-based model of Gag assembly.</a:t>
            </a:r>
            <a:endParaRPr lang="en-US" sz="1200" dirty="0"/>
          </a:p>
        </p:txBody>
      </p:sp>
      <p:sp>
        <p:nvSpPr>
          <p:cNvPr id="4" name="Slide Number Placeholder 3"/>
          <p:cNvSpPr>
            <a:spLocks noGrp="1"/>
          </p:cNvSpPr>
          <p:nvPr>
            <p:ph type="sldNum" sz="quarter" idx="10"/>
          </p:nvPr>
        </p:nvSpPr>
        <p:spPr/>
        <p:txBody>
          <a:bodyPr/>
          <a:lstStyle/>
          <a:p>
            <a:fld id="{C112F7A1-CC86-C643-B0CA-9A1B09515CE9}" type="slidenum">
              <a:rPr lang="en-US" smtClean="0"/>
              <a:t>1</a:t>
            </a:fld>
            <a:endParaRPr lang="en-US"/>
          </a:p>
        </p:txBody>
      </p:sp>
    </p:spTree>
    <p:extLst>
      <p:ext uri="{BB962C8B-B14F-4D97-AF65-F5344CB8AC3E}">
        <p14:creationId xmlns:p14="http://schemas.microsoft.com/office/powerpoint/2010/main" val="1031550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Gag-RNA</a:t>
            </a:r>
            <a:r>
              <a:rPr lang="en-US" sz="1200" kern="1200" baseline="0" dirty="0" smtClean="0">
                <a:solidFill>
                  <a:schemeClr val="tx1"/>
                </a:solidFill>
                <a:effectLst/>
                <a:latin typeface="+mn-lt"/>
                <a:ea typeface="+mn-ea"/>
                <a:cs typeface="+mn-cs"/>
              </a:rPr>
              <a:t> interactions were the next point of study because it </a:t>
            </a:r>
            <a:r>
              <a:rPr lang="en-US" sz="1200" kern="1200" baseline="0" noProof="0" dirty="0" smtClean="0">
                <a:solidFill>
                  <a:schemeClr val="tx1"/>
                </a:solidFill>
                <a:effectLst/>
                <a:latin typeface="+mn-lt"/>
                <a:ea typeface="+mn-ea"/>
                <a:cs typeface="+mn-cs"/>
              </a:rPr>
              <a:t>bears</a:t>
            </a:r>
            <a:r>
              <a:rPr lang="en-US" sz="1200" kern="1200" baseline="0" dirty="0" smtClean="0">
                <a:solidFill>
                  <a:schemeClr val="tx1"/>
                </a:solidFill>
                <a:effectLst/>
                <a:latin typeface="+mn-lt"/>
                <a:ea typeface="+mn-ea"/>
                <a:cs typeface="+mn-cs"/>
              </a:rPr>
              <a:t> some of the most interesting points of study. Gag’s interaction with RNA can be either high or low affinity depending on the region of RNA bound, with Psi representing the high binding affinity and TARpolyA representing the low binding affinity. Of interest, some publications have shown that Gag binding to RNA might induce a conformational change that increases binding affinity for other Gags. This cooperativity between Gag and RNA is one of the behaviors that I sought to capture in the model.</a:t>
            </a:r>
            <a:endParaRPr lang="pt-B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noProof="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12F7A1-CC86-C643-B0CA-9A1B09515CE9}" type="slidenum">
              <a:rPr lang="en-US" smtClean="0"/>
              <a:t>10</a:t>
            </a:fld>
            <a:endParaRPr lang="en-US"/>
          </a:p>
        </p:txBody>
      </p:sp>
    </p:spTree>
    <p:extLst>
      <p:ext uri="{BB962C8B-B14F-4D97-AF65-F5344CB8AC3E}">
        <p14:creationId xmlns:p14="http://schemas.microsoft.com/office/powerpoint/2010/main" val="79777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included low and high binding cooperativity in different models and also put them together in one model. In the TARpolyA cooperativity model you can see that there’s a sharp decrease in lattice formation when you decrease the Psi molecules but this isn’t observed in the other two models. The increase in lattice formation at higher Psi concentrations may have been due to an increase rate of gRNA binding to Gag on the membrane, which confers dimensionality reduction for the RNA as well. Interestingly all models reach a similar equilibrium when the Psi molecules are increased, and this equilibrium is around 3 fold higher than the model that did not include cooperativity. In the future it will be important to do a larger range of values to determine if the number of TARpolyA binding sites has an effect on lattice formation. </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11</a:t>
            </a:fld>
            <a:endParaRPr lang="en-US"/>
          </a:p>
        </p:txBody>
      </p:sp>
    </p:spTree>
    <p:extLst>
      <p:ext uri="{BB962C8B-B14F-4D97-AF65-F5344CB8AC3E}">
        <p14:creationId xmlns:p14="http://schemas.microsoft.com/office/powerpoint/2010/main" val="161021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15</a:t>
            </a:fld>
            <a:endParaRPr lang="en-US"/>
          </a:p>
        </p:txBody>
      </p:sp>
    </p:spTree>
    <p:extLst>
      <p:ext uri="{BB962C8B-B14F-4D97-AF65-F5344CB8AC3E}">
        <p14:creationId xmlns:p14="http://schemas.microsoft.com/office/powerpoint/2010/main" val="204703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general overview of the gag assembly pathway, the viral RNA is first used as a template to produce Gag monomers. These bind to PIP2 on the membrane. The tethering of Gag to the membrane causes a dimensionality reduction, where the Gag molecule is now searching in a two dimensional plane rather than three dimensional. This results in an increase rate of lattice formation on the membrane. Once 2500 of these Gag molecules bind they form an immature </a:t>
            </a:r>
            <a:r>
              <a:rPr lang="en-US" baseline="0" dirty="0" err="1" smtClean="0"/>
              <a:t>virion</a:t>
            </a:r>
            <a:r>
              <a:rPr lang="en-US" baseline="0" dirty="0" smtClean="0"/>
              <a:t> and bud. In this model we only simulate lattice formation until it hits 2500 Gag molecules, then the complex is deleted form the simulation.</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2</a:t>
            </a:fld>
            <a:endParaRPr lang="en-US"/>
          </a:p>
        </p:txBody>
      </p:sp>
    </p:spTree>
    <p:extLst>
      <p:ext uri="{BB962C8B-B14F-4D97-AF65-F5344CB8AC3E}">
        <p14:creationId xmlns:p14="http://schemas.microsoft.com/office/powerpoint/2010/main" val="103976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Gag</a:t>
            </a:r>
            <a:r>
              <a:rPr lang="en-US" baseline="0" dirty="0" smtClean="0"/>
              <a:t> has multiple domains that facilitate budding, included a plasma membrane domain that binds PIP2. A self-interacting domain that allows Gag to dimerize and </a:t>
            </a:r>
            <a:r>
              <a:rPr lang="en-US" baseline="0" dirty="0" err="1" smtClean="0"/>
              <a:t>hexamerize</a:t>
            </a:r>
            <a:r>
              <a:rPr lang="en-US" baseline="0" dirty="0" smtClean="0"/>
              <a:t>. As well as a RNA binding domain that binds different secondary structures of RNA with both high and low affinity. Modeling this system is important because many of the binding </a:t>
            </a:r>
            <a:r>
              <a:rPr lang="en-US" baseline="0" dirty="0" err="1" smtClean="0"/>
              <a:t>contants</a:t>
            </a:r>
            <a:r>
              <a:rPr lang="en-US" baseline="0" dirty="0" smtClean="0"/>
              <a:t> have not been experimentally determined and these need to be known to do more comprehensive models such as </a:t>
            </a:r>
            <a:r>
              <a:rPr lang="en-US" baseline="0" dirty="0" err="1" smtClean="0"/>
              <a:t>reaciton</a:t>
            </a:r>
            <a:r>
              <a:rPr lang="en-US" baseline="0" dirty="0" smtClean="0"/>
              <a:t>-diffusion, which brings in spatial resolution. To facilitate this process we did parameter sweeps to determine how the different parameters impacted lattice formation</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3</a:t>
            </a:fld>
            <a:endParaRPr lang="en-US"/>
          </a:p>
        </p:txBody>
      </p:sp>
    </p:spTree>
    <p:extLst>
      <p:ext uri="{BB962C8B-B14F-4D97-AF65-F5344CB8AC3E}">
        <p14:creationId xmlns:p14="http://schemas.microsoft.com/office/powerpoint/2010/main" val="119445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simulate the system I designed a model using </a:t>
            </a:r>
            <a:r>
              <a:rPr lang="en-US" baseline="0" dirty="0" err="1" smtClean="0"/>
              <a:t>BioNetGen</a:t>
            </a:r>
            <a:r>
              <a:rPr lang="en-US" baseline="0" dirty="0" smtClean="0"/>
              <a:t> which allows you to give it molecules such as A and B and have them bind at specific rates. This model was then ran on </a:t>
            </a:r>
            <a:r>
              <a:rPr lang="en-US" baseline="0" dirty="0" err="1" smtClean="0"/>
              <a:t>Nfsim</a:t>
            </a:r>
            <a:r>
              <a:rPr lang="en-US" baseline="0" dirty="0" smtClean="0"/>
              <a:t> which is a network free stochastic simulator. Importantly this simulator is able to handle large protein networks and polymers, and can simulate reactions at long time scales. However, space is not captured. The model I built is on the right. Gag has multiple domains, with the polymerization domain here, the PIP2 binding domain </a:t>
            </a:r>
            <a:r>
              <a:rPr lang="en-US" baseline="0" dirty="0" err="1" smtClean="0"/>
              <a:t>here,the</a:t>
            </a:r>
            <a:r>
              <a:rPr lang="en-US" baseline="0" dirty="0" smtClean="0"/>
              <a:t> dimerization domain, and the RNA binding domain. As you can see the RNA is made by forming a </a:t>
            </a:r>
            <a:r>
              <a:rPr lang="en-US" baseline="0" dirty="0" err="1" smtClean="0"/>
              <a:t>heteropolymer</a:t>
            </a:r>
            <a:r>
              <a:rPr lang="en-US" baseline="0" dirty="0" smtClean="0"/>
              <a:t> with both high and low binding molecules that </a:t>
            </a:r>
            <a:r>
              <a:rPr lang="en-US" baseline="0" dirty="0" err="1" smtClean="0"/>
              <a:t>oligomerize</a:t>
            </a:r>
            <a:r>
              <a:rPr lang="en-US" baseline="0" dirty="0" smtClean="0"/>
              <a:t>. Also once enough Gag molecules have bound together, a lattice is created and the Gags are deleted from the simulation.</a:t>
            </a:r>
          </a:p>
        </p:txBody>
      </p:sp>
      <p:sp>
        <p:nvSpPr>
          <p:cNvPr id="4" name="Slide Number Placeholder 3"/>
          <p:cNvSpPr>
            <a:spLocks noGrp="1"/>
          </p:cNvSpPr>
          <p:nvPr>
            <p:ph type="sldNum" sz="quarter" idx="10"/>
          </p:nvPr>
        </p:nvSpPr>
        <p:spPr/>
        <p:txBody>
          <a:bodyPr/>
          <a:lstStyle/>
          <a:p>
            <a:fld id="{C112F7A1-CC86-C643-B0CA-9A1B09515CE9}" type="slidenum">
              <a:rPr lang="en-US" smtClean="0"/>
              <a:t>4</a:t>
            </a:fld>
            <a:endParaRPr lang="en-US"/>
          </a:p>
        </p:txBody>
      </p:sp>
    </p:spTree>
    <p:extLst>
      <p:ext uri="{BB962C8B-B14F-4D97-AF65-F5344CB8AC3E}">
        <p14:creationId xmlns:p14="http://schemas.microsoft.com/office/powerpoint/2010/main" val="143367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a:t>
            </a:r>
            <a:r>
              <a:rPr lang="en-US" baseline="0" dirty="0" smtClean="0"/>
              <a:t> the amount of lattices formed over 10 seconds of time simulated when dimensionality reduction is included. This is represented by the blue line where both Gag and PIP2 are present and the green line represents the </a:t>
            </a:r>
            <a:r>
              <a:rPr lang="en-US" baseline="0" dirty="0" err="1" smtClean="0"/>
              <a:t>absense</a:t>
            </a:r>
            <a:r>
              <a:rPr lang="en-US" baseline="0" dirty="0" smtClean="0"/>
              <a:t> of the lipid binding </a:t>
            </a:r>
            <a:r>
              <a:rPr lang="en-US" baseline="0" dirty="0" err="1" smtClean="0"/>
              <a:t>partnet</a:t>
            </a:r>
            <a:r>
              <a:rPr lang="en-US" baseline="0" dirty="0" smtClean="0"/>
              <a:t>. On the X axis, there is an increasing amount of Gag molecules. I hope you can appreciate that adding in dimensionality reduction results in more lattices being formed.</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5</a:t>
            </a:fld>
            <a:endParaRPr lang="en-US"/>
          </a:p>
        </p:txBody>
      </p:sp>
    </p:spTree>
    <p:extLst>
      <p:ext uri="{BB962C8B-B14F-4D97-AF65-F5344CB8AC3E}">
        <p14:creationId xmlns:p14="http://schemas.microsoft.com/office/powerpoint/2010/main" val="43309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phase diagram showing the effect that changing PIP2 concentration and the Gag-PIP binding rate have on lattice formation. Of interest, when the binding rate is higher, there’s more of an on-off behavior of lattice formation, however when it is lower, the formation varies across a larger PIP2 range. Some studies have shown the Gag-Pip </a:t>
            </a:r>
            <a:r>
              <a:rPr lang="en-US" baseline="0" dirty="0" err="1" smtClean="0"/>
              <a:t>Kon</a:t>
            </a:r>
            <a:r>
              <a:rPr lang="en-US" baseline="0" dirty="0" smtClean="0"/>
              <a:t> value to be around to 10^6 mark which lends support to on-off nature of lattice formation in regards to lipid binding. </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6</a:t>
            </a:fld>
            <a:endParaRPr lang="en-US"/>
          </a:p>
        </p:txBody>
      </p:sp>
    </p:spTree>
    <p:extLst>
      <p:ext uri="{BB962C8B-B14F-4D97-AF65-F5344CB8AC3E}">
        <p14:creationId xmlns:p14="http://schemas.microsoft.com/office/powerpoint/2010/main" val="76108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phase diagram showing the effect that changing PIP2 concentration and the Gag-PIP binding rate have on lattice formation. Of interest, when the binding rate is higher, there’s more of an on-off behavior of lattice formation, however when it is lower, the formation varies across a larger PIP2 range. Some studies have shown the Gag-Pip </a:t>
            </a:r>
            <a:r>
              <a:rPr lang="en-US" baseline="0" dirty="0" err="1" smtClean="0"/>
              <a:t>Kon</a:t>
            </a:r>
            <a:r>
              <a:rPr lang="en-US" baseline="0" dirty="0" smtClean="0"/>
              <a:t> value to be around to 10^6 mark which lends support to on-off nature of lattice formation in regards to lipid binding. </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7</a:t>
            </a:fld>
            <a:endParaRPr lang="en-US"/>
          </a:p>
        </p:txBody>
      </p:sp>
    </p:spTree>
    <p:extLst>
      <p:ext uri="{BB962C8B-B14F-4D97-AF65-F5344CB8AC3E}">
        <p14:creationId xmlns:p14="http://schemas.microsoft.com/office/powerpoint/2010/main" val="98462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phase diagram showing the effect that changing PIP2 concentration and the Gag-PIP binding rate have on lattice formation. Of interest, when the binding rate is higher, there’s more of an on-off behavior of lattice formation, however when it is lower, the formation varies across a larger PIP2 range. Some studies have shown the Gag-Pip </a:t>
            </a:r>
            <a:r>
              <a:rPr lang="en-US" baseline="0" dirty="0" err="1" smtClean="0"/>
              <a:t>Kon</a:t>
            </a:r>
            <a:r>
              <a:rPr lang="en-US" baseline="0" dirty="0" smtClean="0"/>
              <a:t> value to be around to 10^6 mark which lends support to on-off nature of lattice formation in regards to lipid binding. </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8</a:t>
            </a:fld>
            <a:endParaRPr lang="en-US"/>
          </a:p>
        </p:txBody>
      </p:sp>
    </p:spTree>
    <p:extLst>
      <p:ext uri="{BB962C8B-B14F-4D97-AF65-F5344CB8AC3E}">
        <p14:creationId xmlns:p14="http://schemas.microsoft.com/office/powerpoint/2010/main" val="93955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also wanted</a:t>
            </a:r>
            <a:r>
              <a:rPr lang="en-US" baseline="0" dirty="0" smtClean="0"/>
              <a:t> to characterize the self-interactions of Gag, specifically how Gag polymerization, dimerization, and rate of Gag production impact lattice formation. Interestingly, these factors have to be above a certain threshold for lattice formation to occur. Gag production rate also has a particularly potent effect on lattice formation, going from around 18 lattices formed max on the left up to 250 on the right. Notably, this is with the amount of Gag capped in the system to reduce computational intensity, yet it would be important to see what changes would occur when it isn’t capped.</a:t>
            </a:r>
            <a:endParaRPr lang="en-US" dirty="0"/>
          </a:p>
        </p:txBody>
      </p:sp>
      <p:sp>
        <p:nvSpPr>
          <p:cNvPr id="4" name="Slide Number Placeholder 3"/>
          <p:cNvSpPr>
            <a:spLocks noGrp="1"/>
          </p:cNvSpPr>
          <p:nvPr>
            <p:ph type="sldNum" sz="quarter" idx="10"/>
          </p:nvPr>
        </p:nvSpPr>
        <p:spPr/>
        <p:txBody>
          <a:bodyPr/>
          <a:lstStyle/>
          <a:p>
            <a:fld id="{C112F7A1-CC86-C643-B0CA-9A1B09515CE9}" type="slidenum">
              <a:rPr lang="en-US" smtClean="0"/>
              <a:t>9</a:t>
            </a:fld>
            <a:endParaRPr lang="en-US"/>
          </a:p>
        </p:txBody>
      </p:sp>
    </p:spTree>
    <p:extLst>
      <p:ext uri="{BB962C8B-B14F-4D97-AF65-F5344CB8AC3E}">
        <p14:creationId xmlns:p14="http://schemas.microsoft.com/office/powerpoint/2010/main" val="131550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745AC-677A-F944-B828-5CA695404D59}"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8351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745AC-677A-F944-B828-5CA695404D59}"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97958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745AC-677A-F944-B828-5CA695404D59}"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34355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745AC-677A-F944-B828-5CA695404D59}"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85170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745AC-677A-F944-B828-5CA695404D59}"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25534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45AC-677A-F944-B828-5CA695404D59}"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86997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C745AC-677A-F944-B828-5CA695404D59}" type="datetimeFigureOut">
              <a:rPr lang="en-US" smtClean="0"/>
              <a:t>11/4/17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65782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C745AC-677A-F944-B828-5CA695404D59}" type="datetimeFigureOut">
              <a:rPr lang="en-US" smtClean="0"/>
              <a:t>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6863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45AC-677A-F944-B828-5CA695404D59}" type="datetimeFigureOut">
              <a:rPr lang="en-US" smtClean="0"/>
              <a:t>11/4/17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6701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745AC-677A-F944-B828-5CA695404D59}"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8972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745AC-677A-F944-B828-5CA695404D59}"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9577A-2D0E-614F-9D8F-C332C4EADA1A}" type="slidenum">
              <a:rPr lang="en-US" smtClean="0"/>
              <a:t>‹#›</a:t>
            </a:fld>
            <a:endParaRPr lang="en-US"/>
          </a:p>
        </p:txBody>
      </p:sp>
    </p:spTree>
    <p:extLst>
      <p:ext uri="{BB962C8B-B14F-4D97-AF65-F5344CB8AC3E}">
        <p14:creationId xmlns:p14="http://schemas.microsoft.com/office/powerpoint/2010/main" val="1844208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45AC-677A-F944-B828-5CA695404D59}" type="datetimeFigureOut">
              <a:rPr lang="en-US" smtClean="0"/>
              <a:t>11/4/17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9577A-2D0E-614F-9D8F-C332C4EADA1A}" type="slidenum">
              <a:rPr lang="en-US" smtClean="0"/>
              <a:t>‹#›</a:t>
            </a:fld>
            <a:endParaRPr lang="en-US"/>
          </a:p>
        </p:txBody>
      </p:sp>
    </p:spTree>
    <p:extLst>
      <p:ext uri="{BB962C8B-B14F-4D97-AF65-F5344CB8AC3E}">
        <p14:creationId xmlns:p14="http://schemas.microsoft.com/office/powerpoint/2010/main" val="13722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gjustinmgray@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20" y="5238411"/>
            <a:ext cx="1557604" cy="161959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858" y="5238410"/>
            <a:ext cx="2519362" cy="1619590"/>
          </a:xfrm>
          <a:prstGeom prst="rect">
            <a:avLst/>
          </a:prstGeom>
        </p:spPr>
      </p:pic>
      <p:sp>
        <p:nvSpPr>
          <p:cNvPr id="14" name="TextBox 13"/>
          <p:cNvSpPr txBox="1"/>
          <p:nvPr/>
        </p:nvSpPr>
        <p:spPr>
          <a:xfrm>
            <a:off x="3194069" y="1543965"/>
            <a:ext cx="6024470" cy="646331"/>
          </a:xfrm>
          <a:prstGeom prst="rect">
            <a:avLst/>
          </a:prstGeom>
          <a:noFill/>
        </p:spPr>
        <p:txBody>
          <a:bodyPr wrap="none" rtlCol="0">
            <a:spAutoFit/>
          </a:bodyPr>
          <a:lstStyle/>
          <a:p>
            <a:r>
              <a:rPr lang="en-US" sz="3600"/>
              <a:t>M</a:t>
            </a:r>
            <a:r>
              <a:rPr lang="en-US" sz="3600" smtClean="0"/>
              <a:t>odeling </a:t>
            </a:r>
            <a:r>
              <a:rPr lang="en-US" sz="3600" dirty="0" smtClean="0"/>
              <a:t>of retrovirus budding</a:t>
            </a:r>
          </a:p>
        </p:txBody>
      </p:sp>
      <p:sp>
        <p:nvSpPr>
          <p:cNvPr id="15" name="TextBox 14"/>
          <p:cNvSpPr txBox="1"/>
          <p:nvPr/>
        </p:nvSpPr>
        <p:spPr>
          <a:xfrm>
            <a:off x="904665" y="5657671"/>
            <a:ext cx="3651320" cy="1200329"/>
          </a:xfrm>
          <a:prstGeom prst="rect">
            <a:avLst/>
          </a:prstGeom>
          <a:noFill/>
        </p:spPr>
        <p:txBody>
          <a:bodyPr wrap="none" rtlCol="0">
            <a:spAutoFit/>
          </a:bodyPr>
          <a:lstStyle/>
          <a:p>
            <a:pPr algn="ctr"/>
            <a:r>
              <a:rPr lang="en-US" sz="2400" dirty="0" smtClean="0"/>
              <a:t>Presentation by: Justin </a:t>
            </a:r>
            <a:r>
              <a:rPr lang="en-US" sz="2400" dirty="0" smtClean="0"/>
              <a:t>Gray</a:t>
            </a:r>
            <a:endParaRPr lang="en-US" sz="2400" dirty="0" smtClean="0"/>
          </a:p>
          <a:p>
            <a:pPr algn="ctr"/>
            <a:r>
              <a:rPr lang="en-US" sz="2400" dirty="0" smtClean="0"/>
              <a:t>Dr. Margaret Johnson’s Lab</a:t>
            </a:r>
          </a:p>
          <a:p>
            <a:pPr algn="ctr"/>
            <a:endParaRPr lang="en-US" sz="2400" dirty="0" smtClean="0"/>
          </a:p>
        </p:txBody>
      </p:sp>
      <p:sp>
        <p:nvSpPr>
          <p:cNvPr id="16" name="TextBox 15"/>
          <p:cNvSpPr txBox="1"/>
          <p:nvPr/>
        </p:nvSpPr>
        <p:spPr>
          <a:xfrm>
            <a:off x="2432955" y="2416857"/>
            <a:ext cx="7232073" cy="1200329"/>
          </a:xfrm>
          <a:prstGeom prst="rect">
            <a:avLst/>
          </a:prstGeom>
          <a:noFill/>
        </p:spPr>
        <p:txBody>
          <a:bodyPr wrap="square" rtlCol="0">
            <a:spAutoFit/>
          </a:bodyPr>
          <a:lstStyle/>
          <a:p>
            <a:pPr algn="ctr"/>
            <a:r>
              <a:rPr lang="en-US" sz="2400" dirty="0" smtClean="0"/>
              <a:t>The roles of dimensionality </a:t>
            </a:r>
            <a:r>
              <a:rPr lang="en-US" sz="2400" dirty="0"/>
              <a:t>reduction and cooperativity </a:t>
            </a:r>
            <a:r>
              <a:rPr lang="en-US" sz="2400" dirty="0" smtClean="0"/>
              <a:t>in a rule-based model of Gag </a:t>
            </a:r>
            <a:r>
              <a:rPr lang="en-US" sz="2400" dirty="0"/>
              <a:t>assembly</a:t>
            </a:r>
            <a:endParaRPr lang="en-US" sz="2000" dirty="0"/>
          </a:p>
          <a:p>
            <a:pPr algn="ctr"/>
            <a:endParaRPr lang="en-US" sz="2400" dirty="0"/>
          </a:p>
        </p:txBody>
      </p:sp>
      <p:cxnSp>
        <p:nvCxnSpPr>
          <p:cNvPr id="17" name="Straight Connector 16"/>
          <p:cNvCxnSpPr/>
          <p:nvPr/>
        </p:nvCxnSpPr>
        <p:spPr>
          <a:xfrm>
            <a:off x="2232563" y="2303681"/>
            <a:ext cx="77094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06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684805" y="1464278"/>
            <a:ext cx="4570615" cy="4413780"/>
          </a:xfrm>
          <a:prstGeom prst="rect">
            <a:avLst/>
          </a:prstGeom>
          <a:ln>
            <a:solidFill>
              <a:schemeClr val="tx1"/>
            </a:solidFill>
          </a:ln>
        </p:spPr>
      </p:pic>
      <p:sp>
        <p:nvSpPr>
          <p:cNvPr id="9" name="TextBox 8"/>
          <p:cNvSpPr txBox="1"/>
          <p:nvPr/>
        </p:nvSpPr>
        <p:spPr>
          <a:xfrm>
            <a:off x="8970113" y="6488668"/>
            <a:ext cx="3033651" cy="369332"/>
          </a:xfrm>
          <a:prstGeom prst="rect">
            <a:avLst/>
          </a:prstGeom>
          <a:noFill/>
        </p:spPr>
        <p:txBody>
          <a:bodyPr wrap="none" rtlCol="0">
            <a:spAutoFit/>
          </a:bodyPr>
          <a:lstStyle/>
          <a:p>
            <a:r>
              <a:rPr lang="en-US" dirty="0" smtClean="0"/>
              <a:t>Erik Olson </a:t>
            </a:r>
            <a:r>
              <a:rPr lang="en-US" i="1" dirty="0" smtClean="0"/>
              <a:t>et al. </a:t>
            </a:r>
            <a:r>
              <a:rPr lang="en-US" dirty="0" smtClean="0"/>
              <a:t>(2015) </a:t>
            </a:r>
            <a:r>
              <a:rPr lang="en-US" i="1" dirty="0" smtClean="0"/>
              <a:t>Viruses</a:t>
            </a:r>
            <a:endParaRPr lang="en-US" dirty="0"/>
          </a:p>
        </p:txBody>
      </p:sp>
      <p:sp>
        <p:nvSpPr>
          <p:cNvPr id="3" name="TextBox 2"/>
          <p:cNvSpPr txBox="1"/>
          <p:nvPr/>
        </p:nvSpPr>
        <p:spPr>
          <a:xfrm>
            <a:off x="292258" y="1950097"/>
            <a:ext cx="5171606" cy="3785652"/>
          </a:xfrm>
          <a:prstGeom prst="rect">
            <a:avLst/>
          </a:prstGeom>
          <a:noFill/>
        </p:spPr>
        <p:txBody>
          <a:bodyPr wrap="square" rtlCol="0">
            <a:spAutoFit/>
          </a:bodyPr>
          <a:lstStyle/>
          <a:p>
            <a:pPr marL="285750" indent="-285750">
              <a:buFont typeface="Arial" charset="0"/>
              <a:buChar char="•"/>
            </a:pPr>
            <a:r>
              <a:rPr lang="en-US" sz="2400" dirty="0" smtClean="0"/>
              <a:t>High </a:t>
            </a:r>
            <a:r>
              <a:rPr lang="en-US" sz="2400" dirty="0"/>
              <a:t>(Psi) </a:t>
            </a:r>
            <a:r>
              <a:rPr lang="en-US" sz="2400" dirty="0" smtClean="0"/>
              <a:t>and low (TARpolyA, etc..) binding affinity regions. </a:t>
            </a:r>
            <a:endParaRPr lang="en-US" sz="2400" dirty="0"/>
          </a:p>
          <a:p>
            <a:pPr marL="285750" indent="-285750">
              <a:buFont typeface="Arial" charset="0"/>
              <a:buChar char="•"/>
            </a:pPr>
            <a:endParaRPr lang="en-US" sz="2400" dirty="0" smtClean="0"/>
          </a:p>
          <a:p>
            <a:pPr marL="285750" indent="-285750">
              <a:buFont typeface="Arial" charset="0"/>
              <a:buChar char="•"/>
            </a:pPr>
            <a:r>
              <a:rPr lang="en-US" sz="2400" dirty="0" smtClean="0"/>
              <a:t>Possible cooperativity between Gag and RNA binding</a:t>
            </a:r>
          </a:p>
          <a:p>
            <a:pPr marL="285750" indent="-285750">
              <a:buFont typeface="Arial" charset="0"/>
              <a:buChar char="•"/>
            </a:pPr>
            <a:endParaRPr lang="en-US" sz="2400" dirty="0" smtClean="0"/>
          </a:p>
          <a:p>
            <a:pPr marL="285750" indent="-285750">
              <a:buFont typeface="Arial" charset="0"/>
              <a:buChar char="•"/>
            </a:pPr>
            <a:endParaRPr lang="en-US" sz="2400" dirty="0" smtClean="0"/>
          </a:p>
          <a:p>
            <a:pPr marL="285750" indent="-285750">
              <a:buFont typeface="Arial" charset="0"/>
              <a:buChar char="•"/>
            </a:pPr>
            <a:endParaRPr lang="en-US" sz="2400" dirty="0" smtClean="0"/>
          </a:p>
          <a:p>
            <a:pPr marL="285750" indent="-285750">
              <a:buFont typeface="Arial" charset="0"/>
              <a:buChar char="•"/>
            </a:pPr>
            <a:endParaRPr lang="en-US" sz="2400" dirty="0" smtClean="0"/>
          </a:p>
          <a:p>
            <a:pPr marL="285750" indent="-285750">
              <a:buFont typeface="Arial" charset="0"/>
              <a:buChar char="•"/>
            </a:pPr>
            <a:endParaRPr lang="en-US" sz="2400" dirty="0"/>
          </a:p>
        </p:txBody>
      </p:sp>
      <p:sp>
        <p:nvSpPr>
          <p:cNvPr id="4" name="TextBox 3"/>
          <p:cNvSpPr txBox="1"/>
          <p:nvPr/>
        </p:nvSpPr>
        <p:spPr>
          <a:xfrm>
            <a:off x="11541210" y="3613364"/>
            <a:ext cx="602665" cy="523220"/>
          </a:xfrm>
          <a:prstGeom prst="rect">
            <a:avLst/>
          </a:prstGeom>
          <a:noFill/>
        </p:spPr>
        <p:txBody>
          <a:bodyPr wrap="none" rtlCol="0">
            <a:spAutoFit/>
          </a:bodyPr>
          <a:lstStyle/>
          <a:p>
            <a:r>
              <a:rPr lang="en-US" sz="2800" b="1" dirty="0" smtClean="0"/>
              <a:t>Psi</a:t>
            </a:r>
            <a:endParaRPr lang="en-US" sz="2800" b="1" dirty="0"/>
          </a:p>
        </p:txBody>
      </p:sp>
      <p:cxnSp>
        <p:nvCxnSpPr>
          <p:cNvPr id="20" name="Straight Connector 19"/>
          <p:cNvCxnSpPr/>
          <p:nvPr/>
        </p:nvCxnSpPr>
        <p:spPr>
          <a:xfrm flipH="1">
            <a:off x="11576083" y="2879161"/>
            <a:ext cx="1638" cy="215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173140" y="2885787"/>
            <a:ext cx="4099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163514" y="5022725"/>
            <a:ext cx="4099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67425" y="-11766"/>
            <a:ext cx="12544023" cy="13007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6064" y="0"/>
            <a:ext cx="10515600" cy="1325563"/>
          </a:xfrm>
        </p:spPr>
        <p:txBody>
          <a:bodyPr/>
          <a:lstStyle/>
          <a:p>
            <a:r>
              <a:rPr lang="en-US" dirty="0" smtClean="0">
                <a:solidFill>
                  <a:schemeClr val="bg1"/>
                </a:solidFill>
              </a:rPr>
              <a:t>Gag-RNA interactions</a:t>
            </a:r>
            <a:endParaRPr lang="en-US" dirty="0">
              <a:solidFill>
                <a:schemeClr val="bg1"/>
              </a:solidFill>
            </a:endParaRPr>
          </a:p>
        </p:txBody>
      </p:sp>
    </p:spTree>
    <p:extLst>
      <p:ext uri="{BB962C8B-B14F-4D97-AF65-F5344CB8AC3E}">
        <p14:creationId xmlns:p14="http://schemas.microsoft.com/office/powerpoint/2010/main" val="5118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317" y="879913"/>
            <a:ext cx="3905040" cy="30632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13" y="879913"/>
            <a:ext cx="4383110" cy="306324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7680" y="3518115"/>
            <a:ext cx="4522254" cy="3063240"/>
          </a:xfrm>
          <a:prstGeom prst="rect">
            <a:avLst/>
          </a:prstGeom>
        </p:spPr>
      </p:pic>
      <p:sp>
        <p:nvSpPr>
          <p:cNvPr id="15" name="TextBox 14"/>
          <p:cNvSpPr txBox="1"/>
          <p:nvPr/>
        </p:nvSpPr>
        <p:spPr>
          <a:xfrm>
            <a:off x="439467" y="4926377"/>
            <a:ext cx="2761197" cy="646331"/>
          </a:xfrm>
          <a:prstGeom prst="rect">
            <a:avLst/>
          </a:prstGeom>
          <a:noFill/>
        </p:spPr>
        <p:txBody>
          <a:bodyPr wrap="square" rtlCol="0">
            <a:spAutoFit/>
          </a:bodyPr>
          <a:lstStyle/>
          <a:p>
            <a:pPr marL="285750" indent="-285750">
              <a:buClr>
                <a:schemeClr val="accent1">
                  <a:lumMod val="50000"/>
                </a:schemeClr>
              </a:buClr>
              <a:buFont typeface="Wingdings" charset="2"/>
              <a:buChar char="§"/>
            </a:pPr>
            <a:r>
              <a:rPr lang="en-US" dirty="0" smtClean="0"/>
              <a:t>No cooperativity: 42 Lattices formed</a:t>
            </a:r>
            <a:endParaRPr lang="en-US" dirty="0"/>
          </a:p>
        </p:txBody>
      </p:sp>
      <p:sp>
        <p:nvSpPr>
          <p:cNvPr id="16" name="TextBox 15"/>
          <p:cNvSpPr txBox="1"/>
          <p:nvPr/>
        </p:nvSpPr>
        <p:spPr>
          <a:xfrm>
            <a:off x="3036150" y="290919"/>
            <a:ext cx="6534930" cy="461665"/>
          </a:xfrm>
          <a:prstGeom prst="rect">
            <a:avLst/>
          </a:prstGeom>
          <a:noFill/>
        </p:spPr>
        <p:txBody>
          <a:bodyPr wrap="none" rtlCol="0">
            <a:spAutoFit/>
          </a:bodyPr>
          <a:lstStyle/>
          <a:p>
            <a:r>
              <a:rPr lang="en-US" sz="2400" dirty="0" smtClean="0">
                <a:latin typeface="+mj-lt"/>
              </a:rPr>
              <a:t>Does RNA cooperativity </a:t>
            </a:r>
            <a:r>
              <a:rPr lang="en-US" sz="2400" smtClean="0">
                <a:latin typeface="+mj-lt"/>
              </a:rPr>
              <a:t>increase lattice formation?</a:t>
            </a:r>
            <a:endParaRPr lang="en-US" sz="2400" dirty="0">
              <a:latin typeface="+mj-lt"/>
            </a:endParaRPr>
          </a:p>
        </p:txBody>
      </p:sp>
      <p:sp>
        <p:nvSpPr>
          <p:cNvPr id="24" name="TextBox 23"/>
          <p:cNvSpPr txBox="1"/>
          <p:nvPr/>
        </p:nvSpPr>
        <p:spPr>
          <a:xfrm rot="5400000">
            <a:off x="3561527" y="2163834"/>
            <a:ext cx="1533230" cy="338554"/>
          </a:xfrm>
          <a:prstGeom prst="rect">
            <a:avLst/>
          </a:prstGeom>
          <a:noFill/>
        </p:spPr>
        <p:txBody>
          <a:bodyPr wrap="square" rtlCol="0">
            <a:spAutoFit/>
          </a:bodyPr>
          <a:lstStyle/>
          <a:p>
            <a:r>
              <a:rPr lang="en-US" sz="1600" smtClean="0">
                <a:latin typeface="+mj-lt"/>
              </a:rPr>
              <a:t>Lattices Formed</a:t>
            </a:r>
            <a:endParaRPr lang="en-US" sz="1600">
              <a:latin typeface="+mj-lt"/>
            </a:endParaRPr>
          </a:p>
        </p:txBody>
      </p:sp>
      <p:sp>
        <p:nvSpPr>
          <p:cNvPr id="25" name="TextBox 24"/>
          <p:cNvSpPr txBox="1"/>
          <p:nvPr/>
        </p:nvSpPr>
        <p:spPr>
          <a:xfrm rot="5400000">
            <a:off x="7144034" y="4655277"/>
            <a:ext cx="1496307" cy="338554"/>
          </a:xfrm>
          <a:prstGeom prst="rect">
            <a:avLst/>
          </a:prstGeom>
          <a:noFill/>
        </p:spPr>
        <p:txBody>
          <a:bodyPr wrap="none" rtlCol="0">
            <a:spAutoFit/>
          </a:bodyPr>
          <a:lstStyle/>
          <a:p>
            <a:r>
              <a:rPr lang="en-US" sz="1600" smtClean="0">
                <a:latin typeface="+mj-lt"/>
              </a:rPr>
              <a:t>Lattices Formed</a:t>
            </a:r>
            <a:endParaRPr lang="en-US" sz="1600">
              <a:latin typeface="+mj-lt"/>
            </a:endParaRPr>
          </a:p>
        </p:txBody>
      </p:sp>
      <p:sp>
        <p:nvSpPr>
          <p:cNvPr id="26" name="TextBox 25"/>
          <p:cNvSpPr txBox="1"/>
          <p:nvPr/>
        </p:nvSpPr>
        <p:spPr>
          <a:xfrm rot="5400000">
            <a:off x="10959133" y="2145373"/>
            <a:ext cx="1496307" cy="338554"/>
          </a:xfrm>
          <a:prstGeom prst="rect">
            <a:avLst/>
          </a:prstGeom>
          <a:noFill/>
        </p:spPr>
        <p:txBody>
          <a:bodyPr wrap="none" rtlCol="0">
            <a:spAutoFit/>
          </a:bodyPr>
          <a:lstStyle/>
          <a:p>
            <a:r>
              <a:rPr lang="en-US" sz="1600" smtClean="0">
                <a:latin typeface="+mj-lt"/>
              </a:rPr>
              <a:t>Lattices Formed</a:t>
            </a:r>
            <a:endParaRPr lang="en-US" sz="1600">
              <a:latin typeface="+mj-lt"/>
            </a:endParaRPr>
          </a:p>
        </p:txBody>
      </p:sp>
    </p:spTree>
    <p:extLst>
      <p:ext uri="{BB962C8B-B14F-4D97-AF65-F5344CB8AC3E}">
        <p14:creationId xmlns:p14="http://schemas.microsoft.com/office/powerpoint/2010/main" val="2962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492966"/>
            <a:ext cx="10515600" cy="4233277"/>
          </a:xfrm>
        </p:spPr>
        <p:txBody>
          <a:bodyPr>
            <a:normAutofit/>
          </a:bodyPr>
          <a:lstStyle/>
          <a:p>
            <a:r>
              <a:rPr lang="en-US" dirty="0" smtClean="0"/>
              <a:t>The model captures dimensionality reduction</a:t>
            </a:r>
          </a:p>
          <a:p>
            <a:endParaRPr lang="en-US" dirty="0" smtClean="0"/>
          </a:p>
          <a:p>
            <a:r>
              <a:rPr lang="en-US" dirty="0" smtClean="0"/>
              <a:t>PIP</a:t>
            </a:r>
            <a:r>
              <a:rPr lang="en-US" baseline="-25000" dirty="0" smtClean="0"/>
              <a:t>2</a:t>
            </a:r>
            <a:r>
              <a:rPr lang="en-US" dirty="0" smtClean="0"/>
              <a:t> mediated lattice formation is likely an all or nothing event</a:t>
            </a:r>
          </a:p>
          <a:p>
            <a:endParaRPr lang="en-US" dirty="0"/>
          </a:p>
          <a:p>
            <a:r>
              <a:rPr lang="en-US" dirty="0" smtClean="0"/>
              <a:t>Dimerization, polymerization and production rate of Gag all influence lattice formation</a:t>
            </a:r>
          </a:p>
          <a:p>
            <a:endParaRPr lang="en-US" dirty="0" smtClean="0"/>
          </a:p>
          <a:p>
            <a:r>
              <a:rPr lang="en-US" dirty="0" smtClean="0"/>
              <a:t>RNA cooperativity shows interesting observations</a:t>
            </a:r>
          </a:p>
          <a:p>
            <a:endParaRPr lang="en-US" dirty="0" smtClean="0"/>
          </a:p>
        </p:txBody>
      </p:sp>
    </p:spTree>
    <p:extLst>
      <p:ext uri="{BB962C8B-B14F-4D97-AF65-F5344CB8AC3E}">
        <p14:creationId xmlns:p14="http://schemas.microsoft.com/office/powerpoint/2010/main" val="156861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322" y="2807780"/>
            <a:ext cx="2940899" cy="2940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583" y="601507"/>
            <a:ext cx="4118613" cy="2646209"/>
          </a:xfrm>
          <a:prstGeom prst="rect">
            <a:avLst/>
          </a:prstGeom>
        </p:spPr>
      </p:pic>
      <p:sp>
        <p:nvSpPr>
          <p:cNvPr id="2" name="Title 1"/>
          <p:cNvSpPr>
            <a:spLocks noGrp="1"/>
          </p:cNvSpPr>
          <p:nvPr>
            <p:ph type="title"/>
          </p:nvPr>
        </p:nvSpPr>
        <p:spPr>
          <a:xfrm>
            <a:off x="821516" y="640263"/>
            <a:ext cx="6204984" cy="1344975"/>
          </a:xfrm>
        </p:spPr>
        <p:txBody>
          <a:bodyPr>
            <a:normAutofit/>
          </a:bodyPr>
          <a:lstStyle/>
          <a:p>
            <a:r>
              <a:rPr lang="en-US" sz="4000"/>
              <a:t>Acknowledgements</a:t>
            </a:r>
          </a:p>
        </p:txBody>
      </p:sp>
      <p:sp>
        <p:nvSpPr>
          <p:cNvPr id="3" name="Content Placeholder 2"/>
          <p:cNvSpPr>
            <a:spLocks noGrp="1"/>
          </p:cNvSpPr>
          <p:nvPr>
            <p:ph idx="1"/>
          </p:nvPr>
        </p:nvSpPr>
        <p:spPr>
          <a:xfrm>
            <a:off x="821515" y="2121762"/>
            <a:ext cx="6204984" cy="3626917"/>
          </a:xfrm>
        </p:spPr>
        <p:txBody>
          <a:bodyPr>
            <a:normAutofit/>
          </a:bodyPr>
          <a:lstStyle/>
          <a:p>
            <a:r>
              <a:rPr lang="en-US" sz="2400" b="1" dirty="0" smtClean="0"/>
              <a:t>Margaret Johnson</a:t>
            </a:r>
          </a:p>
          <a:p>
            <a:r>
              <a:rPr lang="en-US" sz="2400" dirty="0"/>
              <a:t>David </a:t>
            </a:r>
            <a:r>
              <a:rPr lang="en-US" sz="2400" dirty="0" smtClean="0"/>
              <a:t>Holland</a:t>
            </a:r>
          </a:p>
          <a:p>
            <a:r>
              <a:rPr lang="en-US" sz="2400" dirty="0" smtClean="0"/>
              <a:t>Matthew </a:t>
            </a:r>
            <a:r>
              <a:rPr lang="en-US" sz="2400" dirty="0" err="1" smtClean="0"/>
              <a:t>Varga</a:t>
            </a:r>
            <a:endParaRPr lang="en-US" sz="2400" dirty="0" smtClean="0"/>
          </a:p>
          <a:p>
            <a:r>
              <a:rPr lang="en-US" sz="2400" dirty="0" err="1" smtClean="0"/>
              <a:t>Sewwandi</a:t>
            </a:r>
            <a:r>
              <a:rPr lang="en-US" sz="2400" dirty="0" smtClean="0"/>
              <a:t> </a:t>
            </a:r>
            <a:r>
              <a:rPr lang="en-US" sz="2400" dirty="0" err="1"/>
              <a:t>Rathnayake</a:t>
            </a:r>
            <a:r>
              <a:rPr lang="en-US" sz="2400" dirty="0"/>
              <a:t> </a:t>
            </a:r>
          </a:p>
          <a:p>
            <a:r>
              <a:rPr lang="en-US" sz="2400" dirty="0" err="1" smtClean="0"/>
              <a:t>Dariush</a:t>
            </a:r>
            <a:r>
              <a:rPr lang="en-US" sz="2400" dirty="0" smtClean="0"/>
              <a:t> </a:t>
            </a:r>
            <a:r>
              <a:rPr lang="en-US" sz="2400" dirty="0" err="1"/>
              <a:t>Mohammadyani</a:t>
            </a:r>
            <a:r>
              <a:rPr lang="en-US" sz="2400" dirty="0"/>
              <a:t> </a:t>
            </a:r>
          </a:p>
        </p:txBody>
      </p:sp>
    </p:spTree>
    <p:extLst>
      <p:ext uri="{BB962C8B-B14F-4D97-AF65-F5344CB8AC3E}">
        <p14:creationId xmlns:p14="http://schemas.microsoft.com/office/powerpoint/2010/main" val="226998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uture directions (for lab)</a:t>
            </a:r>
            <a:endParaRPr lang="en-US" dirty="0"/>
          </a:p>
        </p:txBody>
      </p:sp>
      <p:sp>
        <p:nvSpPr>
          <p:cNvPr id="3" name="Content Placeholder 2"/>
          <p:cNvSpPr>
            <a:spLocks noGrp="1"/>
          </p:cNvSpPr>
          <p:nvPr>
            <p:ph idx="1"/>
          </p:nvPr>
        </p:nvSpPr>
        <p:spPr>
          <a:xfrm>
            <a:off x="688297" y="1480850"/>
            <a:ext cx="11078981" cy="5377149"/>
          </a:xfrm>
        </p:spPr>
        <p:txBody>
          <a:bodyPr>
            <a:noAutofit/>
          </a:bodyPr>
          <a:lstStyle/>
          <a:p>
            <a:pPr>
              <a:lnSpc>
                <a:spcPct val="100000"/>
              </a:lnSpc>
              <a:spcBef>
                <a:spcPts val="0"/>
              </a:spcBef>
            </a:pPr>
            <a:r>
              <a:rPr lang="en-US" sz="2400" dirty="0" smtClean="0"/>
              <a:t>Look into Gag-pol and see if that has different binding rates/functions</a:t>
            </a:r>
          </a:p>
          <a:p>
            <a:pPr>
              <a:lnSpc>
                <a:spcPct val="100000"/>
              </a:lnSpc>
              <a:spcBef>
                <a:spcPts val="0"/>
              </a:spcBef>
            </a:pPr>
            <a:r>
              <a:rPr lang="en-US" sz="2400" dirty="0" smtClean="0"/>
              <a:t>Make Gag polymerization stop at 6 Gags (to form hexamers)</a:t>
            </a:r>
          </a:p>
          <a:p>
            <a:pPr>
              <a:lnSpc>
                <a:spcPct val="100000"/>
              </a:lnSpc>
              <a:spcBef>
                <a:spcPts val="0"/>
              </a:spcBef>
            </a:pPr>
            <a:r>
              <a:rPr lang="en-US" sz="2400" dirty="0" smtClean="0"/>
              <a:t>Do a different range for Psi and TARpolyA for cooperativity</a:t>
            </a:r>
          </a:p>
          <a:p>
            <a:pPr>
              <a:lnSpc>
                <a:spcPct val="100000"/>
              </a:lnSpc>
              <a:spcBef>
                <a:spcPts val="0"/>
              </a:spcBef>
            </a:pPr>
            <a:r>
              <a:rPr lang="en-US" sz="2400" dirty="0" smtClean="0"/>
              <a:t>Psi is not the only high affinity domain and TARpolyA is not the only low affinity</a:t>
            </a:r>
          </a:p>
          <a:p>
            <a:pPr>
              <a:lnSpc>
                <a:spcPct val="100000"/>
              </a:lnSpc>
              <a:spcBef>
                <a:spcPts val="0"/>
              </a:spcBef>
            </a:pPr>
            <a:r>
              <a:rPr lang="en-US" sz="2400" dirty="0" smtClean="0"/>
              <a:t>Gag can also bind mRNA so add that in there</a:t>
            </a:r>
          </a:p>
          <a:p>
            <a:pPr>
              <a:lnSpc>
                <a:spcPct val="100000"/>
              </a:lnSpc>
              <a:spcBef>
                <a:spcPts val="0"/>
              </a:spcBef>
            </a:pPr>
            <a:r>
              <a:rPr lang="en-US" sz="2400" dirty="0" smtClean="0"/>
              <a:t>Most of all, do these simulations using a super computer and run the simulation with cellular volumes and concentrations of gag/pip/</a:t>
            </a:r>
            <a:r>
              <a:rPr lang="en-US" sz="2400" dirty="0" err="1" smtClean="0"/>
              <a:t>rna</a:t>
            </a:r>
            <a:r>
              <a:rPr lang="en-US" sz="2400" dirty="0" smtClean="0"/>
              <a:t>. </a:t>
            </a:r>
          </a:p>
          <a:p>
            <a:pPr>
              <a:lnSpc>
                <a:spcPct val="100000"/>
              </a:lnSpc>
              <a:spcBef>
                <a:spcPts val="0"/>
              </a:spcBef>
            </a:pPr>
            <a:r>
              <a:rPr lang="en-US" sz="2400" dirty="0" smtClean="0"/>
              <a:t>Try to find if anyone has characterized the binding affinity for the dimerization and polymerization of Gag</a:t>
            </a:r>
          </a:p>
          <a:p>
            <a:pPr>
              <a:lnSpc>
                <a:spcPct val="100000"/>
              </a:lnSpc>
              <a:spcBef>
                <a:spcPts val="0"/>
              </a:spcBef>
            </a:pPr>
            <a:r>
              <a:rPr lang="en-US" sz="2400" dirty="0" smtClean="0"/>
              <a:t>Look into the possibility of changes in the pathway between the lytic and lysogenic cycles. </a:t>
            </a:r>
          </a:p>
          <a:p>
            <a:pPr>
              <a:lnSpc>
                <a:spcPct val="100000"/>
              </a:lnSpc>
              <a:spcBef>
                <a:spcPts val="0"/>
              </a:spcBef>
            </a:pPr>
            <a:r>
              <a:rPr lang="en-US" sz="2400" dirty="0" smtClean="0"/>
              <a:t>Contact me @ </a:t>
            </a:r>
            <a:r>
              <a:rPr lang="en-US" sz="2400" dirty="0" smtClean="0">
                <a:hlinkClick r:id="rId2"/>
              </a:rPr>
              <a:t>gjustinmgray@gmail.com</a:t>
            </a:r>
            <a:r>
              <a:rPr lang="en-US" sz="2400" dirty="0" smtClean="0"/>
              <a:t> if there are any questions. </a:t>
            </a:r>
          </a:p>
        </p:txBody>
      </p:sp>
    </p:spTree>
    <p:extLst>
      <p:ext uri="{BB962C8B-B14F-4D97-AF65-F5344CB8AC3E}">
        <p14:creationId xmlns:p14="http://schemas.microsoft.com/office/powerpoint/2010/main" val="123708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2536" y="744022"/>
            <a:ext cx="10468420" cy="5154501"/>
          </a:xfrm>
          <a:prstGeom prst="rect">
            <a:avLst/>
          </a:prstGeom>
        </p:spPr>
      </p:pic>
    </p:spTree>
    <p:extLst>
      <p:ext uri="{BB962C8B-B14F-4D97-AF65-F5344CB8AC3E}">
        <p14:creationId xmlns:p14="http://schemas.microsoft.com/office/powerpoint/2010/main" val="1711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7611" y="1576456"/>
            <a:ext cx="11214100" cy="2870200"/>
          </a:xfrm>
          <a:prstGeom prst="rect">
            <a:avLst/>
          </a:prstGeom>
        </p:spPr>
      </p:pic>
    </p:spTree>
    <p:extLst>
      <p:ext uri="{BB962C8B-B14F-4D97-AF65-F5344CB8AC3E}">
        <p14:creationId xmlns:p14="http://schemas.microsoft.com/office/powerpoint/2010/main" val="2105337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3939" y="1203187"/>
            <a:ext cx="7493000" cy="4801340"/>
          </a:xfrm>
          <a:prstGeom prst="rect">
            <a:avLst/>
          </a:prstGeom>
        </p:spPr>
      </p:pic>
    </p:spTree>
    <p:extLst>
      <p:ext uri="{BB962C8B-B14F-4D97-AF65-F5344CB8AC3E}">
        <p14:creationId xmlns:p14="http://schemas.microsoft.com/office/powerpoint/2010/main" val="1254208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48165" y="881149"/>
            <a:ext cx="9175253" cy="4771505"/>
            <a:chOff x="2095084" y="1403131"/>
            <a:chExt cx="8457759" cy="4283193"/>
          </a:xfrm>
        </p:grpSpPr>
        <p:pic>
          <p:nvPicPr>
            <p:cNvPr id="6" name="Picture 5"/>
            <p:cNvPicPr>
              <a:picLocks noChangeAspect="1"/>
            </p:cNvPicPr>
            <p:nvPr/>
          </p:nvPicPr>
          <p:blipFill rotWithShape="1">
            <a:blip r:embed="rId3"/>
            <a:srcRect t="29344"/>
            <a:stretch/>
          </p:blipFill>
          <p:spPr>
            <a:xfrm>
              <a:off x="2095084" y="1403131"/>
              <a:ext cx="8457759" cy="4283193"/>
            </a:xfrm>
            <a:prstGeom prst="rect">
              <a:avLst/>
            </a:prstGeom>
            <a:ln>
              <a:solidFill>
                <a:schemeClr val="tx1"/>
              </a:solidFill>
            </a:ln>
          </p:spPr>
        </p:pic>
        <p:sp>
          <p:nvSpPr>
            <p:cNvPr id="8" name="TextBox 7"/>
            <p:cNvSpPr txBox="1"/>
            <p:nvPr/>
          </p:nvSpPr>
          <p:spPr>
            <a:xfrm>
              <a:off x="2097291" y="3355535"/>
              <a:ext cx="1859378" cy="646331"/>
            </a:xfrm>
            <a:prstGeom prst="rect">
              <a:avLst/>
            </a:prstGeom>
            <a:noFill/>
          </p:spPr>
          <p:txBody>
            <a:bodyPr wrap="square" rtlCol="0">
              <a:spAutoFit/>
            </a:bodyPr>
            <a:lstStyle/>
            <a:p>
              <a:pPr algn="ctr"/>
              <a:r>
                <a:rPr lang="en-US" b="1" dirty="0" smtClean="0">
                  <a:solidFill>
                    <a:srgbClr val="FF0000"/>
                  </a:solidFill>
                </a:rPr>
                <a:t>Dimensionality reduction (PIP</a:t>
              </a:r>
              <a:r>
                <a:rPr lang="en-US" b="1" baseline="-25000" dirty="0" smtClean="0">
                  <a:solidFill>
                    <a:srgbClr val="FF0000"/>
                  </a:solidFill>
                </a:rPr>
                <a:t>2</a:t>
              </a:r>
              <a:r>
                <a:rPr lang="en-US" b="1" dirty="0" smtClean="0">
                  <a:solidFill>
                    <a:srgbClr val="FF0000"/>
                  </a:solidFill>
                </a:rPr>
                <a:t>)</a:t>
              </a:r>
              <a:endParaRPr lang="en-US" b="1" dirty="0">
                <a:solidFill>
                  <a:srgbClr val="FF0000"/>
                </a:solidFill>
              </a:endParaRPr>
            </a:p>
          </p:txBody>
        </p:sp>
        <p:sp>
          <p:nvSpPr>
            <p:cNvPr id="9" name="TextBox 8"/>
            <p:cNvSpPr txBox="1"/>
            <p:nvPr/>
          </p:nvSpPr>
          <p:spPr>
            <a:xfrm>
              <a:off x="4018640" y="1828327"/>
              <a:ext cx="1682646" cy="646693"/>
            </a:xfrm>
            <a:prstGeom prst="rect">
              <a:avLst/>
            </a:prstGeom>
            <a:noFill/>
          </p:spPr>
          <p:txBody>
            <a:bodyPr wrap="square" rtlCol="0">
              <a:spAutoFit/>
            </a:bodyPr>
            <a:lstStyle/>
            <a:p>
              <a:pPr algn="ctr"/>
              <a:r>
                <a:rPr lang="en-US" b="1" dirty="0" smtClean="0">
                  <a:solidFill>
                    <a:srgbClr val="FF0000"/>
                  </a:solidFill>
                </a:rPr>
                <a:t>2500 Gag molecules</a:t>
              </a:r>
              <a:endParaRPr lang="en-US" b="1" dirty="0">
                <a:solidFill>
                  <a:srgbClr val="FF0000"/>
                </a:solidFill>
              </a:endParaRPr>
            </a:p>
          </p:txBody>
        </p:sp>
        <p:sp>
          <p:nvSpPr>
            <p:cNvPr id="11" name="Rectangle 10"/>
            <p:cNvSpPr/>
            <p:nvPr/>
          </p:nvSpPr>
          <p:spPr>
            <a:xfrm>
              <a:off x="2254469" y="1608083"/>
              <a:ext cx="740979" cy="677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2547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882" y="1843791"/>
            <a:ext cx="4060814" cy="4524315"/>
          </a:xfrm>
          <a:prstGeom prst="rect">
            <a:avLst/>
          </a:prstGeom>
          <a:noFill/>
        </p:spPr>
        <p:txBody>
          <a:bodyPr wrap="square" rtlCol="0">
            <a:spAutoFit/>
          </a:bodyPr>
          <a:lstStyle/>
          <a:p>
            <a:pPr marL="342900" indent="-342900">
              <a:buClr>
                <a:schemeClr val="accent1">
                  <a:lumMod val="50000"/>
                </a:schemeClr>
              </a:buClr>
              <a:buFont typeface="Wingdings" charset="2"/>
              <a:buChar char="§"/>
            </a:pPr>
            <a:r>
              <a:rPr lang="en-US" sz="2400" dirty="0" smtClean="0"/>
              <a:t>Gag has multiple binding domains</a:t>
            </a:r>
          </a:p>
          <a:p>
            <a:pPr marL="342900" indent="-342900">
              <a:buClr>
                <a:schemeClr val="accent1">
                  <a:lumMod val="50000"/>
                </a:schemeClr>
              </a:buClr>
              <a:buFont typeface="Wingdings" charset="2"/>
              <a:buChar char="§"/>
            </a:pPr>
            <a:endParaRPr lang="en-US" sz="2400" dirty="0" smtClean="0"/>
          </a:p>
          <a:p>
            <a:pPr marL="342900" indent="-342900">
              <a:buClr>
                <a:schemeClr val="accent1">
                  <a:lumMod val="50000"/>
                </a:schemeClr>
              </a:buClr>
              <a:buFont typeface="Wingdings" charset="2"/>
              <a:buChar char="§"/>
            </a:pPr>
            <a:r>
              <a:rPr lang="en-US" sz="2400" dirty="0" smtClean="0"/>
              <a:t>Many binding rates are unknown</a:t>
            </a:r>
          </a:p>
          <a:p>
            <a:pPr marL="342900" indent="-342900">
              <a:buClr>
                <a:schemeClr val="accent1">
                  <a:lumMod val="50000"/>
                </a:schemeClr>
              </a:buClr>
              <a:buFont typeface="Wingdings" charset="2"/>
              <a:buChar char="§"/>
            </a:pPr>
            <a:endParaRPr lang="en-US" sz="2400" dirty="0"/>
          </a:p>
          <a:p>
            <a:pPr marL="342900" indent="-342900">
              <a:buClr>
                <a:schemeClr val="accent1">
                  <a:lumMod val="50000"/>
                </a:schemeClr>
              </a:buClr>
              <a:buFont typeface="Wingdings" charset="2"/>
              <a:buChar char="§"/>
            </a:pPr>
            <a:r>
              <a:rPr lang="en-US" sz="2400" dirty="0" smtClean="0"/>
              <a:t>Reaction-diffusion will bring in spatial resolution</a:t>
            </a:r>
          </a:p>
          <a:p>
            <a:pPr marL="342900" indent="-342900">
              <a:buClr>
                <a:schemeClr val="accent1">
                  <a:lumMod val="50000"/>
                </a:schemeClr>
              </a:buClr>
              <a:buFont typeface="Wingdings" charset="2"/>
              <a:buChar char="§"/>
            </a:pPr>
            <a:endParaRPr lang="en-US" sz="2400" dirty="0"/>
          </a:p>
          <a:p>
            <a:pPr marL="342900" indent="-342900">
              <a:buClr>
                <a:schemeClr val="accent1">
                  <a:lumMod val="50000"/>
                </a:schemeClr>
              </a:buClr>
              <a:buFont typeface="Wingdings" charset="2"/>
              <a:buChar char="§"/>
            </a:pPr>
            <a:r>
              <a:rPr lang="en-US" sz="2400" dirty="0"/>
              <a:t>A toy-model will allow for parameter sweeps </a:t>
            </a:r>
          </a:p>
          <a:p>
            <a:pPr marL="342900" indent="-342900">
              <a:buClr>
                <a:schemeClr val="accent1">
                  <a:lumMod val="50000"/>
                </a:schemeClr>
              </a:buClr>
              <a:buFont typeface="Wingdings" charset="2"/>
              <a:buChar char="§"/>
            </a:pPr>
            <a:endParaRPr lang="en-US" sz="2400" dirty="0"/>
          </a:p>
        </p:txBody>
      </p:sp>
      <p:pic>
        <p:nvPicPr>
          <p:cNvPr id="7" name="Picture 6"/>
          <p:cNvPicPr>
            <a:picLocks noChangeAspect="1"/>
          </p:cNvPicPr>
          <p:nvPr/>
        </p:nvPicPr>
        <p:blipFill rotWithShape="1">
          <a:blip r:embed="rId3"/>
          <a:srcRect l="4924" t="2354" r="3742" b="2643"/>
          <a:stretch/>
        </p:blipFill>
        <p:spPr>
          <a:xfrm>
            <a:off x="4638262" y="3860996"/>
            <a:ext cx="3310320" cy="2556142"/>
          </a:xfrm>
          <a:prstGeom prst="rect">
            <a:avLst/>
          </a:prstGeom>
          <a:ln>
            <a:solidFill>
              <a:schemeClr val="tx1"/>
            </a:solidFill>
          </a:ln>
        </p:spPr>
      </p:pic>
      <p:pic>
        <p:nvPicPr>
          <p:cNvPr id="8" name="Picture 7"/>
          <p:cNvPicPr>
            <a:picLocks noChangeAspect="1"/>
          </p:cNvPicPr>
          <p:nvPr/>
        </p:nvPicPr>
        <p:blipFill rotWithShape="1">
          <a:blip r:embed="rId4"/>
          <a:srcRect l="1088" t="2353" r="2152"/>
          <a:stretch/>
        </p:blipFill>
        <p:spPr>
          <a:xfrm>
            <a:off x="8166314" y="3860995"/>
            <a:ext cx="3655595" cy="2556144"/>
          </a:xfrm>
          <a:prstGeom prst="rect">
            <a:avLst/>
          </a:prstGeom>
          <a:ln>
            <a:solidFill>
              <a:schemeClr val="tx1"/>
            </a:solidFill>
          </a:ln>
        </p:spPr>
      </p:pic>
      <p:grpSp>
        <p:nvGrpSpPr>
          <p:cNvPr id="11" name="Group 10"/>
          <p:cNvGrpSpPr/>
          <p:nvPr/>
        </p:nvGrpSpPr>
        <p:grpSpPr>
          <a:xfrm>
            <a:off x="4789947" y="1111953"/>
            <a:ext cx="6752733" cy="1697747"/>
            <a:chOff x="2097880" y="4447080"/>
            <a:chExt cx="8457759" cy="1826795"/>
          </a:xfrm>
        </p:grpSpPr>
        <p:pic>
          <p:nvPicPr>
            <p:cNvPr id="12" name="Picture 11"/>
            <p:cNvPicPr>
              <a:picLocks noChangeAspect="1"/>
            </p:cNvPicPr>
            <p:nvPr/>
          </p:nvPicPr>
          <p:blipFill rotWithShape="1">
            <a:blip r:embed="rId5"/>
            <a:srcRect b="69865"/>
            <a:stretch/>
          </p:blipFill>
          <p:spPr>
            <a:xfrm>
              <a:off x="2097880" y="4447080"/>
              <a:ext cx="8457759" cy="1826795"/>
            </a:xfrm>
            <a:prstGeom prst="rect">
              <a:avLst/>
            </a:prstGeom>
            <a:ln>
              <a:solidFill>
                <a:schemeClr val="tx1"/>
              </a:solidFill>
            </a:ln>
          </p:spPr>
        </p:pic>
        <p:sp>
          <p:nvSpPr>
            <p:cNvPr id="13" name="Oval 12"/>
            <p:cNvSpPr/>
            <p:nvPr/>
          </p:nvSpPr>
          <p:spPr>
            <a:xfrm>
              <a:off x="2254469" y="4650828"/>
              <a:ext cx="520262" cy="630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712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5999962" y="1430041"/>
            <a:ext cx="6327461" cy="4691790"/>
          </a:xfrm>
          <a:prstGeom prst="rect">
            <a:avLst/>
          </a:prstGeom>
        </p:spPr>
      </p:pic>
      <p:pic>
        <p:nvPicPr>
          <p:cNvPr id="4" name="Picture 3"/>
          <p:cNvPicPr>
            <a:picLocks noChangeAspect="1"/>
          </p:cNvPicPr>
          <p:nvPr/>
        </p:nvPicPr>
        <p:blipFill>
          <a:blip r:embed="rId4"/>
          <a:stretch>
            <a:fillRect/>
          </a:stretch>
        </p:blipFill>
        <p:spPr>
          <a:xfrm>
            <a:off x="541233" y="3415953"/>
            <a:ext cx="5110162" cy="1618403"/>
          </a:xfrm>
          <a:prstGeom prst="rect">
            <a:avLst/>
          </a:prstGeom>
          <a:ln>
            <a:solidFill>
              <a:schemeClr val="tx1"/>
            </a:solidFill>
          </a:ln>
        </p:spPr>
      </p:pic>
      <p:sp>
        <p:nvSpPr>
          <p:cNvPr id="5" name="TextBox 4"/>
          <p:cNvSpPr txBox="1"/>
          <p:nvPr/>
        </p:nvSpPr>
        <p:spPr>
          <a:xfrm>
            <a:off x="843444" y="5237638"/>
            <a:ext cx="4505739" cy="1938992"/>
          </a:xfrm>
          <a:prstGeom prst="rect">
            <a:avLst/>
          </a:prstGeom>
          <a:noFill/>
        </p:spPr>
        <p:txBody>
          <a:bodyPr wrap="square" rtlCol="0">
            <a:spAutoFit/>
          </a:bodyPr>
          <a:lstStyle/>
          <a:p>
            <a:pPr marL="342900" indent="-342900">
              <a:buClr>
                <a:schemeClr val="accent1">
                  <a:lumMod val="50000"/>
                </a:schemeClr>
              </a:buClr>
              <a:buFont typeface="Wingdings" charset="2"/>
              <a:buChar char="§"/>
            </a:pPr>
            <a:r>
              <a:rPr lang="en-US" sz="2400" dirty="0" smtClean="0"/>
              <a:t>Simulates large protein networks well</a:t>
            </a:r>
          </a:p>
          <a:p>
            <a:pPr marL="342900" indent="-342900">
              <a:buClr>
                <a:schemeClr val="accent1">
                  <a:lumMod val="50000"/>
                </a:schemeClr>
              </a:buClr>
              <a:buFont typeface="Wingdings" charset="2"/>
              <a:buChar char="§"/>
            </a:pPr>
            <a:r>
              <a:rPr lang="en-US" sz="2400" dirty="0"/>
              <a:t>Long time </a:t>
            </a:r>
            <a:r>
              <a:rPr lang="en-US" sz="2400" dirty="0" smtClean="0"/>
              <a:t>scales</a:t>
            </a:r>
          </a:p>
          <a:p>
            <a:pPr marL="342900" indent="-342900">
              <a:buClr>
                <a:schemeClr val="accent1">
                  <a:lumMod val="50000"/>
                </a:schemeClr>
              </a:buClr>
              <a:buFont typeface="Wingdings" charset="2"/>
              <a:buChar char="§"/>
            </a:pPr>
            <a:r>
              <a:rPr lang="en-US" sz="2400" dirty="0" smtClean="0"/>
              <a:t>Non-spatial</a:t>
            </a:r>
          </a:p>
          <a:p>
            <a:pPr marL="342900" indent="-342900">
              <a:buClr>
                <a:schemeClr val="accent1">
                  <a:lumMod val="50000"/>
                </a:schemeClr>
              </a:buClr>
              <a:buFont typeface="Wingdings" charset="2"/>
              <a:buChar char="§"/>
            </a:pPr>
            <a:endParaRPr lang="en-US" sz="2400" dirty="0"/>
          </a:p>
        </p:txBody>
      </p:sp>
      <p:sp>
        <p:nvSpPr>
          <p:cNvPr id="6" name="Rectangle 5"/>
          <p:cNvSpPr/>
          <p:nvPr/>
        </p:nvSpPr>
        <p:spPr>
          <a:xfrm>
            <a:off x="541233" y="211707"/>
            <a:ext cx="5208104" cy="1618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solidFill>
                  <a:schemeClr val="tx1"/>
                </a:solidFill>
              </a:rPr>
              <a:t>BioNetGen</a:t>
            </a:r>
            <a:r>
              <a:rPr lang="en-US" sz="4000" dirty="0" smtClean="0">
                <a:solidFill>
                  <a:schemeClr val="tx1"/>
                </a:solidFill>
              </a:rPr>
              <a:t> (BNGL)</a:t>
            </a:r>
            <a:endParaRPr lang="en-US" sz="4000" dirty="0">
              <a:solidFill>
                <a:schemeClr val="tx1"/>
              </a:solidFill>
            </a:endParaRPr>
          </a:p>
        </p:txBody>
      </p:sp>
      <p:sp>
        <p:nvSpPr>
          <p:cNvPr id="8" name="Rectangle 7"/>
          <p:cNvSpPr/>
          <p:nvPr/>
        </p:nvSpPr>
        <p:spPr>
          <a:xfrm>
            <a:off x="1027429" y="2033392"/>
            <a:ext cx="4721908" cy="1200329"/>
          </a:xfrm>
          <a:prstGeom prst="rect">
            <a:avLst/>
          </a:prstGeom>
        </p:spPr>
        <p:txBody>
          <a:bodyPr wrap="square">
            <a:spAutoFit/>
          </a:bodyPr>
          <a:lstStyle/>
          <a:p>
            <a:pPr marL="342900" indent="-342900">
              <a:buClr>
                <a:schemeClr val="accent1">
                  <a:lumMod val="50000"/>
                </a:schemeClr>
              </a:buClr>
              <a:buFont typeface="Wingdings" charset="2"/>
              <a:buChar char="§"/>
            </a:pPr>
            <a:r>
              <a:rPr lang="en-US" sz="2400" dirty="0" smtClean="0"/>
              <a:t>Language </a:t>
            </a:r>
            <a:r>
              <a:rPr lang="en-US" sz="2400" dirty="0" err="1" smtClean="0"/>
              <a:t>Nfsim</a:t>
            </a:r>
            <a:r>
              <a:rPr lang="en-US" sz="2400" dirty="0" smtClean="0"/>
              <a:t> uses to define reaction rules</a:t>
            </a:r>
          </a:p>
          <a:p>
            <a:pPr marL="342900" indent="-342900">
              <a:buClr>
                <a:schemeClr val="accent1">
                  <a:lumMod val="50000"/>
                </a:schemeClr>
              </a:buClr>
              <a:buFont typeface="Wingdings" charset="2"/>
              <a:buChar char="§"/>
            </a:pPr>
            <a:r>
              <a:rPr lang="en-US" sz="2400" dirty="0" smtClean="0"/>
              <a:t>A </a:t>
            </a:r>
            <a:r>
              <a:rPr lang="en-US" sz="2400" dirty="0"/>
              <a:t>+ B </a:t>
            </a:r>
            <a:r>
              <a:rPr lang="en-US" sz="2400" dirty="0">
                <a:sym typeface="Wingdings"/>
              </a:rPr>
              <a:t>--&gt; </a:t>
            </a:r>
            <a:r>
              <a:rPr lang="en-US" sz="2400" dirty="0" smtClean="0">
                <a:sym typeface="Wingdings"/>
              </a:rPr>
              <a:t>A.B. (rate)</a:t>
            </a:r>
            <a:endParaRPr lang="en-US" sz="2400" dirty="0">
              <a:sym typeface="Wingdings"/>
            </a:endParaRPr>
          </a:p>
        </p:txBody>
      </p:sp>
      <p:sp>
        <p:nvSpPr>
          <p:cNvPr id="3" name="TextBox 2"/>
          <p:cNvSpPr txBox="1"/>
          <p:nvPr/>
        </p:nvSpPr>
        <p:spPr>
          <a:xfrm>
            <a:off x="9141386" y="759298"/>
            <a:ext cx="1130438" cy="523220"/>
          </a:xfrm>
          <a:prstGeom prst="rect">
            <a:avLst/>
          </a:prstGeom>
          <a:noFill/>
        </p:spPr>
        <p:txBody>
          <a:bodyPr wrap="none" rtlCol="0">
            <a:spAutoFit/>
          </a:bodyPr>
          <a:lstStyle/>
          <a:p>
            <a:r>
              <a:rPr lang="en-US" sz="2800" dirty="0" smtClean="0"/>
              <a:t>Model</a:t>
            </a:r>
            <a:endParaRPr lang="en-US" sz="2800" dirty="0"/>
          </a:p>
        </p:txBody>
      </p:sp>
      <p:cxnSp>
        <p:nvCxnSpPr>
          <p:cNvPr id="15" name="Straight Connector 14"/>
          <p:cNvCxnSpPr/>
          <p:nvPr/>
        </p:nvCxnSpPr>
        <p:spPr>
          <a:xfrm flipH="1">
            <a:off x="6053203" y="0"/>
            <a:ext cx="58085"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99702" y="3415953"/>
            <a:ext cx="759417"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Gag</a:t>
            </a:r>
            <a:endParaRPr lang="en-US" sz="2400" b="1" dirty="0">
              <a:solidFill>
                <a:sysClr val="windowText" lastClr="000000"/>
              </a:solidFill>
            </a:endParaRPr>
          </a:p>
        </p:txBody>
      </p:sp>
      <p:sp>
        <p:nvSpPr>
          <p:cNvPr id="21" name="Rectangle 20"/>
          <p:cNvSpPr/>
          <p:nvPr/>
        </p:nvSpPr>
        <p:spPr>
          <a:xfrm>
            <a:off x="6254682" y="2460082"/>
            <a:ext cx="759417"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PIP</a:t>
            </a:r>
            <a:r>
              <a:rPr lang="en-US" sz="2400" b="1" baseline="-25000" dirty="0" smtClean="0">
                <a:solidFill>
                  <a:sysClr val="windowText" lastClr="000000"/>
                </a:solidFill>
              </a:rPr>
              <a:t>2</a:t>
            </a:r>
            <a:endParaRPr lang="en-US" sz="2400" b="1" dirty="0">
              <a:solidFill>
                <a:sysClr val="windowText" lastClr="000000"/>
              </a:solidFill>
            </a:endParaRPr>
          </a:p>
        </p:txBody>
      </p:sp>
      <p:sp>
        <p:nvSpPr>
          <p:cNvPr id="22" name="Rectangle 21"/>
          <p:cNvSpPr/>
          <p:nvPr/>
        </p:nvSpPr>
        <p:spPr>
          <a:xfrm>
            <a:off x="9361080" y="1990662"/>
            <a:ext cx="1304072"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ysClr val="windowText" lastClr="000000"/>
                </a:solidFill>
              </a:rPr>
              <a:t>Lattice</a:t>
            </a:r>
            <a:endParaRPr lang="en-US" sz="2400" b="1">
              <a:solidFill>
                <a:sysClr val="windowText" lastClr="000000"/>
              </a:solidFill>
            </a:endParaRPr>
          </a:p>
        </p:txBody>
      </p:sp>
      <p:sp>
        <p:nvSpPr>
          <p:cNvPr id="23" name="Rectangle 22"/>
          <p:cNvSpPr/>
          <p:nvPr/>
        </p:nvSpPr>
        <p:spPr>
          <a:xfrm>
            <a:off x="9804037" y="3356565"/>
            <a:ext cx="1661132"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ysClr val="windowText" lastClr="000000"/>
                </a:solidFill>
              </a:rPr>
              <a:t>Psi (high)</a:t>
            </a:r>
            <a:endParaRPr lang="en-US" sz="2400" b="1" dirty="0">
              <a:solidFill>
                <a:sysClr val="windowText" lastClr="000000"/>
              </a:solidFill>
            </a:endParaRPr>
          </a:p>
        </p:txBody>
      </p:sp>
      <p:sp>
        <p:nvSpPr>
          <p:cNvPr id="24" name="Rectangle 23"/>
          <p:cNvSpPr/>
          <p:nvPr/>
        </p:nvSpPr>
        <p:spPr>
          <a:xfrm>
            <a:off x="9344853" y="5353489"/>
            <a:ext cx="2593705"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ysClr val="windowText" lastClr="000000"/>
                </a:solidFill>
              </a:rPr>
              <a:t>TARpolyA (low)</a:t>
            </a:r>
            <a:endParaRPr lang="en-US" sz="2400" b="1" dirty="0">
              <a:solidFill>
                <a:sysClr val="windowText" lastClr="000000"/>
              </a:solidFill>
            </a:endParaRPr>
          </a:p>
        </p:txBody>
      </p:sp>
      <p:sp>
        <p:nvSpPr>
          <p:cNvPr id="25" name="Rectangle 24"/>
          <p:cNvSpPr/>
          <p:nvPr/>
        </p:nvSpPr>
        <p:spPr>
          <a:xfrm>
            <a:off x="10460646" y="4514810"/>
            <a:ext cx="478785" cy="381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ysClr val="windowText" lastClr="000000"/>
              </a:solidFill>
            </a:endParaRPr>
          </a:p>
        </p:txBody>
      </p:sp>
      <p:sp>
        <p:nvSpPr>
          <p:cNvPr id="2" name="Rectangle 1"/>
          <p:cNvSpPr/>
          <p:nvPr/>
        </p:nvSpPr>
        <p:spPr>
          <a:xfrm>
            <a:off x="8743348" y="6394712"/>
            <a:ext cx="3434595" cy="369332"/>
          </a:xfrm>
          <a:prstGeom prst="rect">
            <a:avLst/>
          </a:prstGeom>
        </p:spPr>
        <p:txBody>
          <a:bodyPr wrap="none">
            <a:spAutoFit/>
          </a:bodyPr>
          <a:lstStyle/>
          <a:p>
            <a:r>
              <a:rPr lang="en-US" dirty="0"/>
              <a:t>http://</a:t>
            </a:r>
            <a:r>
              <a:rPr lang="en-US" dirty="0" err="1"/>
              <a:t>michaelsneddon.net</a:t>
            </a:r>
            <a:r>
              <a:rPr lang="en-US" dirty="0"/>
              <a:t>/</a:t>
            </a:r>
            <a:r>
              <a:rPr lang="en-US" dirty="0" err="1"/>
              <a:t>nfsim</a:t>
            </a:r>
            <a:r>
              <a:rPr lang="en-US" dirty="0"/>
              <a:t>/</a:t>
            </a:r>
          </a:p>
        </p:txBody>
      </p:sp>
    </p:spTree>
    <p:extLst>
      <p:ext uri="{BB962C8B-B14F-4D97-AF65-F5344CB8AC3E}">
        <p14:creationId xmlns:p14="http://schemas.microsoft.com/office/powerpoint/2010/main" val="170490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0"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226" y="1249153"/>
            <a:ext cx="7878284" cy="4495617"/>
          </a:xfrm>
          <a:prstGeom prst="rect">
            <a:avLst/>
          </a:prstGeom>
          <a:ln>
            <a:solidFill>
              <a:schemeClr val="tx1"/>
            </a:solidFill>
          </a:ln>
        </p:spPr>
      </p:pic>
      <p:sp>
        <p:nvSpPr>
          <p:cNvPr id="10" name="TextBox 9"/>
          <p:cNvSpPr txBox="1"/>
          <p:nvPr/>
        </p:nvSpPr>
        <p:spPr>
          <a:xfrm>
            <a:off x="2705897" y="205125"/>
            <a:ext cx="6386941" cy="461665"/>
          </a:xfrm>
          <a:prstGeom prst="rect">
            <a:avLst/>
          </a:prstGeom>
          <a:noFill/>
        </p:spPr>
        <p:txBody>
          <a:bodyPr wrap="none" rtlCol="0">
            <a:spAutoFit/>
          </a:bodyPr>
          <a:lstStyle/>
          <a:p>
            <a:r>
              <a:rPr lang="en-US" sz="2400" b="1" dirty="0">
                <a:latin typeface="+mj-lt"/>
              </a:rPr>
              <a:t>D</a:t>
            </a:r>
            <a:r>
              <a:rPr lang="en-US" sz="2400" b="1" dirty="0" smtClean="0">
                <a:latin typeface="+mj-lt"/>
              </a:rPr>
              <a:t>imensionality reduction is captured in the model</a:t>
            </a:r>
            <a:endParaRPr lang="en-US" sz="2400" b="1" dirty="0">
              <a:latin typeface="+mj-lt"/>
            </a:endParaRPr>
          </a:p>
        </p:txBody>
      </p:sp>
      <p:sp>
        <p:nvSpPr>
          <p:cNvPr id="3" name="TextBox 2"/>
          <p:cNvSpPr txBox="1"/>
          <p:nvPr/>
        </p:nvSpPr>
        <p:spPr>
          <a:xfrm>
            <a:off x="451104" y="6108192"/>
            <a:ext cx="4276812" cy="369332"/>
          </a:xfrm>
          <a:prstGeom prst="rect">
            <a:avLst/>
          </a:prstGeom>
          <a:noFill/>
        </p:spPr>
        <p:txBody>
          <a:bodyPr wrap="none" rtlCol="0">
            <a:spAutoFit/>
          </a:bodyPr>
          <a:lstStyle/>
          <a:p>
            <a:r>
              <a:rPr lang="en-US" dirty="0" smtClean="0"/>
              <a:t>10 seconds are simulated in all experiments</a:t>
            </a:r>
            <a:endParaRPr lang="en-US" dirty="0"/>
          </a:p>
        </p:txBody>
      </p:sp>
    </p:spTree>
    <p:extLst>
      <p:ext uri="{BB962C8B-B14F-4D97-AF65-F5344CB8AC3E}">
        <p14:creationId xmlns:p14="http://schemas.microsoft.com/office/powerpoint/2010/main" val="133755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855"/>
            <a:ext cx="10515600" cy="1325563"/>
          </a:xfrm>
        </p:spPr>
        <p:txBody>
          <a:bodyPr>
            <a:normAutofit/>
          </a:bodyPr>
          <a:lstStyle/>
          <a:p>
            <a:pPr algn="ctr"/>
            <a:r>
              <a:rPr lang="en-US" sz="2400" dirty="0" smtClean="0"/>
              <a:t>Gag-PIP</a:t>
            </a:r>
            <a:r>
              <a:rPr lang="en-US" sz="2400" baseline="-25000" dirty="0" smtClean="0"/>
              <a:t>2</a:t>
            </a:r>
            <a:r>
              <a:rPr lang="en-US" sz="2400" dirty="0"/>
              <a:t> </a:t>
            </a:r>
            <a:r>
              <a:rPr lang="en-US" sz="2400" dirty="0" smtClean="0"/>
              <a:t>binding and PIP</a:t>
            </a:r>
            <a:r>
              <a:rPr lang="en-US" sz="2400" baseline="-25000" dirty="0" smtClean="0"/>
              <a:t>2</a:t>
            </a:r>
            <a:r>
              <a:rPr lang="en-US" sz="2400" dirty="0" smtClean="0"/>
              <a:t> concentration influence lattice formation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431407"/>
            <a:ext cx="6728518" cy="5040528"/>
          </a:xfrm>
          <a:prstGeom prst="rect">
            <a:avLst/>
          </a:prstGeom>
        </p:spPr>
      </p:pic>
      <p:sp>
        <p:nvSpPr>
          <p:cNvPr id="4" name="TextBox 3"/>
          <p:cNvSpPr txBox="1"/>
          <p:nvPr/>
        </p:nvSpPr>
        <p:spPr>
          <a:xfrm rot="5400000">
            <a:off x="8562023" y="3567769"/>
            <a:ext cx="2021707" cy="400110"/>
          </a:xfrm>
          <a:prstGeom prst="rect">
            <a:avLst/>
          </a:prstGeom>
          <a:noFill/>
        </p:spPr>
        <p:txBody>
          <a:bodyPr wrap="none" rtlCol="0">
            <a:spAutoFit/>
          </a:bodyPr>
          <a:lstStyle/>
          <a:p>
            <a:r>
              <a:rPr lang="en-US" sz="2000" smtClean="0">
                <a:latin typeface="Arial" charset="0"/>
                <a:ea typeface="Arial" charset="0"/>
                <a:cs typeface="Arial" charset="0"/>
              </a:rPr>
              <a:t>Lattices Formed</a:t>
            </a:r>
            <a:endParaRPr lang="en-US" sz="2000">
              <a:latin typeface="Arial" charset="0"/>
              <a:ea typeface="Arial" charset="0"/>
              <a:cs typeface="Arial" charset="0"/>
            </a:endParaRPr>
          </a:p>
        </p:txBody>
      </p:sp>
    </p:spTree>
    <p:extLst>
      <p:ext uri="{BB962C8B-B14F-4D97-AF65-F5344CB8AC3E}">
        <p14:creationId xmlns:p14="http://schemas.microsoft.com/office/powerpoint/2010/main" val="907919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855"/>
            <a:ext cx="10515600" cy="1325563"/>
          </a:xfrm>
        </p:spPr>
        <p:txBody>
          <a:bodyPr>
            <a:normAutofit/>
          </a:bodyPr>
          <a:lstStyle/>
          <a:p>
            <a:pPr algn="ctr"/>
            <a:r>
              <a:rPr lang="en-US" sz="2400" dirty="0" smtClean="0"/>
              <a:t>Gag-PIP</a:t>
            </a:r>
            <a:r>
              <a:rPr lang="en-US" sz="2400" baseline="-25000" dirty="0" smtClean="0"/>
              <a:t>2</a:t>
            </a:r>
            <a:r>
              <a:rPr lang="en-US" sz="2400" dirty="0"/>
              <a:t> </a:t>
            </a:r>
            <a:r>
              <a:rPr lang="en-US" sz="2400" dirty="0" smtClean="0"/>
              <a:t>binding and PIP</a:t>
            </a:r>
            <a:r>
              <a:rPr lang="en-US" sz="2400" baseline="-25000" dirty="0" smtClean="0"/>
              <a:t>2</a:t>
            </a:r>
            <a:r>
              <a:rPr lang="en-US" sz="2400" dirty="0" smtClean="0"/>
              <a:t> concentration influence lattice formation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431407"/>
            <a:ext cx="6728518" cy="5040528"/>
          </a:xfrm>
          <a:prstGeom prst="rect">
            <a:avLst/>
          </a:prstGeom>
        </p:spPr>
      </p:pic>
      <p:sp>
        <p:nvSpPr>
          <p:cNvPr id="4" name="TextBox 3"/>
          <p:cNvSpPr txBox="1"/>
          <p:nvPr/>
        </p:nvSpPr>
        <p:spPr>
          <a:xfrm rot="5400000">
            <a:off x="8562023" y="3567769"/>
            <a:ext cx="2021707" cy="400110"/>
          </a:xfrm>
          <a:prstGeom prst="rect">
            <a:avLst/>
          </a:prstGeom>
          <a:noFill/>
        </p:spPr>
        <p:txBody>
          <a:bodyPr wrap="none" rtlCol="0">
            <a:spAutoFit/>
          </a:bodyPr>
          <a:lstStyle/>
          <a:p>
            <a:r>
              <a:rPr lang="en-US" sz="2000" smtClean="0">
                <a:latin typeface="Arial" charset="0"/>
                <a:ea typeface="Arial" charset="0"/>
                <a:cs typeface="Arial" charset="0"/>
              </a:rPr>
              <a:t>Lattices Formed</a:t>
            </a:r>
            <a:endParaRPr lang="en-US" sz="2000">
              <a:latin typeface="Arial" charset="0"/>
              <a:ea typeface="Arial" charset="0"/>
              <a:cs typeface="Arial" charset="0"/>
            </a:endParaRPr>
          </a:p>
        </p:txBody>
      </p:sp>
      <p:sp>
        <p:nvSpPr>
          <p:cNvPr id="3" name="Rectangle 2"/>
          <p:cNvSpPr/>
          <p:nvPr/>
        </p:nvSpPr>
        <p:spPr>
          <a:xfrm>
            <a:off x="3567448" y="3451538"/>
            <a:ext cx="218939" cy="2962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48507" y="5048518"/>
            <a:ext cx="437880" cy="2575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71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855"/>
            <a:ext cx="10515600" cy="1325563"/>
          </a:xfrm>
        </p:spPr>
        <p:txBody>
          <a:bodyPr>
            <a:normAutofit/>
          </a:bodyPr>
          <a:lstStyle/>
          <a:p>
            <a:pPr algn="ctr"/>
            <a:r>
              <a:rPr lang="en-US" sz="2400" dirty="0" smtClean="0"/>
              <a:t>Gag-PIP</a:t>
            </a:r>
            <a:r>
              <a:rPr lang="en-US" sz="2400" baseline="-25000" dirty="0" smtClean="0"/>
              <a:t>2</a:t>
            </a:r>
            <a:r>
              <a:rPr lang="en-US" sz="2400" dirty="0"/>
              <a:t> </a:t>
            </a:r>
            <a:r>
              <a:rPr lang="en-US" sz="2400" dirty="0" smtClean="0"/>
              <a:t>binding and PIP</a:t>
            </a:r>
            <a:r>
              <a:rPr lang="en-US" sz="2400" baseline="-25000" dirty="0" smtClean="0"/>
              <a:t>2</a:t>
            </a:r>
            <a:r>
              <a:rPr lang="en-US" sz="2400" dirty="0" smtClean="0"/>
              <a:t> concentration influence lattice formation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431407"/>
            <a:ext cx="6728518" cy="5040528"/>
          </a:xfrm>
          <a:prstGeom prst="rect">
            <a:avLst/>
          </a:prstGeom>
        </p:spPr>
      </p:pic>
      <p:sp>
        <p:nvSpPr>
          <p:cNvPr id="4" name="TextBox 3"/>
          <p:cNvSpPr txBox="1"/>
          <p:nvPr/>
        </p:nvSpPr>
        <p:spPr>
          <a:xfrm rot="5400000">
            <a:off x="8562023" y="3567769"/>
            <a:ext cx="2021707" cy="400110"/>
          </a:xfrm>
          <a:prstGeom prst="rect">
            <a:avLst/>
          </a:prstGeom>
          <a:noFill/>
        </p:spPr>
        <p:txBody>
          <a:bodyPr wrap="none" rtlCol="0">
            <a:spAutoFit/>
          </a:bodyPr>
          <a:lstStyle/>
          <a:p>
            <a:r>
              <a:rPr lang="en-US" sz="2000" smtClean="0">
                <a:latin typeface="Arial" charset="0"/>
                <a:ea typeface="Arial" charset="0"/>
                <a:cs typeface="Arial" charset="0"/>
              </a:rPr>
              <a:t>Lattices Formed</a:t>
            </a:r>
            <a:endParaRPr lang="en-US" sz="2000">
              <a:latin typeface="Arial" charset="0"/>
              <a:ea typeface="Arial" charset="0"/>
              <a:cs typeface="Arial" charset="0"/>
            </a:endParaRPr>
          </a:p>
        </p:txBody>
      </p:sp>
      <p:sp>
        <p:nvSpPr>
          <p:cNvPr id="3" name="Rectangle 2"/>
          <p:cNvSpPr/>
          <p:nvPr/>
        </p:nvSpPr>
        <p:spPr>
          <a:xfrm>
            <a:off x="3567448" y="3451538"/>
            <a:ext cx="218939" cy="2962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48507" y="5048518"/>
            <a:ext cx="437880" cy="2575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4335" y="3354225"/>
            <a:ext cx="1522403" cy="2031325"/>
          </a:xfrm>
          <a:prstGeom prst="rect">
            <a:avLst/>
          </a:prstGeom>
          <a:noFill/>
        </p:spPr>
        <p:txBody>
          <a:bodyPr wrap="none" rtlCol="0">
            <a:spAutoFit/>
          </a:bodyPr>
          <a:lstStyle/>
          <a:p>
            <a:pPr algn="r"/>
            <a:r>
              <a:rPr lang="en-US" sz="2400" dirty="0" smtClean="0">
                <a:solidFill>
                  <a:srgbClr val="FF0000"/>
                </a:solidFill>
              </a:rPr>
              <a:t>Lytic</a:t>
            </a:r>
            <a:r>
              <a:rPr lang="en-US" sz="2400" dirty="0" smtClean="0"/>
              <a:t> </a:t>
            </a:r>
          </a:p>
          <a:p>
            <a:pPr algn="r"/>
            <a:endParaRPr lang="en-US" sz="2400" dirty="0" smtClean="0"/>
          </a:p>
          <a:p>
            <a:pPr algn="r"/>
            <a:r>
              <a:rPr lang="en-US" sz="2400" dirty="0" smtClean="0"/>
              <a:t>vs </a:t>
            </a:r>
          </a:p>
          <a:p>
            <a:pPr algn="r"/>
            <a:endParaRPr lang="en-US" sz="1000" dirty="0" smtClean="0">
              <a:solidFill>
                <a:srgbClr val="00B0F0"/>
              </a:solidFill>
            </a:endParaRPr>
          </a:p>
          <a:p>
            <a:pPr algn="r"/>
            <a:endParaRPr lang="en-US" sz="1000" dirty="0">
              <a:solidFill>
                <a:srgbClr val="00B0F0"/>
              </a:solidFill>
            </a:endParaRPr>
          </a:p>
          <a:p>
            <a:pPr algn="r"/>
            <a:endParaRPr lang="en-US" sz="1000" dirty="0" smtClean="0">
              <a:solidFill>
                <a:srgbClr val="00B0F0"/>
              </a:solidFill>
            </a:endParaRPr>
          </a:p>
          <a:p>
            <a:pPr algn="r"/>
            <a:r>
              <a:rPr lang="en-US" sz="2400" dirty="0" smtClean="0">
                <a:solidFill>
                  <a:srgbClr val="00B0F0"/>
                </a:solidFill>
              </a:rPr>
              <a:t>Lysogenic</a:t>
            </a:r>
            <a:r>
              <a:rPr lang="en-US" sz="2400" dirty="0" smtClean="0"/>
              <a:t>?</a:t>
            </a:r>
            <a:endParaRPr lang="en-US" sz="2400" dirty="0"/>
          </a:p>
        </p:txBody>
      </p:sp>
    </p:spTree>
    <p:extLst>
      <p:ext uri="{BB962C8B-B14F-4D97-AF65-F5344CB8AC3E}">
        <p14:creationId xmlns:p14="http://schemas.microsoft.com/office/powerpoint/2010/main" val="2088636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855" y="751075"/>
            <a:ext cx="4454194" cy="306324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27" y="795090"/>
            <a:ext cx="4446873" cy="3061892"/>
          </a:xfrm>
          <a:prstGeom prst="rect">
            <a:avLst/>
          </a:prstGeom>
        </p:spPr>
      </p:pic>
      <p:sp>
        <p:nvSpPr>
          <p:cNvPr id="8" name="TextBox 7"/>
          <p:cNvSpPr txBox="1"/>
          <p:nvPr/>
        </p:nvSpPr>
        <p:spPr>
          <a:xfrm>
            <a:off x="1201565" y="137046"/>
            <a:ext cx="10246459" cy="461665"/>
          </a:xfrm>
          <a:prstGeom prst="rect">
            <a:avLst/>
          </a:prstGeom>
          <a:noFill/>
        </p:spPr>
        <p:txBody>
          <a:bodyPr wrap="none" rtlCol="0">
            <a:spAutoFit/>
          </a:bodyPr>
          <a:lstStyle/>
          <a:p>
            <a:r>
              <a:rPr lang="en-US" sz="2400" dirty="0" smtClean="0">
                <a:latin typeface="+mj-lt"/>
              </a:rPr>
              <a:t>Gag dimerization, polymerization, and production rate all impact lattice formation</a:t>
            </a:r>
            <a:endParaRPr lang="en-US" sz="2400" dirty="0">
              <a:latin typeface="+mj-lt"/>
            </a:endParaRPr>
          </a:p>
        </p:txBody>
      </p:sp>
      <p:sp>
        <p:nvSpPr>
          <p:cNvPr id="12" name="TextBox 11"/>
          <p:cNvSpPr txBox="1"/>
          <p:nvPr/>
        </p:nvSpPr>
        <p:spPr>
          <a:xfrm>
            <a:off x="1767458" y="689537"/>
            <a:ext cx="1401346" cy="369332"/>
          </a:xfrm>
          <a:prstGeom prst="rect">
            <a:avLst/>
          </a:prstGeom>
          <a:noFill/>
        </p:spPr>
        <p:txBody>
          <a:bodyPr wrap="none" rtlCol="0">
            <a:spAutoFit/>
          </a:bodyPr>
          <a:lstStyle/>
          <a:p>
            <a:r>
              <a:rPr lang="en-US" dirty="0" smtClean="0"/>
              <a:t>1000 </a:t>
            </a:r>
            <a:r>
              <a:rPr lang="en-US" dirty="0"/>
              <a:t>Gag*s</a:t>
            </a:r>
            <a:r>
              <a:rPr lang="en-US" baseline="30000" dirty="0"/>
              <a:t>-1</a:t>
            </a:r>
            <a:endParaRPr lang="en-US" dirty="0"/>
          </a:p>
        </p:txBody>
      </p:sp>
      <p:sp>
        <p:nvSpPr>
          <p:cNvPr id="15" name="TextBox 14"/>
          <p:cNvSpPr txBox="1"/>
          <p:nvPr/>
        </p:nvSpPr>
        <p:spPr>
          <a:xfrm rot="5400000">
            <a:off x="3822538" y="2156759"/>
            <a:ext cx="1496307" cy="338554"/>
          </a:xfrm>
          <a:prstGeom prst="rect">
            <a:avLst/>
          </a:prstGeom>
          <a:noFill/>
        </p:spPr>
        <p:txBody>
          <a:bodyPr wrap="none" rtlCol="0">
            <a:spAutoFit/>
          </a:bodyPr>
          <a:lstStyle/>
          <a:p>
            <a:r>
              <a:rPr lang="en-US" sz="1600" dirty="0" smtClean="0">
                <a:latin typeface="+mj-lt"/>
              </a:rPr>
              <a:t>Lattices Formed</a:t>
            </a:r>
            <a:endParaRPr lang="en-US" sz="1600" dirty="0">
              <a:latin typeface="+mj-lt"/>
            </a:endParaRPr>
          </a:p>
        </p:txBody>
      </p:sp>
      <p:sp>
        <p:nvSpPr>
          <p:cNvPr id="14" name="TextBox 13"/>
          <p:cNvSpPr txBox="1"/>
          <p:nvPr/>
        </p:nvSpPr>
        <p:spPr>
          <a:xfrm>
            <a:off x="8912151" y="618943"/>
            <a:ext cx="1635384" cy="369332"/>
          </a:xfrm>
          <a:prstGeom prst="rect">
            <a:avLst/>
          </a:prstGeom>
          <a:noFill/>
        </p:spPr>
        <p:txBody>
          <a:bodyPr wrap="none" rtlCol="0">
            <a:spAutoFit/>
          </a:bodyPr>
          <a:lstStyle/>
          <a:p>
            <a:r>
              <a:rPr lang="en-US" dirty="0" smtClean="0"/>
              <a:t>100000 Gag*s</a:t>
            </a:r>
            <a:r>
              <a:rPr lang="en-US" baseline="30000" dirty="0" smtClean="0"/>
              <a:t>-1</a:t>
            </a:r>
            <a:endParaRPr lang="en-US" dirty="0"/>
          </a:p>
        </p:txBody>
      </p:sp>
      <p:sp>
        <p:nvSpPr>
          <p:cNvPr id="17" name="TextBox 16"/>
          <p:cNvSpPr txBox="1"/>
          <p:nvPr/>
        </p:nvSpPr>
        <p:spPr>
          <a:xfrm rot="5400000">
            <a:off x="10893799" y="2013158"/>
            <a:ext cx="1496307" cy="338554"/>
          </a:xfrm>
          <a:prstGeom prst="rect">
            <a:avLst/>
          </a:prstGeom>
          <a:noFill/>
        </p:spPr>
        <p:txBody>
          <a:bodyPr wrap="none" rtlCol="0">
            <a:spAutoFit/>
          </a:bodyPr>
          <a:lstStyle/>
          <a:p>
            <a:r>
              <a:rPr lang="en-US" sz="1600" smtClean="0">
                <a:latin typeface="+mj-lt"/>
              </a:rPr>
              <a:t>Lattices Formed</a:t>
            </a:r>
            <a:endParaRPr lang="en-US" sz="1600">
              <a:latin typeface="+mj-lt"/>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1915" y="3635363"/>
            <a:ext cx="4448831" cy="3063240"/>
          </a:xfrm>
          <a:prstGeom prst="rect">
            <a:avLst/>
          </a:prstGeom>
        </p:spPr>
      </p:pic>
      <p:sp>
        <p:nvSpPr>
          <p:cNvPr id="13" name="TextBox 12"/>
          <p:cNvSpPr txBox="1"/>
          <p:nvPr/>
        </p:nvSpPr>
        <p:spPr>
          <a:xfrm>
            <a:off x="5308156" y="3449013"/>
            <a:ext cx="1518364" cy="369332"/>
          </a:xfrm>
          <a:prstGeom prst="rect">
            <a:avLst/>
          </a:prstGeom>
          <a:noFill/>
        </p:spPr>
        <p:txBody>
          <a:bodyPr wrap="none" rtlCol="0">
            <a:spAutoFit/>
          </a:bodyPr>
          <a:lstStyle/>
          <a:p>
            <a:r>
              <a:rPr lang="en-US" dirty="0" smtClean="0"/>
              <a:t>10000 Gag*s</a:t>
            </a:r>
            <a:r>
              <a:rPr lang="en-US" baseline="30000" dirty="0" smtClean="0"/>
              <a:t>-1</a:t>
            </a:r>
            <a:endParaRPr lang="en-US" dirty="0"/>
          </a:p>
        </p:txBody>
      </p:sp>
      <p:sp>
        <p:nvSpPr>
          <p:cNvPr id="16" name="TextBox 15"/>
          <p:cNvSpPr txBox="1"/>
          <p:nvPr/>
        </p:nvSpPr>
        <p:spPr>
          <a:xfrm rot="5400000">
            <a:off x="7467710" y="4971948"/>
            <a:ext cx="1496307" cy="338554"/>
          </a:xfrm>
          <a:prstGeom prst="rect">
            <a:avLst/>
          </a:prstGeom>
          <a:noFill/>
        </p:spPr>
        <p:txBody>
          <a:bodyPr wrap="none" rtlCol="0">
            <a:spAutoFit/>
          </a:bodyPr>
          <a:lstStyle/>
          <a:p>
            <a:r>
              <a:rPr lang="en-US" sz="1600" smtClean="0">
                <a:latin typeface="+mj-lt"/>
              </a:rPr>
              <a:t>Lattices Formed</a:t>
            </a:r>
            <a:endParaRPr lang="en-US" sz="1600">
              <a:latin typeface="+mj-lt"/>
            </a:endParaRPr>
          </a:p>
        </p:txBody>
      </p:sp>
    </p:spTree>
    <p:extLst>
      <p:ext uri="{BB962C8B-B14F-4D97-AF65-F5344CB8AC3E}">
        <p14:creationId xmlns:p14="http://schemas.microsoft.com/office/powerpoint/2010/main" val="48824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3"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10250</TotalTime>
  <Words>1524</Words>
  <Application>Microsoft Macintosh PowerPoint</Application>
  <PresentationFormat>Widescreen</PresentationFormat>
  <Paragraphs>109</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Wingdings</vt:lpstr>
      <vt:lpstr>Arial</vt:lpstr>
      <vt:lpstr>Office Theme</vt:lpstr>
      <vt:lpstr>PowerPoint Presentation</vt:lpstr>
      <vt:lpstr>PowerPoint Presentation</vt:lpstr>
      <vt:lpstr>PowerPoint Presentation</vt:lpstr>
      <vt:lpstr>PowerPoint Presentation</vt:lpstr>
      <vt:lpstr>PowerPoint Presentation</vt:lpstr>
      <vt:lpstr>Gag-PIP2 binding and PIP2 concentration influence lattice formation</vt:lpstr>
      <vt:lpstr>Gag-PIP2 binding and PIP2 concentration influence lattice formation</vt:lpstr>
      <vt:lpstr>Gag-PIP2 binding and PIP2 concentration influence lattice formation</vt:lpstr>
      <vt:lpstr>PowerPoint Presentation</vt:lpstr>
      <vt:lpstr>Gag-RNA interactions</vt:lpstr>
      <vt:lpstr>PowerPoint Presentation</vt:lpstr>
      <vt:lpstr>Conclusions</vt:lpstr>
      <vt:lpstr>Acknowledgements</vt:lpstr>
      <vt:lpstr>Future directions (for lab)</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Gray</dc:creator>
  <cp:lastModifiedBy>Justin Gray</cp:lastModifiedBy>
  <cp:revision>99</cp:revision>
  <dcterms:created xsi:type="dcterms:W3CDTF">2017-10-24T19:02:42Z</dcterms:created>
  <dcterms:modified xsi:type="dcterms:W3CDTF">2017-11-04T14:30:56Z</dcterms:modified>
</cp:coreProperties>
</file>