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3"/>
  </p:notesMasterIdLst>
  <p:sldIdLst>
    <p:sldId id="257" r:id="rId3"/>
    <p:sldId id="267" r:id="rId4"/>
    <p:sldId id="264" r:id="rId5"/>
    <p:sldId id="272" r:id="rId6"/>
    <p:sldId id="266" r:id="rId7"/>
    <p:sldId id="265" r:id="rId8"/>
    <p:sldId id="261" r:id="rId9"/>
    <p:sldId id="274" r:id="rId10"/>
    <p:sldId id="269" r:id="rId11"/>
    <p:sldId id="259" r:id="rId12"/>
    <p:sldId id="268" r:id="rId13"/>
    <p:sldId id="273" r:id="rId14"/>
    <p:sldId id="279" r:id="rId15"/>
    <p:sldId id="280" r:id="rId16"/>
    <p:sldId id="281" r:id="rId17"/>
    <p:sldId id="270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Смирнов" initials="МС" lastIdx="1" clrIdx="0">
    <p:extLst>
      <p:ext uri="{19B8F6BF-5375-455C-9EA6-DF929625EA0E}">
        <p15:presenceInfo xmlns:p15="http://schemas.microsoft.com/office/powerpoint/2012/main" userId="Максим Смирн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669900"/>
    <a:srgbClr val="6EBB11"/>
    <a:srgbClr val="8AB913"/>
    <a:srgbClr val="99CC00"/>
    <a:srgbClr val="009999"/>
    <a:srgbClr val="339966"/>
    <a:srgbClr val="990000"/>
    <a:srgbClr val="F3F7FB"/>
    <a:srgbClr val="F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057;&#1086;&#1076;&#1077;&#1088;&#1078;&#1080;&#1084;&#1086;&#1077;%20&#1076;&#1080;&#1089;&#1082;&#1072;%20D\Documents\Financial_plan_Kubik_Accout_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057;&#1086;&#1076;&#1077;&#1088;&#1078;&#1080;&#1084;&#1086;&#1077;%20&#1076;&#1080;&#1089;&#1082;&#1072;%20D\Documents\Financial_plan_Kubik_Accout_1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057;&#1086;&#1076;&#1077;&#1088;&#1078;&#1080;&#1084;&#1086;&#1077;%20&#1076;&#1080;&#1089;&#1082;&#1072;%20D\Documents\Financial_plan_Kubik_Accout_1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057;&#1086;&#1076;&#1077;&#1088;&#1078;&#1080;&#1084;&#1086;&#1077;%20&#1076;&#1080;&#1089;&#1082;&#1072;%20D\Documents\Financial_plan_Kubik_Accout_1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blipFill>
              <a:blip xmlns:r="http://schemas.openxmlformats.org/officeDocument/2006/relationships" r:embed="rId1"/>
              <a:tile tx="0" ty="0" sx="100000" sy="100000" flip="none" algn="tl"/>
            </a:blipFill>
          </c:spPr>
          <c:explosion val="3"/>
          <c:dPt>
            <c:idx val="0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</c:spPr>
            <c:extLst>
              <c:ext xmlns:c16="http://schemas.microsoft.com/office/drawing/2014/chart" uri="{C3380CC4-5D6E-409C-BE32-E72D297353CC}">
                <c16:uniqueId val="{00000001-753B-43B6-8027-334A57D36114}"/>
              </c:ext>
            </c:extLst>
          </c:dPt>
          <c:dPt>
            <c:idx val="1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</c:spPr>
            <c:extLst>
              <c:ext xmlns:c16="http://schemas.microsoft.com/office/drawing/2014/chart" uri="{C3380CC4-5D6E-409C-BE32-E72D297353CC}">
                <c16:uniqueId val="{00000003-753B-43B6-8027-334A57D36114}"/>
              </c:ext>
            </c:extLst>
          </c:dPt>
          <c:dPt>
            <c:idx val="2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</c:spPr>
            <c:extLst>
              <c:ext xmlns:c16="http://schemas.microsoft.com/office/drawing/2014/chart" uri="{C3380CC4-5D6E-409C-BE32-E72D297353CC}">
                <c16:uniqueId val="{00000005-753B-43B6-8027-334A57D36114}"/>
              </c:ext>
            </c:extLst>
          </c:dPt>
          <c:dPt>
            <c:idx val="3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</c:spPr>
            <c:extLst>
              <c:ext xmlns:c16="http://schemas.microsoft.com/office/drawing/2014/chart" uri="{C3380CC4-5D6E-409C-BE32-E72D297353CC}">
                <c16:uniqueId val="{00000007-753B-43B6-8027-334A57D36114}"/>
              </c:ext>
            </c:extLst>
          </c:dPt>
          <c:dPt>
            <c:idx val="4"/>
            <c:bubble3D val="0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</c:spPr>
            <c:extLst>
              <c:ext xmlns:c16="http://schemas.microsoft.com/office/drawing/2014/chart" uri="{C3380CC4-5D6E-409C-BE32-E72D297353CC}">
                <c16:uniqueId val="{00000009-753B-43B6-8027-334A57D36114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53B-43B6-8027-334A57D36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Чистая прибыль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'NPV, IRR, Company Value'!$A$13</c:f>
              <c:strCache>
                <c:ptCount val="1"/>
                <c:pt idx="0">
                  <c:v>0,0765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'NPV, IRR, Company Value'!$B$12:$K$12</c:f>
              <c:strCache>
                <c:ptCount val="10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</c:strCache>
            </c:strRef>
          </c:cat>
          <c:val>
            <c:numRef>
              <c:f>'NPV, IRR, Company Value'!$B$13:$K$13</c:f>
              <c:numCache>
                <c:formatCode>#,##0</c:formatCode>
                <c:ptCount val="10"/>
                <c:pt idx="0">
                  <c:v>-1254426.839012926</c:v>
                </c:pt>
                <c:pt idx="1">
                  <c:v>1398323.4287467063</c:v>
                </c:pt>
                <c:pt idx="2">
                  <c:v>7501464.4034092044</c:v>
                </c:pt>
                <c:pt idx="3">
                  <c:v>18756767.116765343</c:v>
                </c:pt>
                <c:pt idx="4">
                  <c:v>28430697.106374826</c:v>
                </c:pt>
                <c:pt idx="5">
                  <c:v>41728287.438989528</c:v>
                </c:pt>
                <c:pt idx="6">
                  <c:v>60470161.082047068</c:v>
                </c:pt>
                <c:pt idx="7">
                  <c:v>86506314.971065938</c:v>
                </c:pt>
                <c:pt idx="8">
                  <c:v>122145470.27962863</c:v>
                </c:pt>
                <c:pt idx="9">
                  <c:v>170198054.26794514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5D-4ADE-956D-C0FB5F2AC93D}"/>
            </c:ext>
          </c:extLst>
        </c:ser>
        <c:ser>
          <c:idx val="1"/>
          <c:order val="1"/>
          <c:tx>
            <c:strRef>
              <c:f>'NPV, IRR, Company Value'!$A$15</c:f>
              <c:strCache>
                <c:ptCount val="1"/>
                <c:pt idx="0">
                  <c:v>0,2789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'NPV, IRR, Company Value'!$B$12:$K$12</c:f>
              <c:strCache>
                <c:ptCount val="10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</c:strCache>
            </c:strRef>
          </c:cat>
          <c:val>
            <c:numRef>
              <c:f>'NPV, IRR, Company Value'!$B$15:$K$15</c:f>
              <c:numCache>
                <c:formatCode>#,##0</c:formatCode>
                <c:ptCount val="10"/>
                <c:pt idx="0">
                  <c:v>-1306215.8874839409</c:v>
                </c:pt>
                <c:pt idx="1">
                  <c:v>675022.24976634746</c:v>
                </c:pt>
                <c:pt idx="2">
                  <c:v>4587572.6671674615</c:v>
                </c:pt>
                <c:pt idx="3">
                  <c:v>9655445.9450200778</c:v>
                </c:pt>
                <c:pt idx="4">
                  <c:v>12319109.226274993</c:v>
                </c:pt>
                <c:pt idx="5">
                  <c:v>15219479.691543117</c:v>
                </c:pt>
                <c:pt idx="6">
                  <c:v>18564694.908755388</c:v>
                </c:pt>
                <c:pt idx="7">
                  <c:v>22354859.769710924</c:v>
                </c:pt>
                <c:pt idx="8">
                  <c:v>26569228.907624211</c:v>
                </c:pt>
                <c:pt idx="9">
                  <c:v>31162595.481614135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5D-4ADE-956D-C0FB5F2AC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8461952"/>
        <c:axId val="98504704"/>
      </c:barChart>
      <c:catAx>
        <c:axId val="984619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04704"/>
        <c:crosses val="autoZero"/>
        <c:auto val="1"/>
        <c:lblAlgn val="ctr"/>
        <c:lblOffset val="100"/>
        <c:noMultiLvlLbl val="0"/>
      </c:catAx>
      <c:valAx>
        <c:axId val="9850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₽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61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 algn="ctr"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Дивиденды</a:t>
            </a:r>
          </a:p>
        </c:rich>
      </c:tx>
      <c:layout>
        <c:manualLayout>
          <c:xMode val="edge"/>
          <c:yMode val="edge"/>
          <c:x val="0.44915860807693531"/>
          <c:y val="2.7777729441278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 algn="ctr"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'NPV, IRR, Company Value'!$P$13</c:f>
              <c:strCache>
                <c:ptCount val="1"/>
                <c:pt idx="0">
                  <c:v>0,0765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'NPV, IRR, Company Value'!$Q$12:$Z$12</c:f>
              <c:strCache>
                <c:ptCount val="8"/>
                <c:pt idx="0">
                  <c:v>III</c:v>
                </c:pt>
                <c:pt idx="1">
                  <c:v>IV</c:v>
                </c:pt>
                <c:pt idx="2">
                  <c:v>V</c:v>
                </c:pt>
                <c:pt idx="3">
                  <c:v>VI</c:v>
                </c:pt>
                <c:pt idx="4">
                  <c:v>VII</c:v>
                </c:pt>
                <c:pt idx="5">
                  <c:v>VIII</c:v>
                </c:pt>
                <c:pt idx="6">
                  <c:v>IX</c:v>
                </c:pt>
                <c:pt idx="7">
                  <c:v>X</c:v>
                </c:pt>
              </c:strCache>
            </c:strRef>
          </c:cat>
          <c:val>
            <c:numRef>
              <c:f>'NPV, IRR, Company Value'!$Q$13:$Z$13</c:f>
              <c:numCache>
                <c:formatCode>#,##0</c:formatCode>
                <c:ptCount val="8"/>
                <c:pt idx="0">
                  <c:v>4056041.24808791</c:v>
                </c:pt>
                <c:pt idx="1">
                  <c:v>7535608.4497685274</c:v>
                </c:pt>
                <c:pt idx="2">
                  <c:v>14000201.485868143</c:v>
                </c:pt>
                <c:pt idx="3">
                  <c:v>24449957.077038649</c:v>
                </c:pt>
                <c:pt idx="4">
                  <c:v>39973919.605748273</c:v>
                </c:pt>
                <c:pt idx="5">
                  <c:v>60898493.4077354</c:v>
                </c:pt>
                <c:pt idx="6">
                  <c:v>85987654.41686745</c:v>
                </c:pt>
                <c:pt idx="7">
                  <c:v>111827883.12458377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35-4D1C-9289-A21411582719}"/>
            </c:ext>
          </c:extLst>
        </c:ser>
        <c:ser>
          <c:idx val="1"/>
          <c:order val="1"/>
          <c:tx>
            <c:strRef>
              <c:f>'NPV, IRR, Company Value'!$P$15</c:f>
              <c:strCache>
                <c:ptCount val="1"/>
                <c:pt idx="0">
                  <c:v>0,2789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'NPV, IRR, Company Value'!$Q$12:$Z$12</c:f>
              <c:strCache>
                <c:ptCount val="8"/>
                <c:pt idx="0">
                  <c:v>III</c:v>
                </c:pt>
                <c:pt idx="1">
                  <c:v>IV</c:v>
                </c:pt>
                <c:pt idx="2">
                  <c:v>V</c:v>
                </c:pt>
                <c:pt idx="3">
                  <c:v>VI</c:v>
                </c:pt>
                <c:pt idx="4">
                  <c:v>VII</c:v>
                </c:pt>
                <c:pt idx="5">
                  <c:v>VIII</c:v>
                </c:pt>
                <c:pt idx="6">
                  <c:v>IX</c:v>
                </c:pt>
                <c:pt idx="7">
                  <c:v>X</c:v>
                </c:pt>
              </c:strCache>
            </c:strRef>
          </c:cat>
          <c:val>
            <c:numRef>
              <c:f>'NPV, IRR, Company Value'!$Q$15:$Z$15</c:f>
              <c:numCache>
                <c:formatCode>#,##0</c:formatCode>
                <c:ptCount val="8"/>
                <c:pt idx="0">
                  <c:v>2480500.2018239745</c:v>
                </c:pt>
                <c:pt idx="1">
                  <c:v>3879115.1799577372</c:v>
                </c:pt>
                <c:pt idx="2">
                  <c:v>6066330.72164788</c:v>
                </c:pt>
                <c:pt idx="3">
                  <c:v>7399699.6839242261</c:v>
                </c:pt>
                <c:pt idx="4">
                  <c:v>8794701.3211078458</c:v>
                </c:pt>
                <c:pt idx="5">
                  <c:v>10177619.79454188</c:v>
                </c:pt>
                <c:pt idx="6">
                  <c:v>11459670.423129493</c:v>
                </c:pt>
                <c:pt idx="7">
                  <c:v>12544795.208680343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35-4D1C-9289-A21411582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68130128"/>
        <c:axId val="468132752"/>
      </c:barChart>
      <c:catAx>
        <c:axId val="46813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32752"/>
        <c:crosses val="autoZero"/>
        <c:auto val="1"/>
        <c:lblAlgn val="ctr"/>
        <c:lblOffset val="100"/>
        <c:noMultiLvlLbl val="0"/>
      </c:catAx>
      <c:valAx>
        <c:axId val="46813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₽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301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Чистый денежный поток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'NPV, IRR, Company Value'!$P$22</c:f>
              <c:strCache>
                <c:ptCount val="1"/>
                <c:pt idx="0">
                  <c:v>0,0765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'NPV, IRR, Company Value'!$P$21:$Z$21</c:f>
              <c:strCache>
                <c:ptCount val="10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</c:strCache>
            </c:strRef>
          </c:cat>
          <c:val>
            <c:numRef>
              <c:f>'NPV, IRR, Company Value'!$P$22:$Z$22</c:f>
              <c:numCache>
                <c:formatCode>#,##0</c:formatCode>
                <c:ptCount val="10"/>
                <c:pt idx="0">
                  <c:v>-1254426.839012926</c:v>
                </c:pt>
                <c:pt idx="1">
                  <c:v>1398323.4287467063</c:v>
                </c:pt>
                <c:pt idx="2">
                  <c:v>3445423.1553212944</c:v>
                </c:pt>
                <c:pt idx="3">
                  <c:v>11221158.666996814</c:v>
                </c:pt>
                <c:pt idx="4">
                  <c:v>14430495.620506683</c:v>
                </c:pt>
                <c:pt idx="5">
                  <c:v>17278330.361950878</c:v>
                </c:pt>
                <c:pt idx="6">
                  <c:v>20496241.476298794</c:v>
                </c:pt>
                <c:pt idx="7">
                  <c:v>25607821.563330539</c:v>
                </c:pt>
                <c:pt idx="8">
                  <c:v>36157815.862761185</c:v>
                </c:pt>
                <c:pt idx="9">
                  <c:v>58370171.143361375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9-4532-B475-90D541D29BBE}"/>
            </c:ext>
          </c:extLst>
        </c:ser>
        <c:ser>
          <c:idx val="1"/>
          <c:order val="1"/>
          <c:tx>
            <c:strRef>
              <c:f>'NPV, IRR, Company Value'!$P$23</c:f>
              <c:strCache>
                <c:ptCount val="1"/>
                <c:pt idx="0">
                  <c:v>0,2789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'NPV, IRR, Company Value'!$P$21:$Z$21</c:f>
              <c:strCache>
                <c:ptCount val="10"/>
                <c:pt idx="0">
                  <c:v>I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  <c:pt idx="6">
                  <c:v>VII</c:v>
                </c:pt>
                <c:pt idx="7">
                  <c:v>VIII</c:v>
                </c:pt>
                <c:pt idx="8">
                  <c:v>IX</c:v>
                </c:pt>
                <c:pt idx="9">
                  <c:v>X</c:v>
                </c:pt>
              </c:strCache>
            </c:strRef>
          </c:cat>
          <c:val>
            <c:numRef>
              <c:f>'NPV, IRR, Company Value'!$P$23:$Z$23</c:f>
              <c:numCache>
                <c:formatCode>#,##0</c:formatCode>
                <c:ptCount val="10"/>
                <c:pt idx="0">
                  <c:v>-1306215.8874839409</c:v>
                </c:pt>
                <c:pt idx="1">
                  <c:v>675022.24976634746</c:v>
                </c:pt>
                <c:pt idx="2">
                  <c:v>2107072.465343487</c:v>
                </c:pt>
                <c:pt idx="3">
                  <c:v>5776330.7650623405</c:v>
                </c:pt>
                <c:pt idx="4">
                  <c:v>6252778.5046271132</c:v>
                </c:pt>
                <c:pt idx="5">
                  <c:v>7819780.0076188911</c:v>
                </c:pt>
                <c:pt idx="6">
                  <c:v>9769993.5876475424</c:v>
                </c:pt>
                <c:pt idx="7">
                  <c:v>12177239.975169044</c:v>
                </c:pt>
                <c:pt idx="8">
                  <c:v>15109558.484494718</c:v>
                </c:pt>
                <c:pt idx="9">
                  <c:v>18617800.272933792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D9-4532-B475-90D541D29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8461952"/>
        <c:axId val="98504704"/>
      </c:barChart>
      <c:catAx>
        <c:axId val="984619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04704"/>
        <c:crosses val="autoZero"/>
        <c:auto val="1"/>
        <c:lblAlgn val="ctr"/>
        <c:lblOffset val="100"/>
        <c:noMultiLvlLbl val="0"/>
      </c:catAx>
      <c:valAx>
        <c:axId val="98504704"/>
        <c:scaling>
          <c:orientation val="minMax"/>
          <c:max val="6000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₽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61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ru-RU" dirty="0"/>
              <a:t>Стоимость компании </a:t>
            </a:r>
            <a:r>
              <a:rPr lang="en-US" dirty="0"/>
              <a:t>(</a:t>
            </a:r>
            <a:r>
              <a:rPr lang="ru-RU" dirty="0"/>
              <a:t>на основе мультипликаторов</a:t>
            </a:r>
            <a:r>
              <a:rPr lang="en-US" dirty="0"/>
              <a:t> </a:t>
            </a:r>
            <a:r>
              <a:rPr lang="en-US" sz="2000" b="0" i="0" u="none" strike="noStrike" cap="none" normalizeH="0" baseline="0" dirty="0">
                <a:effectLst/>
              </a:rPr>
              <a:t>P/E </a:t>
            </a:r>
            <a:r>
              <a:rPr lang="ru-RU" sz="2000" b="0" i="0" u="none" strike="noStrike" cap="none" normalizeH="0" baseline="0" dirty="0">
                <a:effectLst/>
              </a:rPr>
              <a:t>и</a:t>
            </a:r>
            <a:r>
              <a:rPr lang="en-US" sz="2000" b="0" i="0" u="none" strike="noStrike" cap="none" normalizeH="0" baseline="0" dirty="0">
                <a:effectLst/>
              </a:rPr>
              <a:t> P/S</a:t>
            </a:r>
            <a:r>
              <a:rPr lang="ru-RU" sz="2000" b="0" i="0" u="none" strike="noStrike" cap="none" normalizeH="0" baseline="0" dirty="0">
                <a:effectLst/>
              </a:rPr>
              <a:t> </a:t>
            </a:r>
            <a:r>
              <a:rPr lang="en-US" dirty="0"/>
              <a:t>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'NPV, IRR, Company Value'!$A$41</c:f>
              <c:strCache>
                <c:ptCount val="1"/>
                <c:pt idx="0">
                  <c:v>0,0765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'NPV, IRR, Company Value'!$B$40:$K$40</c:f>
              <c:strCache>
                <c:ptCount val="9"/>
                <c:pt idx="0">
                  <c:v>II</c:v>
                </c:pt>
                <c:pt idx="1">
                  <c:v>III</c:v>
                </c:pt>
                <c:pt idx="2">
                  <c:v>IV</c:v>
                </c:pt>
                <c:pt idx="3">
                  <c:v>V</c:v>
                </c:pt>
                <c:pt idx="4">
                  <c:v>VI</c:v>
                </c:pt>
                <c:pt idx="5">
                  <c:v>VII</c:v>
                </c:pt>
                <c:pt idx="6">
                  <c:v>VIII</c:v>
                </c:pt>
                <c:pt idx="7">
                  <c:v>IX</c:v>
                </c:pt>
                <c:pt idx="8">
                  <c:v>X</c:v>
                </c:pt>
              </c:strCache>
            </c:strRef>
          </c:cat>
          <c:val>
            <c:numRef>
              <c:f>'NPV, IRR, Company Value'!$B$41:$K$41</c:f>
              <c:numCache>
                <c:formatCode>#,##0</c:formatCode>
                <c:ptCount val="9"/>
                <c:pt idx="0">
                  <c:v>7067594.0420828182</c:v>
                </c:pt>
                <c:pt idx="1">
                  <c:v>28734877.840685848</c:v>
                </c:pt>
                <c:pt idx="2">
                  <c:v>74978476.810072765</c:v>
                </c:pt>
                <c:pt idx="3">
                  <c:v>148757208.47528136</c:v>
                </c:pt>
                <c:pt idx="4">
                  <c:v>275368298.69186205</c:v>
                </c:pt>
                <c:pt idx="5">
                  <c:v>681063323.74253225</c:v>
                </c:pt>
                <c:pt idx="6">
                  <c:v>1085233918.7296743</c:v>
                </c:pt>
                <c:pt idx="7">
                  <c:v>1686867436.9596772</c:v>
                </c:pt>
                <c:pt idx="8">
                  <c:v>2555862746.2371511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8-4A8D-A2AF-49E76D300672}"/>
            </c:ext>
          </c:extLst>
        </c:ser>
        <c:ser>
          <c:idx val="1"/>
          <c:order val="1"/>
          <c:tx>
            <c:strRef>
              <c:f>'NPV, IRR, Company Value'!$A$42</c:f>
              <c:strCache>
                <c:ptCount val="1"/>
                <c:pt idx="0">
                  <c:v>0,2789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'NPV, IRR, Company Value'!$B$40:$K$40</c:f>
              <c:strCache>
                <c:ptCount val="9"/>
                <c:pt idx="0">
                  <c:v>II</c:v>
                </c:pt>
                <c:pt idx="1">
                  <c:v>III</c:v>
                </c:pt>
                <c:pt idx="2">
                  <c:v>IV</c:v>
                </c:pt>
                <c:pt idx="3">
                  <c:v>V</c:v>
                </c:pt>
                <c:pt idx="4">
                  <c:v>VI</c:v>
                </c:pt>
                <c:pt idx="5">
                  <c:v>VII</c:v>
                </c:pt>
                <c:pt idx="6">
                  <c:v>VIII</c:v>
                </c:pt>
                <c:pt idx="7">
                  <c:v>IX</c:v>
                </c:pt>
                <c:pt idx="8">
                  <c:v>X</c:v>
                </c:pt>
              </c:strCache>
            </c:strRef>
          </c:cat>
          <c:val>
            <c:numRef>
              <c:f>'NPV, IRR, Company Value'!$B$42:$K$42</c:f>
              <c:numCache>
                <c:formatCode>#,##0</c:formatCode>
                <c:ptCount val="9"/>
                <c:pt idx="0">
                  <c:v>4744926.491341034</c:v>
                </c:pt>
                <c:pt idx="1">
                  <c:v>17573251.812274043</c:v>
                </c:pt>
                <c:pt idx="2">
                  <c:v>38597292.161193848</c:v>
                </c:pt>
                <c:pt idx="3">
                  <c:v>64457831.462067276</c:v>
                </c:pt>
                <c:pt idx="4">
                  <c:v>100435919.23773614</c:v>
                </c:pt>
                <c:pt idx="5">
                  <c:v>135965997.70093071</c:v>
                </c:pt>
                <c:pt idx="6">
                  <c:v>182365896.59576502</c:v>
                </c:pt>
                <c:pt idx="7">
                  <c:v>238604521.20398116</c:v>
                </c:pt>
                <c:pt idx="8">
                  <c:v>304307522.67256844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78-4A8D-A2AF-49E76D300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8378456"/>
        <c:axId val="488376160"/>
      </c:lineChart>
      <c:catAx>
        <c:axId val="48837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376160"/>
        <c:crosses val="autoZero"/>
        <c:auto val="1"/>
        <c:lblAlgn val="ctr"/>
        <c:lblOffset val="100"/>
        <c:noMultiLvlLbl val="0"/>
      </c:catAx>
      <c:valAx>
        <c:axId val="488376160"/>
        <c:scaling>
          <c:orientation val="minMax"/>
          <c:max val="3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#,##0\ &quot;₽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3784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B75F-82AB-45AE-9D8E-79FDC091109C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B2B2-E0C0-41F7-9A6B-93A6D6874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11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6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93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9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41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490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6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н Г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/>
          <p:cNvGrpSpPr/>
          <p:nvPr userDrawn="1"/>
        </p:nvGrpSpPr>
        <p:grpSpPr>
          <a:xfrm rot="10800000">
            <a:off x="7860926" y="1744718"/>
            <a:ext cx="4331074" cy="3143250"/>
            <a:chOff x="-22280" y="3443830"/>
            <a:chExt cx="8662147" cy="6286500"/>
          </a:xfrm>
        </p:grpSpPr>
        <p:sp>
          <p:nvSpPr>
            <p:cNvPr id="4" name="Rectangle 2"/>
            <p:cNvSpPr/>
            <p:nvPr/>
          </p:nvSpPr>
          <p:spPr>
            <a:xfrm>
              <a:off x="-22280" y="3443830"/>
              <a:ext cx="8201057" cy="6286500"/>
            </a:xfrm>
            <a:prstGeom prst="rect">
              <a:avLst/>
            </a:prstGeom>
            <a:gradFill>
              <a:gsLst>
                <a:gs pos="25000">
                  <a:srgbClr val="002452">
                    <a:lumMod val="84000"/>
                  </a:srgbClr>
                </a:gs>
                <a:gs pos="70000">
                  <a:srgbClr val="3B1F4D">
                    <a:alpha val="85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Rectangle 23"/>
            <p:cNvSpPr/>
            <p:nvPr/>
          </p:nvSpPr>
          <p:spPr>
            <a:xfrm>
              <a:off x="8178775" y="3443830"/>
              <a:ext cx="461092" cy="6286500"/>
            </a:xfrm>
            <a:prstGeom prst="rect">
              <a:avLst/>
            </a:prstGeom>
            <a:solidFill>
              <a:schemeClr val="bg1">
                <a:lumMod val="75000"/>
                <a:alpha val="61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2" tIns="45711" rIns="91422" bIns="45711" rtlCol="0" anchor="ctr"/>
            <a:lstStyle/>
            <a:p>
              <a:pPr algn="ctr"/>
              <a:endParaRPr lang="en-US" sz="900" dirty="0"/>
            </a:p>
          </p:txBody>
        </p:sp>
      </p:grpSp>
      <p:grpSp>
        <p:nvGrpSpPr>
          <p:cNvPr id="6" name="Group 17"/>
          <p:cNvGrpSpPr/>
          <p:nvPr userDrawn="1"/>
        </p:nvGrpSpPr>
        <p:grpSpPr>
          <a:xfrm>
            <a:off x="7034083" y="2908616"/>
            <a:ext cx="6179850" cy="1039544"/>
            <a:chOff x="5988388" y="483017"/>
            <a:chExt cx="12359700" cy="2079087"/>
          </a:xfrm>
        </p:grpSpPr>
        <p:sp>
          <p:nvSpPr>
            <p:cNvPr id="7" name="TextBox 6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ru-RU" sz="4400" b="1" dirty="0">
                  <a:solidFill>
                    <a:schemeClr val="bg1"/>
                  </a:solidFill>
                  <a:latin typeface="Lato Regular"/>
                  <a:cs typeface="Lato Regular"/>
                </a:rPr>
                <a:t>Команда</a:t>
              </a:r>
              <a:endParaRPr lang="id-ID" sz="44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8" name="Rectangle 1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dirty="0">
                  <a:solidFill>
                    <a:schemeClr val="bg1"/>
                  </a:solidFill>
                  <a:latin typeface="Monotype Corsiva" panose="03010101010201010101" pitchFamily="66" charset="0"/>
                  <a:cs typeface="Lato Light"/>
                </a:rPr>
                <a:t>Для великих свершений</a:t>
              </a:r>
              <a:endParaRPr lang="en-US" sz="1800" dirty="0">
                <a:solidFill>
                  <a:schemeClr val="bg1"/>
                </a:solidFill>
                <a:latin typeface="Monotype Corsiva" panose="03010101010201010101" pitchFamily="66" charset="0"/>
                <a:cs typeface="Lato Light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214" y="4157476"/>
            <a:ext cx="563676" cy="645032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11588103" y="6296608"/>
            <a:ext cx="37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1</a:t>
            </a:r>
            <a:endParaRPr lang="ru-RU" b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7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14049 -0.2673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06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34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56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71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4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25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73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53A0-54FA-48BE-BDD6-DC05F579DF82}" type="datetimeFigureOut">
              <a:rPr lang="ru-RU" smtClean="0"/>
              <a:t>05.12.2017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BC42-C6F9-43DF-9968-03C80F1C5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0" y="0"/>
            <a:ext cx="12214781" cy="6865457"/>
          </a:xfrm>
          <a:prstGeom prst="rect">
            <a:avLst/>
          </a:prstGeom>
          <a:gradFill>
            <a:gsLst>
              <a:gs pos="0">
                <a:srgbClr val="002452"/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" name="Straight Connector 8"/>
          <p:cNvCxnSpPr/>
          <p:nvPr/>
        </p:nvCxnSpPr>
        <p:spPr>
          <a:xfrm>
            <a:off x="5805926" y="4129382"/>
            <a:ext cx="59646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3414" y="2950228"/>
            <a:ext cx="32832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b="1" spc="500" dirty="0">
                <a:solidFill>
                  <a:schemeClr val="bg1"/>
                </a:solidFill>
                <a:latin typeface="Garamond" panose="02020404030301010803" pitchFamily="18" charset="0"/>
                <a:ea typeface="Lato Black" charset="0"/>
                <a:cs typeface="Lato Black" charset="0"/>
              </a:rPr>
              <a:t>КУБИК</a:t>
            </a:r>
            <a:endParaRPr lang="en-US" sz="6000" b="1" spc="500" dirty="0">
              <a:solidFill>
                <a:schemeClr val="bg1"/>
              </a:solidFill>
              <a:latin typeface="Garamond" panose="02020404030301010803" pitchFamily="18" charset="0"/>
              <a:ea typeface="Lato Black" charset="0"/>
              <a:cs typeface="Lato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6554" y="4441628"/>
            <a:ext cx="293721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ru-RU" sz="1400" b="1" spc="15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ОНЛАЙН – ОБРАЗОВАНИЕ</a:t>
            </a:r>
            <a:endParaRPr lang="en-US" sz="1400" b="1" spc="150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" name="Diamond 11"/>
          <p:cNvSpPr>
            <a:spLocks noChangeAspect="1"/>
          </p:cNvSpPr>
          <p:nvPr/>
        </p:nvSpPr>
        <p:spPr>
          <a:xfrm rot="2700000">
            <a:off x="5461552" y="1505386"/>
            <a:ext cx="1272209" cy="1272209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4" name="Freeform 204"/>
          <p:cNvSpPr>
            <a:spLocks noEditPoints="1"/>
          </p:cNvSpPr>
          <p:nvPr/>
        </p:nvSpPr>
        <p:spPr bwMode="auto">
          <a:xfrm>
            <a:off x="5816818" y="1913222"/>
            <a:ext cx="596462" cy="456535"/>
          </a:xfrm>
          <a:custGeom>
            <a:avLst/>
            <a:gdLst/>
            <a:ahLst/>
            <a:cxnLst>
              <a:cxn ang="0">
                <a:pos x="86" y="15"/>
              </a:cxn>
              <a:cxn ang="0">
                <a:pos x="44" y="29"/>
              </a:cxn>
              <a:cxn ang="0">
                <a:pos x="43" y="29"/>
              </a:cxn>
              <a:cxn ang="0">
                <a:pos x="43" y="29"/>
              </a:cxn>
              <a:cxn ang="0">
                <a:pos x="18" y="21"/>
              </a:cxn>
              <a:cxn ang="0">
                <a:pos x="14" y="32"/>
              </a:cxn>
              <a:cxn ang="0">
                <a:pos x="17" y="36"/>
              </a:cxn>
              <a:cxn ang="0">
                <a:pos x="15" y="40"/>
              </a:cxn>
              <a:cxn ang="0">
                <a:pos x="17" y="56"/>
              </a:cxn>
              <a:cxn ang="0">
                <a:pos x="16" y="57"/>
              </a:cxn>
              <a:cxn ang="0">
                <a:pos x="16" y="58"/>
              </a:cxn>
              <a:cxn ang="0">
                <a:pos x="8" y="58"/>
              </a:cxn>
              <a:cxn ang="0">
                <a:pos x="7" y="57"/>
              </a:cxn>
              <a:cxn ang="0">
                <a:pos x="7" y="56"/>
              </a:cxn>
              <a:cxn ang="0">
                <a:pos x="9" y="40"/>
              </a:cxn>
              <a:cxn ang="0">
                <a:pos x="7" y="36"/>
              </a:cxn>
              <a:cxn ang="0">
                <a:pos x="10" y="32"/>
              </a:cxn>
              <a:cxn ang="0">
                <a:pos x="13" y="19"/>
              </a:cxn>
              <a:cxn ang="0">
                <a:pos x="1" y="15"/>
              </a:cxn>
              <a:cxn ang="0">
                <a:pos x="0" y="14"/>
              </a:cxn>
              <a:cxn ang="0">
                <a:pos x="1" y="13"/>
              </a:cxn>
              <a:cxn ang="0">
                <a:pos x="43" y="0"/>
              </a:cxn>
              <a:cxn ang="0">
                <a:pos x="43" y="0"/>
              </a:cxn>
              <a:cxn ang="0">
                <a:pos x="44" y="0"/>
              </a:cxn>
              <a:cxn ang="0">
                <a:pos x="86" y="13"/>
              </a:cxn>
              <a:cxn ang="0">
                <a:pos x="87" y="14"/>
              </a:cxn>
              <a:cxn ang="0">
                <a:pos x="86" y="15"/>
              </a:cxn>
              <a:cxn ang="0">
                <a:pos x="68" y="38"/>
              </a:cxn>
              <a:cxn ang="0">
                <a:pos x="43" y="48"/>
              </a:cxn>
              <a:cxn ang="0">
                <a:pos x="19" y="38"/>
              </a:cxn>
              <a:cxn ang="0">
                <a:pos x="20" y="26"/>
              </a:cxn>
              <a:cxn ang="0">
                <a:pos x="42" y="33"/>
              </a:cxn>
              <a:cxn ang="0">
                <a:pos x="43" y="34"/>
              </a:cxn>
              <a:cxn ang="0">
                <a:pos x="45" y="33"/>
              </a:cxn>
              <a:cxn ang="0">
                <a:pos x="67" y="26"/>
              </a:cxn>
              <a:cxn ang="0">
                <a:pos x="68" y="38"/>
              </a:cxn>
            </a:cxnLst>
            <a:rect l="0" t="0" r="r" b="b"/>
            <a:pathLst>
              <a:path w="87" h="58">
                <a:moveTo>
                  <a:pt x="86" y="15"/>
                </a:move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18" y="21"/>
                  <a:pt x="18" y="21"/>
                  <a:pt x="18" y="21"/>
                </a:cubicBezTo>
                <a:cubicBezTo>
                  <a:pt x="16" y="23"/>
                  <a:pt x="15" y="27"/>
                  <a:pt x="14" y="32"/>
                </a:cubicBezTo>
                <a:cubicBezTo>
                  <a:pt x="16" y="33"/>
                  <a:pt x="17" y="34"/>
                  <a:pt x="17" y="36"/>
                </a:cubicBezTo>
                <a:cubicBezTo>
                  <a:pt x="17" y="38"/>
                  <a:pt x="16" y="39"/>
                  <a:pt x="15" y="40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7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8"/>
                  <a:pt x="8" y="58"/>
                  <a:pt x="7" y="57"/>
                </a:cubicBezTo>
                <a:cubicBezTo>
                  <a:pt x="7" y="57"/>
                  <a:pt x="7" y="57"/>
                  <a:pt x="7" y="56"/>
                </a:cubicBezTo>
                <a:cubicBezTo>
                  <a:pt x="9" y="40"/>
                  <a:pt x="9" y="40"/>
                  <a:pt x="9" y="40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4"/>
                  <a:pt x="8" y="33"/>
                  <a:pt x="10" y="32"/>
                </a:cubicBezTo>
                <a:cubicBezTo>
                  <a:pt x="10" y="27"/>
                  <a:pt x="11" y="23"/>
                  <a:pt x="13" y="19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5"/>
                  <a:pt x="0" y="14"/>
                </a:cubicBezTo>
                <a:cubicBezTo>
                  <a:pt x="0" y="14"/>
                  <a:pt x="0" y="13"/>
                  <a:pt x="1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6" y="13"/>
                  <a:pt x="86" y="13"/>
                  <a:pt x="86" y="13"/>
                </a:cubicBezTo>
                <a:cubicBezTo>
                  <a:pt x="87" y="13"/>
                  <a:pt x="87" y="14"/>
                  <a:pt x="87" y="14"/>
                </a:cubicBezTo>
                <a:cubicBezTo>
                  <a:pt x="87" y="15"/>
                  <a:pt x="87" y="15"/>
                  <a:pt x="86" y="15"/>
                </a:cubicBezTo>
                <a:close/>
                <a:moveTo>
                  <a:pt x="68" y="38"/>
                </a:moveTo>
                <a:cubicBezTo>
                  <a:pt x="68" y="44"/>
                  <a:pt x="57" y="48"/>
                  <a:pt x="43" y="48"/>
                </a:cubicBezTo>
                <a:cubicBezTo>
                  <a:pt x="30" y="48"/>
                  <a:pt x="19" y="44"/>
                  <a:pt x="19" y="38"/>
                </a:cubicBezTo>
                <a:cubicBezTo>
                  <a:pt x="20" y="26"/>
                  <a:pt x="20" y="26"/>
                  <a:pt x="20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33"/>
                  <a:pt x="43" y="34"/>
                  <a:pt x="43" y="34"/>
                </a:cubicBezTo>
                <a:cubicBezTo>
                  <a:pt x="44" y="34"/>
                  <a:pt x="45" y="33"/>
                  <a:pt x="45" y="33"/>
                </a:cubicBezTo>
                <a:cubicBezTo>
                  <a:pt x="67" y="26"/>
                  <a:pt x="67" y="26"/>
                  <a:pt x="67" y="26"/>
                </a:cubicBezTo>
                <a:lnTo>
                  <a:pt x="68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/>
          <p:cNvSpPr>
            <a:spLocks/>
          </p:cNvSpPr>
          <p:nvPr/>
        </p:nvSpPr>
        <p:spPr bwMode="auto">
          <a:xfrm>
            <a:off x="8775797" y="3398366"/>
            <a:ext cx="1508526" cy="8306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7403760" y="3397613"/>
            <a:ext cx="1507733" cy="8387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1" name="AutoShape 8"/>
          <p:cNvSpPr>
            <a:spLocks/>
          </p:cNvSpPr>
          <p:nvPr/>
        </p:nvSpPr>
        <p:spPr bwMode="auto">
          <a:xfrm>
            <a:off x="6037279" y="3393517"/>
            <a:ext cx="1508526" cy="8796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>
            <a:off x="4677145" y="3398365"/>
            <a:ext cx="1508526" cy="831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>
            <a:off x="3311458" y="3393517"/>
            <a:ext cx="1507733" cy="8796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1916891" y="3393518"/>
            <a:ext cx="1508526" cy="8796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1810074" y="3274434"/>
            <a:ext cx="334876" cy="33496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000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" name="AutoShape 16"/>
          <p:cNvSpPr>
            <a:spLocks/>
          </p:cNvSpPr>
          <p:nvPr/>
        </p:nvSpPr>
        <p:spPr bwMode="auto">
          <a:xfrm>
            <a:off x="5944434" y="3274434"/>
            <a:ext cx="334876" cy="33496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00B05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3216233" y="3274434"/>
            <a:ext cx="334876" cy="33496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C00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" name="AutoShape 22"/>
          <p:cNvSpPr>
            <a:spLocks/>
          </p:cNvSpPr>
          <p:nvPr/>
        </p:nvSpPr>
        <p:spPr bwMode="auto">
          <a:xfrm>
            <a:off x="8678985" y="3274434"/>
            <a:ext cx="334876" cy="33496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0070C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solidFill>
                <a:srgbClr val="2BB1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10049434" y="3274434"/>
            <a:ext cx="334876" cy="33496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7030A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solidFill>
                <a:srgbClr val="2BB1E8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4582714" y="3274434"/>
            <a:ext cx="334082" cy="33496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FFF0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4" name="AutoShape 31"/>
          <p:cNvSpPr>
            <a:spLocks/>
          </p:cNvSpPr>
          <p:nvPr/>
        </p:nvSpPr>
        <p:spPr bwMode="auto">
          <a:xfrm>
            <a:off x="7310122" y="3274434"/>
            <a:ext cx="334876" cy="33496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00B0F0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>
              <a:defRPr/>
            </a:pPr>
            <a:endParaRPr lang="es-ES" sz="28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5299" y="3369683"/>
            <a:ext cx="8383785" cy="150699"/>
            <a:chOff x="1904207" y="3369683"/>
            <a:chExt cx="8385969" cy="150699"/>
          </a:xfrm>
        </p:grpSpPr>
        <p:sp>
          <p:nvSpPr>
            <p:cNvPr id="17" name="AutoShape 14"/>
            <p:cNvSpPr>
              <a:spLocks/>
            </p:cNvSpPr>
            <p:nvPr/>
          </p:nvSpPr>
          <p:spPr bwMode="auto">
            <a:xfrm>
              <a:off x="1904207" y="3369683"/>
              <a:ext cx="144463" cy="14446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0" name="AutoShape 17"/>
            <p:cNvSpPr>
              <a:spLocks/>
            </p:cNvSpPr>
            <p:nvPr/>
          </p:nvSpPr>
          <p:spPr bwMode="auto">
            <a:xfrm>
              <a:off x="6039644" y="3369683"/>
              <a:ext cx="144463" cy="14446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3" name="AutoShape 20"/>
            <p:cNvSpPr>
              <a:spLocks/>
            </p:cNvSpPr>
            <p:nvPr/>
          </p:nvSpPr>
          <p:spPr bwMode="auto">
            <a:xfrm>
              <a:off x="3303588" y="3369683"/>
              <a:ext cx="144463" cy="14446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6" name="AutoShape 23"/>
            <p:cNvSpPr>
              <a:spLocks/>
            </p:cNvSpPr>
            <p:nvPr/>
          </p:nvSpPr>
          <p:spPr bwMode="auto">
            <a:xfrm>
              <a:off x="8774907" y="3369683"/>
              <a:ext cx="144463" cy="14446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29" name="AutoShape 26"/>
            <p:cNvSpPr>
              <a:spLocks/>
            </p:cNvSpPr>
            <p:nvPr/>
          </p:nvSpPr>
          <p:spPr bwMode="auto">
            <a:xfrm>
              <a:off x="10145713" y="3369683"/>
              <a:ext cx="144463" cy="14446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2" name="AutoShape 29"/>
            <p:cNvSpPr>
              <a:spLocks/>
            </p:cNvSpPr>
            <p:nvPr/>
          </p:nvSpPr>
          <p:spPr bwMode="auto">
            <a:xfrm>
              <a:off x="4669631" y="3369683"/>
              <a:ext cx="145257" cy="14446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32"/>
            <p:cNvSpPr>
              <a:spLocks/>
            </p:cNvSpPr>
            <p:nvPr/>
          </p:nvSpPr>
          <p:spPr bwMode="auto">
            <a:xfrm>
              <a:off x="7396096" y="3375920"/>
              <a:ext cx="144463" cy="14446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36" name="AutoShape 54"/>
          <p:cNvSpPr>
            <a:spLocks/>
          </p:cNvSpPr>
          <p:nvPr/>
        </p:nvSpPr>
        <p:spPr bwMode="auto">
          <a:xfrm rot="21599989">
            <a:off x="1846576" y="2981539"/>
            <a:ext cx="249173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/>
        </p:spPr>
        <p:txBody>
          <a:bodyPr lIns="19046" tIns="19046" rIns="19046" bIns="19046" anchor="ctr"/>
          <a:lstStyle/>
          <a:p>
            <a:pPr defTabSz="228555">
              <a:defRPr/>
            </a:pPr>
            <a:endParaRPr lang="es-ES" sz="15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7" name="AutoShape 55"/>
          <p:cNvSpPr>
            <a:spLocks/>
          </p:cNvSpPr>
          <p:nvPr/>
        </p:nvSpPr>
        <p:spPr bwMode="auto">
          <a:xfrm rot="21599989">
            <a:off x="4623184" y="2981539"/>
            <a:ext cx="249967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/>
        </p:spPr>
        <p:txBody>
          <a:bodyPr lIns="19046" tIns="19046" rIns="19046" bIns="19046" anchor="ctr"/>
          <a:lstStyle/>
          <a:p>
            <a:pPr defTabSz="228555">
              <a:defRPr/>
            </a:pPr>
            <a:endParaRPr lang="es-ES" sz="15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8" name="AutoShape 56"/>
          <p:cNvSpPr>
            <a:spLocks/>
          </p:cNvSpPr>
          <p:nvPr/>
        </p:nvSpPr>
        <p:spPr bwMode="auto">
          <a:xfrm rot="21599989">
            <a:off x="7352973" y="2981539"/>
            <a:ext cx="249967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  <a:extLst/>
        </p:spPr>
        <p:txBody>
          <a:bodyPr lIns="19046" tIns="19046" rIns="19046" bIns="19046" anchor="ctr"/>
          <a:lstStyle/>
          <a:p>
            <a:pPr defTabSz="228555">
              <a:defRPr/>
            </a:pPr>
            <a:endParaRPr lang="es-ES" sz="15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9" name="AutoShape 57"/>
          <p:cNvSpPr>
            <a:spLocks/>
          </p:cNvSpPr>
          <p:nvPr/>
        </p:nvSpPr>
        <p:spPr bwMode="auto">
          <a:xfrm rot="21599989">
            <a:off x="10088318" y="2981539"/>
            <a:ext cx="249966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  <a:extLst/>
        </p:spPr>
        <p:txBody>
          <a:bodyPr lIns="19046" tIns="19046" rIns="19046" bIns="19046" anchor="ctr"/>
          <a:lstStyle/>
          <a:p>
            <a:pPr defTabSz="228555">
              <a:defRPr/>
            </a:pPr>
            <a:endParaRPr lang="es-ES" sz="15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0" name="AutoShape 58"/>
          <p:cNvSpPr>
            <a:spLocks/>
          </p:cNvSpPr>
          <p:nvPr/>
        </p:nvSpPr>
        <p:spPr bwMode="auto">
          <a:xfrm rot="10799989">
            <a:off x="8726597" y="3754652"/>
            <a:ext cx="249966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  <a:extLst/>
        </p:spPr>
        <p:txBody>
          <a:bodyPr lIns="19046" tIns="19046" rIns="19046" bIns="19046" anchor="ctr"/>
          <a:lstStyle/>
          <a:p>
            <a:pPr defTabSz="228555">
              <a:defRPr/>
            </a:pPr>
            <a:endParaRPr lang="es-ES" sz="15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1" name="AutoShape 59"/>
          <p:cNvSpPr>
            <a:spLocks/>
          </p:cNvSpPr>
          <p:nvPr/>
        </p:nvSpPr>
        <p:spPr bwMode="auto">
          <a:xfrm rot="10799989">
            <a:off x="5984904" y="3754652"/>
            <a:ext cx="249967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  <a:extLst/>
        </p:spPr>
        <p:txBody>
          <a:bodyPr lIns="19046" tIns="19046" rIns="19046" bIns="19046" anchor="ctr"/>
          <a:lstStyle/>
          <a:p>
            <a:pPr defTabSz="228555">
              <a:defRPr/>
            </a:pPr>
            <a:endParaRPr lang="es-ES" sz="15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2" name="AutoShape 60"/>
          <p:cNvSpPr>
            <a:spLocks/>
          </p:cNvSpPr>
          <p:nvPr/>
        </p:nvSpPr>
        <p:spPr bwMode="auto">
          <a:xfrm rot="10799989">
            <a:off x="3261464" y="3754652"/>
            <a:ext cx="249967" cy="1666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36" y="21599"/>
                </a:moveTo>
                <a:cubicBezTo>
                  <a:pt x="969" y="21599"/>
                  <a:pt x="657" y="21365"/>
                  <a:pt x="392" y="20890"/>
                </a:cubicBezTo>
                <a:cubicBezTo>
                  <a:pt x="132" y="20401"/>
                  <a:pt x="0" y="19835"/>
                  <a:pt x="0" y="19171"/>
                </a:cubicBezTo>
                <a:cubicBezTo>
                  <a:pt x="0" y="18480"/>
                  <a:pt x="135" y="17907"/>
                  <a:pt x="403" y="17419"/>
                </a:cubicBezTo>
                <a:lnTo>
                  <a:pt x="9821" y="716"/>
                </a:lnTo>
                <a:cubicBezTo>
                  <a:pt x="10089" y="240"/>
                  <a:pt x="10412" y="0"/>
                  <a:pt x="10790" y="0"/>
                </a:cubicBezTo>
                <a:cubicBezTo>
                  <a:pt x="11176" y="0"/>
                  <a:pt x="11503" y="240"/>
                  <a:pt x="11774" y="716"/>
                </a:cubicBezTo>
                <a:lnTo>
                  <a:pt x="21196" y="17419"/>
                </a:lnTo>
                <a:cubicBezTo>
                  <a:pt x="21464" y="17907"/>
                  <a:pt x="21600" y="18480"/>
                  <a:pt x="21600" y="19171"/>
                </a:cubicBezTo>
                <a:cubicBezTo>
                  <a:pt x="21600" y="19815"/>
                  <a:pt x="21467" y="20375"/>
                  <a:pt x="21203" y="20870"/>
                </a:cubicBezTo>
                <a:cubicBezTo>
                  <a:pt x="20942" y="21359"/>
                  <a:pt x="20626" y="21599"/>
                  <a:pt x="20263" y="21599"/>
                </a:cubicBezTo>
                <a:lnTo>
                  <a:pt x="1336" y="2159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extLst/>
        </p:spPr>
        <p:txBody>
          <a:bodyPr lIns="19046" tIns="19046" rIns="19046" bIns="19046" anchor="ctr"/>
          <a:lstStyle/>
          <a:p>
            <a:pPr defTabSz="228555">
              <a:defRPr/>
            </a:pPr>
            <a:endParaRPr lang="es-ES" sz="1500"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57" name="TextBox 56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ru-RU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Команда проекта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59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800" dirty="0">
                  <a:latin typeface="Monotype Corsiva" panose="03010101010201010101" pitchFamily="66" charset="0"/>
                  <a:cs typeface="Lato Light"/>
                </a:rPr>
                <a:t>Лучшие в своем деле</a:t>
              </a:r>
              <a:endParaRPr lang="en-US" sz="1800" dirty="0">
                <a:solidFill>
                  <a:schemeClr val="accent1"/>
                </a:solidFill>
                <a:latin typeface="Monotype Corsiva" panose="03010101010201010101" pitchFamily="66" charset="0"/>
                <a:cs typeface="Lato Light"/>
              </a:endParaRPr>
            </a:p>
          </p:txBody>
        </p:sp>
      </p:grpSp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201" r="-20" b="33133"/>
          <a:stretch/>
        </p:blipFill>
        <p:spPr>
          <a:xfrm>
            <a:off x="1370013" y="1592263"/>
            <a:ext cx="1258887" cy="1274762"/>
          </a:xfrm>
        </p:spPr>
      </p:pic>
      <p:pic>
        <p:nvPicPr>
          <p:cNvPr id="18" name="Рисунок 17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1682" r="145" b="29984"/>
          <a:stretch/>
        </p:blipFill>
        <p:spPr>
          <a:xfrm>
            <a:off x="4135439" y="1592263"/>
            <a:ext cx="1240338" cy="1274762"/>
          </a:xfrm>
        </p:spPr>
      </p:pic>
      <p:pic>
        <p:nvPicPr>
          <p:cNvPr id="24" name="Рисунок 23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45" y="1592263"/>
            <a:ext cx="1224271" cy="1274762"/>
          </a:xfrm>
        </p:spPr>
      </p:pic>
      <p:pic>
        <p:nvPicPr>
          <p:cNvPr id="30" name="Рисунок 2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12926" r="86" b="12216"/>
          <a:stretch/>
        </p:blipFill>
        <p:spPr>
          <a:xfrm>
            <a:off x="9563100" y="1592263"/>
            <a:ext cx="1260475" cy="1274762"/>
          </a:xfrm>
        </p:spPr>
      </p:pic>
      <p:pic>
        <p:nvPicPr>
          <p:cNvPr id="27" name="Рисунок 2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1" t="2037" r="451" b="31297"/>
          <a:stretch/>
        </p:blipFill>
        <p:spPr>
          <a:xfrm>
            <a:off x="8213725" y="4054475"/>
            <a:ext cx="1258888" cy="1258888"/>
          </a:xfrm>
        </p:spPr>
      </p:pic>
      <p:pic>
        <p:nvPicPr>
          <p:cNvPr id="21" name="Рисунок 20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t="1150" r="957" b="32446"/>
          <a:stretch/>
        </p:blipFill>
        <p:spPr>
          <a:xfrm>
            <a:off x="5499101" y="4054475"/>
            <a:ext cx="1237762" cy="1258888"/>
          </a:xfrm>
        </p:spPr>
      </p:pic>
      <p:pic>
        <p:nvPicPr>
          <p:cNvPr id="47" name="Рисунок 4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" t="860" r="-351" b="24140"/>
          <a:stretch/>
        </p:blipFill>
        <p:spPr>
          <a:xfrm>
            <a:off x="2757488" y="4054475"/>
            <a:ext cx="1258887" cy="1258888"/>
          </a:xfrm>
        </p:spPr>
      </p:pic>
      <p:sp>
        <p:nvSpPr>
          <p:cNvPr id="48" name="Прямоугольник 47"/>
          <p:cNvSpPr/>
          <p:nvPr/>
        </p:nvSpPr>
        <p:spPr>
          <a:xfrm>
            <a:off x="11588103" y="6296608"/>
            <a:ext cx="37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Franklin Gothic Demi" panose="020B0703020102020204" pitchFamily="34" charset="0"/>
              </a:rPr>
              <a:t>9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381085" y="354647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otype Corsiva" panose="03010101010201010101" pitchFamily="66" charset="0"/>
                <a:cs typeface="Lato Light"/>
              </a:rPr>
              <a:t>Смирнов М.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2768368" y="2937445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otype Corsiva" panose="03010101010201010101" pitchFamily="66" charset="0"/>
                <a:cs typeface="Lato Light"/>
              </a:rPr>
              <a:t>Моисеев Р.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4173330" y="354664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otype Corsiva" panose="03010101010201010101" pitchFamily="66" charset="0"/>
                <a:cs typeface="Lato Light"/>
              </a:rPr>
              <a:t>Новиков А.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5517013" y="2933784"/>
            <a:ext cx="118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Monotype Corsiva" panose="03010101010201010101" pitchFamily="66" charset="0"/>
                <a:cs typeface="Lato Light"/>
              </a:rPr>
              <a:t>Гольман</a:t>
            </a:r>
            <a:r>
              <a:rPr lang="ru-RU" dirty="0">
                <a:latin typeface="Monotype Corsiva" panose="03010101010201010101" pitchFamily="66" charset="0"/>
                <a:cs typeface="Lato Light"/>
              </a:rPr>
              <a:t> А.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6972087" y="3542867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otype Corsiva" panose="03010101010201010101" pitchFamily="66" charset="0"/>
                <a:cs typeface="Lato Light"/>
              </a:rPr>
              <a:t>Жуков Е.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8223448" y="2938333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Monotype Corsiva" panose="03010101010201010101" pitchFamily="66" charset="0"/>
                <a:cs typeface="Lato Light"/>
              </a:rPr>
              <a:t>Пикулева</a:t>
            </a:r>
            <a:r>
              <a:rPr lang="ru-RU" dirty="0">
                <a:latin typeface="Monotype Corsiva" panose="03010101010201010101" pitchFamily="66" charset="0"/>
                <a:cs typeface="Lato Light"/>
              </a:rPr>
              <a:t> В.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9423662" y="355093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Monotype Corsiva" panose="03010101010201010101" pitchFamily="66" charset="0"/>
                <a:cs typeface="Lato Light"/>
              </a:rPr>
              <a:t>Ефимовский 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55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2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2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2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2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4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2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2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6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2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2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8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8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2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2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2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2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42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2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4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2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2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6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6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2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2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88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32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2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2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2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20"/>
                            </p:stCondLst>
                            <p:childTnLst>
                              <p:par>
                                <p:cTn id="8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2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2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4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84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6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32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32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48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73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88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3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18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33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48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9" grpId="0" animBg="1"/>
      <p:bldP spid="22" grpId="0" animBg="1"/>
      <p:bldP spid="25" grpId="0" animBg="1"/>
      <p:bldP spid="28" grpId="0" animBg="1"/>
      <p:bldP spid="31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/>
      <p:bldP spid="44" grpId="0"/>
      <p:bldP spid="51" grpId="0"/>
      <p:bldP spid="52" grpId="0"/>
      <p:bldP spid="53" grpId="0"/>
      <p:bldP spid="54" grpId="0"/>
      <p:bldP spid="55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/>
        </p:nvSpPr>
        <p:spPr>
          <a:xfrm>
            <a:off x="-22781" y="-7457"/>
            <a:ext cx="12214781" cy="6865457"/>
          </a:xfrm>
          <a:prstGeom prst="rect">
            <a:avLst/>
          </a:prstGeom>
          <a:gradFill>
            <a:gsLst>
              <a:gs pos="0">
                <a:srgbClr val="002452"/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Rectangle 2"/>
          <p:cNvSpPr/>
          <p:nvPr/>
        </p:nvSpPr>
        <p:spPr>
          <a:xfrm rot="10800000">
            <a:off x="4034344" y="1853646"/>
            <a:ext cx="4100529" cy="3143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007184" y="3092679"/>
            <a:ext cx="4154848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Lato Regular"/>
                <a:cs typeface="Lato Regular"/>
              </a:rPr>
              <a:t>Этапы</a:t>
            </a:r>
            <a:endParaRPr lang="id-ID" sz="4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170808" y="3879752"/>
            <a:ext cx="5827593" cy="419558"/>
          </a:xfrm>
          <a:prstGeom prst="rect">
            <a:avLst/>
          </a:prstGeom>
          <a:noFill/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1"/>
                </a:solidFill>
                <a:latin typeface="Monotype Corsiva" panose="03010101010201010101" pitchFamily="66" charset="0"/>
                <a:cs typeface="Lato Light"/>
              </a:rPr>
              <a:t>На низком старте</a:t>
            </a:r>
            <a:endParaRPr lang="en-US" sz="1800" dirty="0">
              <a:solidFill>
                <a:schemeClr val="bg1"/>
              </a:solidFill>
              <a:latin typeface="Monotype Corsiva" panose="03010101010201010101" pitchFamily="66" charset="0"/>
              <a:cs typeface="Lato Light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5696347" y="3856893"/>
            <a:ext cx="776519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tx2"/>
              </a:solidFill>
              <a:latin typeface="Open Sans Light"/>
            </a:endParaRPr>
          </a:p>
        </p:txBody>
      </p:sp>
      <p:sp>
        <p:nvSpPr>
          <p:cNvPr id="9" name="AutoShape 66">
            <a:extLst>
              <a:ext uri="{FF2B5EF4-FFF2-40B4-BE49-F238E27FC236}">
                <a16:creationId xmlns:a16="http://schemas.microsoft.com/office/drawing/2014/main" id="{E3863824-AFE4-4FB7-AA89-22A6E9BDC284}"/>
              </a:ext>
            </a:extLst>
          </p:cNvPr>
          <p:cNvSpPr>
            <a:spLocks/>
          </p:cNvSpPr>
          <p:nvPr/>
        </p:nvSpPr>
        <p:spPr bwMode="auto">
          <a:xfrm>
            <a:off x="5768727" y="2430967"/>
            <a:ext cx="654546" cy="661712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extLst/>
        </p:spPr>
        <p:txBody>
          <a:bodyPr lIns="76203" tIns="76203" rIns="76203" bIns="76203" anchor="ctr"/>
          <a:lstStyle/>
          <a:p>
            <a:pPr defTabSz="685829">
              <a:defRPr/>
            </a:pPr>
            <a:endParaRPr lang="es-ES" sz="4351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09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9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9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9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0690070" y="522627"/>
            <a:ext cx="12695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805012" y="1096533"/>
            <a:ext cx="1051342" cy="41549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02.2018</a:t>
            </a:r>
            <a:endParaRPr lang="id-ID" sz="2400" b="1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cxnSp>
        <p:nvCxnSpPr>
          <p:cNvPr id="33" name="Straight Connector 3"/>
          <p:cNvCxnSpPr>
            <a:cxnSpLocks/>
            <a:stCxn id="46" idx="2"/>
          </p:cNvCxnSpPr>
          <p:nvPr/>
        </p:nvCxnSpPr>
        <p:spPr>
          <a:xfrm flipV="1">
            <a:off x="1803192" y="815015"/>
            <a:ext cx="8712000" cy="3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70"/>
          <p:cNvSpPr/>
          <p:nvPr/>
        </p:nvSpPr>
        <p:spPr>
          <a:xfrm>
            <a:off x="1803192" y="635626"/>
            <a:ext cx="348209" cy="365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858596" y="3296498"/>
            <a:ext cx="2228264" cy="2662259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just"/>
            <a:r>
              <a:rPr lang="ru-RU" sz="2000" b="1" dirty="0">
                <a:solidFill>
                  <a:schemeClr val="tx2"/>
                </a:solidFill>
                <a:cs typeface="Lato Regular"/>
              </a:rPr>
              <a:t>Фокус группы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18-19 человек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8 предметов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500 рублей в месяц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На базе </a:t>
            </a:r>
            <a:r>
              <a:rPr lang="en-US" dirty="0">
                <a:solidFill>
                  <a:schemeClr val="tx2"/>
                </a:solidFill>
                <a:cs typeface="Lato Regular"/>
              </a:rPr>
              <a:t>VK</a:t>
            </a:r>
            <a:endParaRPr lang="ru-RU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Фидбэк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d-ID" sz="2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63164" y="1596751"/>
            <a:ext cx="433458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Регистрируемся и выбираем орг. структуру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Создаем и готовим рабочие (фокус) группы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Делаем сайт, запускаем в режиме «</a:t>
            </a:r>
            <a:r>
              <a:rPr lang="ru-RU" sz="1400" dirty="0" err="1">
                <a:cs typeface="Lato Light"/>
              </a:rPr>
              <a:t>Инфопортал</a:t>
            </a:r>
            <a:r>
              <a:rPr lang="ru-RU" sz="1400" dirty="0">
                <a:cs typeface="Lato Light"/>
              </a:rPr>
              <a:t>»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cs typeface="Lato Light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cs typeface="Lato Light"/>
              </a:rPr>
              <a:t>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1603041" y="6354975"/>
            <a:ext cx="506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1</a:t>
            </a:r>
            <a:r>
              <a:rPr lang="ru-RU" b="1" dirty="0">
                <a:latin typeface="Franklin Gothic Demi" panose="020B07030201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00238-A423-4555-92FB-BD83992CD594}"/>
              </a:ext>
            </a:extLst>
          </p:cNvPr>
          <p:cNvSpPr txBox="1"/>
          <p:nvPr/>
        </p:nvSpPr>
        <p:spPr>
          <a:xfrm>
            <a:off x="2931747" y="3296498"/>
            <a:ext cx="2368139" cy="315470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just"/>
            <a:r>
              <a:rPr lang="ru-RU" sz="2000" b="1" dirty="0" err="1">
                <a:solidFill>
                  <a:schemeClr val="tx2"/>
                </a:solidFill>
                <a:cs typeface="Lato Regular"/>
              </a:rPr>
              <a:t>Инфопортал</a:t>
            </a:r>
            <a:endParaRPr lang="ru-RU" sz="2000" b="1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Формирование первичной аудитории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Налаживание и подготовка сайта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Оттачивание материалов и методик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d-ID" sz="2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71B20A-36B0-47D1-91CB-41D23E310926}"/>
              </a:ext>
            </a:extLst>
          </p:cNvPr>
          <p:cNvSpPr txBox="1"/>
          <p:nvPr/>
        </p:nvSpPr>
        <p:spPr>
          <a:xfrm>
            <a:off x="863164" y="1174149"/>
            <a:ext cx="2228264" cy="41549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cs typeface="Lato Regular"/>
              </a:rPr>
              <a:t>Что делаем?</a:t>
            </a:r>
            <a:endParaRPr lang="id-ID" sz="2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27E947-4E19-4F2F-8799-646CDA8144B3}"/>
              </a:ext>
            </a:extLst>
          </p:cNvPr>
          <p:cNvSpPr/>
          <p:nvPr/>
        </p:nvSpPr>
        <p:spPr>
          <a:xfrm>
            <a:off x="5395285" y="4414386"/>
            <a:ext cx="5511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2"/>
                </a:solidFill>
                <a:cs typeface="Lato Regular"/>
              </a:rPr>
              <a:t>Необходимые инвестиции на </a:t>
            </a:r>
            <a:r>
              <a:rPr lang="en-US" dirty="0">
                <a:solidFill>
                  <a:schemeClr val="tx2"/>
                </a:solidFill>
                <a:cs typeface="Lato Regular"/>
              </a:rPr>
              <a:t>I</a:t>
            </a:r>
            <a:r>
              <a:rPr lang="ru-RU" dirty="0">
                <a:solidFill>
                  <a:schemeClr val="tx2"/>
                </a:solidFill>
                <a:cs typeface="Lato Regular"/>
              </a:rPr>
              <a:t>-</a:t>
            </a:r>
            <a:r>
              <a:rPr lang="ru-RU" dirty="0" err="1">
                <a:solidFill>
                  <a:schemeClr val="tx2"/>
                </a:solidFill>
                <a:cs typeface="Lato Regular"/>
              </a:rPr>
              <a:t>ый</a:t>
            </a:r>
            <a:r>
              <a:rPr lang="en-US" dirty="0">
                <a:solidFill>
                  <a:schemeClr val="tx2"/>
                </a:solidFill>
                <a:cs typeface="Lato Regular"/>
              </a:rPr>
              <a:t> </a:t>
            </a:r>
            <a:r>
              <a:rPr lang="ru-RU" dirty="0">
                <a:solidFill>
                  <a:schemeClr val="tx2"/>
                </a:solidFill>
                <a:cs typeface="Lato Regular"/>
              </a:rPr>
              <a:t>этап: </a:t>
            </a:r>
            <a:r>
              <a:rPr lang="ru-RU" i="1" dirty="0">
                <a:solidFill>
                  <a:schemeClr val="tx2"/>
                </a:solidFill>
                <a:cs typeface="Lato Regular"/>
              </a:rPr>
              <a:t>1 </a:t>
            </a:r>
            <a:r>
              <a:rPr lang="en-US" i="1" dirty="0">
                <a:solidFill>
                  <a:schemeClr val="tx2"/>
                </a:solidFill>
                <a:cs typeface="Lato Regular"/>
              </a:rPr>
              <a:t>7</a:t>
            </a:r>
            <a:r>
              <a:rPr lang="ru-RU" i="1" dirty="0">
                <a:solidFill>
                  <a:schemeClr val="tx2"/>
                </a:solidFill>
                <a:cs typeface="Lato Regular"/>
              </a:rPr>
              <a:t>00 000 руб</a:t>
            </a:r>
            <a:r>
              <a:rPr lang="ru-RU" dirty="0">
                <a:solidFill>
                  <a:schemeClr val="tx2"/>
                </a:solidFill>
                <a:cs typeface="Lato Regular"/>
              </a:rPr>
              <a:t>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B3DDBB-4B51-4063-94A3-23403EF3CE87}"/>
              </a:ext>
            </a:extLst>
          </p:cNvPr>
          <p:cNvSpPr/>
          <p:nvPr/>
        </p:nvSpPr>
        <p:spPr>
          <a:xfrm>
            <a:off x="5395285" y="48307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Подтверждение спроса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Зарабатываем деньги на рекламные расходы </a:t>
            </a:r>
            <a:r>
              <a:rPr lang="en-US" dirty="0">
                <a:solidFill>
                  <a:schemeClr val="tx2"/>
                </a:solidFill>
                <a:cs typeface="Lato Regular"/>
              </a:rPr>
              <a:t>II</a:t>
            </a:r>
            <a:r>
              <a:rPr lang="ru-RU" dirty="0">
                <a:solidFill>
                  <a:schemeClr val="tx2"/>
                </a:solidFill>
                <a:cs typeface="Lato Regular"/>
              </a:rPr>
              <a:t>-ого этапа</a:t>
            </a:r>
          </a:p>
        </p:txBody>
      </p:sp>
      <p:cxnSp>
        <p:nvCxnSpPr>
          <p:cNvPr id="44" name="Straight Connector 8"/>
          <p:cNvCxnSpPr/>
          <p:nvPr/>
        </p:nvCxnSpPr>
        <p:spPr>
          <a:xfrm>
            <a:off x="6175402" y="6855216"/>
            <a:ext cx="565975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30"/>
          <p:cNvCxnSpPr/>
          <p:nvPr/>
        </p:nvCxnSpPr>
        <p:spPr>
          <a:xfrm>
            <a:off x="7589830" y="6862318"/>
            <a:ext cx="1415448" cy="0"/>
          </a:xfrm>
          <a:prstGeom prst="line">
            <a:avLst/>
          </a:prstGeom>
          <a:ln w="3175">
            <a:solidFill>
              <a:schemeClr val="bg1">
                <a:alpha val="4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0" name="Группа 189"/>
          <p:cNvGrpSpPr/>
          <p:nvPr/>
        </p:nvGrpSpPr>
        <p:grpSpPr>
          <a:xfrm>
            <a:off x="5487678" y="1096533"/>
            <a:ext cx="5144921" cy="3229307"/>
            <a:chOff x="5372483" y="988070"/>
            <a:chExt cx="5144921" cy="3229307"/>
          </a:xfrm>
        </p:grpSpPr>
        <p:cxnSp>
          <p:nvCxnSpPr>
            <p:cNvPr id="107" name="Straight Connector 151"/>
            <p:cNvCxnSpPr/>
            <p:nvPr/>
          </p:nvCxnSpPr>
          <p:spPr>
            <a:xfrm flipH="1">
              <a:off x="5379577" y="988070"/>
              <a:ext cx="4227" cy="320386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 146"/>
            <p:cNvSpPr/>
            <p:nvPr/>
          </p:nvSpPr>
          <p:spPr>
            <a:xfrm>
              <a:off x="5379578" y="988070"/>
              <a:ext cx="5135614" cy="51131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Отчёт о движении денежных средств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89" name="Группа 188"/>
            <p:cNvGrpSpPr/>
            <p:nvPr/>
          </p:nvGrpSpPr>
          <p:grpSpPr>
            <a:xfrm>
              <a:off x="5372483" y="997557"/>
              <a:ext cx="5144921" cy="3219820"/>
              <a:chOff x="5372483" y="997557"/>
              <a:chExt cx="5144921" cy="3219820"/>
            </a:xfrm>
          </p:grpSpPr>
          <p:cxnSp>
            <p:nvCxnSpPr>
              <p:cNvPr id="130" name="Straight Connector 9"/>
              <p:cNvCxnSpPr/>
              <p:nvPr/>
            </p:nvCxnSpPr>
            <p:spPr>
              <a:xfrm>
                <a:off x="5375350" y="3583210"/>
                <a:ext cx="5137200" cy="7129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9"/>
              <p:cNvCxnSpPr/>
              <p:nvPr/>
            </p:nvCxnSpPr>
            <p:spPr>
              <a:xfrm flipV="1">
                <a:off x="5375350" y="3905329"/>
                <a:ext cx="5137200" cy="6146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9"/>
              <p:cNvCxnSpPr/>
              <p:nvPr/>
            </p:nvCxnSpPr>
            <p:spPr>
              <a:xfrm flipV="1">
                <a:off x="5379576" y="4191794"/>
                <a:ext cx="5137200" cy="137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Rectangle 19"/>
              <p:cNvSpPr/>
              <p:nvPr/>
            </p:nvSpPr>
            <p:spPr>
              <a:xfrm>
                <a:off x="5372483" y="3894651"/>
                <a:ext cx="3773847" cy="3082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9"/>
              <p:cNvSpPr/>
              <p:nvPr/>
            </p:nvSpPr>
            <p:spPr>
              <a:xfrm>
                <a:off x="5372484" y="3589356"/>
                <a:ext cx="3773846" cy="315973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9"/>
              <p:cNvSpPr/>
              <p:nvPr/>
            </p:nvSpPr>
            <p:spPr>
              <a:xfrm>
                <a:off x="5382219" y="2684483"/>
                <a:ext cx="3766977" cy="315973"/>
              </a:xfrm>
              <a:prstGeom prst="rect">
                <a:avLst/>
              </a:prstGeom>
              <a:solidFill>
                <a:srgbClr val="8AB91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6" name="Straight Connector 93"/>
              <p:cNvCxnSpPr/>
              <p:nvPr/>
            </p:nvCxnSpPr>
            <p:spPr>
              <a:xfrm flipH="1">
                <a:off x="10514302" y="997557"/>
                <a:ext cx="890" cy="3194237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"/>
              <p:cNvCxnSpPr/>
              <p:nvPr/>
            </p:nvCxnSpPr>
            <p:spPr>
              <a:xfrm>
                <a:off x="5379576" y="1795671"/>
                <a:ext cx="5133600" cy="2862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50"/>
              <p:cNvCxnSpPr/>
              <p:nvPr/>
            </p:nvCxnSpPr>
            <p:spPr>
              <a:xfrm>
                <a:off x="9146330" y="1499383"/>
                <a:ext cx="2866" cy="2692411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9"/>
              <p:cNvCxnSpPr/>
              <p:nvPr/>
            </p:nvCxnSpPr>
            <p:spPr>
              <a:xfrm>
                <a:off x="5383804" y="2089738"/>
                <a:ext cx="5133600" cy="5846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9"/>
              <p:cNvCxnSpPr/>
              <p:nvPr/>
            </p:nvCxnSpPr>
            <p:spPr>
              <a:xfrm>
                <a:off x="5383804" y="2392574"/>
                <a:ext cx="513360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9"/>
              <p:cNvCxnSpPr/>
              <p:nvPr/>
            </p:nvCxnSpPr>
            <p:spPr>
              <a:xfrm>
                <a:off x="5379577" y="2683720"/>
                <a:ext cx="5127128" cy="2552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9"/>
              <p:cNvCxnSpPr/>
              <p:nvPr/>
            </p:nvCxnSpPr>
            <p:spPr>
              <a:xfrm flipV="1">
                <a:off x="5386227" y="2994560"/>
                <a:ext cx="5126323" cy="1646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9"/>
              <p:cNvCxnSpPr/>
              <p:nvPr/>
            </p:nvCxnSpPr>
            <p:spPr>
              <a:xfrm>
                <a:off x="5383804" y="3284421"/>
                <a:ext cx="5133600" cy="8928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Прямоугольник 148"/>
              <p:cNvSpPr/>
              <p:nvPr/>
            </p:nvSpPr>
            <p:spPr>
              <a:xfrm>
                <a:off x="5485950" y="1485805"/>
                <a:ext cx="9175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Выручка</a:t>
                </a:r>
              </a:p>
            </p:txBody>
          </p:sp>
          <p:sp>
            <p:nvSpPr>
              <p:cNvPr id="151" name="Прямоугольник 150"/>
              <p:cNvSpPr/>
              <p:nvPr/>
            </p:nvSpPr>
            <p:spPr>
              <a:xfrm>
                <a:off x="5485950" y="1767837"/>
                <a:ext cx="21589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Постоянные издержки</a:t>
                </a:r>
              </a:p>
            </p:txBody>
          </p:sp>
          <p:sp>
            <p:nvSpPr>
              <p:cNvPr id="152" name="Прямоугольник 151"/>
              <p:cNvSpPr/>
              <p:nvPr/>
            </p:nvSpPr>
            <p:spPr>
              <a:xfrm>
                <a:off x="5481718" y="2053129"/>
                <a:ext cx="17198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Заработная плата</a:t>
                </a:r>
              </a:p>
            </p:txBody>
          </p:sp>
          <p:sp>
            <p:nvSpPr>
              <p:cNvPr id="153" name="Прямоугольник 152"/>
              <p:cNvSpPr/>
              <p:nvPr/>
            </p:nvSpPr>
            <p:spPr>
              <a:xfrm>
                <a:off x="5485950" y="2367292"/>
                <a:ext cx="8050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Налоги</a:t>
                </a:r>
              </a:p>
            </p:txBody>
          </p:sp>
          <p:sp>
            <p:nvSpPr>
              <p:cNvPr id="154" name="Прямоугольник 153"/>
              <p:cNvSpPr/>
              <p:nvPr/>
            </p:nvSpPr>
            <p:spPr>
              <a:xfrm>
                <a:off x="5483190" y="2656625"/>
                <a:ext cx="358945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>
                    <a:solidFill>
                      <a:schemeClr val="bg1"/>
                    </a:solidFill>
                  </a:rPr>
                  <a:t>Итого по операционной деятельности</a:t>
                </a:r>
              </a:p>
            </p:txBody>
          </p:sp>
          <p:sp>
            <p:nvSpPr>
              <p:cNvPr id="168" name="Прямоугольник 167"/>
              <p:cNvSpPr/>
              <p:nvPr/>
            </p:nvSpPr>
            <p:spPr>
              <a:xfrm>
                <a:off x="5476912" y="2974510"/>
                <a:ext cx="30690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Приобретение основных средств</a:t>
                </a:r>
              </a:p>
            </p:txBody>
          </p:sp>
          <p:sp>
            <p:nvSpPr>
              <p:cNvPr id="170" name="Прямоугольник 169"/>
              <p:cNvSpPr/>
              <p:nvPr/>
            </p:nvSpPr>
            <p:spPr>
              <a:xfrm>
                <a:off x="5485950" y="3260842"/>
                <a:ext cx="9239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Реклама</a:t>
                </a:r>
              </a:p>
            </p:txBody>
          </p:sp>
          <p:sp>
            <p:nvSpPr>
              <p:cNvPr id="171" name="Прямоугольник 170"/>
              <p:cNvSpPr/>
              <p:nvPr/>
            </p:nvSpPr>
            <p:spPr>
              <a:xfrm>
                <a:off x="5476912" y="3593009"/>
                <a:ext cx="36867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solidFill>
                      <a:schemeClr val="bg1"/>
                    </a:solidFill>
                  </a:rPr>
                  <a:t>Итого по инвестиционной деятельности</a:t>
                </a:r>
              </a:p>
            </p:txBody>
          </p:sp>
          <p:sp>
            <p:nvSpPr>
              <p:cNvPr id="172" name="Прямоугольник 171"/>
              <p:cNvSpPr/>
              <p:nvPr/>
            </p:nvSpPr>
            <p:spPr>
              <a:xfrm>
                <a:off x="5474700" y="3877498"/>
                <a:ext cx="16654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solidFill>
                      <a:schemeClr val="bg1"/>
                    </a:solidFill>
                  </a:rPr>
                  <a:t>Денежный поток</a:t>
                </a:r>
              </a:p>
            </p:txBody>
          </p:sp>
          <p:sp>
            <p:nvSpPr>
              <p:cNvPr id="179" name="Прямоугольник 178"/>
              <p:cNvSpPr/>
              <p:nvPr/>
            </p:nvSpPr>
            <p:spPr>
              <a:xfrm>
                <a:off x="9430131" y="1463196"/>
                <a:ext cx="8563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301 152</a:t>
                </a:r>
              </a:p>
            </p:txBody>
          </p:sp>
          <p:sp>
            <p:nvSpPr>
              <p:cNvPr id="180" name="Прямоугольник 179"/>
              <p:cNvSpPr/>
              <p:nvPr/>
            </p:nvSpPr>
            <p:spPr>
              <a:xfrm>
                <a:off x="9316880" y="1804005"/>
                <a:ext cx="9653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- 131 400</a:t>
                </a:r>
              </a:p>
            </p:txBody>
          </p:sp>
          <p:sp>
            <p:nvSpPr>
              <p:cNvPr id="181" name="Прямоугольник 180"/>
              <p:cNvSpPr/>
              <p:nvPr/>
            </p:nvSpPr>
            <p:spPr>
              <a:xfrm>
                <a:off x="9301508" y="2101155"/>
                <a:ext cx="9653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- 133 055</a:t>
                </a:r>
              </a:p>
            </p:txBody>
          </p:sp>
          <p:sp>
            <p:nvSpPr>
              <p:cNvPr id="182" name="Прямоугольник 181"/>
              <p:cNvSpPr/>
              <p:nvPr/>
            </p:nvSpPr>
            <p:spPr>
              <a:xfrm>
                <a:off x="9685989" y="2390486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184" name="Прямоугольник 183"/>
              <p:cNvSpPr/>
              <p:nvPr/>
            </p:nvSpPr>
            <p:spPr>
              <a:xfrm>
                <a:off x="9455684" y="2682959"/>
                <a:ext cx="7521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36 697</a:t>
                </a:r>
              </a:p>
            </p:txBody>
          </p:sp>
          <p:sp>
            <p:nvSpPr>
              <p:cNvPr id="185" name="Прямоугольник 184"/>
              <p:cNvSpPr/>
              <p:nvPr/>
            </p:nvSpPr>
            <p:spPr>
              <a:xfrm>
                <a:off x="9300287" y="2971443"/>
                <a:ext cx="11160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- 1 183 000</a:t>
                </a:r>
              </a:p>
            </p:txBody>
          </p:sp>
          <p:sp>
            <p:nvSpPr>
              <p:cNvPr id="186" name="Прямоугольник 185"/>
              <p:cNvSpPr/>
              <p:nvPr/>
            </p:nvSpPr>
            <p:spPr>
              <a:xfrm>
                <a:off x="9406368" y="3288931"/>
                <a:ext cx="8611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- 84 000</a:t>
                </a:r>
              </a:p>
            </p:txBody>
          </p:sp>
          <p:sp>
            <p:nvSpPr>
              <p:cNvPr id="187" name="Прямоугольник 186"/>
              <p:cNvSpPr/>
              <p:nvPr/>
            </p:nvSpPr>
            <p:spPr>
              <a:xfrm>
                <a:off x="9285986" y="3587343"/>
                <a:ext cx="11160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- 1 267 000</a:t>
                </a:r>
              </a:p>
            </p:txBody>
          </p:sp>
          <p:sp>
            <p:nvSpPr>
              <p:cNvPr id="188" name="Прямоугольник 187"/>
              <p:cNvSpPr/>
              <p:nvPr/>
            </p:nvSpPr>
            <p:spPr>
              <a:xfrm>
                <a:off x="9278928" y="3878823"/>
                <a:ext cx="11160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- 1</a:t>
                </a:r>
                <a:r>
                  <a:rPr lang="en-US" sz="1600" dirty="0"/>
                  <a:t> </a:t>
                </a:r>
                <a:r>
                  <a:rPr lang="ru-RU" sz="1600" dirty="0"/>
                  <a:t>230 303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935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3" grpId="0"/>
      <p:bldP spid="46" grpId="0" animBg="1"/>
      <p:bldP spid="51" grpId="0"/>
      <p:bldP spid="57" grpId="0"/>
      <p:bldP spid="17" grpId="0"/>
      <p:bldP spid="22" grpId="0"/>
      <p:bldP spid="23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88103" y="6296609"/>
            <a:ext cx="506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1</a:t>
            </a:r>
            <a:r>
              <a:rPr lang="ru-RU" b="1" dirty="0">
                <a:latin typeface="Franklin Gothic Demi" panose="020B0703020102020204" pitchFamily="34" charset="0"/>
              </a:rPr>
              <a:t>2</a:t>
            </a:r>
          </a:p>
        </p:txBody>
      </p:sp>
      <p:cxnSp>
        <p:nvCxnSpPr>
          <p:cNvPr id="3" name="Straight Connector 3"/>
          <p:cNvCxnSpPr>
            <a:cxnSpLocks/>
            <a:stCxn id="4" idx="2"/>
          </p:cNvCxnSpPr>
          <p:nvPr/>
        </p:nvCxnSpPr>
        <p:spPr>
          <a:xfrm flipV="1">
            <a:off x="1803192" y="815015"/>
            <a:ext cx="8712000" cy="3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70"/>
          <p:cNvSpPr/>
          <p:nvPr/>
        </p:nvSpPr>
        <p:spPr>
          <a:xfrm>
            <a:off x="1803192" y="635626"/>
            <a:ext cx="348209" cy="365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1</a:t>
            </a:r>
            <a:endParaRPr lang="en-US" sz="2400" dirty="0"/>
          </a:p>
        </p:txBody>
      </p:sp>
      <p:sp>
        <p:nvSpPr>
          <p:cNvPr id="5" name="Oval 70"/>
          <p:cNvSpPr/>
          <p:nvPr/>
        </p:nvSpPr>
        <p:spPr>
          <a:xfrm>
            <a:off x="4232215" y="626030"/>
            <a:ext cx="344344" cy="365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2</a:t>
            </a:r>
            <a:endParaRPr lang="en-US" sz="2400" dirty="0"/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725286" y="1180099"/>
            <a:ext cx="2228264" cy="41549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cs typeface="Lato Regular"/>
              </a:rPr>
              <a:t>Что делаем?</a:t>
            </a:r>
            <a:endParaRPr lang="id-ID" sz="2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10961033" y="1103805"/>
            <a:ext cx="1051342" cy="41549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09.2018</a:t>
            </a:r>
            <a:endParaRPr lang="id-ID" sz="2400" b="1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3" name="Прямоугольник 12">
            <a:extLst/>
          </p:cNvPr>
          <p:cNvSpPr/>
          <p:nvPr/>
        </p:nvSpPr>
        <p:spPr>
          <a:xfrm>
            <a:off x="10692901" y="530847"/>
            <a:ext cx="1587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/>
          </p:cNvPr>
          <p:cNvSpPr/>
          <p:nvPr/>
        </p:nvSpPr>
        <p:spPr>
          <a:xfrm>
            <a:off x="5631816" y="5321134"/>
            <a:ext cx="4647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chemeClr val="tx2"/>
                </a:solidFill>
                <a:cs typeface="Lato Regular"/>
              </a:rPr>
              <a:t>Необходимые инвестиции на </a:t>
            </a:r>
            <a:r>
              <a:rPr lang="en-US" sz="1600" dirty="0">
                <a:solidFill>
                  <a:schemeClr val="tx2"/>
                </a:solidFill>
                <a:cs typeface="Lato Regular"/>
              </a:rPr>
              <a:t>II 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этап: </a:t>
            </a:r>
            <a:r>
              <a:rPr lang="en-US" sz="1600" i="1" dirty="0">
                <a:solidFill>
                  <a:schemeClr val="tx2"/>
                </a:solidFill>
                <a:cs typeface="Lato Regular"/>
              </a:rPr>
              <a:t>2</a:t>
            </a:r>
            <a:r>
              <a:rPr lang="ru-RU" sz="1600" i="1" dirty="0">
                <a:solidFill>
                  <a:schemeClr val="tx2"/>
                </a:solidFill>
                <a:cs typeface="Lato Regular"/>
              </a:rPr>
              <a:t> </a:t>
            </a:r>
            <a:r>
              <a:rPr lang="en-US" sz="1600" i="1" dirty="0">
                <a:solidFill>
                  <a:schemeClr val="tx2"/>
                </a:solidFill>
                <a:cs typeface="Lato Regular"/>
              </a:rPr>
              <a:t>7</a:t>
            </a:r>
            <a:r>
              <a:rPr lang="ru-RU" sz="1600" i="1" dirty="0">
                <a:solidFill>
                  <a:schemeClr val="tx2"/>
                </a:solidFill>
                <a:cs typeface="Lato Regular"/>
              </a:rPr>
              <a:t>00 000 руб.</a:t>
            </a:r>
          </a:p>
        </p:txBody>
      </p:sp>
      <p:sp>
        <p:nvSpPr>
          <p:cNvPr id="16" name="TextBox 15">
            <a:extLst/>
          </p:cNvPr>
          <p:cNvSpPr txBox="1"/>
          <p:nvPr/>
        </p:nvSpPr>
        <p:spPr>
          <a:xfrm>
            <a:off x="724279" y="1595589"/>
            <a:ext cx="386084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Запускаем курсы по подготовке к экзаменам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Реализуем конечный функционал сайта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Запускаем образовательную платформу «репетитор – ученик»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Запускаем магазин «на </a:t>
            </a:r>
            <a:r>
              <a:rPr lang="ru-RU" sz="1400" dirty="0" err="1">
                <a:cs typeface="Lato Light"/>
              </a:rPr>
              <a:t>рубиках</a:t>
            </a:r>
            <a:r>
              <a:rPr lang="ru-RU" sz="1400" dirty="0">
                <a:cs typeface="Lato Light"/>
              </a:rPr>
              <a:t>»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Популярно-образовательный </a:t>
            </a:r>
            <a:r>
              <a:rPr lang="en-US" sz="1400" dirty="0">
                <a:cs typeface="Lato Light"/>
              </a:rPr>
              <a:t>YouTube </a:t>
            </a:r>
            <a:r>
              <a:rPr lang="ru-RU" sz="1400" dirty="0">
                <a:cs typeface="Lato Light"/>
              </a:rPr>
              <a:t>канал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cs typeface="Lato Light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cs typeface="Lato Light"/>
              </a:rPr>
              <a:t> </a:t>
            </a:r>
          </a:p>
        </p:txBody>
      </p:sp>
      <p:sp>
        <p:nvSpPr>
          <p:cNvPr id="17" name="TextBox 16">
            <a:extLst/>
          </p:cNvPr>
          <p:cNvSpPr txBox="1"/>
          <p:nvPr/>
        </p:nvSpPr>
        <p:spPr>
          <a:xfrm>
            <a:off x="725286" y="3866372"/>
            <a:ext cx="3068679" cy="2970036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just"/>
            <a:r>
              <a:rPr lang="ru-RU" sz="2000" b="1" dirty="0">
                <a:solidFill>
                  <a:schemeClr val="tx2"/>
                </a:solidFill>
                <a:cs typeface="Lato Regular"/>
              </a:rPr>
              <a:t>Курсы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Формат занятий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Мой прогресс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Молодые преподаватели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Интерактивные фишки: </a:t>
            </a:r>
            <a:r>
              <a:rPr lang="ru-RU" sz="1600" dirty="0" err="1">
                <a:solidFill>
                  <a:schemeClr val="tx2"/>
                </a:solidFill>
                <a:cs typeface="Lato Regular"/>
              </a:rPr>
              <a:t>батл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, </a:t>
            </a:r>
            <a:r>
              <a:rPr lang="ru-RU" sz="1600" dirty="0" err="1">
                <a:solidFill>
                  <a:schemeClr val="tx2"/>
                </a:solidFill>
                <a:cs typeface="Lato Regular"/>
              </a:rPr>
              <a:t>рубики</a:t>
            </a:r>
            <a:endParaRPr lang="ru-RU" sz="1600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Родительский контроль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Очень выгодная стоимость – 100 </a:t>
            </a:r>
            <a:r>
              <a:rPr lang="ru-RU" sz="1600" dirty="0" err="1">
                <a:solidFill>
                  <a:schemeClr val="tx2"/>
                </a:solidFill>
                <a:cs typeface="Lato Regular"/>
              </a:rPr>
              <a:t>руб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/час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16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d-ID" sz="2000" b="1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8" name="TextBox 17">
            <a:extLst/>
          </p:cNvPr>
          <p:cNvSpPr txBox="1"/>
          <p:nvPr/>
        </p:nvSpPr>
        <p:spPr>
          <a:xfrm>
            <a:off x="4034327" y="3866372"/>
            <a:ext cx="2228264" cy="2108261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2"/>
                </a:solidFill>
                <a:cs typeface="Lato Regular"/>
              </a:rPr>
              <a:t>Магазин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Интерактив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Авторские товары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Скидки на курсы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Для лояльной аудитории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d-ID" sz="2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9" name="TextBox 18">
            <a:extLst/>
          </p:cNvPr>
          <p:cNvSpPr txBox="1"/>
          <p:nvPr/>
        </p:nvSpPr>
        <p:spPr>
          <a:xfrm>
            <a:off x="9109992" y="3866894"/>
            <a:ext cx="2228264" cy="2662259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2"/>
                </a:solidFill>
                <a:cs typeface="Lato Regular"/>
              </a:rPr>
              <a:t>YouTube </a:t>
            </a:r>
            <a:r>
              <a:rPr lang="ru-RU" sz="2000" b="1" dirty="0">
                <a:solidFill>
                  <a:schemeClr val="tx2"/>
                </a:solidFill>
                <a:cs typeface="Lato Regular"/>
              </a:rPr>
              <a:t>канал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Популярная тематика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Огромной потенциал роста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«Рекламный агент»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Аудитория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d-ID" sz="2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6502953" y="3866372"/>
            <a:ext cx="2366677" cy="29392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just"/>
            <a:r>
              <a:rPr lang="ru-RU" sz="2000" b="1" dirty="0">
                <a:solidFill>
                  <a:schemeClr val="tx2"/>
                </a:solidFill>
                <a:cs typeface="Lato Regular"/>
              </a:rPr>
              <a:t>Репетитор-ученик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Авторские курсы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Широкое разнообразие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Тот же удобный интерфейс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Та же низкая стоимость</a:t>
            </a:r>
          </a:p>
          <a:p>
            <a:endParaRPr lang="ru-RU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d-ID" sz="2000" b="1" dirty="0">
              <a:solidFill>
                <a:schemeClr val="tx2"/>
              </a:solidFill>
              <a:cs typeface="Lato Regular"/>
            </a:endParaRPr>
          </a:p>
        </p:txBody>
      </p:sp>
      <p:grpSp>
        <p:nvGrpSpPr>
          <p:cNvPr id="112" name="Группа 111"/>
          <p:cNvGrpSpPr/>
          <p:nvPr/>
        </p:nvGrpSpPr>
        <p:grpSpPr>
          <a:xfrm>
            <a:off x="5362462" y="1115622"/>
            <a:ext cx="5152150" cy="4164054"/>
            <a:chOff x="4902400" y="635626"/>
            <a:chExt cx="5152150" cy="4164054"/>
          </a:xfrm>
        </p:grpSpPr>
        <p:cxnSp>
          <p:nvCxnSpPr>
            <p:cNvPr id="55" name="Straight Connector 151"/>
            <p:cNvCxnSpPr/>
            <p:nvPr/>
          </p:nvCxnSpPr>
          <p:spPr>
            <a:xfrm flipH="1">
              <a:off x="4905741" y="635626"/>
              <a:ext cx="15210" cy="4125984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93"/>
            <p:cNvCxnSpPr/>
            <p:nvPr/>
          </p:nvCxnSpPr>
          <p:spPr>
            <a:xfrm flipH="1">
              <a:off x="10041812" y="645113"/>
              <a:ext cx="10526" cy="41472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Группа 110"/>
            <p:cNvGrpSpPr/>
            <p:nvPr/>
          </p:nvGrpSpPr>
          <p:grpSpPr>
            <a:xfrm>
              <a:off x="4902400" y="635626"/>
              <a:ext cx="5152150" cy="4164054"/>
              <a:chOff x="4902400" y="635626"/>
              <a:chExt cx="5152150" cy="4164054"/>
            </a:xfrm>
          </p:grpSpPr>
          <p:sp>
            <p:nvSpPr>
              <p:cNvPr id="56" name="Rectangle 146"/>
              <p:cNvSpPr/>
              <p:nvPr/>
            </p:nvSpPr>
            <p:spPr>
              <a:xfrm>
                <a:off x="4916724" y="635626"/>
                <a:ext cx="5135614" cy="511313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Отчёт о движении денежных средств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5" name="Straight Connector 9"/>
              <p:cNvCxnSpPr/>
              <p:nvPr/>
            </p:nvCxnSpPr>
            <p:spPr>
              <a:xfrm>
                <a:off x="4916722" y="1443227"/>
                <a:ext cx="5133600" cy="2862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50"/>
              <p:cNvCxnSpPr/>
              <p:nvPr/>
            </p:nvCxnSpPr>
            <p:spPr>
              <a:xfrm flipH="1">
                <a:off x="8682779" y="1146939"/>
                <a:ext cx="697" cy="3243108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9"/>
              <p:cNvCxnSpPr/>
              <p:nvPr/>
            </p:nvCxnSpPr>
            <p:spPr>
              <a:xfrm>
                <a:off x="4920950" y="1737294"/>
                <a:ext cx="5133600" cy="5846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9"/>
              <p:cNvCxnSpPr/>
              <p:nvPr/>
            </p:nvCxnSpPr>
            <p:spPr>
              <a:xfrm>
                <a:off x="4920950" y="2040130"/>
                <a:ext cx="513360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Прямоугольник 71"/>
              <p:cNvSpPr/>
              <p:nvPr/>
            </p:nvSpPr>
            <p:spPr>
              <a:xfrm>
                <a:off x="5023096" y="1133361"/>
                <a:ext cx="9175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Выручка</a:t>
                </a:r>
              </a:p>
            </p:txBody>
          </p:sp>
          <p:sp>
            <p:nvSpPr>
              <p:cNvPr id="73" name="Прямоугольник 72"/>
              <p:cNvSpPr/>
              <p:nvPr/>
            </p:nvSpPr>
            <p:spPr>
              <a:xfrm>
                <a:off x="5023096" y="1415393"/>
                <a:ext cx="215892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Постоянные издержки</a:t>
                </a:r>
              </a:p>
            </p:txBody>
          </p:sp>
          <p:sp>
            <p:nvSpPr>
              <p:cNvPr id="74" name="Прямоугольник 73"/>
              <p:cNvSpPr/>
              <p:nvPr/>
            </p:nvSpPr>
            <p:spPr>
              <a:xfrm>
                <a:off x="5016879" y="3824717"/>
                <a:ext cx="23505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Приобретение лицензии</a:t>
                </a:r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>
                <a:off x="5017904" y="2605768"/>
                <a:ext cx="8050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Налоги</a:t>
                </a:r>
              </a:p>
            </p:txBody>
          </p:sp>
          <p:sp>
            <p:nvSpPr>
              <p:cNvPr id="81" name="Прямоугольник 80"/>
              <p:cNvSpPr/>
              <p:nvPr/>
            </p:nvSpPr>
            <p:spPr>
              <a:xfrm>
                <a:off x="8877936" y="1116276"/>
                <a:ext cx="10070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5 499 763</a:t>
                </a:r>
              </a:p>
            </p:txBody>
          </p:sp>
          <p:sp>
            <p:nvSpPr>
              <p:cNvPr id="82" name="Прямоугольник 81"/>
              <p:cNvSpPr/>
              <p:nvPr/>
            </p:nvSpPr>
            <p:spPr>
              <a:xfrm>
                <a:off x="8898774" y="1442571"/>
                <a:ext cx="9653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- 741 600</a:t>
                </a:r>
              </a:p>
            </p:txBody>
          </p:sp>
          <p:sp>
            <p:nvSpPr>
              <p:cNvPr id="83" name="Прямоугольник 82"/>
              <p:cNvSpPr/>
              <p:nvPr/>
            </p:nvSpPr>
            <p:spPr>
              <a:xfrm>
                <a:off x="8829223" y="1750001"/>
                <a:ext cx="11160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- 1 411 818</a:t>
                </a:r>
              </a:p>
            </p:txBody>
          </p:sp>
          <p:sp>
            <p:nvSpPr>
              <p:cNvPr id="84" name="Прямоугольник 83"/>
              <p:cNvSpPr/>
              <p:nvPr/>
            </p:nvSpPr>
            <p:spPr>
              <a:xfrm>
                <a:off x="9002969" y="2018657"/>
                <a:ext cx="7569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- 5 143</a:t>
                </a:r>
              </a:p>
            </p:txBody>
          </p:sp>
          <p:sp>
            <p:nvSpPr>
              <p:cNvPr id="63" name="Rectangle 19"/>
              <p:cNvSpPr/>
              <p:nvPr/>
            </p:nvSpPr>
            <p:spPr>
              <a:xfrm>
                <a:off x="4914051" y="2908425"/>
                <a:ext cx="3773627" cy="315973"/>
              </a:xfrm>
              <a:prstGeom prst="rect">
                <a:avLst/>
              </a:prstGeom>
              <a:solidFill>
                <a:srgbClr val="8AB91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9" name="Straight Connector 9"/>
              <p:cNvCxnSpPr/>
              <p:nvPr/>
            </p:nvCxnSpPr>
            <p:spPr>
              <a:xfrm>
                <a:off x="4911409" y="2907661"/>
                <a:ext cx="5132973" cy="764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9"/>
              <p:cNvCxnSpPr/>
              <p:nvPr/>
            </p:nvCxnSpPr>
            <p:spPr>
              <a:xfrm flipV="1">
                <a:off x="4918059" y="3218502"/>
                <a:ext cx="5126323" cy="1646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9"/>
              <p:cNvCxnSpPr/>
              <p:nvPr/>
            </p:nvCxnSpPr>
            <p:spPr>
              <a:xfrm>
                <a:off x="4915636" y="3508363"/>
                <a:ext cx="5133600" cy="8928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Прямоугольник 75"/>
              <p:cNvSpPr/>
              <p:nvPr/>
            </p:nvSpPr>
            <p:spPr>
              <a:xfrm>
                <a:off x="5015022" y="2880567"/>
                <a:ext cx="358945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>
                    <a:solidFill>
                      <a:schemeClr val="bg1"/>
                    </a:solidFill>
                  </a:rPr>
                  <a:t>Итого по операционной деятельности</a:t>
                </a:r>
              </a:p>
            </p:txBody>
          </p:sp>
          <p:sp>
            <p:nvSpPr>
              <p:cNvPr id="77" name="Прямоугольник 76"/>
              <p:cNvSpPr/>
              <p:nvPr/>
            </p:nvSpPr>
            <p:spPr>
              <a:xfrm>
                <a:off x="5008744" y="3198452"/>
                <a:ext cx="30690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Приобретение основных средств</a:t>
                </a:r>
              </a:p>
            </p:txBody>
          </p:sp>
          <p:sp>
            <p:nvSpPr>
              <p:cNvPr id="78" name="Прямоугольник 77"/>
              <p:cNvSpPr/>
              <p:nvPr/>
            </p:nvSpPr>
            <p:spPr>
              <a:xfrm>
                <a:off x="5016684" y="3515343"/>
                <a:ext cx="92397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Реклама</a:t>
                </a:r>
              </a:p>
            </p:txBody>
          </p:sp>
          <p:sp>
            <p:nvSpPr>
              <p:cNvPr id="85" name="Прямоугольник 84"/>
              <p:cNvSpPr/>
              <p:nvPr/>
            </p:nvSpPr>
            <p:spPr>
              <a:xfrm>
                <a:off x="8885176" y="2906201"/>
                <a:ext cx="10070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4 034 741</a:t>
                </a:r>
              </a:p>
            </p:txBody>
          </p:sp>
          <p:sp>
            <p:nvSpPr>
              <p:cNvPr id="86" name="Прямоугольник 85"/>
              <p:cNvSpPr/>
              <p:nvPr/>
            </p:nvSpPr>
            <p:spPr>
              <a:xfrm>
                <a:off x="8906041" y="3195501"/>
                <a:ext cx="9653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- 653 392</a:t>
                </a:r>
              </a:p>
            </p:txBody>
          </p:sp>
          <p:sp>
            <p:nvSpPr>
              <p:cNvPr id="87" name="Прямоугольник 86"/>
              <p:cNvSpPr/>
              <p:nvPr/>
            </p:nvSpPr>
            <p:spPr>
              <a:xfrm>
                <a:off x="8823435" y="3504441"/>
                <a:ext cx="11160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- 1 504 000</a:t>
                </a:r>
              </a:p>
            </p:txBody>
          </p:sp>
          <p:grpSp>
            <p:nvGrpSpPr>
              <p:cNvPr id="96" name="Группа 95"/>
              <p:cNvGrpSpPr/>
              <p:nvPr/>
            </p:nvGrpSpPr>
            <p:grpSpPr>
              <a:xfrm>
                <a:off x="4902400" y="4156584"/>
                <a:ext cx="5144675" cy="643096"/>
                <a:chOff x="4907182" y="3807152"/>
                <a:chExt cx="5144675" cy="643096"/>
              </a:xfrm>
            </p:grpSpPr>
            <p:cxnSp>
              <p:nvCxnSpPr>
                <p:cNvPr id="58" name="Straight Connector 9"/>
                <p:cNvCxnSpPr/>
                <p:nvPr/>
              </p:nvCxnSpPr>
              <p:spPr>
                <a:xfrm>
                  <a:off x="4907182" y="3807152"/>
                  <a:ext cx="5137200" cy="7129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9"/>
                <p:cNvCxnSpPr/>
                <p:nvPr/>
              </p:nvCxnSpPr>
              <p:spPr>
                <a:xfrm flipV="1">
                  <a:off x="4907182" y="4129271"/>
                  <a:ext cx="5137200" cy="6146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9"/>
                <p:cNvCxnSpPr/>
                <p:nvPr/>
              </p:nvCxnSpPr>
              <p:spPr>
                <a:xfrm>
                  <a:off x="4915441" y="4427311"/>
                  <a:ext cx="5136416" cy="8514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19"/>
                <p:cNvSpPr/>
                <p:nvPr/>
              </p:nvSpPr>
              <p:spPr>
                <a:xfrm>
                  <a:off x="4915442" y="4118592"/>
                  <a:ext cx="3777710" cy="3168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 19"/>
                <p:cNvSpPr/>
                <p:nvPr/>
              </p:nvSpPr>
              <p:spPr>
                <a:xfrm>
                  <a:off x="4915441" y="3813298"/>
                  <a:ext cx="3775379" cy="315973"/>
                </a:xfrm>
                <a:prstGeom prst="rect">
                  <a:avLst/>
                </a:prstGeom>
                <a:solidFill>
                  <a:srgbClr val="6699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5008744" y="3816951"/>
                  <a:ext cx="368671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Итого по инвестиционной деятельности</a:t>
                  </a:r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5006532" y="4101440"/>
                  <a:ext cx="166545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Денежный поток</a:t>
                  </a:r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8808448" y="3810887"/>
                  <a:ext cx="11160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- 2 230 392</a:t>
                  </a:r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8869145" y="4111694"/>
                  <a:ext cx="100700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1 804 349</a:t>
                  </a:r>
                </a:p>
              </p:txBody>
            </p:sp>
          </p:grpSp>
          <p:cxnSp>
            <p:nvCxnSpPr>
              <p:cNvPr id="93" name="Straight Connector 9"/>
              <p:cNvCxnSpPr/>
              <p:nvPr/>
            </p:nvCxnSpPr>
            <p:spPr>
              <a:xfrm>
                <a:off x="4916722" y="2336132"/>
                <a:ext cx="513360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"/>
              <p:cNvCxnSpPr/>
              <p:nvPr/>
            </p:nvCxnSpPr>
            <p:spPr>
              <a:xfrm>
                <a:off x="4916722" y="2619250"/>
                <a:ext cx="513360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"/>
              <p:cNvCxnSpPr/>
              <p:nvPr/>
            </p:nvCxnSpPr>
            <p:spPr>
              <a:xfrm>
                <a:off x="4917731" y="3834580"/>
                <a:ext cx="513360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Прямоугольник 104"/>
              <p:cNvSpPr/>
              <p:nvPr/>
            </p:nvSpPr>
            <p:spPr>
              <a:xfrm>
                <a:off x="5023096" y="2012250"/>
                <a:ext cx="29199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Выплаты поставщикам товаров</a:t>
                </a:r>
              </a:p>
            </p:txBody>
          </p:sp>
          <p:sp>
            <p:nvSpPr>
              <p:cNvPr id="106" name="Прямоугольник 105"/>
              <p:cNvSpPr/>
              <p:nvPr/>
            </p:nvSpPr>
            <p:spPr>
              <a:xfrm>
                <a:off x="5018207" y="2301809"/>
                <a:ext cx="29729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Прочие операционные расходы</a:t>
                </a:r>
              </a:p>
            </p:txBody>
          </p:sp>
          <p:sp>
            <p:nvSpPr>
              <p:cNvPr id="107" name="Прямоугольник 106"/>
              <p:cNvSpPr/>
              <p:nvPr/>
            </p:nvSpPr>
            <p:spPr>
              <a:xfrm>
                <a:off x="5022686" y="1693859"/>
                <a:ext cx="17198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Заработная плата</a:t>
                </a:r>
              </a:p>
            </p:txBody>
          </p:sp>
          <p:sp>
            <p:nvSpPr>
              <p:cNvPr id="108" name="Прямоугольник 107"/>
              <p:cNvSpPr/>
              <p:nvPr/>
            </p:nvSpPr>
            <p:spPr>
              <a:xfrm>
                <a:off x="8906041" y="2314526"/>
                <a:ext cx="9653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- 200 000</a:t>
                </a:r>
              </a:p>
            </p:txBody>
          </p:sp>
          <p:sp>
            <p:nvSpPr>
              <p:cNvPr id="109" name="Прямоугольник 108"/>
              <p:cNvSpPr/>
              <p:nvPr/>
            </p:nvSpPr>
            <p:spPr>
              <a:xfrm>
                <a:off x="8958114" y="2610185"/>
                <a:ext cx="8611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- 56 462</a:t>
                </a: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8958112" y="3811701"/>
                <a:ext cx="8611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/>
                  <a:t>- 73 000</a:t>
                </a:r>
              </a:p>
            </p:txBody>
          </p:sp>
        </p:grpSp>
      </p:grpSp>
      <p:sp>
        <p:nvSpPr>
          <p:cNvPr id="113" name="Прямоугольник 112">
            <a:extLst/>
          </p:cNvPr>
          <p:cNvSpPr/>
          <p:nvPr/>
        </p:nvSpPr>
        <p:spPr>
          <a:xfrm>
            <a:off x="675344" y="3801947"/>
            <a:ext cx="46614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Финансирование следующего этапа из оборота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Положительный финансовый результат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Использование УСН 15% позволяет уменьшить налогооблагаемую  базу из-за убытков </a:t>
            </a:r>
            <a:r>
              <a:rPr lang="en-US" sz="1600" dirty="0">
                <a:solidFill>
                  <a:schemeClr val="tx2"/>
                </a:solidFill>
                <a:cs typeface="Lato Regular"/>
              </a:rPr>
              <a:t>I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-ого этапа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Точка безубыточности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Запуск платформа «репетитор-ученик» и </a:t>
            </a:r>
            <a:r>
              <a:rPr lang="en-US" sz="1600" dirty="0">
                <a:solidFill>
                  <a:schemeClr val="tx2"/>
                </a:solidFill>
                <a:cs typeface="Lato Regular"/>
              </a:rPr>
              <a:t>YouTube 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канала за счёт выручки </a:t>
            </a:r>
            <a:r>
              <a:rPr lang="en-US" sz="1600" dirty="0">
                <a:solidFill>
                  <a:schemeClr val="tx2"/>
                </a:solidFill>
                <a:cs typeface="Lato Regular"/>
              </a:rPr>
              <a:t>II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-ого этапа</a:t>
            </a:r>
          </a:p>
        </p:txBody>
      </p:sp>
    </p:spTree>
    <p:extLst>
      <p:ext uri="{BB962C8B-B14F-4D97-AF65-F5344CB8AC3E}">
        <p14:creationId xmlns:p14="http://schemas.microsoft.com/office/powerpoint/2010/main" val="286438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/>
      <p:bldP spid="12" grpId="0"/>
      <p:bldP spid="13" grpId="0"/>
      <p:bldP spid="14" grpId="0"/>
      <p:bldP spid="16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1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88103" y="6296609"/>
            <a:ext cx="506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1</a:t>
            </a:r>
            <a:r>
              <a:rPr lang="ru-RU" b="1" dirty="0">
                <a:latin typeface="Franklin Gothic Demi" panose="020B0703020102020204" pitchFamily="34" charset="0"/>
              </a:rPr>
              <a:t>3</a:t>
            </a:r>
          </a:p>
        </p:txBody>
      </p:sp>
      <p:cxnSp>
        <p:nvCxnSpPr>
          <p:cNvPr id="3" name="Straight Connector 3"/>
          <p:cNvCxnSpPr>
            <a:cxnSpLocks/>
            <a:stCxn id="4" idx="2"/>
          </p:cNvCxnSpPr>
          <p:nvPr/>
        </p:nvCxnSpPr>
        <p:spPr>
          <a:xfrm flipV="1">
            <a:off x="1803192" y="815015"/>
            <a:ext cx="8712000" cy="3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70"/>
          <p:cNvSpPr/>
          <p:nvPr/>
        </p:nvSpPr>
        <p:spPr>
          <a:xfrm>
            <a:off x="1803192" y="635626"/>
            <a:ext cx="348209" cy="365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1</a:t>
            </a:r>
            <a:endParaRPr lang="en-US" sz="2400" dirty="0"/>
          </a:p>
        </p:txBody>
      </p:sp>
      <p:sp>
        <p:nvSpPr>
          <p:cNvPr id="5" name="Oval 70"/>
          <p:cNvSpPr/>
          <p:nvPr/>
        </p:nvSpPr>
        <p:spPr>
          <a:xfrm>
            <a:off x="4232215" y="626030"/>
            <a:ext cx="344344" cy="365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2</a:t>
            </a:r>
            <a:endParaRPr lang="en-US" sz="2400" dirty="0"/>
          </a:p>
        </p:txBody>
      </p:sp>
      <p:sp>
        <p:nvSpPr>
          <p:cNvPr id="6" name="Oval 70"/>
          <p:cNvSpPr/>
          <p:nvPr/>
        </p:nvSpPr>
        <p:spPr>
          <a:xfrm>
            <a:off x="6959169" y="626030"/>
            <a:ext cx="387403" cy="365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3</a:t>
            </a:r>
            <a:endParaRPr lang="en-US" sz="2400" dirty="0"/>
          </a:p>
        </p:txBody>
      </p:sp>
      <p:sp>
        <p:nvSpPr>
          <p:cNvPr id="8" name="TextBox 7">
            <a:extLst/>
          </p:cNvPr>
          <p:cNvSpPr txBox="1"/>
          <p:nvPr/>
        </p:nvSpPr>
        <p:spPr>
          <a:xfrm>
            <a:off x="612943" y="1516449"/>
            <a:ext cx="2228264" cy="41549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cs typeface="Lato Regular"/>
              </a:rPr>
              <a:t>Что делаем?</a:t>
            </a:r>
            <a:endParaRPr lang="id-ID" sz="2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9" name="Прямоугольник 8">
            <a:extLst/>
          </p:cNvPr>
          <p:cNvSpPr/>
          <p:nvPr/>
        </p:nvSpPr>
        <p:spPr>
          <a:xfrm>
            <a:off x="10507123" y="516184"/>
            <a:ext cx="1587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/>
          </p:cNvPr>
          <p:cNvSpPr txBox="1"/>
          <p:nvPr/>
        </p:nvSpPr>
        <p:spPr>
          <a:xfrm>
            <a:off x="10775255" y="1100959"/>
            <a:ext cx="1051342" cy="41549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09.2019</a:t>
            </a:r>
            <a:endParaRPr lang="id-ID" sz="2400" b="1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878452" y="1931939"/>
            <a:ext cx="515752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Полноценное мобильное предложение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Активное развитие группы </a:t>
            </a:r>
            <a:r>
              <a:rPr lang="ru-RU" sz="1400" dirty="0" err="1">
                <a:cs typeface="Lato Light"/>
              </a:rPr>
              <a:t>Вк</a:t>
            </a:r>
            <a:r>
              <a:rPr lang="ru-RU" sz="1400" dirty="0">
                <a:cs typeface="Lato Light"/>
              </a:rPr>
              <a:t> + бот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Повышение качества контента (курсы и </a:t>
            </a:r>
            <a:r>
              <a:rPr lang="en-US" sz="1400" dirty="0">
                <a:cs typeface="Lato Light"/>
              </a:rPr>
              <a:t>YouTube)</a:t>
            </a:r>
            <a:endParaRPr lang="ru-RU" sz="1400" dirty="0">
              <a:cs typeface="Lato Light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Внедрение платформы «онлайн – репетитор»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cs typeface="Lato Light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cs typeface="Lato Light"/>
              </a:rPr>
              <a:t> </a:t>
            </a: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3388202" y="3649528"/>
            <a:ext cx="2647772" cy="321625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just"/>
            <a:r>
              <a:rPr lang="ru-RU" sz="2000" b="1" dirty="0">
                <a:solidFill>
                  <a:schemeClr val="tx2"/>
                </a:solidFill>
                <a:cs typeface="Lato Regular"/>
              </a:rPr>
              <a:t>Онлайн-репетитор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cs typeface="Lato Regular"/>
              </a:rPr>
              <a:t>Eye-to-eye </a:t>
            </a:r>
            <a:r>
              <a:rPr lang="ru-RU" dirty="0">
                <a:solidFill>
                  <a:schemeClr val="tx2"/>
                </a:solidFill>
                <a:cs typeface="Lato Regular"/>
              </a:rPr>
              <a:t>уроки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Большой выбор репетиторов (рейтинг)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Ученик и репетитор сами формируют график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Вновь низкая стоимость</a:t>
            </a:r>
          </a:p>
          <a:p>
            <a:endParaRPr lang="ru-RU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d-ID" sz="2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5" name="TextBox 14">
            <a:extLst/>
          </p:cNvPr>
          <p:cNvSpPr txBox="1"/>
          <p:nvPr/>
        </p:nvSpPr>
        <p:spPr>
          <a:xfrm>
            <a:off x="475613" y="3663785"/>
            <a:ext cx="2750486" cy="2939258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just"/>
            <a:r>
              <a:rPr lang="ru-RU" sz="2000" b="1" dirty="0">
                <a:solidFill>
                  <a:schemeClr val="tx2"/>
                </a:solidFill>
                <a:cs typeface="Lato Regular"/>
              </a:rPr>
              <a:t>Апгрейд</a:t>
            </a:r>
            <a:endParaRPr lang="ru-RU" sz="2000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Рост количества курсов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Онлайн-</a:t>
            </a:r>
            <a:r>
              <a:rPr lang="ru-RU" dirty="0" err="1">
                <a:solidFill>
                  <a:schemeClr val="tx2"/>
                </a:solidFill>
                <a:cs typeface="Lato Regular"/>
              </a:rPr>
              <a:t>консульант</a:t>
            </a:r>
            <a:endParaRPr lang="ru-RU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Спецификация курсов «репетитор-ученик»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Новые рубрики </a:t>
            </a:r>
            <a:r>
              <a:rPr lang="en-US" dirty="0">
                <a:solidFill>
                  <a:schemeClr val="tx2"/>
                </a:solidFill>
                <a:cs typeface="Lato Regular"/>
              </a:rPr>
              <a:t>YouTube</a:t>
            </a:r>
            <a:r>
              <a:rPr lang="ru-RU" dirty="0">
                <a:solidFill>
                  <a:schemeClr val="tx2"/>
                </a:solidFill>
                <a:cs typeface="Lato Regular"/>
              </a:rPr>
              <a:t>, увеличение ЦА</a:t>
            </a:r>
          </a:p>
          <a:p>
            <a:endParaRPr lang="ru-RU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d-ID" sz="2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6" name="Прямоугольник 15">
            <a:extLst/>
          </p:cNvPr>
          <p:cNvSpPr/>
          <p:nvPr/>
        </p:nvSpPr>
        <p:spPr>
          <a:xfrm>
            <a:off x="432523" y="3961435"/>
            <a:ext cx="48120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Рентабельность продаж : 44%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Прирост прибыли к прошлому этапу: +410%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Прирост выручки к прошлому этапу: + 230%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Возможность первых дивидендных выплат акционерам</a:t>
            </a:r>
          </a:p>
        </p:txBody>
      </p:sp>
      <p:grpSp>
        <p:nvGrpSpPr>
          <p:cNvPr id="126" name="Группа 125"/>
          <p:cNvGrpSpPr/>
          <p:nvPr/>
        </p:nvGrpSpPr>
        <p:grpSpPr>
          <a:xfrm>
            <a:off x="5353368" y="1100959"/>
            <a:ext cx="5153755" cy="4380242"/>
            <a:chOff x="5296729" y="927850"/>
            <a:chExt cx="5153755" cy="4380242"/>
          </a:xfrm>
        </p:grpSpPr>
        <p:cxnSp>
          <p:nvCxnSpPr>
            <p:cNvPr id="112" name="Straight Connector 9"/>
            <p:cNvCxnSpPr/>
            <p:nvPr/>
          </p:nvCxnSpPr>
          <p:spPr>
            <a:xfrm>
              <a:off x="5299376" y="5006738"/>
              <a:ext cx="5139839" cy="39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9"/>
            <p:cNvCxnSpPr/>
            <p:nvPr/>
          </p:nvCxnSpPr>
          <p:spPr>
            <a:xfrm flipV="1">
              <a:off x="5313313" y="4068147"/>
              <a:ext cx="5126309" cy="567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151"/>
            <p:cNvCxnSpPr/>
            <p:nvPr/>
          </p:nvCxnSpPr>
          <p:spPr>
            <a:xfrm flipH="1">
              <a:off x="5296729" y="927850"/>
              <a:ext cx="20156" cy="4348321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93"/>
            <p:cNvCxnSpPr/>
            <p:nvPr/>
          </p:nvCxnSpPr>
          <p:spPr>
            <a:xfrm flipH="1">
              <a:off x="10433392" y="937336"/>
              <a:ext cx="14882" cy="43704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146"/>
            <p:cNvSpPr/>
            <p:nvPr/>
          </p:nvSpPr>
          <p:spPr>
            <a:xfrm>
              <a:off x="5312658" y="927850"/>
              <a:ext cx="5135614" cy="511313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Отчёт о движении денежных средств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Connector 9"/>
            <p:cNvCxnSpPr/>
            <p:nvPr/>
          </p:nvCxnSpPr>
          <p:spPr>
            <a:xfrm>
              <a:off x="5312656" y="1735451"/>
              <a:ext cx="5133600" cy="2862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150"/>
            <p:cNvCxnSpPr>
              <a:endCxn id="93" idx="3"/>
            </p:cNvCxnSpPr>
            <p:nvPr/>
          </p:nvCxnSpPr>
          <p:spPr>
            <a:xfrm>
              <a:off x="9079411" y="1439163"/>
              <a:ext cx="1771" cy="341649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9"/>
            <p:cNvCxnSpPr/>
            <p:nvPr/>
          </p:nvCxnSpPr>
          <p:spPr>
            <a:xfrm>
              <a:off x="5316884" y="2029518"/>
              <a:ext cx="5133600" cy="5846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9"/>
            <p:cNvCxnSpPr/>
            <p:nvPr/>
          </p:nvCxnSpPr>
          <p:spPr>
            <a:xfrm>
              <a:off x="5316884" y="2332354"/>
              <a:ext cx="513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Прямоугольник 61"/>
            <p:cNvSpPr/>
            <p:nvPr/>
          </p:nvSpPr>
          <p:spPr>
            <a:xfrm>
              <a:off x="5419030" y="1425585"/>
              <a:ext cx="9175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Выручка</a:t>
              </a: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5419030" y="1707617"/>
              <a:ext cx="21589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Постоянные издержки</a:t>
              </a: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5412338" y="4362218"/>
              <a:ext cx="31665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Выплата дивидендов акционерам</a:t>
              </a: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5413838" y="2897992"/>
              <a:ext cx="8050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Налоги</a:t>
              </a: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9204817" y="1444378"/>
              <a:ext cx="1111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21 159 716</a:t>
              </a: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199402" y="1723989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- 1 173 200</a:t>
              </a: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9204817" y="2044783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- 4 546 179</a:t>
              </a:r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9268040" y="2329659"/>
              <a:ext cx="965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- 108 092</a:t>
              </a:r>
            </a:p>
          </p:txBody>
        </p:sp>
        <p:sp>
          <p:nvSpPr>
            <p:cNvPr id="70" name="Rectangle 19"/>
            <p:cNvSpPr/>
            <p:nvPr/>
          </p:nvSpPr>
          <p:spPr>
            <a:xfrm>
              <a:off x="5309985" y="3200649"/>
              <a:ext cx="3773627" cy="315973"/>
            </a:xfrm>
            <a:prstGeom prst="rect">
              <a:avLst/>
            </a:prstGeom>
            <a:solidFill>
              <a:srgbClr val="8AB91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Connector 9"/>
            <p:cNvCxnSpPr/>
            <p:nvPr/>
          </p:nvCxnSpPr>
          <p:spPr>
            <a:xfrm>
              <a:off x="5307343" y="3199885"/>
              <a:ext cx="5132973" cy="764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9"/>
            <p:cNvCxnSpPr/>
            <p:nvPr/>
          </p:nvCxnSpPr>
          <p:spPr>
            <a:xfrm>
              <a:off x="5313993" y="3512373"/>
              <a:ext cx="5128295" cy="393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9"/>
            <p:cNvCxnSpPr/>
            <p:nvPr/>
          </p:nvCxnSpPr>
          <p:spPr>
            <a:xfrm>
              <a:off x="5311570" y="3800587"/>
              <a:ext cx="5133600" cy="8928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Прямоугольник 73"/>
            <p:cNvSpPr/>
            <p:nvPr/>
          </p:nvSpPr>
          <p:spPr>
            <a:xfrm>
              <a:off x="5410956" y="3172791"/>
              <a:ext cx="35894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</a:rPr>
                <a:t>Итого по операционной деятельности</a:t>
              </a: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5404678" y="3490676"/>
              <a:ext cx="30690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Приобретение основных средств</a:t>
              </a: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5412618" y="3807567"/>
              <a:ext cx="9239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Реклама</a:t>
              </a:r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9204211" y="3210343"/>
              <a:ext cx="1111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13 200 373</a:t>
              </a: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9210915" y="3504484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- 1 053 100</a:t>
              </a: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9205866" y="3782355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- 2 900 000</a:t>
              </a:r>
            </a:p>
          </p:txBody>
        </p:sp>
        <p:cxnSp>
          <p:nvCxnSpPr>
            <p:cNvPr id="90" name="Straight Connector 9"/>
            <p:cNvCxnSpPr/>
            <p:nvPr/>
          </p:nvCxnSpPr>
          <p:spPr>
            <a:xfrm flipV="1">
              <a:off x="5306594" y="4388123"/>
              <a:ext cx="5138576" cy="3976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"/>
            <p:cNvCxnSpPr/>
            <p:nvPr/>
          </p:nvCxnSpPr>
          <p:spPr>
            <a:xfrm flipV="1">
              <a:off x="5300696" y="4703213"/>
              <a:ext cx="5137200" cy="6146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"/>
            <p:cNvCxnSpPr/>
            <p:nvPr/>
          </p:nvCxnSpPr>
          <p:spPr>
            <a:xfrm>
              <a:off x="5299376" y="5302597"/>
              <a:ext cx="5147942" cy="5276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19"/>
            <p:cNvSpPr/>
            <p:nvPr/>
          </p:nvSpPr>
          <p:spPr>
            <a:xfrm>
              <a:off x="5299588" y="4699553"/>
              <a:ext cx="3781594" cy="312205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19"/>
            <p:cNvSpPr/>
            <p:nvPr/>
          </p:nvSpPr>
          <p:spPr>
            <a:xfrm>
              <a:off x="5306594" y="4073819"/>
              <a:ext cx="3786561" cy="315973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Прямоугольник 94"/>
            <p:cNvSpPr/>
            <p:nvPr/>
          </p:nvSpPr>
          <p:spPr>
            <a:xfrm>
              <a:off x="5406617" y="4077472"/>
              <a:ext cx="36854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</a:rPr>
                <a:t>Итого по инвестиционной деятельности</a:t>
              </a:r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9192697" y="4068147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- 3 953 100</a:t>
              </a:r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9238886" y="4964008"/>
              <a:ext cx="10070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4 247 273</a:t>
              </a:r>
            </a:p>
          </p:txBody>
        </p:sp>
        <p:cxnSp>
          <p:nvCxnSpPr>
            <p:cNvPr id="81" name="Straight Connector 9"/>
            <p:cNvCxnSpPr/>
            <p:nvPr/>
          </p:nvCxnSpPr>
          <p:spPr>
            <a:xfrm>
              <a:off x="5312656" y="2628356"/>
              <a:ext cx="513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9"/>
            <p:cNvCxnSpPr/>
            <p:nvPr/>
          </p:nvCxnSpPr>
          <p:spPr>
            <a:xfrm>
              <a:off x="5312656" y="2911474"/>
              <a:ext cx="51336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Прямоугольник 83"/>
            <p:cNvSpPr/>
            <p:nvPr/>
          </p:nvSpPr>
          <p:spPr>
            <a:xfrm>
              <a:off x="5419030" y="2304474"/>
              <a:ext cx="29199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Выплаты поставщикам товаров</a:t>
              </a: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5414141" y="2594033"/>
              <a:ext cx="29729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Прочие операционные расходы</a:t>
              </a:r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5418620" y="1986083"/>
              <a:ext cx="17198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Заработная плата</a:t>
              </a: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9260736" y="2608534"/>
              <a:ext cx="965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- 500 000</a:t>
              </a:r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9192698" y="2891440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- 1 631 872</a:t>
              </a:r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9199402" y="4371198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- 5 000 000</a:t>
              </a:r>
            </a:p>
          </p:txBody>
        </p:sp>
        <p:sp>
          <p:nvSpPr>
            <p:cNvPr id="113" name="Rectangle 19"/>
            <p:cNvSpPr/>
            <p:nvPr/>
          </p:nvSpPr>
          <p:spPr>
            <a:xfrm>
              <a:off x="5301212" y="5002592"/>
              <a:ext cx="3779970" cy="3055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Прямоугольник 118"/>
            <p:cNvSpPr/>
            <p:nvPr/>
          </p:nvSpPr>
          <p:spPr>
            <a:xfrm>
              <a:off x="5417019" y="4683760"/>
              <a:ext cx="36720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</a:rPr>
                <a:t>Итого по финансовой деятельности</a:t>
              </a:r>
            </a:p>
          </p:txBody>
        </p:sp>
        <p:sp>
          <p:nvSpPr>
            <p:cNvPr id="96" name="Прямоугольник 95"/>
            <p:cNvSpPr/>
            <p:nvPr/>
          </p:nvSpPr>
          <p:spPr>
            <a:xfrm>
              <a:off x="5410432" y="4969538"/>
              <a:ext cx="1665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</a:rPr>
                <a:t>Денежный поток</a:t>
              </a:r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9195166" y="4691214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- 5 000 000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8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  <p:bldP spid="9" grpId="0"/>
      <p:bldP spid="11" grpId="0"/>
      <p:bldP spid="12" grpId="0"/>
      <p:bldP spid="13" grpId="0"/>
      <p:bldP spid="13" grpId="1"/>
      <p:bldP spid="15" grpId="0"/>
      <p:bldP spid="15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588103" y="6296609"/>
            <a:ext cx="506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1</a:t>
            </a:r>
            <a:r>
              <a:rPr lang="ru-RU" b="1" dirty="0">
                <a:latin typeface="Franklin Gothic Demi" panose="020B0703020102020204" pitchFamily="34" charset="0"/>
              </a:rPr>
              <a:t>4</a:t>
            </a:r>
          </a:p>
        </p:txBody>
      </p:sp>
      <p:cxnSp>
        <p:nvCxnSpPr>
          <p:cNvPr id="3" name="Straight Connector 3"/>
          <p:cNvCxnSpPr>
            <a:cxnSpLocks/>
            <a:stCxn id="4" idx="2"/>
            <a:endCxn id="7" idx="6"/>
          </p:cNvCxnSpPr>
          <p:nvPr/>
        </p:nvCxnSpPr>
        <p:spPr>
          <a:xfrm flipV="1">
            <a:off x="1803192" y="815015"/>
            <a:ext cx="8712000" cy="3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70"/>
          <p:cNvSpPr/>
          <p:nvPr/>
        </p:nvSpPr>
        <p:spPr>
          <a:xfrm>
            <a:off x="1803192" y="635626"/>
            <a:ext cx="348209" cy="365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1</a:t>
            </a:r>
            <a:endParaRPr lang="en-US" sz="2400" dirty="0"/>
          </a:p>
        </p:txBody>
      </p:sp>
      <p:sp>
        <p:nvSpPr>
          <p:cNvPr id="5" name="Oval 70"/>
          <p:cNvSpPr/>
          <p:nvPr/>
        </p:nvSpPr>
        <p:spPr>
          <a:xfrm>
            <a:off x="4232215" y="626030"/>
            <a:ext cx="344344" cy="365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2</a:t>
            </a:r>
            <a:endParaRPr lang="en-US" sz="2400" dirty="0"/>
          </a:p>
        </p:txBody>
      </p:sp>
      <p:sp>
        <p:nvSpPr>
          <p:cNvPr id="6" name="Oval 70"/>
          <p:cNvSpPr/>
          <p:nvPr/>
        </p:nvSpPr>
        <p:spPr>
          <a:xfrm>
            <a:off x="6959169" y="626030"/>
            <a:ext cx="387403" cy="365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3</a:t>
            </a:r>
            <a:endParaRPr lang="en-US" sz="2400" dirty="0"/>
          </a:p>
        </p:txBody>
      </p:sp>
      <p:sp>
        <p:nvSpPr>
          <p:cNvPr id="7" name="Oval 70"/>
          <p:cNvSpPr/>
          <p:nvPr/>
        </p:nvSpPr>
        <p:spPr>
          <a:xfrm>
            <a:off x="9729182" y="635626"/>
            <a:ext cx="362696" cy="3587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  <a:cs typeface="Lato Regular"/>
              </a:rPr>
              <a:t>4</a:t>
            </a:r>
            <a:endParaRPr lang="en-US" sz="2400" dirty="0"/>
          </a:p>
        </p:txBody>
      </p:sp>
      <p:sp>
        <p:nvSpPr>
          <p:cNvPr id="9" name="Oval 70"/>
          <p:cNvSpPr/>
          <p:nvPr/>
        </p:nvSpPr>
        <p:spPr>
          <a:xfrm>
            <a:off x="10160714" y="642320"/>
            <a:ext cx="362696" cy="35877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Lato Regular"/>
              </a:rPr>
              <a:t>5</a:t>
            </a:r>
            <a:endParaRPr lang="en-US" sz="2400" dirty="0"/>
          </a:p>
        </p:txBody>
      </p:sp>
      <p:sp>
        <p:nvSpPr>
          <p:cNvPr id="10" name="TextBox 9">
            <a:extLst/>
          </p:cNvPr>
          <p:cNvSpPr txBox="1"/>
          <p:nvPr/>
        </p:nvSpPr>
        <p:spPr>
          <a:xfrm>
            <a:off x="603418" y="1589050"/>
            <a:ext cx="2228264" cy="41549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cs typeface="Lato Regular"/>
              </a:rPr>
              <a:t>Что делаем?</a:t>
            </a:r>
            <a:endParaRPr lang="id-ID" sz="2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1" name="Прямоугольник 10">
            <a:extLst/>
          </p:cNvPr>
          <p:cNvSpPr/>
          <p:nvPr/>
        </p:nvSpPr>
        <p:spPr>
          <a:xfrm>
            <a:off x="10750274" y="283100"/>
            <a:ext cx="13582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IV-V </a:t>
            </a:r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10806426" y="1326842"/>
            <a:ext cx="1051342" cy="415490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09.2020</a:t>
            </a:r>
            <a:endParaRPr lang="id-ID" sz="2400" b="1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3" name="TextBox 12">
            <a:extLst/>
          </p:cNvPr>
          <p:cNvSpPr txBox="1"/>
          <p:nvPr/>
        </p:nvSpPr>
        <p:spPr>
          <a:xfrm>
            <a:off x="899230" y="1999305"/>
            <a:ext cx="45532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Масштабирование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Отслеживание развития проектов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ru-RU" sz="1400" dirty="0">
                <a:cs typeface="Lato Light"/>
              </a:rPr>
              <a:t>Запуск проекта «Выездные школы»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cs typeface="Lato Light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cs typeface="Lato Light"/>
              </a:rPr>
              <a:t> </a:t>
            </a:r>
          </a:p>
        </p:txBody>
      </p:sp>
      <p:sp>
        <p:nvSpPr>
          <p:cNvPr id="14" name="TextBox 13">
            <a:extLst/>
          </p:cNvPr>
          <p:cNvSpPr txBox="1"/>
          <p:nvPr/>
        </p:nvSpPr>
        <p:spPr>
          <a:xfrm>
            <a:off x="926092" y="3271438"/>
            <a:ext cx="2503800" cy="176970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r>
              <a:rPr lang="ru-RU" sz="2000" b="1" dirty="0">
                <a:solidFill>
                  <a:schemeClr val="tx2"/>
                </a:solidFill>
                <a:cs typeface="Lato Regular"/>
              </a:rPr>
              <a:t>Выездные школы</a:t>
            </a:r>
            <a:br>
              <a:rPr lang="ru-RU" sz="2000" b="1" dirty="0">
                <a:solidFill>
                  <a:schemeClr val="tx2"/>
                </a:solidFill>
                <a:cs typeface="Lato Regular"/>
              </a:rPr>
            </a:br>
            <a:endParaRPr lang="ru-RU" sz="2000" b="1" dirty="0">
              <a:solidFill>
                <a:schemeClr val="tx2"/>
              </a:solidFill>
              <a:cs typeface="Lato Regular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Интересные люди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Интенсивная подготовка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Regular"/>
              </a:rPr>
              <a:t>Общение</a:t>
            </a:r>
            <a:endParaRPr lang="id-ID" sz="24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5" name="Прямоугольник 14">
            <a:extLst/>
          </p:cNvPr>
          <p:cNvSpPr/>
          <p:nvPr/>
        </p:nvSpPr>
        <p:spPr>
          <a:xfrm>
            <a:off x="305606" y="3133943"/>
            <a:ext cx="37327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Рост возможных дивидендов: х2 каждый год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Рентабельность продаж на уровне 45%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Прирост прибыли к прошлому этапу: </a:t>
            </a:r>
            <a:r>
              <a:rPr lang="en-US" sz="1600" dirty="0">
                <a:solidFill>
                  <a:schemeClr val="tx2"/>
                </a:solidFill>
                <a:cs typeface="Lato Regular"/>
              </a:rPr>
              <a:t>&gt;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 +60% каждый год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Прирост выручки к прошлому этапу: </a:t>
            </a:r>
            <a:r>
              <a:rPr lang="en-US" sz="1600" dirty="0">
                <a:solidFill>
                  <a:schemeClr val="tx2"/>
                </a:solidFill>
                <a:cs typeface="Lato Regular"/>
              </a:rPr>
              <a:t>&gt;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 + 80% каждый год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Диверсификация источников прибыли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На реализацию </a:t>
            </a:r>
            <a:r>
              <a:rPr lang="en-US" sz="1600" dirty="0">
                <a:solidFill>
                  <a:schemeClr val="tx2"/>
                </a:solidFill>
                <a:cs typeface="Lato Regular"/>
              </a:rPr>
              <a:t>VI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-ого этапа: </a:t>
            </a:r>
            <a:r>
              <a:rPr lang="en-US" sz="1600" dirty="0">
                <a:solidFill>
                  <a:schemeClr val="tx2"/>
                </a:solidFill>
                <a:cs typeface="Lato Regular"/>
              </a:rPr>
              <a:t>&gt;</a:t>
            </a:r>
            <a:r>
              <a:rPr lang="ru-RU" sz="1600" dirty="0">
                <a:solidFill>
                  <a:schemeClr val="tx2"/>
                </a:solidFill>
                <a:cs typeface="Lato Regular"/>
              </a:rPr>
              <a:t> 30 млн. руб.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tx2"/>
                </a:solidFill>
                <a:cs typeface="Lato Regular"/>
              </a:rPr>
              <a:t>Переходим на УСН 6%</a:t>
            </a:r>
          </a:p>
        </p:txBody>
      </p:sp>
      <p:grpSp>
        <p:nvGrpSpPr>
          <p:cNvPr id="180" name="Группа 179"/>
          <p:cNvGrpSpPr/>
          <p:nvPr/>
        </p:nvGrpSpPr>
        <p:grpSpPr>
          <a:xfrm>
            <a:off x="4116150" y="1190083"/>
            <a:ext cx="6532863" cy="4372653"/>
            <a:chOff x="3196319" y="1432742"/>
            <a:chExt cx="6532863" cy="4372653"/>
          </a:xfrm>
        </p:grpSpPr>
        <p:grpSp>
          <p:nvGrpSpPr>
            <p:cNvPr id="158" name="Группа 157"/>
            <p:cNvGrpSpPr/>
            <p:nvPr/>
          </p:nvGrpSpPr>
          <p:grpSpPr>
            <a:xfrm>
              <a:off x="3196319" y="1432742"/>
              <a:ext cx="6532863" cy="4364004"/>
              <a:chOff x="2944289" y="1368314"/>
              <a:chExt cx="6532863" cy="4364004"/>
            </a:xfrm>
          </p:grpSpPr>
          <p:grpSp>
            <p:nvGrpSpPr>
              <p:cNvPr id="98" name="Группа 97"/>
              <p:cNvGrpSpPr/>
              <p:nvPr/>
            </p:nvGrpSpPr>
            <p:grpSpPr>
              <a:xfrm>
                <a:off x="2944289" y="1376696"/>
                <a:ext cx="6532863" cy="4355622"/>
                <a:chOff x="5296421" y="927850"/>
                <a:chExt cx="6532863" cy="4355622"/>
              </a:xfrm>
            </p:grpSpPr>
            <p:cxnSp>
              <p:nvCxnSpPr>
                <p:cNvPr id="99" name="Straight Connector 9"/>
                <p:cNvCxnSpPr/>
                <p:nvPr/>
              </p:nvCxnSpPr>
              <p:spPr>
                <a:xfrm>
                  <a:off x="5296906" y="4980382"/>
                  <a:ext cx="6526800" cy="393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"/>
                <p:cNvCxnSpPr/>
                <p:nvPr/>
              </p:nvCxnSpPr>
              <p:spPr>
                <a:xfrm flipV="1">
                  <a:off x="5313312" y="4068147"/>
                  <a:ext cx="6508800" cy="5672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51"/>
                <p:cNvCxnSpPr/>
                <p:nvPr/>
              </p:nvCxnSpPr>
              <p:spPr>
                <a:xfrm flipH="1">
                  <a:off x="5296729" y="927850"/>
                  <a:ext cx="20156" cy="4348321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93"/>
                <p:cNvCxnSpPr/>
                <p:nvPr/>
              </p:nvCxnSpPr>
              <p:spPr>
                <a:xfrm flipH="1">
                  <a:off x="10441426" y="931140"/>
                  <a:ext cx="443" cy="4345031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Rectangle 146"/>
                <p:cNvSpPr/>
                <p:nvPr/>
              </p:nvSpPr>
              <p:spPr>
                <a:xfrm>
                  <a:off x="5312658" y="927850"/>
                  <a:ext cx="6505752" cy="511313"/>
                </a:xfrm>
                <a:prstGeom prst="rect">
                  <a:avLst/>
                </a:prstGeom>
                <a:solidFill>
                  <a:srgbClr val="009999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bg1"/>
                      </a:solidFill>
                    </a:rPr>
                    <a:t>Отчёт о движении денежных средств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4" name="Straight Connector 9"/>
                <p:cNvCxnSpPr/>
                <p:nvPr/>
              </p:nvCxnSpPr>
              <p:spPr>
                <a:xfrm>
                  <a:off x="5312656" y="1735451"/>
                  <a:ext cx="6512400" cy="2862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50"/>
                <p:cNvCxnSpPr/>
                <p:nvPr/>
              </p:nvCxnSpPr>
              <p:spPr>
                <a:xfrm flipH="1">
                  <a:off x="9078713" y="1439163"/>
                  <a:ext cx="697" cy="3243108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9"/>
                <p:cNvCxnSpPr/>
                <p:nvPr/>
              </p:nvCxnSpPr>
              <p:spPr>
                <a:xfrm>
                  <a:off x="5316884" y="2029518"/>
                  <a:ext cx="6512400" cy="5846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9"/>
                <p:cNvCxnSpPr/>
                <p:nvPr/>
              </p:nvCxnSpPr>
              <p:spPr>
                <a:xfrm>
                  <a:off x="5316884" y="2332354"/>
                  <a:ext cx="65088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Прямоугольник 107"/>
                <p:cNvSpPr/>
                <p:nvPr/>
              </p:nvSpPr>
              <p:spPr>
                <a:xfrm>
                  <a:off x="5419030" y="1425585"/>
                  <a:ext cx="91755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Выручка</a:t>
                  </a:r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5419030" y="1707617"/>
                  <a:ext cx="21589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Постоянные издержки</a:t>
                  </a:r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5412338" y="4362218"/>
                  <a:ext cx="316657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Выплата дивидендов акционерам</a:t>
                  </a:r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5413838" y="2897992"/>
                  <a:ext cx="80502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Налоги</a:t>
                  </a:r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9243677" y="1431739"/>
                  <a:ext cx="111120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49 717 210</a:t>
                  </a:r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9250171" y="1732473"/>
                  <a:ext cx="11160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- 1 624 000</a:t>
                  </a:r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9177947" y="2027887"/>
                  <a:ext cx="122020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- 11 304 040</a:t>
                  </a:r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9305385" y="2320167"/>
                  <a:ext cx="96532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- 229 091</a:t>
                  </a:r>
                </a:p>
              </p:txBody>
            </p:sp>
            <p:sp>
              <p:nvSpPr>
                <p:cNvPr id="116" name="Rectangle 19"/>
                <p:cNvSpPr/>
                <p:nvPr/>
              </p:nvSpPr>
              <p:spPr>
                <a:xfrm>
                  <a:off x="5309985" y="3200649"/>
                  <a:ext cx="3773627" cy="315973"/>
                </a:xfrm>
                <a:prstGeom prst="rect">
                  <a:avLst/>
                </a:prstGeom>
                <a:solidFill>
                  <a:srgbClr val="8AB913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7" name="Straight Connector 9"/>
                <p:cNvCxnSpPr/>
                <p:nvPr/>
              </p:nvCxnSpPr>
              <p:spPr>
                <a:xfrm>
                  <a:off x="5307342" y="3199885"/>
                  <a:ext cx="6508800" cy="764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9"/>
                <p:cNvCxnSpPr/>
                <p:nvPr/>
              </p:nvCxnSpPr>
              <p:spPr>
                <a:xfrm>
                  <a:off x="5313992" y="3512373"/>
                  <a:ext cx="6508800" cy="3935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9"/>
                <p:cNvCxnSpPr/>
                <p:nvPr/>
              </p:nvCxnSpPr>
              <p:spPr>
                <a:xfrm>
                  <a:off x="5311570" y="3800587"/>
                  <a:ext cx="6508800" cy="8928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Прямоугольник 119"/>
                <p:cNvSpPr/>
                <p:nvPr/>
              </p:nvSpPr>
              <p:spPr>
                <a:xfrm>
                  <a:off x="5410956" y="3172791"/>
                  <a:ext cx="358945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Итого по операционной деятельности</a:t>
                  </a:r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5404678" y="3490676"/>
                  <a:ext cx="306904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Приобретение основных средств</a:t>
                  </a:r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5412618" y="3807567"/>
                  <a:ext cx="9239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Реклама</a:t>
                  </a:r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9204211" y="3210343"/>
                  <a:ext cx="111120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32 377 046</a:t>
                  </a:r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9210915" y="3504484"/>
                  <a:ext cx="11160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- 1 036 200</a:t>
                  </a:r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9205866" y="3782355"/>
                  <a:ext cx="11160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- 6 450 000</a:t>
                  </a:r>
                </a:p>
              </p:txBody>
            </p:sp>
            <p:cxnSp>
              <p:nvCxnSpPr>
                <p:cNvPr id="126" name="Straight Connector 9"/>
                <p:cNvCxnSpPr/>
                <p:nvPr/>
              </p:nvCxnSpPr>
              <p:spPr>
                <a:xfrm flipV="1">
                  <a:off x="5306594" y="4388123"/>
                  <a:ext cx="6512400" cy="3976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9"/>
                <p:cNvCxnSpPr/>
                <p:nvPr/>
              </p:nvCxnSpPr>
              <p:spPr>
                <a:xfrm flipV="1">
                  <a:off x="5298227" y="4676857"/>
                  <a:ext cx="6526800" cy="6146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9"/>
                <p:cNvCxnSpPr/>
                <p:nvPr/>
              </p:nvCxnSpPr>
              <p:spPr>
                <a:xfrm>
                  <a:off x="5296907" y="5276241"/>
                  <a:ext cx="6525693" cy="1496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Rectangle 19"/>
                <p:cNvSpPr/>
                <p:nvPr/>
              </p:nvSpPr>
              <p:spPr>
                <a:xfrm>
                  <a:off x="5297119" y="4673197"/>
                  <a:ext cx="3781594" cy="312205"/>
                </a:xfrm>
                <a:prstGeom prst="rect">
                  <a:avLst/>
                </a:prstGeom>
                <a:solidFill>
                  <a:srgbClr val="339933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Rectangle 19"/>
                <p:cNvSpPr/>
                <p:nvPr/>
              </p:nvSpPr>
              <p:spPr>
                <a:xfrm>
                  <a:off x="5306594" y="4073819"/>
                  <a:ext cx="3772119" cy="315973"/>
                </a:xfrm>
                <a:prstGeom prst="rect">
                  <a:avLst/>
                </a:prstGeom>
                <a:solidFill>
                  <a:srgbClr val="669900"/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5406618" y="4077472"/>
                  <a:ext cx="367209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Итого по инвестиционной деятельности</a:t>
                  </a:r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9172615" y="4038499"/>
                  <a:ext cx="113700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dirty="0"/>
                    <a:t>- 7 486 200</a:t>
                  </a:r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9225439" y="4937652"/>
                  <a:ext cx="113278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dirty="0"/>
                    <a:t>14 890 846</a:t>
                  </a:r>
                </a:p>
              </p:txBody>
            </p:sp>
            <p:cxnSp>
              <p:nvCxnSpPr>
                <p:cNvPr id="134" name="Straight Connector 9"/>
                <p:cNvCxnSpPr/>
                <p:nvPr/>
              </p:nvCxnSpPr>
              <p:spPr>
                <a:xfrm>
                  <a:off x="5312656" y="2628356"/>
                  <a:ext cx="65088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9"/>
                <p:cNvCxnSpPr/>
                <p:nvPr/>
              </p:nvCxnSpPr>
              <p:spPr>
                <a:xfrm>
                  <a:off x="5312656" y="2911474"/>
                  <a:ext cx="6508800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Прямоугольник 135"/>
                <p:cNvSpPr/>
                <p:nvPr/>
              </p:nvSpPr>
              <p:spPr>
                <a:xfrm>
                  <a:off x="5419030" y="2304474"/>
                  <a:ext cx="291990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Выплаты поставщикам товаров</a:t>
                  </a:r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5414141" y="2594033"/>
                  <a:ext cx="29729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Прочие операционные расходы</a:t>
                  </a:r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5418620" y="1986083"/>
                  <a:ext cx="17198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Заработная плата</a:t>
                  </a:r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9201665" y="2589958"/>
                  <a:ext cx="11160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- 1 200 000</a:t>
                  </a:r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9212128" y="2881759"/>
                  <a:ext cx="11160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- 2 983 033</a:t>
                  </a:r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9131014" y="4362218"/>
                  <a:ext cx="122020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- 10 000 000</a:t>
                  </a:r>
                </a:p>
              </p:txBody>
            </p:sp>
            <p:sp>
              <p:nvSpPr>
                <p:cNvPr id="142" name="Rectangle 19"/>
                <p:cNvSpPr/>
                <p:nvPr/>
              </p:nvSpPr>
              <p:spPr>
                <a:xfrm>
                  <a:off x="5296421" y="4977972"/>
                  <a:ext cx="3782291" cy="3055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5414550" y="4657404"/>
                  <a:ext cx="367209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Итого по финансовой деятельности</a:t>
                  </a:r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5407963" y="4943182"/>
                  <a:ext cx="166545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>
                      <a:solidFill>
                        <a:schemeClr val="bg1"/>
                      </a:solidFill>
                    </a:rPr>
                    <a:t>Денежный поток</a:t>
                  </a:r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9134673" y="4664148"/>
                  <a:ext cx="122020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600" dirty="0"/>
                    <a:t>- 10 000 000</a:t>
                  </a:r>
                </a:p>
              </p:txBody>
            </p:sp>
          </p:grpSp>
          <p:cxnSp>
            <p:nvCxnSpPr>
              <p:cNvPr id="146" name="Straight Connector 93"/>
              <p:cNvCxnSpPr/>
              <p:nvPr/>
            </p:nvCxnSpPr>
            <p:spPr>
              <a:xfrm flipH="1">
                <a:off x="9468704" y="1368314"/>
                <a:ext cx="1765" cy="4364004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7" name="Прямоугольник 166"/>
            <p:cNvSpPr/>
            <p:nvPr/>
          </p:nvSpPr>
          <p:spPr>
            <a:xfrm>
              <a:off x="8493025" y="1933442"/>
              <a:ext cx="1111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92 475 414</a:t>
              </a:r>
            </a:p>
          </p:txBody>
        </p:sp>
        <p:sp>
          <p:nvSpPr>
            <p:cNvPr id="168" name="Прямоугольник 167"/>
            <p:cNvSpPr/>
            <p:nvPr/>
          </p:nvSpPr>
          <p:spPr>
            <a:xfrm>
              <a:off x="8452411" y="2241507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- 2 380 000</a:t>
              </a:r>
            </a:p>
          </p:txBody>
        </p:sp>
        <p:sp>
          <p:nvSpPr>
            <p:cNvPr id="169" name="Прямоугольник 168"/>
            <p:cNvSpPr/>
            <p:nvPr/>
          </p:nvSpPr>
          <p:spPr>
            <a:xfrm>
              <a:off x="8396407" y="2542244"/>
              <a:ext cx="122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- 21 652 608</a:t>
              </a:r>
            </a:p>
          </p:txBody>
        </p:sp>
        <p:sp>
          <p:nvSpPr>
            <p:cNvPr id="170" name="Прямоугольник 169"/>
            <p:cNvSpPr/>
            <p:nvPr/>
          </p:nvSpPr>
          <p:spPr>
            <a:xfrm>
              <a:off x="8546491" y="2856653"/>
              <a:ext cx="965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- 312 084</a:t>
              </a:r>
            </a:p>
          </p:txBody>
        </p:sp>
        <p:sp>
          <p:nvSpPr>
            <p:cNvPr id="171" name="Прямоугольник 170"/>
            <p:cNvSpPr/>
            <p:nvPr/>
          </p:nvSpPr>
          <p:spPr>
            <a:xfrm>
              <a:off x="8473554" y="3709106"/>
              <a:ext cx="1111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56 082 197</a:t>
              </a:r>
            </a:p>
          </p:txBody>
        </p:sp>
        <p:sp>
          <p:nvSpPr>
            <p:cNvPr id="172" name="Прямоугольник 171"/>
            <p:cNvSpPr/>
            <p:nvPr/>
          </p:nvSpPr>
          <p:spPr>
            <a:xfrm>
              <a:off x="8560001" y="4019757"/>
              <a:ext cx="965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- 667 500</a:t>
              </a:r>
            </a:p>
          </p:txBody>
        </p:sp>
        <p:sp>
          <p:nvSpPr>
            <p:cNvPr id="173" name="Прямоугольник 172"/>
            <p:cNvSpPr/>
            <p:nvPr/>
          </p:nvSpPr>
          <p:spPr>
            <a:xfrm>
              <a:off x="8417011" y="4280221"/>
              <a:ext cx="122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- 14 800 000</a:t>
              </a:r>
            </a:p>
          </p:txBody>
        </p:sp>
        <p:sp>
          <p:nvSpPr>
            <p:cNvPr id="174" name="Прямоугольник 173"/>
            <p:cNvSpPr/>
            <p:nvPr/>
          </p:nvSpPr>
          <p:spPr>
            <a:xfrm>
              <a:off x="8416142" y="4576448"/>
              <a:ext cx="122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- 15 467 500</a:t>
              </a:r>
            </a:p>
          </p:txBody>
        </p:sp>
        <p:sp>
          <p:nvSpPr>
            <p:cNvPr id="175" name="Прямоугольник 174"/>
            <p:cNvSpPr/>
            <p:nvPr/>
          </p:nvSpPr>
          <p:spPr>
            <a:xfrm>
              <a:off x="8522553" y="5466841"/>
              <a:ext cx="11112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dirty="0"/>
                <a:t>20 614 697</a:t>
              </a:r>
            </a:p>
          </p:txBody>
        </p:sp>
        <p:sp>
          <p:nvSpPr>
            <p:cNvPr id="176" name="Прямоугольник 175"/>
            <p:cNvSpPr/>
            <p:nvPr/>
          </p:nvSpPr>
          <p:spPr>
            <a:xfrm>
              <a:off x="8491365" y="3106942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- 6 500 000</a:t>
              </a:r>
            </a:p>
          </p:txBody>
        </p:sp>
        <p:sp>
          <p:nvSpPr>
            <p:cNvPr id="177" name="Прямоугольник 176"/>
            <p:cNvSpPr/>
            <p:nvPr/>
          </p:nvSpPr>
          <p:spPr>
            <a:xfrm>
              <a:off x="8452411" y="3408872"/>
              <a:ext cx="11160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- 5 548 525</a:t>
              </a:r>
            </a:p>
          </p:txBody>
        </p:sp>
        <p:sp>
          <p:nvSpPr>
            <p:cNvPr id="178" name="Прямоугольник 177"/>
            <p:cNvSpPr/>
            <p:nvPr/>
          </p:nvSpPr>
          <p:spPr>
            <a:xfrm>
              <a:off x="8419038" y="4869319"/>
              <a:ext cx="122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- 20 000 000</a:t>
              </a:r>
            </a:p>
          </p:txBody>
        </p:sp>
        <p:sp>
          <p:nvSpPr>
            <p:cNvPr id="179" name="Прямоугольник 178"/>
            <p:cNvSpPr/>
            <p:nvPr/>
          </p:nvSpPr>
          <p:spPr>
            <a:xfrm>
              <a:off x="8432539" y="5185656"/>
              <a:ext cx="122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/>
                <a:t>- 20 000 000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0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0" grpId="0"/>
      <p:bldP spid="11" grpId="0"/>
      <p:bldP spid="12" grpId="0"/>
      <p:bldP spid="13" grpId="0"/>
      <p:bldP spid="14" grpId="0"/>
      <p:bldP spid="14" grpId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/>
        </p:nvSpPr>
        <p:spPr>
          <a:xfrm>
            <a:off x="-22781" y="-7457"/>
            <a:ext cx="12214781" cy="6865457"/>
          </a:xfrm>
          <a:prstGeom prst="rect">
            <a:avLst/>
          </a:prstGeom>
          <a:gradFill>
            <a:gsLst>
              <a:gs pos="0">
                <a:srgbClr val="002452"/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Rectangle 2"/>
          <p:cNvSpPr/>
          <p:nvPr/>
        </p:nvSpPr>
        <p:spPr>
          <a:xfrm rot="10800000">
            <a:off x="4034344" y="1853646"/>
            <a:ext cx="4100529" cy="3143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007184" y="3092679"/>
            <a:ext cx="4154848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Lato Regular"/>
                <a:cs typeface="Lato Regular"/>
              </a:rPr>
              <a:t>Финансы</a:t>
            </a:r>
            <a:endParaRPr lang="id-ID" sz="4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170808" y="3879752"/>
            <a:ext cx="5827593" cy="419558"/>
          </a:xfrm>
          <a:prstGeom prst="rect">
            <a:avLst/>
          </a:prstGeom>
          <a:noFill/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1"/>
                </a:solidFill>
                <a:latin typeface="Monotype Corsiva" panose="03010101010201010101" pitchFamily="66" charset="0"/>
                <a:cs typeface="Lato Light"/>
              </a:rPr>
              <a:t>Романсы нынче не в моде</a:t>
            </a:r>
            <a:endParaRPr lang="en-US" sz="1800" dirty="0">
              <a:solidFill>
                <a:schemeClr val="bg1"/>
              </a:solidFill>
              <a:latin typeface="Monotype Corsiva" panose="03010101010201010101" pitchFamily="66" charset="0"/>
              <a:cs typeface="Lato Light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5696347" y="3856893"/>
            <a:ext cx="776519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tx2"/>
              </a:solidFill>
              <a:latin typeface="Open Sans Light"/>
            </a:endParaRPr>
          </a:p>
        </p:txBody>
      </p:sp>
      <p:grpSp>
        <p:nvGrpSpPr>
          <p:cNvPr id="9" name="Group 80">
            <a:extLst>
              <a:ext uri="{FF2B5EF4-FFF2-40B4-BE49-F238E27FC236}">
                <a16:creationId xmlns:a16="http://schemas.microsoft.com/office/drawing/2014/main" id="{552E6448-8267-4DE4-839C-0E2804E4D017}"/>
              </a:ext>
            </a:extLst>
          </p:cNvPr>
          <p:cNvGrpSpPr/>
          <p:nvPr/>
        </p:nvGrpSpPr>
        <p:grpSpPr>
          <a:xfrm>
            <a:off x="5806452" y="2356567"/>
            <a:ext cx="795516" cy="661712"/>
            <a:chOff x="3382089" y="2405487"/>
            <a:chExt cx="459775" cy="380032"/>
          </a:xfrm>
          <a:solidFill>
            <a:srgbClr val="FFC000"/>
          </a:solidFill>
        </p:grpSpPr>
        <p:sp>
          <p:nvSpPr>
            <p:cNvPr id="11" name="Freeform 184">
              <a:extLst>
                <a:ext uri="{FF2B5EF4-FFF2-40B4-BE49-F238E27FC236}">
                  <a16:creationId xmlns:a16="http://schemas.microsoft.com/office/drawing/2014/main" id="{905D4ED0-38A9-4780-A55C-F6F080488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089" y="2405487"/>
              <a:ext cx="405480" cy="380032"/>
            </a:xfrm>
            <a:custGeom>
              <a:avLst/>
              <a:gdLst>
                <a:gd name="T0" fmla="*/ 961 w 1054"/>
                <a:gd name="T1" fmla="*/ 961 h 987"/>
                <a:gd name="T2" fmla="*/ 953 w 1054"/>
                <a:gd name="T3" fmla="*/ 903 h 987"/>
                <a:gd name="T4" fmla="*/ 953 w 1054"/>
                <a:gd name="T5" fmla="*/ 961 h 987"/>
                <a:gd name="T6" fmla="*/ 853 w 1054"/>
                <a:gd name="T7" fmla="*/ 911 h 987"/>
                <a:gd name="T8" fmla="*/ 844 w 1054"/>
                <a:gd name="T9" fmla="*/ 911 h 987"/>
                <a:gd name="T10" fmla="*/ 752 w 1054"/>
                <a:gd name="T11" fmla="*/ 961 h 987"/>
                <a:gd name="T12" fmla="*/ 744 w 1054"/>
                <a:gd name="T13" fmla="*/ 903 h 987"/>
                <a:gd name="T14" fmla="*/ 744 w 1054"/>
                <a:gd name="T15" fmla="*/ 961 h 987"/>
                <a:gd name="T16" fmla="*/ 644 w 1054"/>
                <a:gd name="T17" fmla="*/ 911 h 987"/>
                <a:gd name="T18" fmla="*/ 635 w 1054"/>
                <a:gd name="T19" fmla="*/ 911 h 987"/>
                <a:gd name="T20" fmla="*/ 543 w 1054"/>
                <a:gd name="T21" fmla="*/ 961 h 987"/>
                <a:gd name="T22" fmla="*/ 535 w 1054"/>
                <a:gd name="T23" fmla="*/ 903 h 987"/>
                <a:gd name="T24" fmla="*/ 535 w 1054"/>
                <a:gd name="T25" fmla="*/ 961 h 987"/>
                <a:gd name="T26" fmla="*/ 443 w 1054"/>
                <a:gd name="T27" fmla="*/ 911 h 987"/>
                <a:gd name="T28" fmla="*/ 426 w 1054"/>
                <a:gd name="T29" fmla="*/ 911 h 987"/>
                <a:gd name="T30" fmla="*/ 334 w 1054"/>
                <a:gd name="T31" fmla="*/ 961 h 987"/>
                <a:gd name="T32" fmla="*/ 326 w 1054"/>
                <a:gd name="T33" fmla="*/ 903 h 987"/>
                <a:gd name="T34" fmla="*/ 326 w 1054"/>
                <a:gd name="T35" fmla="*/ 961 h 987"/>
                <a:gd name="T36" fmla="*/ 234 w 1054"/>
                <a:gd name="T37" fmla="*/ 911 h 987"/>
                <a:gd name="T38" fmla="*/ 217 w 1054"/>
                <a:gd name="T39" fmla="*/ 911 h 987"/>
                <a:gd name="T40" fmla="*/ 33 w 1054"/>
                <a:gd name="T41" fmla="*/ 961 h 987"/>
                <a:gd name="T42" fmla="*/ 75 w 1054"/>
                <a:gd name="T43" fmla="*/ 844 h 987"/>
                <a:gd name="T44" fmla="*/ 75 w 1054"/>
                <a:gd name="T45" fmla="*/ 827 h 987"/>
                <a:gd name="T46" fmla="*/ 33 w 1054"/>
                <a:gd name="T47" fmla="*/ 735 h 987"/>
                <a:gd name="T48" fmla="*/ 75 w 1054"/>
                <a:gd name="T49" fmla="*/ 727 h 987"/>
                <a:gd name="T50" fmla="*/ 33 w 1054"/>
                <a:gd name="T51" fmla="*/ 635 h 987"/>
                <a:gd name="T52" fmla="*/ 75 w 1054"/>
                <a:gd name="T53" fmla="*/ 627 h 987"/>
                <a:gd name="T54" fmla="*/ 33 w 1054"/>
                <a:gd name="T55" fmla="*/ 618 h 987"/>
                <a:gd name="T56" fmla="*/ 75 w 1054"/>
                <a:gd name="T57" fmla="*/ 526 h 987"/>
                <a:gd name="T58" fmla="*/ 33 w 1054"/>
                <a:gd name="T59" fmla="*/ 518 h 987"/>
                <a:gd name="T60" fmla="*/ 75 w 1054"/>
                <a:gd name="T61" fmla="*/ 426 h 987"/>
                <a:gd name="T62" fmla="*/ 33 w 1054"/>
                <a:gd name="T63" fmla="*/ 418 h 987"/>
                <a:gd name="T64" fmla="*/ 75 w 1054"/>
                <a:gd name="T65" fmla="*/ 317 h 987"/>
                <a:gd name="T66" fmla="*/ 33 w 1054"/>
                <a:gd name="T67" fmla="*/ 309 h 987"/>
                <a:gd name="T68" fmla="*/ 75 w 1054"/>
                <a:gd name="T69" fmla="*/ 217 h 987"/>
                <a:gd name="T70" fmla="*/ 33 w 1054"/>
                <a:gd name="T71" fmla="*/ 209 h 987"/>
                <a:gd name="T72" fmla="*/ 75 w 1054"/>
                <a:gd name="T73" fmla="*/ 108 h 987"/>
                <a:gd name="T74" fmla="*/ 33 w 1054"/>
                <a:gd name="T75" fmla="*/ 100 h 987"/>
                <a:gd name="T76" fmla="*/ 17 w 1054"/>
                <a:gd name="T77" fmla="*/ 0 h 987"/>
                <a:gd name="T78" fmla="*/ 0 w 1054"/>
                <a:gd name="T79" fmla="*/ 978 h 987"/>
                <a:gd name="T80" fmla="*/ 1036 w 1054"/>
                <a:gd name="T81" fmla="*/ 986 h 987"/>
                <a:gd name="T82" fmla="*/ 1036 w 1054"/>
                <a:gd name="T83" fmla="*/ 961 h 987"/>
                <a:gd name="T84" fmla="*/ 1036 w 1054"/>
                <a:gd name="T85" fmla="*/ 961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4" h="987">
                  <a:moveTo>
                    <a:pt x="1036" y="961"/>
                  </a:moveTo>
                  <a:cubicBezTo>
                    <a:pt x="961" y="961"/>
                    <a:pt x="961" y="961"/>
                    <a:pt x="961" y="961"/>
                  </a:cubicBezTo>
                  <a:cubicBezTo>
                    <a:pt x="961" y="911"/>
                    <a:pt x="961" y="911"/>
                    <a:pt x="961" y="911"/>
                  </a:cubicBezTo>
                  <a:cubicBezTo>
                    <a:pt x="961" y="903"/>
                    <a:pt x="961" y="903"/>
                    <a:pt x="953" y="903"/>
                  </a:cubicBezTo>
                  <a:lnTo>
                    <a:pt x="953" y="911"/>
                  </a:lnTo>
                  <a:cubicBezTo>
                    <a:pt x="953" y="961"/>
                    <a:pt x="953" y="961"/>
                    <a:pt x="953" y="961"/>
                  </a:cubicBezTo>
                  <a:cubicBezTo>
                    <a:pt x="853" y="961"/>
                    <a:pt x="853" y="961"/>
                    <a:pt x="853" y="961"/>
                  </a:cubicBezTo>
                  <a:cubicBezTo>
                    <a:pt x="853" y="911"/>
                    <a:pt x="853" y="911"/>
                    <a:pt x="853" y="911"/>
                  </a:cubicBezTo>
                  <a:cubicBezTo>
                    <a:pt x="853" y="903"/>
                    <a:pt x="853" y="903"/>
                    <a:pt x="853" y="903"/>
                  </a:cubicBezTo>
                  <a:cubicBezTo>
                    <a:pt x="844" y="903"/>
                    <a:pt x="844" y="903"/>
                    <a:pt x="844" y="911"/>
                  </a:cubicBezTo>
                  <a:cubicBezTo>
                    <a:pt x="844" y="961"/>
                    <a:pt x="844" y="961"/>
                    <a:pt x="844" y="961"/>
                  </a:cubicBezTo>
                  <a:cubicBezTo>
                    <a:pt x="752" y="961"/>
                    <a:pt x="752" y="961"/>
                    <a:pt x="752" y="961"/>
                  </a:cubicBezTo>
                  <a:cubicBezTo>
                    <a:pt x="752" y="911"/>
                    <a:pt x="752" y="911"/>
                    <a:pt x="752" y="911"/>
                  </a:cubicBezTo>
                  <a:cubicBezTo>
                    <a:pt x="752" y="903"/>
                    <a:pt x="752" y="903"/>
                    <a:pt x="744" y="903"/>
                  </a:cubicBezTo>
                  <a:lnTo>
                    <a:pt x="744" y="911"/>
                  </a:lnTo>
                  <a:cubicBezTo>
                    <a:pt x="744" y="961"/>
                    <a:pt x="744" y="961"/>
                    <a:pt x="744" y="961"/>
                  </a:cubicBezTo>
                  <a:cubicBezTo>
                    <a:pt x="644" y="961"/>
                    <a:pt x="644" y="961"/>
                    <a:pt x="644" y="961"/>
                  </a:cubicBezTo>
                  <a:cubicBezTo>
                    <a:pt x="644" y="911"/>
                    <a:pt x="644" y="911"/>
                    <a:pt x="644" y="911"/>
                  </a:cubicBezTo>
                  <a:cubicBezTo>
                    <a:pt x="644" y="903"/>
                    <a:pt x="644" y="903"/>
                    <a:pt x="644" y="903"/>
                  </a:cubicBezTo>
                  <a:cubicBezTo>
                    <a:pt x="635" y="903"/>
                    <a:pt x="635" y="903"/>
                    <a:pt x="635" y="911"/>
                  </a:cubicBezTo>
                  <a:cubicBezTo>
                    <a:pt x="635" y="961"/>
                    <a:pt x="635" y="961"/>
                    <a:pt x="635" y="961"/>
                  </a:cubicBezTo>
                  <a:cubicBezTo>
                    <a:pt x="543" y="961"/>
                    <a:pt x="543" y="961"/>
                    <a:pt x="543" y="961"/>
                  </a:cubicBezTo>
                  <a:cubicBezTo>
                    <a:pt x="543" y="911"/>
                    <a:pt x="543" y="911"/>
                    <a:pt x="543" y="911"/>
                  </a:cubicBezTo>
                  <a:cubicBezTo>
                    <a:pt x="543" y="903"/>
                    <a:pt x="543" y="903"/>
                    <a:pt x="535" y="903"/>
                  </a:cubicBezTo>
                  <a:lnTo>
                    <a:pt x="535" y="911"/>
                  </a:lnTo>
                  <a:cubicBezTo>
                    <a:pt x="535" y="961"/>
                    <a:pt x="535" y="961"/>
                    <a:pt x="535" y="961"/>
                  </a:cubicBezTo>
                  <a:cubicBezTo>
                    <a:pt x="443" y="961"/>
                    <a:pt x="443" y="961"/>
                    <a:pt x="443" y="961"/>
                  </a:cubicBezTo>
                  <a:cubicBezTo>
                    <a:pt x="443" y="911"/>
                    <a:pt x="443" y="911"/>
                    <a:pt x="443" y="911"/>
                  </a:cubicBezTo>
                  <a:cubicBezTo>
                    <a:pt x="443" y="903"/>
                    <a:pt x="434" y="903"/>
                    <a:pt x="434" y="903"/>
                  </a:cubicBezTo>
                  <a:cubicBezTo>
                    <a:pt x="434" y="903"/>
                    <a:pt x="426" y="903"/>
                    <a:pt x="426" y="911"/>
                  </a:cubicBezTo>
                  <a:cubicBezTo>
                    <a:pt x="426" y="961"/>
                    <a:pt x="426" y="961"/>
                    <a:pt x="426" y="961"/>
                  </a:cubicBezTo>
                  <a:cubicBezTo>
                    <a:pt x="334" y="961"/>
                    <a:pt x="334" y="961"/>
                    <a:pt x="334" y="961"/>
                  </a:cubicBezTo>
                  <a:cubicBezTo>
                    <a:pt x="334" y="911"/>
                    <a:pt x="334" y="911"/>
                    <a:pt x="334" y="911"/>
                  </a:cubicBezTo>
                  <a:cubicBezTo>
                    <a:pt x="334" y="903"/>
                    <a:pt x="334" y="903"/>
                    <a:pt x="326" y="903"/>
                  </a:cubicBezTo>
                  <a:lnTo>
                    <a:pt x="326" y="911"/>
                  </a:lnTo>
                  <a:cubicBezTo>
                    <a:pt x="326" y="961"/>
                    <a:pt x="326" y="961"/>
                    <a:pt x="326" y="961"/>
                  </a:cubicBezTo>
                  <a:cubicBezTo>
                    <a:pt x="234" y="961"/>
                    <a:pt x="234" y="961"/>
                    <a:pt x="234" y="961"/>
                  </a:cubicBezTo>
                  <a:cubicBezTo>
                    <a:pt x="234" y="911"/>
                    <a:pt x="234" y="911"/>
                    <a:pt x="234" y="911"/>
                  </a:cubicBezTo>
                  <a:cubicBezTo>
                    <a:pt x="234" y="903"/>
                    <a:pt x="226" y="903"/>
                    <a:pt x="226" y="903"/>
                  </a:cubicBezTo>
                  <a:cubicBezTo>
                    <a:pt x="226" y="903"/>
                    <a:pt x="217" y="903"/>
                    <a:pt x="217" y="911"/>
                  </a:cubicBezTo>
                  <a:cubicBezTo>
                    <a:pt x="217" y="961"/>
                    <a:pt x="217" y="961"/>
                    <a:pt x="217" y="961"/>
                  </a:cubicBezTo>
                  <a:cubicBezTo>
                    <a:pt x="33" y="961"/>
                    <a:pt x="33" y="961"/>
                    <a:pt x="33" y="961"/>
                  </a:cubicBezTo>
                  <a:cubicBezTo>
                    <a:pt x="33" y="844"/>
                    <a:pt x="33" y="844"/>
                    <a:pt x="33" y="844"/>
                  </a:cubicBezTo>
                  <a:cubicBezTo>
                    <a:pt x="75" y="844"/>
                    <a:pt x="75" y="844"/>
                    <a:pt x="75" y="844"/>
                  </a:cubicBezTo>
                  <a:lnTo>
                    <a:pt x="75" y="836"/>
                  </a:lnTo>
                  <a:lnTo>
                    <a:pt x="75" y="827"/>
                  </a:lnTo>
                  <a:cubicBezTo>
                    <a:pt x="33" y="827"/>
                    <a:pt x="33" y="827"/>
                    <a:pt x="33" y="827"/>
                  </a:cubicBezTo>
                  <a:cubicBezTo>
                    <a:pt x="33" y="735"/>
                    <a:pt x="33" y="735"/>
                    <a:pt x="33" y="735"/>
                  </a:cubicBezTo>
                  <a:cubicBezTo>
                    <a:pt x="75" y="735"/>
                    <a:pt x="75" y="735"/>
                    <a:pt x="75" y="735"/>
                  </a:cubicBezTo>
                  <a:cubicBezTo>
                    <a:pt x="75" y="727"/>
                    <a:pt x="75" y="727"/>
                    <a:pt x="75" y="727"/>
                  </a:cubicBezTo>
                  <a:cubicBezTo>
                    <a:pt x="33" y="727"/>
                    <a:pt x="33" y="727"/>
                    <a:pt x="33" y="727"/>
                  </a:cubicBezTo>
                  <a:cubicBezTo>
                    <a:pt x="33" y="635"/>
                    <a:pt x="33" y="635"/>
                    <a:pt x="33" y="635"/>
                  </a:cubicBezTo>
                  <a:cubicBezTo>
                    <a:pt x="75" y="635"/>
                    <a:pt x="75" y="635"/>
                    <a:pt x="75" y="635"/>
                  </a:cubicBezTo>
                  <a:lnTo>
                    <a:pt x="75" y="627"/>
                  </a:lnTo>
                  <a:lnTo>
                    <a:pt x="75" y="618"/>
                  </a:lnTo>
                  <a:cubicBezTo>
                    <a:pt x="33" y="618"/>
                    <a:pt x="33" y="618"/>
                    <a:pt x="33" y="618"/>
                  </a:cubicBezTo>
                  <a:cubicBezTo>
                    <a:pt x="33" y="526"/>
                    <a:pt x="33" y="526"/>
                    <a:pt x="33" y="526"/>
                  </a:cubicBezTo>
                  <a:cubicBezTo>
                    <a:pt x="75" y="526"/>
                    <a:pt x="75" y="526"/>
                    <a:pt x="75" y="526"/>
                  </a:cubicBezTo>
                  <a:cubicBezTo>
                    <a:pt x="75" y="518"/>
                    <a:pt x="75" y="518"/>
                    <a:pt x="75" y="518"/>
                  </a:cubicBezTo>
                  <a:cubicBezTo>
                    <a:pt x="33" y="518"/>
                    <a:pt x="33" y="518"/>
                    <a:pt x="33" y="518"/>
                  </a:cubicBezTo>
                  <a:cubicBezTo>
                    <a:pt x="33" y="426"/>
                    <a:pt x="33" y="426"/>
                    <a:pt x="33" y="426"/>
                  </a:cubicBezTo>
                  <a:cubicBezTo>
                    <a:pt x="75" y="426"/>
                    <a:pt x="75" y="426"/>
                    <a:pt x="75" y="426"/>
                  </a:cubicBezTo>
                  <a:lnTo>
                    <a:pt x="75" y="418"/>
                  </a:lnTo>
                  <a:cubicBezTo>
                    <a:pt x="33" y="418"/>
                    <a:pt x="33" y="418"/>
                    <a:pt x="33" y="418"/>
                  </a:cubicBezTo>
                  <a:cubicBezTo>
                    <a:pt x="33" y="317"/>
                    <a:pt x="33" y="317"/>
                    <a:pt x="33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309"/>
                    <a:pt x="75" y="309"/>
                    <a:pt x="75" y="309"/>
                  </a:cubicBezTo>
                  <a:cubicBezTo>
                    <a:pt x="33" y="309"/>
                    <a:pt x="33" y="309"/>
                    <a:pt x="33" y="309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75" y="217"/>
                    <a:pt x="75" y="217"/>
                    <a:pt x="75" y="217"/>
                  </a:cubicBezTo>
                  <a:lnTo>
                    <a:pt x="75" y="209"/>
                  </a:lnTo>
                  <a:cubicBezTo>
                    <a:pt x="33" y="209"/>
                    <a:pt x="33" y="209"/>
                    <a:pt x="33" y="209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75" y="108"/>
                    <a:pt x="75" y="108"/>
                    <a:pt x="75" y="108"/>
                  </a:cubicBezTo>
                  <a:lnTo>
                    <a:pt x="75" y="100"/>
                  </a:lnTo>
                  <a:cubicBezTo>
                    <a:pt x="33" y="100"/>
                    <a:pt x="33" y="100"/>
                    <a:pt x="33" y="10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8"/>
                    <a:pt x="25" y="0"/>
                    <a:pt x="17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978"/>
                    <a:pt x="0" y="978"/>
                    <a:pt x="0" y="978"/>
                  </a:cubicBezTo>
                  <a:cubicBezTo>
                    <a:pt x="0" y="986"/>
                    <a:pt x="8" y="986"/>
                    <a:pt x="17" y="986"/>
                  </a:cubicBezTo>
                  <a:cubicBezTo>
                    <a:pt x="1036" y="986"/>
                    <a:pt x="1036" y="986"/>
                    <a:pt x="1036" y="986"/>
                  </a:cubicBezTo>
                  <a:cubicBezTo>
                    <a:pt x="1045" y="986"/>
                    <a:pt x="1053" y="986"/>
                    <a:pt x="1053" y="978"/>
                  </a:cubicBezTo>
                  <a:cubicBezTo>
                    <a:pt x="1053" y="970"/>
                    <a:pt x="1045" y="961"/>
                    <a:pt x="1036" y="961"/>
                  </a:cubicBezTo>
                  <a:close/>
                  <a:moveTo>
                    <a:pt x="1036" y="961"/>
                  </a:moveTo>
                  <a:lnTo>
                    <a:pt x="1036" y="9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7" dirty="0">
                <a:latin typeface="Lato Light"/>
                <a:ea typeface="SimSun" charset="0"/>
              </a:endParaRPr>
            </a:p>
          </p:txBody>
        </p:sp>
        <p:sp>
          <p:nvSpPr>
            <p:cNvPr id="12" name="Freeform 185">
              <a:extLst>
                <a:ext uri="{FF2B5EF4-FFF2-40B4-BE49-F238E27FC236}">
                  <a16:creationId xmlns:a16="http://schemas.microsoft.com/office/drawing/2014/main" id="{B2869194-D7AF-4D64-ACEE-BB823802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65" y="2459775"/>
              <a:ext cx="39022" cy="273149"/>
            </a:xfrm>
            <a:custGeom>
              <a:avLst/>
              <a:gdLst>
                <a:gd name="T0" fmla="*/ 0 w 101"/>
                <a:gd name="T1" fmla="*/ 0 h 711"/>
                <a:gd name="T2" fmla="*/ 100 w 101"/>
                <a:gd name="T3" fmla="*/ 0 h 711"/>
                <a:gd name="T4" fmla="*/ 100 w 101"/>
                <a:gd name="T5" fmla="*/ 710 h 711"/>
                <a:gd name="T6" fmla="*/ 0 w 101"/>
                <a:gd name="T7" fmla="*/ 710 h 711"/>
                <a:gd name="T8" fmla="*/ 0 w 101"/>
                <a:gd name="T9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11">
                  <a:moveTo>
                    <a:pt x="0" y="0"/>
                  </a:moveTo>
                  <a:lnTo>
                    <a:pt x="100" y="0"/>
                  </a:lnTo>
                  <a:lnTo>
                    <a:pt x="100" y="710"/>
                  </a:lnTo>
                  <a:lnTo>
                    <a:pt x="0" y="7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7" dirty="0">
                <a:latin typeface="Lato Light"/>
                <a:ea typeface="SimSun" charset="0"/>
              </a:endParaRPr>
            </a:p>
          </p:txBody>
        </p:sp>
        <p:sp>
          <p:nvSpPr>
            <p:cNvPr id="13" name="Freeform 186">
              <a:extLst>
                <a:ext uri="{FF2B5EF4-FFF2-40B4-BE49-F238E27FC236}">
                  <a16:creationId xmlns:a16="http://schemas.microsoft.com/office/drawing/2014/main" id="{484F18CF-8E46-45F5-B7B0-58488E643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086" y="2566659"/>
              <a:ext cx="39022" cy="167961"/>
            </a:xfrm>
            <a:custGeom>
              <a:avLst/>
              <a:gdLst>
                <a:gd name="T0" fmla="*/ 100 w 101"/>
                <a:gd name="T1" fmla="*/ 58 h 435"/>
                <a:gd name="T2" fmla="*/ 67 w 101"/>
                <a:gd name="T3" fmla="*/ 0 h 435"/>
                <a:gd name="T4" fmla="*/ 0 w 101"/>
                <a:gd name="T5" fmla="*/ 0 h 435"/>
                <a:gd name="T6" fmla="*/ 0 w 101"/>
                <a:gd name="T7" fmla="*/ 434 h 435"/>
                <a:gd name="T8" fmla="*/ 100 w 101"/>
                <a:gd name="T9" fmla="*/ 434 h 435"/>
                <a:gd name="T10" fmla="*/ 100 w 101"/>
                <a:gd name="T11" fmla="*/ 58 h 435"/>
                <a:gd name="T12" fmla="*/ 100 w 101"/>
                <a:gd name="T13" fmla="*/ 58 h 435"/>
                <a:gd name="T14" fmla="*/ 100 w 101"/>
                <a:gd name="T15" fmla="*/ 5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435">
                  <a:moveTo>
                    <a:pt x="100" y="58"/>
                  </a:moveTo>
                  <a:cubicBezTo>
                    <a:pt x="92" y="41"/>
                    <a:pt x="75" y="16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100" y="434"/>
                    <a:pt x="100" y="434"/>
                    <a:pt x="100" y="434"/>
                  </a:cubicBezTo>
                  <a:lnTo>
                    <a:pt x="100" y="58"/>
                  </a:lnTo>
                  <a:close/>
                  <a:moveTo>
                    <a:pt x="100" y="58"/>
                  </a:moveTo>
                  <a:lnTo>
                    <a:pt x="10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7" dirty="0">
                <a:latin typeface="Lato Light"/>
                <a:ea typeface="SimSun" charset="0"/>
              </a:endParaRPr>
            </a:p>
          </p:txBody>
        </p:sp>
        <p:sp>
          <p:nvSpPr>
            <p:cNvPr id="15" name="Freeform 187">
              <a:extLst>
                <a:ext uri="{FF2B5EF4-FFF2-40B4-BE49-F238E27FC236}">
                  <a16:creationId xmlns:a16="http://schemas.microsoft.com/office/drawing/2014/main" id="{D652DC5B-5F12-4084-8999-1C4BCD7F3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220" y="2620948"/>
              <a:ext cx="42414" cy="111974"/>
            </a:xfrm>
            <a:custGeom>
              <a:avLst/>
              <a:gdLst>
                <a:gd name="T0" fmla="*/ 109 w 110"/>
                <a:gd name="T1" fmla="*/ 17 h 293"/>
                <a:gd name="T2" fmla="*/ 101 w 110"/>
                <a:gd name="T3" fmla="*/ 17 h 293"/>
                <a:gd name="T4" fmla="*/ 0 w 110"/>
                <a:gd name="T5" fmla="*/ 0 h 293"/>
                <a:gd name="T6" fmla="*/ 0 w 110"/>
                <a:gd name="T7" fmla="*/ 292 h 293"/>
                <a:gd name="T8" fmla="*/ 109 w 110"/>
                <a:gd name="T9" fmla="*/ 292 h 293"/>
                <a:gd name="T10" fmla="*/ 109 w 110"/>
                <a:gd name="T11" fmla="*/ 17 h 293"/>
                <a:gd name="T12" fmla="*/ 109 w 110"/>
                <a:gd name="T13" fmla="*/ 17 h 293"/>
                <a:gd name="T14" fmla="*/ 109 w 110"/>
                <a:gd name="T15" fmla="*/ 1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93">
                  <a:moveTo>
                    <a:pt x="109" y="17"/>
                  </a:moveTo>
                  <a:lnTo>
                    <a:pt x="101" y="17"/>
                  </a:lnTo>
                  <a:cubicBezTo>
                    <a:pt x="67" y="17"/>
                    <a:pt x="34" y="17"/>
                    <a:pt x="0" y="0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09" y="292"/>
                    <a:pt x="109" y="292"/>
                    <a:pt x="109" y="292"/>
                  </a:cubicBezTo>
                  <a:lnTo>
                    <a:pt x="109" y="17"/>
                  </a:lnTo>
                  <a:close/>
                  <a:moveTo>
                    <a:pt x="109" y="17"/>
                  </a:moveTo>
                  <a:lnTo>
                    <a:pt x="109" y="1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7" dirty="0">
                <a:latin typeface="Lato Light"/>
                <a:ea typeface="SimSun" charset="0"/>
              </a:endParaRPr>
            </a:p>
          </p:txBody>
        </p:sp>
        <p:sp>
          <p:nvSpPr>
            <p:cNvPr id="16" name="Freeform 188">
              <a:extLst>
                <a:ext uri="{FF2B5EF4-FFF2-40B4-BE49-F238E27FC236}">
                  <a16:creationId xmlns:a16="http://schemas.microsoft.com/office/drawing/2014/main" id="{8B5D378E-7E7E-40EA-B265-DA374E25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137" y="2614163"/>
              <a:ext cx="42415" cy="118760"/>
            </a:xfrm>
            <a:custGeom>
              <a:avLst/>
              <a:gdLst>
                <a:gd name="T0" fmla="*/ 109 w 110"/>
                <a:gd name="T1" fmla="*/ 100 h 310"/>
                <a:gd name="T2" fmla="*/ 9 w 110"/>
                <a:gd name="T3" fmla="*/ 0 h 310"/>
                <a:gd name="T4" fmla="*/ 0 w 110"/>
                <a:gd name="T5" fmla="*/ 0 h 310"/>
                <a:gd name="T6" fmla="*/ 0 w 110"/>
                <a:gd name="T7" fmla="*/ 309 h 310"/>
                <a:gd name="T8" fmla="*/ 109 w 110"/>
                <a:gd name="T9" fmla="*/ 309 h 310"/>
                <a:gd name="T10" fmla="*/ 109 w 110"/>
                <a:gd name="T11" fmla="*/ 100 h 310"/>
                <a:gd name="T12" fmla="*/ 109 w 110"/>
                <a:gd name="T13" fmla="*/ 100 h 310"/>
                <a:gd name="T14" fmla="*/ 109 w 110"/>
                <a:gd name="T15" fmla="*/ 10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310">
                  <a:moveTo>
                    <a:pt x="109" y="100"/>
                  </a:moveTo>
                  <a:cubicBezTo>
                    <a:pt x="9" y="0"/>
                    <a:pt x="9" y="0"/>
                    <a:pt x="9" y="0"/>
                  </a:cubicBezTo>
                  <a:lnTo>
                    <a:pt x="0" y="0"/>
                  </a:lnTo>
                  <a:cubicBezTo>
                    <a:pt x="0" y="309"/>
                    <a:pt x="0" y="309"/>
                    <a:pt x="0" y="309"/>
                  </a:cubicBezTo>
                  <a:cubicBezTo>
                    <a:pt x="109" y="309"/>
                    <a:pt x="109" y="309"/>
                    <a:pt x="109" y="309"/>
                  </a:cubicBezTo>
                  <a:lnTo>
                    <a:pt x="109" y="100"/>
                  </a:lnTo>
                  <a:close/>
                  <a:moveTo>
                    <a:pt x="109" y="100"/>
                  </a:moveTo>
                  <a:lnTo>
                    <a:pt x="109" y="1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7" dirty="0">
                <a:latin typeface="Lato Light"/>
                <a:ea typeface="SimSun" charset="0"/>
              </a:endParaRPr>
            </a:p>
          </p:txBody>
        </p:sp>
        <p:sp>
          <p:nvSpPr>
            <p:cNvPr id="20" name="Freeform 189">
              <a:extLst>
                <a:ext uri="{FF2B5EF4-FFF2-40B4-BE49-F238E27FC236}">
                  <a16:creationId xmlns:a16="http://schemas.microsoft.com/office/drawing/2014/main" id="{F14DB490-2711-4EDD-BFFA-C356807B8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142" y="2424146"/>
              <a:ext cx="286722" cy="293508"/>
            </a:xfrm>
            <a:custGeom>
              <a:avLst/>
              <a:gdLst>
                <a:gd name="T0" fmla="*/ 736 w 745"/>
                <a:gd name="T1" fmla="*/ 702 h 762"/>
                <a:gd name="T2" fmla="*/ 443 w 745"/>
                <a:gd name="T3" fmla="*/ 409 h 762"/>
                <a:gd name="T4" fmla="*/ 427 w 745"/>
                <a:gd name="T5" fmla="*/ 100 h 762"/>
                <a:gd name="T6" fmla="*/ 92 w 745"/>
                <a:gd name="T7" fmla="*/ 100 h 762"/>
                <a:gd name="T8" fmla="*/ 92 w 745"/>
                <a:gd name="T9" fmla="*/ 434 h 762"/>
                <a:gd name="T10" fmla="*/ 402 w 745"/>
                <a:gd name="T11" fmla="*/ 451 h 762"/>
                <a:gd name="T12" fmla="*/ 694 w 745"/>
                <a:gd name="T13" fmla="*/ 744 h 762"/>
                <a:gd name="T14" fmla="*/ 736 w 745"/>
                <a:gd name="T15" fmla="*/ 744 h 762"/>
                <a:gd name="T16" fmla="*/ 736 w 745"/>
                <a:gd name="T17" fmla="*/ 702 h 762"/>
                <a:gd name="T18" fmla="*/ 385 w 745"/>
                <a:gd name="T19" fmla="*/ 393 h 762"/>
                <a:gd name="T20" fmla="*/ 134 w 745"/>
                <a:gd name="T21" fmla="*/ 393 h 762"/>
                <a:gd name="T22" fmla="*/ 134 w 745"/>
                <a:gd name="T23" fmla="*/ 142 h 762"/>
                <a:gd name="T24" fmla="*/ 385 w 745"/>
                <a:gd name="T25" fmla="*/ 142 h 762"/>
                <a:gd name="T26" fmla="*/ 385 w 745"/>
                <a:gd name="T27" fmla="*/ 393 h 762"/>
                <a:gd name="T28" fmla="*/ 385 w 745"/>
                <a:gd name="T29" fmla="*/ 393 h 762"/>
                <a:gd name="T30" fmla="*/ 385 w 745"/>
                <a:gd name="T31" fmla="*/ 393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5" h="762">
                  <a:moveTo>
                    <a:pt x="736" y="702"/>
                  </a:moveTo>
                  <a:cubicBezTo>
                    <a:pt x="443" y="409"/>
                    <a:pt x="443" y="409"/>
                    <a:pt x="443" y="409"/>
                  </a:cubicBezTo>
                  <a:cubicBezTo>
                    <a:pt x="519" y="318"/>
                    <a:pt x="510" y="184"/>
                    <a:pt x="427" y="100"/>
                  </a:cubicBezTo>
                  <a:cubicBezTo>
                    <a:pt x="335" y="0"/>
                    <a:pt x="184" y="0"/>
                    <a:pt x="92" y="100"/>
                  </a:cubicBezTo>
                  <a:cubicBezTo>
                    <a:pt x="0" y="192"/>
                    <a:pt x="0" y="342"/>
                    <a:pt x="92" y="434"/>
                  </a:cubicBezTo>
                  <a:cubicBezTo>
                    <a:pt x="176" y="518"/>
                    <a:pt x="310" y="527"/>
                    <a:pt x="402" y="451"/>
                  </a:cubicBezTo>
                  <a:cubicBezTo>
                    <a:pt x="694" y="744"/>
                    <a:pt x="694" y="744"/>
                    <a:pt x="694" y="744"/>
                  </a:cubicBezTo>
                  <a:cubicBezTo>
                    <a:pt x="703" y="761"/>
                    <a:pt x="719" y="761"/>
                    <a:pt x="736" y="744"/>
                  </a:cubicBezTo>
                  <a:cubicBezTo>
                    <a:pt x="744" y="735"/>
                    <a:pt x="744" y="710"/>
                    <a:pt x="736" y="702"/>
                  </a:cubicBezTo>
                  <a:close/>
                  <a:moveTo>
                    <a:pt x="385" y="393"/>
                  </a:moveTo>
                  <a:cubicBezTo>
                    <a:pt x="310" y="460"/>
                    <a:pt x="201" y="460"/>
                    <a:pt x="134" y="393"/>
                  </a:cubicBezTo>
                  <a:cubicBezTo>
                    <a:pt x="59" y="318"/>
                    <a:pt x="59" y="209"/>
                    <a:pt x="134" y="142"/>
                  </a:cubicBezTo>
                  <a:cubicBezTo>
                    <a:pt x="201" y="67"/>
                    <a:pt x="310" y="67"/>
                    <a:pt x="385" y="142"/>
                  </a:cubicBezTo>
                  <a:cubicBezTo>
                    <a:pt x="452" y="209"/>
                    <a:pt x="452" y="318"/>
                    <a:pt x="385" y="393"/>
                  </a:cubicBezTo>
                  <a:close/>
                  <a:moveTo>
                    <a:pt x="385" y="393"/>
                  </a:moveTo>
                  <a:lnTo>
                    <a:pt x="385" y="3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7" dirty="0">
                <a:latin typeface="Lato Light"/>
                <a:ea typeface="SimSun" charset="0"/>
              </a:endParaRPr>
            </a:p>
          </p:txBody>
        </p:sp>
        <p:sp>
          <p:nvSpPr>
            <p:cNvPr id="21" name="Freeform 190">
              <a:extLst>
                <a:ext uri="{FF2B5EF4-FFF2-40B4-BE49-F238E27FC236}">
                  <a16:creationId xmlns:a16="http://schemas.microsoft.com/office/drawing/2014/main" id="{0A50412B-29F5-4184-9ADB-2615BE3B5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791" y="2471650"/>
              <a:ext cx="49200" cy="103492"/>
            </a:xfrm>
            <a:custGeom>
              <a:avLst/>
              <a:gdLst>
                <a:gd name="T0" fmla="*/ 75 w 126"/>
                <a:gd name="T1" fmla="*/ 117 h 269"/>
                <a:gd name="T2" fmla="*/ 41 w 126"/>
                <a:gd name="T3" fmla="*/ 84 h 269"/>
                <a:gd name="T4" fmla="*/ 67 w 126"/>
                <a:gd name="T5" fmla="*/ 59 h 269"/>
                <a:gd name="T6" fmla="*/ 100 w 126"/>
                <a:gd name="T7" fmla="*/ 75 h 269"/>
                <a:gd name="T8" fmla="*/ 108 w 126"/>
                <a:gd name="T9" fmla="*/ 75 h 269"/>
                <a:gd name="T10" fmla="*/ 108 w 126"/>
                <a:gd name="T11" fmla="*/ 67 h 269"/>
                <a:gd name="T12" fmla="*/ 117 w 126"/>
                <a:gd name="T13" fmla="*/ 50 h 269"/>
                <a:gd name="T14" fmla="*/ 117 w 126"/>
                <a:gd name="T15" fmla="*/ 42 h 269"/>
                <a:gd name="T16" fmla="*/ 75 w 126"/>
                <a:gd name="T17" fmla="*/ 34 h 269"/>
                <a:gd name="T18" fmla="*/ 75 w 126"/>
                <a:gd name="T19" fmla="*/ 8 h 269"/>
                <a:gd name="T20" fmla="*/ 75 w 126"/>
                <a:gd name="T21" fmla="*/ 0 h 269"/>
                <a:gd name="T22" fmla="*/ 50 w 126"/>
                <a:gd name="T23" fmla="*/ 0 h 269"/>
                <a:gd name="T24" fmla="*/ 50 w 126"/>
                <a:gd name="T25" fmla="*/ 8 h 269"/>
                <a:gd name="T26" fmla="*/ 50 w 126"/>
                <a:gd name="T27" fmla="*/ 34 h 269"/>
                <a:gd name="T28" fmla="*/ 0 w 126"/>
                <a:gd name="T29" fmla="*/ 84 h 269"/>
                <a:gd name="T30" fmla="*/ 58 w 126"/>
                <a:gd name="T31" fmla="*/ 142 h 269"/>
                <a:gd name="T32" fmla="*/ 83 w 126"/>
                <a:gd name="T33" fmla="*/ 176 h 269"/>
                <a:gd name="T34" fmla="*/ 58 w 126"/>
                <a:gd name="T35" fmla="*/ 201 h 269"/>
                <a:gd name="T36" fmla="*/ 16 w 126"/>
                <a:gd name="T37" fmla="*/ 193 h 269"/>
                <a:gd name="T38" fmla="*/ 8 w 126"/>
                <a:gd name="T39" fmla="*/ 193 h 269"/>
                <a:gd name="T40" fmla="*/ 0 w 126"/>
                <a:gd name="T41" fmla="*/ 217 h 269"/>
                <a:gd name="T42" fmla="*/ 41 w 126"/>
                <a:gd name="T43" fmla="*/ 234 h 269"/>
                <a:gd name="T44" fmla="*/ 41 w 126"/>
                <a:gd name="T45" fmla="*/ 259 h 269"/>
                <a:gd name="T46" fmla="*/ 50 w 126"/>
                <a:gd name="T47" fmla="*/ 268 h 269"/>
                <a:gd name="T48" fmla="*/ 67 w 126"/>
                <a:gd name="T49" fmla="*/ 268 h 269"/>
                <a:gd name="T50" fmla="*/ 75 w 126"/>
                <a:gd name="T51" fmla="*/ 259 h 269"/>
                <a:gd name="T52" fmla="*/ 75 w 126"/>
                <a:gd name="T53" fmla="*/ 234 h 269"/>
                <a:gd name="T54" fmla="*/ 125 w 126"/>
                <a:gd name="T55" fmla="*/ 176 h 269"/>
                <a:gd name="T56" fmla="*/ 75 w 126"/>
                <a:gd name="T57" fmla="*/ 117 h 269"/>
                <a:gd name="T58" fmla="*/ 75 w 126"/>
                <a:gd name="T59" fmla="*/ 117 h 269"/>
                <a:gd name="T60" fmla="*/ 75 w 126"/>
                <a:gd name="T61" fmla="*/ 117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6" h="269">
                  <a:moveTo>
                    <a:pt x="75" y="117"/>
                  </a:moveTo>
                  <a:cubicBezTo>
                    <a:pt x="50" y="101"/>
                    <a:pt x="41" y="92"/>
                    <a:pt x="41" y="84"/>
                  </a:cubicBezTo>
                  <a:cubicBezTo>
                    <a:pt x="41" y="75"/>
                    <a:pt x="41" y="59"/>
                    <a:pt x="67" y="59"/>
                  </a:cubicBezTo>
                  <a:cubicBezTo>
                    <a:pt x="83" y="59"/>
                    <a:pt x="100" y="67"/>
                    <a:pt x="100" y="75"/>
                  </a:cubicBezTo>
                  <a:lnTo>
                    <a:pt x="108" y="75"/>
                  </a:lnTo>
                  <a:lnTo>
                    <a:pt x="108" y="67"/>
                  </a:lnTo>
                  <a:cubicBezTo>
                    <a:pt x="117" y="50"/>
                    <a:pt x="117" y="50"/>
                    <a:pt x="117" y="50"/>
                  </a:cubicBezTo>
                  <a:lnTo>
                    <a:pt x="117" y="42"/>
                  </a:lnTo>
                  <a:cubicBezTo>
                    <a:pt x="100" y="34"/>
                    <a:pt x="91" y="34"/>
                    <a:pt x="75" y="34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50" y="8"/>
                  </a:lnTo>
                  <a:cubicBezTo>
                    <a:pt x="50" y="34"/>
                    <a:pt x="50" y="34"/>
                    <a:pt x="50" y="34"/>
                  </a:cubicBezTo>
                  <a:cubicBezTo>
                    <a:pt x="16" y="42"/>
                    <a:pt x="0" y="59"/>
                    <a:pt x="0" y="84"/>
                  </a:cubicBezTo>
                  <a:cubicBezTo>
                    <a:pt x="0" y="117"/>
                    <a:pt x="25" y="134"/>
                    <a:pt x="58" y="142"/>
                  </a:cubicBezTo>
                  <a:cubicBezTo>
                    <a:pt x="75" y="151"/>
                    <a:pt x="83" y="167"/>
                    <a:pt x="83" y="176"/>
                  </a:cubicBezTo>
                  <a:cubicBezTo>
                    <a:pt x="83" y="193"/>
                    <a:pt x="75" y="201"/>
                    <a:pt x="58" y="201"/>
                  </a:cubicBezTo>
                  <a:cubicBezTo>
                    <a:pt x="41" y="201"/>
                    <a:pt x="25" y="201"/>
                    <a:pt x="16" y="193"/>
                  </a:cubicBezTo>
                  <a:lnTo>
                    <a:pt x="8" y="193"/>
                  </a:lnTo>
                  <a:cubicBezTo>
                    <a:pt x="0" y="217"/>
                    <a:pt x="0" y="217"/>
                    <a:pt x="0" y="217"/>
                  </a:cubicBezTo>
                  <a:cubicBezTo>
                    <a:pt x="8" y="226"/>
                    <a:pt x="25" y="234"/>
                    <a:pt x="41" y="234"/>
                  </a:cubicBezTo>
                  <a:cubicBezTo>
                    <a:pt x="41" y="259"/>
                    <a:pt x="41" y="259"/>
                    <a:pt x="41" y="259"/>
                  </a:cubicBezTo>
                  <a:lnTo>
                    <a:pt x="50" y="268"/>
                  </a:lnTo>
                  <a:cubicBezTo>
                    <a:pt x="67" y="268"/>
                    <a:pt x="67" y="268"/>
                    <a:pt x="67" y="268"/>
                  </a:cubicBezTo>
                  <a:cubicBezTo>
                    <a:pt x="75" y="268"/>
                    <a:pt x="75" y="259"/>
                    <a:pt x="75" y="259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108" y="226"/>
                    <a:pt x="125" y="201"/>
                    <a:pt x="125" y="176"/>
                  </a:cubicBezTo>
                  <a:cubicBezTo>
                    <a:pt x="125" y="151"/>
                    <a:pt x="108" y="126"/>
                    <a:pt x="75" y="117"/>
                  </a:cubicBezTo>
                  <a:close/>
                  <a:moveTo>
                    <a:pt x="75" y="117"/>
                  </a:moveTo>
                  <a:lnTo>
                    <a:pt x="75" y="11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107" dirty="0">
                <a:latin typeface="Lato Light"/>
                <a:ea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042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392349"/>
              </p:ext>
            </p:extLst>
          </p:nvPr>
        </p:nvGraphicFramePr>
        <p:xfrm>
          <a:off x="1328737" y="969168"/>
          <a:ext cx="9534526" cy="4919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588103" y="6296609"/>
            <a:ext cx="506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1</a:t>
            </a:r>
            <a:r>
              <a:rPr lang="ru-RU" b="1" dirty="0">
                <a:latin typeface="Franklin Gothic Demi" panose="020B07030201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7077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69760"/>
              </p:ext>
            </p:extLst>
          </p:nvPr>
        </p:nvGraphicFramePr>
        <p:xfrm>
          <a:off x="1319213" y="1704975"/>
          <a:ext cx="9553574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588103" y="6296609"/>
            <a:ext cx="506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1</a:t>
            </a:r>
            <a:r>
              <a:rPr lang="ru-RU" b="1" dirty="0">
                <a:latin typeface="Franklin Gothic Demi" panose="020B07030201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3540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435169"/>
              </p:ext>
            </p:extLst>
          </p:nvPr>
        </p:nvGraphicFramePr>
        <p:xfrm>
          <a:off x="1328737" y="969168"/>
          <a:ext cx="9534526" cy="4919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588103" y="6296609"/>
            <a:ext cx="506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1</a:t>
            </a:r>
            <a:r>
              <a:rPr lang="ru-RU" b="1" dirty="0">
                <a:latin typeface="Franklin Gothic Demi" panose="020B07030201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4553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/>
        </p:nvSpPr>
        <p:spPr>
          <a:xfrm>
            <a:off x="-22781" y="-7457"/>
            <a:ext cx="12214781" cy="6865457"/>
          </a:xfrm>
          <a:prstGeom prst="rect">
            <a:avLst/>
          </a:prstGeom>
          <a:gradFill>
            <a:gsLst>
              <a:gs pos="0">
                <a:srgbClr val="002452"/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Rectangle 2"/>
          <p:cNvSpPr/>
          <p:nvPr/>
        </p:nvSpPr>
        <p:spPr>
          <a:xfrm rot="10800000">
            <a:off x="4034344" y="1853646"/>
            <a:ext cx="4100529" cy="3143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007184" y="3092679"/>
            <a:ext cx="4154848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Lato Regular"/>
                <a:cs typeface="Lato Regular"/>
              </a:rPr>
              <a:t>Об идее</a:t>
            </a:r>
            <a:endParaRPr lang="id-ID" sz="4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170808" y="3879752"/>
            <a:ext cx="5827593" cy="419558"/>
          </a:xfrm>
          <a:prstGeom prst="rect">
            <a:avLst/>
          </a:prstGeom>
          <a:noFill/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1"/>
                </a:solidFill>
                <a:latin typeface="Monotype Corsiva" panose="03010101010201010101" pitchFamily="66" charset="0"/>
                <a:cs typeface="Lato Light"/>
              </a:rPr>
              <a:t>Которой мы гордимся</a:t>
            </a:r>
            <a:endParaRPr lang="en-US" sz="1800" dirty="0">
              <a:solidFill>
                <a:schemeClr val="bg1"/>
              </a:solidFill>
              <a:latin typeface="Monotype Corsiva" panose="03010101010201010101" pitchFamily="66" charset="0"/>
              <a:cs typeface="Lato Light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5696347" y="3856893"/>
            <a:ext cx="776519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tx2"/>
              </a:solidFill>
              <a:latin typeface="Open Sans Ligh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50" y="2215403"/>
            <a:ext cx="585511" cy="8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1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714650"/>
              </p:ext>
            </p:extLst>
          </p:nvPr>
        </p:nvGraphicFramePr>
        <p:xfrm>
          <a:off x="1331117" y="1109661"/>
          <a:ext cx="9529765" cy="4638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588103" y="6296609"/>
            <a:ext cx="506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1</a:t>
            </a:r>
            <a:r>
              <a:rPr lang="ru-RU" b="1" dirty="0">
                <a:latin typeface="Franklin Gothic Demi" panose="020B07030201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690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"/>
          <p:cNvSpPr>
            <a:spLocks noChangeArrowheads="1"/>
          </p:cNvSpPr>
          <p:nvPr/>
        </p:nvSpPr>
        <p:spPr bwMode="auto">
          <a:xfrm>
            <a:off x="7713934" y="1978717"/>
            <a:ext cx="426233" cy="675411"/>
          </a:xfrm>
          <a:custGeom>
            <a:avLst/>
            <a:gdLst>
              <a:gd name="T0" fmla="*/ 93 w 1282"/>
              <a:gd name="T1" fmla="*/ 344 h 2032"/>
              <a:gd name="T2" fmla="*/ 93 w 1282"/>
              <a:gd name="T3" fmla="*/ 344 h 2032"/>
              <a:gd name="T4" fmla="*/ 750 w 1282"/>
              <a:gd name="T5" fmla="*/ 1000 h 2032"/>
              <a:gd name="T6" fmla="*/ 93 w 1282"/>
              <a:gd name="T7" fmla="*/ 1656 h 2032"/>
              <a:gd name="T8" fmla="*/ 93 w 1282"/>
              <a:gd name="T9" fmla="*/ 1937 h 2032"/>
              <a:gd name="T10" fmla="*/ 375 w 1282"/>
              <a:gd name="T11" fmla="*/ 1937 h 2032"/>
              <a:gd name="T12" fmla="*/ 1281 w 1282"/>
              <a:gd name="T13" fmla="*/ 1000 h 2032"/>
              <a:gd name="T14" fmla="*/ 375 w 1282"/>
              <a:gd name="T15" fmla="*/ 94 h 2032"/>
              <a:gd name="T16" fmla="*/ 93 w 1282"/>
              <a:gd name="T17" fmla="*/ 94 h 2032"/>
              <a:gd name="T18" fmla="*/ 31 w 1282"/>
              <a:gd name="T19" fmla="*/ 219 h 2032"/>
              <a:gd name="T20" fmla="*/ 93 w 1282"/>
              <a:gd name="T21" fmla="*/ 344 h 2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2" h="2032">
                <a:moveTo>
                  <a:pt x="93" y="344"/>
                </a:moveTo>
                <a:lnTo>
                  <a:pt x="93" y="344"/>
                </a:lnTo>
                <a:cubicBezTo>
                  <a:pt x="750" y="1000"/>
                  <a:pt x="750" y="1000"/>
                  <a:pt x="750" y="1000"/>
                </a:cubicBezTo>
                <a:cubicBezTo>
                  <a:pt x="93" y="1656"/>
                  <a:pt x="93" y="1656"/>
                  <a:pt x="93" y="1656"/>
                </a:cubicBezTo>
                <a:cubicBezTo>
                  <a:pt x="0" y="1750"/>
                  <a:pt x="0" y="1875"/>
                  <a:pt x="93" y="1937"/>
                </a:cubicBezTo>
                <a:cubicBezTo>
                  <a:pt x="156" y="2031"/>
                  <a:pt x="281" y="2031"/>
                  <a:pt x="375" y="1937"/>
                </a:cubicBezTo>
                <a:cubicBezTo>
                  <a:pt x="1281" y="1000"/>
                  <a:pt x="1281" y="1000"/>
                  <a:pt x="1281" y="1000"/>
                </a:cubicBezTo>
                <a:cubicBezTo>
                  <a:pt x="375" y="94"/>
                  <a:pt x="375" y="94"/>
                  <a:pt x="375" y="94"/>
                </a:cubicBezTo>
                <a:cubicBezTo>
                  <a:pt x="281" y="0"/>
                  <a:pt x="156" y="0"/>
                  <a:pt x="93" y="94"/>
                </a:cubicBezTo>
                <a:cubicBezTo>
                  <a:pt x="62" y="125"/>
                  <a:pt x="31" y="156"/>
                  <a:pt x="31" y="219"/>
                </a:cubicBezTo>
                <a:cubicBezTo>
                  <a:pt x="31" y="281"/>
                  <a:pt x="62" y="313"/>
                  <a:pt x="93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endParaRPr lang="en-US" sz="900" dirty="0"/>
          </a:p>
        </p:txBody>
      </p:sp>
      <p:sp>
        <p:nvSpPr>
          <p:cNvPr id="36" name="Freeform 27"/>
          <p:cNvSpPr>
            <a:spLocks noChangeArrowheads="1"/>
          </p:cNvSpPr>
          <p:nvPr/>
        </p:nvSpPr>
        <p:spPr bwMode="auto">
          <a:xfrm>
            <a:off x="9768522" y="4372941"/>
            <a:ext cx="426234" cy="665156"/>
          </a:xfrm>
          <a:custGeom>
            <a:avLst/>
            <a:gdLst>
              <a:gd name="T0" fmla="*/ 1219 w 1283"/>
              <a:gd name="T1" fmla="*/ 1656 h 2001"/>
              <a:gd name="T2" fmla="*/ 1219 w 1283"/>
              <a:gd name="T3" fmla="*/ 1656 h 2001"/>
              <a:gd name="T4" fmla="*/ 563 w 1283"/>
              <a:gd name="T5" fmla="*/ 1000 h 2001"/>
              <a:gd name="T6" fmla="*/ 1219 w 1283"/>
              <a:gd name="T7" fmla="*/ 344 h 2001"/>
              <a:gd name="T8" fmla="*/ 1219 w 1283"/>
              <a:gd name="T9" fmla="*/ 63 h 2001"/>
              <a:gd name="T10" fmla="*/ 938 w 1283"/>
              <a:gd name="T11" fmla="*/ 63 h 2001"/>
              <a:gd name="T12" fmla="*/ 0 w 1283"/>
              <a:gd name="T13" fmla="*/ 1000 h 2001"/>
              <a:gd name="T14" fmla="*/ 938 w 1283"/>
              <a:gd name="T15" fmla="*/ 1938 h 2001"/>
              <a:gd name="T16" fmla="*/ 1219 w 1283"/>
              <a:gd name="T17" fmla="*/ 1938 h 2001"/>
              <a:gd name="T18" fmla="*/ 1282 w 1283"/>
              <a:gd name="T19" fmla="*/ 1781 h 2001"/>
              <a:gd name="T20" fmla="*/ 1219 w 1283"/>
              <a:gd name="T21" fmla="*/ 1656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3" h="2001">
                <a:moveTo>
                  <a:pt x="1219" y="1656"/>
                </a:moveTo>
                <a:lnTo>
                  <a:pt x="1219" y="1656"/>
                </a:lnTo>
                <a:cubicBezTo>
                  <a:pt x="563" y="1000"/>
                  <a:pt x="563" y="1000"/>
                  <a:pt x="563" y="1000"/>
                </a:cubicBezTo>
                <a:cubicBezTo>
                  <a:pt x="1219" y="344"/>
                  <a:pt x="1219" y="344"/>
                  <a:pt x="1219" y="344"/>
                </a:cubicBezTo>
                <a:cubicBezTo>
                  <a:pt x="1282" y="250"/>
                  <a:pt x="1282" y="125"/>
                  <a:pt x="1219" y="63"/>
                </a:cubicBezTo>
                <a:cubicBezTo>
                  <a:pt x="1157" y="0"/>
                  <a:pt x="1032" y="0"/>
                  <a:pt x="938" y="63"/>
                </a:cubicBezTo>
                <a:cubicBezTo>
                  <a:pt x="0" y="1000"/>
                  <a:pt x="0" y="1000"/>
                  <a:pt x="0" y="1000"/>
                </a:cubicBezTo>
                <a:cubicBezTo>
                  <a:pt x="938" y="1938"/>
                  <a:pt x="938" y="1938"/>
                  <a:pt x="938" y="1938"/>
                </a:cubicBezTo>
                <a:cubicBezTo>
                  <a:pt x="1032" y="2000"/>
                  <a:pt x="1157" y="2000"/>
                  <a:pt x="1219" y="1938"/>
                </a:cubicBezTo>
                <a:cubicBezTo>
                  <a:pt x="1251" y="1875"/>
                  <a:pt x="1282" y="1844"/>
                  <a:pt x="1282" y="1781"/>
                </a:cubicBezTo>
                <a:cubicBezTo>
                  <a:pt x="1282" y="1719"/>
                  <a:pt x="1251" y="1688"/>
                  <a:pt x="1219" y="16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endParaRPr lang="en-US" sz="900" dirty="0"/>
          </a:p>
        </p:txBody>
      </p:sp>
      <p:grpSp>
        <p:nvGrpSpPr>
          <p:cNvPr id="3" name="Group 2"/>
          <p:cNvGrpSpPr/>
          <p:nvPr/>
        </p:nvGrpSpPr>
        <p:grpSpPr>
          <a:xfrm>
            <a:off x="6494556" y="2240237"/>
            <a:ext cx="4940497" cy="2533160"/>
            <a:chOff x="6420323" y="2550227"/>
            <a:chExt cx="4941784" cy="2533160"/>
          </a:xfrm>
          <a:solidFill>
            <a:schemeClr val="bg1">
              <a:lumMod val="65000"/>
            </a:schemeClr>
          </a:solidFill>
        </p:grpSpPr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7626100" y="2550227"/>
              <a:ext cx="134789" cy="134789"/>
            </a:xfrm>
            <a:custGeom>
              <a:avLst/>
              <a:gdLst>
                <a:gd name="T0" fmla="*/ 187 w 407"/>
                <a:gd name="T1" fmla="*/ 406 h 407"/>
                <a:gd name="T2" fmla="*/ 187 w 407"/>
                <a:gd name="T3" fmla="*/ 406 h 407"/>
                <a:gd name="T4" fmla="*/ 0 w 407"/>
                <a:gd name="T5" fmla="*/ 187 h 407"/>
                <a:gd name="T6" fmla="*/ 187 w 407"/>
                <a:gd name="T7" fmla="*/ 0 h 407"/>
                <a:gd name="T8" fmla="*/ 406 w 407"/>
                <a:gd name="T9" fmla="*/ 187 h 407"/>
                <a:gd name="T10" fmla="*/ 187 w 407"/>
                <a:gd name="T11" fmla="*/ 40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187" y="406"/>
                  </a:moveTo>
                  <a:lnTo>
                    <a:pt x="187" y="406"/>
                  </a:lnTo>
                  <a:cubicBezTo>
                    <a:pt x="94" y="406"/>
                    <a:pt x="0" y="312"/>
                    <a:pt x="0" y="187"/>
                  </a:cubicBezTo>
                  <a:cubicBezTo>
                    <a:pt x="0" y="93"/>
                    <a:pt x="94" y="0"/>
                    <a:pt x="187" y="0"/>
                  </a:cubicBezTo>
                  <a:cubicBezTo>
                    <a:pt x="312" y="0"/>
                    <a:pt x="406" y="93"/>
                    <a:pt x="406" y="187"/>
                  </a:cubicBezTo>
                  <a:cubicBezTo>
                    <a:pt x="406" y="312"/>
                    <a:pt x="312" y="406"/>
                    <a:pt x="187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2" name="Freeform 3"/>
            <p:cNvSpPr>
              <a:spLocks noChangeArrowheads="1"/>
            </p:cNvSpPr>
            <p:nvPr/>
          </p:nvSpPr>
          <p:spPr bwMode="auto">
            <a:xfrm>
              <a:off x="7626100" y="4947132"/>
              <a:ext cx="134789" cy="136255"/>
            </a:xfrm>
            <a:custGeom>
              <a:avLst/>
              <a:gdLst>
                <a:gd name="T0" fmla="*/ 187 w 407"/>
                <a:gd name="T1" fmla="*/ 407 h 408"/>
                <a:gd name="T2" fmla="*/ 187 w 407"/>
                <a:gd name="T3" fmla="*/ 407 h 408"/>
                <a:gd name="T4" fmla="*/ 0 w 407"/>
                <a:gd name="T5" fmla="*/ 219 h 408"/>
                <a:gd name="T6" fmla="*/ 187 w 407"/>
                <a:gd name="T7" fmla="*/ 0 h 408"/>
                <a:gd name="T8" fmla="*/ 406 w 407"/>
                <a:gd name="T9" fmla="*/ 219 h 408"/>
                <a:gd name="T10" fmla="*/ 187 w 407"/>
                <a:gd name="T11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8">
                  <a:moveTo>
                    <a:pt x="187" y="407"/>
                  </a:moveTo>
                  <a:lnTo>
                    <a:pt x="187" y="407"/>
                  </a:lnTo>
                  <a:cubicBezTo>
                    <a:pt x="94" y="407"/>
                    <a:pt x="0" y="313"/>
                    <a:pt x="0" y="219"/>
                  </a:cubicBezTo>
                  <a:cubicBezTo>
                    <a:pt x="0" y="94"/>
                    <a:pt x="94" y="0"/>
                    <a:pt x="187" y="0"/>
                  </a:cubicBezTo>
                  <a:cubicBezTo>
                    <a:pt x="312" y="0"/>
                    <a:pt x="406" y="94"/>
                    <a:pt x="406" y="219"/>
                  </a:cubicBezTo>
                  <a:cubicBezTo>
                    <a:pt x="406" y="313"/>
                    <a:pt x="312" y="407"/>
                    <a:pt x="187" y="4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3" name="Freeform 4"/>
            <p:cNvSpPr>
              <a:spLocks noChangeArrowheads="1"/>
            </p:cNvSpPr>
            <p:nvPr/>
          </p:nvSpPr>
          <p:spPr bwMode="auto">
            <a:xfrm>
              <a:off x="8820158" y="3754540"/>
              <a:ext cx="134789" cy="124534"/>
            </a:xfrm>
            <a:custGeom>
              <a:avLst/>
              <a:gdLst>
                <a:gd name="T0" fmla="*/ 0 w 406"/>
                <a:gd name="T1" fmla="*/ 187 h 375"/>
                <a:gd name="T2" fmla="*/ 0 w 406"/>
                <a:gd name="T3" fmla="*/ 187 h 375"/>
                <a:gd name="T4" fmla="*/ 218 w 406"/>
                <a:gd name="T5" fmla="*/ 0 h 375"/>
                <a:gd name="T6" fmla="*/ 405 w 406"/>
                <a:gd name="T7" fmla="*/ 187 h 375"/>
                <a:gd name="T8" fmla="*/ 218 w 406"/>
                <a:gd name="T9" fmla="*/ 374 h 375"/>
                <a:gd name="T10" fmla="*/ 0 w 406"/>
                <a:gd name="T11" fmla="*/ 18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375">
                  <a:moveTo>
                    <a:pt x="0" y="187"/>
                  </a:moveTo>
                  <a:lnTo>
                    <a:pt x="0" y="187"/>
                  </a:lnTo>
                  <a:cubicBezTo>
                    <a:pt x="0" y="62"/>
                    <a:pt x="93" y="0"/>
                    <a:pt x="218" y="0"/>
                  </a:cubicBezTo>
                  <a:cubicBezTo>
                    <a:pt x="311" y="0"/>
                    <a:pt x="405" y="62"/>
                    <a:pt x="405" y="187"/>
                  </a:cubicBezTo>
                  <a:cubicBezTo>
                    <a:pt x="405" y="280"/>
                    <a:pt x="311" y="374"/>
                    <a:pt x="218" y="374"/>
                  </a:cubicBezTo>
                  <a:cubicBezTo>
                    <a:pt x="93" y="374"/>
                    <a:pt x="0" y="280"/>
                    <a:pt x="0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4" name="Freeform 5"/>
            <p:cNvSpPr>
              <a:spLocks noChangeArrowheads="1"/>
            </p:cNvSpPr>
            <p:nvPr/>
          </p:nvSpPr>
          <p:spPr bwMode="auto">
            <a:xfrm>
              <a:off x="6420323" y="3754540"/>
              <a:ext cx="134789" cy="124534"/>
            </a:xfrm>
            <a:custGeom>
              <a:avLst/>
              <a:gdLst>
                <a:gd name="T0" fmla="*/ 0 w 407"/>
                <a:gd name="T1" fmla="*/ 187 h 375"/>
                <a:gd name="T2" fmla="*/ 0 w 407"/>
                <a:gd name="T3" fmla="*/ 187 h 375"/>
                <a:gd name="T4" fmla="*/ 219 w 407"/>
                <a:gd name="T5" fmla="*/ 0 h 375"/>
                <a:gd name="T6" fmla="*/ 406 w 407"/>
                <a:gd name="T7" fmla="*/ 187 h 375"/>
                <a:gd name="T8" fmla="*/ 219 w 407"/>
                <a:gd name="T9" fmla="*/ 374 h 375"/>
                <a:gd name="T10" fmla="*/ 0 w 407"/>
                <a:gd name="T11" fmla="*/ 18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375">
                  <a:moveTo>
                    <a:pt x="0" y="187"/>
                  </a:moveTo>
                  <a:lnTo>
                    <a:pt x="0" y="187"/>
                  </a:lnTo>
                  <a:cubicBezTo>
                    <a:pt x="0" y="62"/>
                    <a:pt x="94" y="0"/>
                    <a:pt x="219" y="0"/>
                  </a:cubicBezTo>
                  <a:cubicBezTo>
                    <a:pt x="312" y="0"/>
                    <a:pt x="406" y="62"/>
                    <a:pt x="406" y="187"/>
                  </a:cubicBezTo>
                  <a:cubicBezTo>
                    <a:pt x="406" y="280"/>
                    <a:pt x="312" y="374"/>
                    <a:pt x="219" y="374"/>
                  </a:cubicBezTo>
                  <a:cubicBezTo>
                    <a:pt x="94" y="374"/>
                    <a:pt x="0" y="280"/>
                    <a:pt x="0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5" name="Freeform 6"/>
            <p:cNvSpPr>
              <a:spLocks noChangeArrowheads="1"/>
            </p:cNvSpPr>
            <p:nvPr/>
          </p:nvSpPr>
          <p:spPr bwMode="auto">
            <a:xfrm>
              <a:off x="6763157" y="4594043"/>
              <a:ext cx="146510" cy="145044"/>
            </a:xfrm>
            <a:custGeom>
              <a:avLst/>
              <a:gdLst>
                <a:gd name="T0" fmla="*/ 94 w 439"/>
                <a:gd name="T1" fmla="*/ 344 h 438"/>
                <a:gd name="T2" fmla="*/ 94 w 439"/>
                <a:gd name="T3" fmla="*/ 344 h 438"/>
                <a:gd name="T4" fmla="*/ 94 w 439"/>
                <a:gd name="T5" fmla="*/ 62 h 438"/>
                <a:gd name="T6" fmla="*/ 375 w 439"/>
                <a:gd name="T7" fmla="*/ 62 h 438"/>
                <a:gd name="T8" fmla="*/ 375 w 439"/>
                <a:gd name="T9" fmla="*/ 344 h 438"/>
                <a:gd name="T10" fmla="*/ 94 w 439"/>
                <a:gd name="T11" fmla="*/ 34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94" y="344"/>
                  </a:moveTo>
                  <a:lnTo>
                    <a:pt x="94" y="344"/>
                  </a:lnTo>
                  <a:cubicBezTo>
                    <a:pt x="0" y="281"/>
                    <a:pt x="0" y="156"/>
                    <a:pt x="94" y="62"/>
                  </a:cubicBezTo>
                  <a:cubicBezTo>
                    <a:pt x="156" y="0"/>
                    <a:pt x="281" y="0"/>
                    <a:pt x="375" y="62"/>
                  </a:cubicBezTo>
                  <a:cubicBezTo>
                    <a:pt x="438" y="156"/>
                    <a:pt x="438" y="281"/>
                    <a:pt x="375" y="344"/>
                  </a:cubicBezTo>
                  <a:cubicBezTo>
                    <a:pt x="281" y="437"/>
                    <a:pt x="156" y="437"/>
                    <a:pt x="94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6" name="Freeform 7"/>
            <p:cNvSpPr>
              <a:spLocks noChangeArrowheads="1"/>
            </p:cNvSpPr>
            <p:nvPr/>
          </p:nvSpPr>
          <p:spPr bwMode="auto">
            <a:xfrm>
              <a:off x="8467068" y="4594043"/>
              <a:ext cx="146510" cy="145044"/>
            </a:xfrm>
            <a:custGeom>
              <a:avLst/>
              <a:gdLst>
                <a:gd name="T0" fmla="*/ 63 w 439"/>
                <a:gd name="T1" fmla="*/ 62 h 438"/>
                <a:gd name="T2" fmla="*/ 63 w 439"/>
                <a:gd name="T3" fmla="*/ 62 h 438"/>
                <a:gd name="T4" fmla="*/ 344 w 439"/>
                <a:gd name="T5" fmla="*/ 62 h 438"/>
                <a:gd name="T6" fmla="*/ 344 w 439"/>
                <a:gd name="T7" fmla="*/ 344 h 438"/>
                <a:gd name="T8" fmla="*/ 63 w 439"/>
                <a:gd name="T9" fmla="*/ 344 h 438"/>
                <a:gd name="T10" fmla="*/ 63 w 439"/>
                <a:gd name="T11" fmla="*/ 6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63" y="62"/>
                  </a:moveTo>
                  <a:lnTo>
                    <a:pt x="63" y="62"/>
                  </a:lnTo>
                  <a:cubicBezTo>
                    <a:pt x="156" y="0"/>
                    <a:pt x="281" y="0"/>
                    <a:pt x="344" y="62"/>
                  </a:cubicBezTo>
                  <a:cubicBezTo>
                    <a:pt x="438" y="156"/>
                    <a:pt x="438" y="281"/>
                    <a:pt x="344" y="344"/>
                  </a:cubicBezTo>
                  <a:cubicBezTo>
                    <a:pt x="281" y="437"/>
                    <a:pt x="156" y="437"/>
                    <a:pt x="63" y="344"/>
                  </a:cubicBezTo>
                  <a:cubicBezTo>
                    <a:pt x="0" y="281"/>
                    <a:pt x="0" y="156"/>
                    <a:pt x="63" y="6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7" name="Freeform 8"/>
            <p:cNvSpPr>
              <a:spLocks noChangeArrowheads="1"/>
            </p:cNvSpPr>
            <p:nvPr/>
          </p:nvSpPr>
          <p:spPr bwMode="auto">
            <a:xfrm>
              <a:off x="6763157" y="2891596"/>
              <a:ext cx="146510" cy="145044"/>
            </a:xfrm>
            <a:custGeom>
              <a:avLst/>
              <a:gdLst>
                <a:gd name="T0" fmla="*/ 94 w 439"/>
                <a:gd name="T1" fmla="*/ 93 h 438"/>
                <a:gd name="T2" fmla="*/ 94 w 439"/>
                <a:gd name="T3" fmla="*/ 93 h 438"/>
                <a:gd name="T4" fmla="*/ 375 w 439"/>
                <a:gd name="T5" fmla="*/ 93 h 438"/>
                <a:gd name="T6" fmla="*/ 375 w 439"/>
                <a:gd name="T7" fmla="*/ 375 h 438"/>
                <a:gd name="T8" fmla="*/ 94 w 439"/>
                <a:gd name="T9" fmla="*/ 375 h 438"/>
                <a:gd name="T10" fmla="*/ 94 w 439"/>
                <a:gd name="T11" fmla="*/ 9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94" y="93"/>
                  </a:moveTo>
                  <a:lnTo>
                    <a:pt x="94" y="93"/>
                  </a:lnTo>
                  <a:cubicBezTo>
                    <a:pt x="156" y="0"/>
                    <a:pt x="281" y="0"/>
                    <a:pt x="375" y="93"/>
                  </a:cubicBezTo>
                  <a:cubicBezTo>
                    <a:pt x="438" y="156"/>
                    <a:pt x="438" y="281"/>
                    <a:pt x="375" y="375"/>
                  </a:cubicBezTo>
                  <a:cubicBezTo>
                    <a:pt x="281" y="437"/>
                    <a:pt x="156" y="437"/>
                    <a:pt x="94" y="375"/>
                  </a:cubicBezTo>
                  <a:cubicBezTo>
                    <a:pt x="0" y="281"/>
                    <a:pt x="0" y="156"/>
                    <a:pt x="94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8" name="Freeform 9"/>
            <p:cNvSpPr>
              <a:spLocks noChangeArrowheads="1"/>
            </p:cNvSpPr>
            <p:nvPr/>
          </p:nvSpPr>
          <p:spPr bwMode="auto">
            <a:xfrm>
              <a:off x="7158734" y="4853365"/>
              <a:ext cx="145045" cy="146510"/>
            </a:xfrm>
            <a:custGeom>
              <a:avLst/>
              <a:gdLst>
                <a:gd name="T0" fmla="*/ 156 w 438"/>
                <a:gd name="T1" fmla="*/ 406 h 439"/>
                <a:gd name="T2" fmla="*/ 156 w 438"/>
                <a:gd name="T3" fmla="*/ 406 h 439"/>
                <a:gd name="T4" fmla="*/ 31 w 438"/>
                <a:gd name="T5" fmla="*/ 125 h 439"/>
                <a:gd name="T6" fmla="*/ 281 w 438"/>
                <a:gd name="T7" fmla="*/ 31 h 439"/>
                <a:gd name="T8" fmla="*/ 406 w 438"/>
                <a:gd name="T9" fmla="*/ 281 h 439"/>
                <a:gd name="T10" fmla="*/ 156 w 438"/>
                <a:gd name="T11" fmla="*/ 40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156" y="406"/>
                  </a:moveTo>
                  <a:lnTo>
                    <a:pt x="156" y="406"/>
                  </a:lnTo>
                  <a:cubicBezTo>
                    <a:pt x="31" y="344"/>
                    <a:pt x="0" y="250"/>
                    <a:pt x="31" y="125"/>
                  </a:cubicBezTo>
                  <a:cubicBezTo>
                    <a:pt x="62" y="31"/>
                    <a:pt x="187" y="0"/>
                    <a:pt x="281" y="31"/>
                  </a:cubicBezTo>
                  <a:cubicBezTo>
                    <a:pt x="406" y="63"/>
                    <a:pt x="437" y="188"/>
                    <a:pt x="406" y="281"/>
                  </a:cubicBezTo>
                  <a:cubicBezTo>
                    <a:pt x="343" y="406"/>
                    <a:pt x="250" y="438"/>
                    <a:pt x="156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19" name="Freeform 10"/>
            <p:cNvSpPr>
              <a:spLocks noChangeArrowheads="1"/>
            </p:cNvSpPr>
            <p:nvPr/>
          </p:nvSpPr>
          <p:spPr bwMode="auto">
            <a:xfrm>
              <a:off x="8726391" y="4199930"/>
              <a:ext cx="146510" cy="146510"/>
            </a:xfrm>
            <a:custGeom>
              <a:avLst/>
              <a:gdLst>
                <a:gd name="T0" fmla="*/ 32 w 439"/>
                <a:gd name="T1" fmla="*/ 157 h 439"/>
                <a:gd name="T2" fmla="*/ 32 w 439"/>
                <a:gd name="T3" fmla="*/ 157 h 439"/>
                <a:gd name="T4" fmla="*/ 282 w 439"/>
                <a:gd name="T5" fmla="*/ 32 h 439"/>
                <a:gd name="T6" fmla="*/ 407 w 439"/>
                <a:gd name="T7" fmla="*/ 313 h 439"/>
                <a:gd name="T8" fmla="*/ 157 w 439"/>
                <a:gd name="T9" fmla="*/ 407 h 439"/>
                <a:gd name="T10" fmla="*/ 32 w 439"/>
                <a:gd name="T11" fmla="*/ 1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9">
                  <a:moveTo>
                    <a:pt x="32" y="157"/>
                  </a:moveTo>
                  <a:lnTo>
                    <a:pt x="32" y="157"/>
                  </a:lnTo>
                  <a:cubicBezTo>
                    <a:pt x="94" y="63"/>
                    <a:pt x="188" y="0"/>
                    <a:pt x="282" y="32"/>
                  </a:cubicBezTo>
                  <a:cubicBezTo>
                    <a:pt x="407" y="94"/>
                    <a:pt x="438" y="188"/>
                    <a:pt x="407" y="313"/>
                  </a:cubicBezTo>
                  <a:cubicBezTo>
                    <a:pt x="375" y="407"/>
                    <a:pt x="250" y="438"/>
                    <a:pt x="157" y="407"/>
                  </a:cubicBezTo>
                  <a:cubicBezTo>
                    <a:pt x="32" y="375"/>
                    <a:pt x="0" y="250"/>
                    <a:pt x="32" y="1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0" name="Freeform 11"/>
            <p:cNvSpPr>
              <a:spLocks noChangeArrowheads="1"/>
            </p:cNvSpPr>
            <p:nvPr/>
          </p:nvSpPr>
          <p:spPr bwMode="auto">
            <a:xfrm>
              <a:off x="6503833" y="3275452"/>
              <a:ext cx="156766" cy="156765"/>
            </a:xfrm>
            <a:custGeom>
              <a:avLst/>
              <a:gdLst>
                <a:gd name="T0" fmla="*/ 31 w 470"/>
                <a:gd name="T1" fmla="*/ 156 h 470"/>
                <a:gd name="T2" fmla="*/ 31 w 470"/>
                <a:gd name="T3" fmla="*/ 156 h 470"/>
                <a:gd name="T4" fmla="*/ 312 w 470"/>
                <a:gd name="T5" fmla="*/ 63 h 470"/>
                <a:gd name="T6" fmla="*/ 406 w 470"/>
                <a:gd name="T7" fmla="*/ 313 h 470"/>
                <a:gd name="T8" fmla="*/ 156 w 470"/>
                <a:gd name="T9" fmla="*/ 438 h 470"/>
                <a:gd name="T10" fmla="*/ 31 w 470"/>
                <a:gd name="T11" fmla="*/ 15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70">
                  <a:moveTo>
                    <a:pt x="31" y="156"/>
                  </a:moveTo>
                  <a:lnTo>
                    <a:pt x="31" y="156"/>
                  </a:lnTo>
                  <a:cubicBezTo>
                    <a:pt x="94" y="63"/>
                    <a:pt x="219" y="0"/>
                    <a:pt x="312" y="63"/>
                  </a:cubicBezTo>
                  <a:cubicBezTo>
                    <a:pt x="406" y="94"/>
                    <a:pt x="469" y="219"/>
                    <a:pt x="406" y="313"/>
                  </a:cubicBezTo>
                  <a:cubicBezTo>
                    <a:pt x="375" y="406"/>
                    <a:pt x="250" y="469"/>
                    <a:pt x="156" y="438"/>
                  </a:cubicBezTo>
                  <a:cubicBezTo>
                    <a:pt x="62" y="375"/>
                    <a:pt x="0" y="281"/>
                    <a:pt x="31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6503833" y="4199930"/>
              <a:ext cx="156766" cy="146510"/>
            </a:xfrm>
            <a:custGeom>
              <a:avLst/>
              <a:gdLst>
                <a:gd name="T0" fmla="*/ 31 w 470"/>
                <a:gd name="T1" fmla="*/ 313 h 439"/>
                <a:gd name="T2" fmla="*/ 31 w 470"/>
                <a:gd name="T3" fmla="*/ 313 h 439"/>
                <a:gd name="T4" fmla="*/ 156 w 470"/>
                <a:gd name="T5" fmla="*/ 32 h 439"/>
                <a:gd name="T6" fmla="*/ 406 w 470"/>
                <a:gd name="T7" fmla="*/ 157 h 439"/>
                <a:gd name="T8" fmla="*/ 312 w 470"/>
                <a:gd name="T9" fmla="*/ 407 h 439"/>
                <a:gd name="T10" fmla="*/ 31 w 470"/>
                <a:gd name="T11" fmla="*/ 31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31" y="313"/>
                  </a:moveTo>
                  <a:lnTo>
                    <a:pt x="31" y="313"/>
                  </a:lnTo>
                  <a:cubicBezTo>
                    <a:pt x="0" y="188"/>
                    <a:pt x="62" y="94"/>
                    <a:pt x="156" y="32"/>
                  </a:cubicBezTo>
                  <a:cubicBezTo>
                    <a:pt x="250" y="0"/>
                    <a:pt x="375" y="63"/>
                    <a:pt x="406" y="157"/>
                  </a:cubicBezTo>
                  <a:cubicBezTo>
                    <a:pt x="469" y="250"/>
                    <a:pt x="406" y="375"/>
                    <a:pt x="312" y="407"/>
                  </a:cubicBezTo>
                  <a:cubicBezTo>
                    <a:pt x="219" y="438"/>
                    <a:pt x="94" y="407"/>
                    <a:pt x="31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2" name="Freeform 13"/>
            <p:cNvSpPr>
              <a:spLocks noChangeArrowheads="1"/>
            </p:cNvSpPr>
            <p:nvPr/>
          </p:nvSpPr>
          <p:spPr bwMode="auto">
            <a:xfrm>
              <a:off x="8071491" y="4853365"/>
              <a:ext cx="155301" cy="146510"/>
            </a:xfrm>
            <a:custGeom>
              <a:avLst/>
              <a:gdLst>
                <a:gd name="T0" fmla="*/ 156 w 469"/>
                <a:gd name="T1" fmla="*/ 31 h 439"/>
                <a:gd name="T2" fmla="*/ 156 w 469"/>
                <a:gd name="T3" fmla="*/ 31 h 439"/>
                <a:gd name="T4" fmla="*/ 406 w 469"/>
                <a:gd name="T5" fmla="*/ 125 h 439"/>
                <a:gd name="T6" fmla="*/ 312 w 469"/>
                <a:gd name="T7" fmla="*/ 406 h 439"/>
                <a:gd name="T8" fmla="*/ 62 w 469"/>
                <a:gd name="T9" fmla="*/ 281 h 439"/>
                <a:gd name="T10" fmla="*/ 156 w 469"/>
                <a:gd name="T11" fmla="*/ 3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" h="439">
                  <a:moveTo>
                    <a:pt x="156" y="31"/>
                  </a:moveTo>
                  <a:lnTo>
                    <a:pt x="156" y="31"/>
                  </a:lnTo>
                  <a:cubicBezTo>
                    <a:pt x="250" y="0"/>
                    <a:pt x="375" y="31"/>
                    <a:pt x="406" y="125"/>
                  </a:cubicBezTo>
                  <a:cubicBezTo>
                    <a:pt x="468" y="250"/>
                    <a:pt x="406" y="344"/>
                    <a:pt x="312" y="406"/>
                  </a:cubicBezTo>
                  <a:cubicBezTo>
                    <a:pt x="218" y="438"/>
                    <a:pt x="93" y="406"/>
                    <a:pt x="62" y="281"/>
                  </a:cubicBezTo>
                  <a:cubicBezTo>
                    <a:pt x="0" y="188"/>
                    <a:pt x="62" y="63"/>
                    <a:pt x="156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3" name="Freeform 14"/>
            <p:cNvSpPr>
              <a:spLocks noChangeArrowheads="1"/>
            </p:cNvSpPr>
            <p:nvPr/>
          </p:nvSpPr>
          <p:spPr bwMode="auto">
            <a:xfrm>
              <a:off x="7158734" y="2632273"/>
              <a:ext cx="145045" cy="145045"/>
            </a:xfrm>
            <a:custGeom>
              <a:avLst/>
              <a:gdLst>
                <a:gd name="T0" fmla="*/ 156 w 438"/>
                <a:gd name="T1" fmla="*/ 31 h 438"/>
                <a:gd name="T2" fmla="*/ 156 w 438"/>
                <a:gd name="T3" fmla="*/ 31 h 438"/>
                <a:gd name="T4" fmla="*/ 406 w 438"/>
                <a:gd name="T5" fmla="*/ 156 h 438"/>
                <a:gd name="T6" fmla="*/ 281 w 438"/>
                <a:gd name="T7" fmla="*/ 406 h 438"/>
                <a:gd name="T8" fmla="*/ 31 w 438"/>
                <a:gd name="T9" fmla="*/ 312 h 438"/>
                <a:gd name="T10" fmla="*/ 156 w 438"/>
                <a:gd name="T11" fmla="*/ 31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8">
                  <a:moveTo>
                    <a:pt x="156" y="31"/>
                  </a:moveTo>
                  <a:lnTo>
                    <a:pt x="156" y="31"/>
                  </a:lnTo>
                  <a:cubicBezTo>
                    <a:pt x="250" y="0"/>
                    <a:pt x="343" y="31"/>
                    <a:pt x="406" y="156"/>
                  </a:cubicBezTo>
                  <a:cubicBezTo>
                    <a:pt x="437" y="250"/>
                    <a:pt x="406" y="375"/>
                    <a:pt x="281" y="406"/>
                  </a:cubicBezTo>
                  <a:cubicBezTo>
                    <a:pt x="187" y="437"/>
                    <a:pt x="62" y="406"/>
                    <a:pt x="31" y="312"/>
                  </a:cubicBezTo>
                  <a:cubicBezTo>
                    <a:pt x="0" y="187"/>
                    <a:pt x="31" y="93"/>
                    <a:pt x="156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4" name="Freeform 15"/>
            <p:cNvSpPr>
              <a:spLocks noChangeArrowheads="1"/>
            </p:cNvSpPr>
            <p:nvPr/>
          </p:nvSpPr>
          <p:spPr bwMode="auto">
            <a:xfrm>
              <a:off x="7385824" y="2570739"/>
              <a:ext cx="146510" cy="134789"/>
            </a:xfrm>
            <a:custGeom>
              <a:avLst/>
              <a:gdLst>
                <a:gd name="T0" fmla="*/ 250 w 439"/>
                <a:gd name="T1" fmla="*/ 406 h 407"/>
                <a:gd name="T2" fmla="*/ 250 w 439"/>
                <a:gd name="T3" fmla="*/ 406 h 407"/>
                <a:gd name="T4" fmla="*/ 0 w 439"/>
                <a:gd name="T5" fmla="*/ 250 h 407"/>
                <a:gd name="T6" fmla="*/ 156 w 439"/>
                <a:gd name="T7" fmla="*/ 0 h 407"/>
                <a:gd name="T8" fmla="*/ 406 w 439"/>
                <a:gd name="T9" fmla="*/ 156 h 407"/>
                <a:gd name="T10" fmla="*/ 250 w 439"/>
                <a:gd name="T11" fmla="*/ 40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07">
                  <a:moveTo>
                    <a:pt x="250" y="406"/>
                  </a:moveTo>
                  <a:lnTo>
                    <a:pt x="250" y="406"/>
                  </a:lnTo>
                  <a:cubicBezTo>
                    <a:pt x="125" y="406"/>
                    <a:pt x="31" y="344"/>
                    <a:pt x="0" y="250"/>
                  </a:cubicBezTo>
                  <a:cubicBezTo>
                    <a:pt x="0" y="125"/>
                    <a:pt x="63" y="31"/>
                    <a:pt x="156" y="0"/>
                  </a:cubicBezTo>
                  <a:cubicBezTo>
                    <a:pt x="281" y="0"/>
                    <a:pt x="375" y="63"/>
                    <a:pt x="406" y="156"/>
                  </a:cubicBezTo>
                  <a:cubicBezTo>
                    <a:pt x="438" y="281"/>
                    <a:pt x="344" y="375"/>
                    <a:pt x="250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5" name="Freeform 16"/>
            <p:cNvSpPr>
              <a:spLocks noChangeArrowheads="1"/>
            </p:cNvSpPr>
            <p:nvPr/>
          </p:nvSpPr>
          <p:spPr bwMode="auto">
            <a:xfrm>
              <a:off x="7853191" y="4916365"/>
              <a:ext cx="146510" cy="145044"/>
            </a:xfrm>
            <a:custGeom>
              <a:avLst/>
              <a:gdLst>
                <a:gd name="T0" fmla="*/ 250 w 439"/>
                <a:gd name="T1" fmla="*/ 437 h 438"/>
                <a:gd name="T2" fmla="*/ 250 w 439"/>
                <a:gd name="T3" fmla="*/ 437 h 438"/>
                <a:gd name="T4" fmla="*/ 32 w 439"/>
                <a:gd name="T5" fmla="*/ 281 h 438"/>
                <a:gd name="T6" fmla="*/ 188 w 439"/>
                <a:gd name="T7" fmla="*/ 31 h 438"/>
                <a:gd name="T8" fmla="*/ 407 w 439"/>
                <a:gd name="T9" fmla="*/ 187 h 438"/>
                <a:gd name="T10" fmla="*/ 250 w 439"/>
                <a:gd name="T11" fmla="*/ 43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250" y="437"/>
                  </a:moveTo>
                  <a:lnTo>
                    <a:pt x="250" y="437"/>
                  </a:lnTo>
                  <a:cubicBezTo>
                    <a:pt x="157" y="437"/>
                    <a:pt x="32" y="375"/>
                    <a:pt x="32" y="281"/>
                  </a:cubicBezTo>
                  <a:cubicBezTo>
                    <a:pt x="0" y="156"/>
                    <a:pt x="63" y="62"/>
                    <a:pt x="188" y="31"/>
                  </a:cubicBezTo>
                  <a:cubicBezTo>
                    <a:pt x="282" y="0"/>
                    <a:pt x="375" y="93"/>
                    <a:pt x="407" y="187"/>
                  </a:cubicBezTo>
                  <a:cubicBezTo>
                    <a:pt x="438" y="312"/>
                    <a:pt x="344" y="406"/>
                    <a:pt x="250" y="4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6" name="Freeform 17"/>
            <p:cNvSpPr>
              <a:spLocks noChangeArrowheads="1"/>
            </p:cNvSpPr>
            <p:nvPr/>
          </p:nvSpPr>
          <p:spPr bwMode="auto">
            <a:xfrm>
              <a:off x="6442299" y="3981631"/>
              <a:ext cx="146510" cy="134789"/>
            </a:xfrm>
            <a:custGeom>
              <a:avLst/>
              <a:gdLst>
                <a:gd name="T0" fmla="*/ 32 w 439"/>
                <a:gd name="T1" fmla="*/ 250 h 407"/>
                <a:gd name="T2" fmla="*/ 32 w 439"/>
                <a:gd name="T3" fmla="*/ 250 h 407"/>
                <a:gd name="T4" fmla="*/ 188 w 439"/>
                <a:gd name="T5" fmla="*/ 0 h 407"/>
                <a:gd name="T6" fmla="*/ 407 w 439"/>
                <a:gd name="T7" fmla="*/ 156 h 407"/>
                <a:gd name="T8" fmla="*/ 250 w 439"/>
                <a:gd name="T9" fmla="*/ 406 h 407"/>
                <a:gd name="T10" fmla="*/ 32 w 439"/>
                <a:gd name="T11" fmla="*/ 25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07">
                  <a:moveTo>
                    <a:pt x="32" y="250"/>
                  </a:moveTo>
                  <a:lnTo>
                    <a:pt x="32" y="250"/>
                  </a:lnTo>
                  <a:cubicBezTo>
                    <a:pt x="0" y="125"/>
                    <a:pt x="63" y="31"/>
                    <a:pt x="188" y="0"/>
                  </a:cubicBezTo>
                  <a:cubicBezTo>
                    <a:pt x="282" y="0"/>
                    <a:pt x="375" y="63"/>
                    <a:pt x="407" y="156"/>
                  </a:cubicBezTo>
                  <a:cubicBezTo>
                    <a:pt x="438" y="281"/>
                    <a:pt x="344" y="375"/>
                    <a:pt x="250" y="406"/>
                  </a:cubicBezTo>
                  <a:cubicBezTo>
                    <a:pt x="157" y="406"/>
                    <a:pt x="32" y="344"/>
                    <a:pt x="32" y="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7" name="Freeform 18"/>
            <p:cNvSpPr>
              <a:spLocks noChangeArrowheads="1"/>
            </p:cNvSpPr>
            <p:nvPr/>
          </p:nvSpPr>
          <p:spPr bwMode="auto">
            <a:xfrm>
              <a:off x="6950689" y="4739087"/>
              <a:ext cx="145045" cy="146510"/>
            </a:xfrm>
            <a:custGeom>
              <a:avLst/>
              <a:gdLst>
                <a:gd name="T0" fmla="*/ 93 w 438"/>
                <a:gd name="T1" fmla="*/ 375 h 439"/>
                <a:gd name="T2" fmla="*/ 93 w 438"/>
                <a:gd name="T3" fmla="*/ 375 h 439"/>
                <a:gd name="T4" fmla="*/ 62 w 438"/>
                <a:gd name="T5" fmla="*/ 125 h 439"/>
                <a:gd name="T6" fmla="*/ 312 w 438"/>
                <a:gd name="T7" fmla="*/ 63 h 439"/>
                <a:gd name="T8" fmla="*/ 375 w 438"/>
                <a:gd name="T9" fmla="*/ 344 h 439"/>
                <a:gd name="T10" fmla="*/ 93 w 438"/>
                <a:gd name="T11" fmla="*/ 37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93" y="375"/>
                  </a:moveTo>
                  <a:lnTo>
                    <a:pt x="93" y="375"/>
                  </a:lnTo>
                  <a:cubicBezTo>
                    <a:pt x="0" y="313"/>
                    <a:pt x="0" y="219"/>
                    <a:pt x="62" y="125"/>
                  </a:cubicBezTo>
                  <a:cubicBezTo>
                    <a:pt x="125" y="32"/>
                    <a:pt x="250" y="0"/>
                    <a:pt x="312" y="63"/>
                  </a:cubicBezTo>
                  <a:cubicBezTo>
                    <a:pt x="406" y="125"/>
                    <a:pt x="437" y="250"/>
                    <a:pt x="375" y="344"/>
                  </a:cubicBezTo>
                  <a:cubicBezTo>
                    <a:pt x="312" y="438"/>
                    <a:pt x="187" y="438"/>
                    <a:pt x="93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8" name="Freeform 19"/>
            <p:cNvSpPr>
              <a:spLocks noChangeArrowheads="1"/>
            </p:cNvSpPr>
            <p:nvPr/>
          </p:nvSpPr>
          <p:spPr bwMode="auto">
            <a:xfrm>
              <a:off x="8612114" y="4407975"/>
              <a:ext cx="155301" cy="146510"/>
            </a:xfrm>
            <a:custGeom>
              <a:avLst/>
              <a:gdLst>
                <a:gd name="T0" fmla="*/ 62 w 469"/>
                <a:gd name="T1" fmla="*/ 125 h 439"/>
                <a:gd name="T2" fmla="*/ 62 w 469"/>
                <a:gd name="T3" fmla="*/ 125 h 439"/>
                <a:gd name="T4" fmla="*/ 343 w 469"/>
                <a:gd name="T5" fmla="*/ 63 h 439"/>
                <a:gd name="T6" fmla="*/ 406 w 469"/>
                <a:gd name="T7" fmla="*/ 344 h 439"/>
                <a:gd name="T8" fmla="*/ 125 w 469"/>
                <a:gd name="T9" fmla="*/ 407 h 439"/>
                <a:gd name="T10" fmla="*/ 62 w 469"/>
                <a:gd name="T11" fmla="*/ 12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" h="439">
                  <a:moveTo>
                    <a:pt x="62" y="125"/>
                  </a:moveTo>
                  <a:lnTo>
                    <a:pt x="62" y="125"/>
                  </a:lnTo>
                  <a:cubicBezTo>
                    <a:pt x="125" y="32"/>
                    <a:pt x="250" y="0"/>
                    <a:pt x="343" y="63"/>
                  </a:cubicBezTo>
                  <a:cubicBezTo>
                    <a:pt x="437" y="125"/>
                    <a:pt x="468" y="250"/>
                    <a:pt x="406" y="344"/>
                  </a:cubicBezTo>
                  <a:cubicBezTo>
                    <a:pt x="343" y="438"/>
                    <a:pt x="218" y="438"/>
                    <a:pt x="125" y="407"/>
                  </a:cubicBezTo>
                  <a:cubicBezTo>
                    <a:pt x="31" y="344"/>
                    <a:pt x="0" y="219"/>
                    <a:pt x="62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29" name="Freeform 20"/>
            <p:cNvSpPr>
              <a:spLocks noChangeArrowheads="1"/>
            </p:cNvSpPr>
            <p:nvPr/>
          </p:nvSpPr>
          <p:spPr bwMode="auto">
            <a:xfrm>
              <a:off x="6618111" y="3068873"/>
              <a:ext cx="145045" cy="156766"/>
            </a:xfrm>
            <a:custGeom>
              <a:avLst/>
              <a:gdLst>
                <a:gd name="T0" fmla="*/ 62 w 438"/>
                <a:gd name="T1" fmla="*/ 125 h 470"/>
                <a:gd name="T2" fmla="*/ 62 w 438"/>
                <a:gd name="T3" fmla="*/ 125 h 470"/>
                <a:gd name="T4" fmla="*/ 343 w 438"/>
                <a:gd name="T5" fmla="*/ 63 h 470"/>
                <a:gd name="T6" fmla="*/ 375 w 438"/>
                <a:gd name="T7" fmla="*/ 344 h 470"/>
                <a:gd name="T8" fmla="*/ 125 w 438"/>
                <a:gd name="T9" fmla="*/ 406 h 470"/>
                <a:gd name="T10" fmla="*/ 62 w 438"/>
                <a:gd name="T11" fmla="*/ 12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70">
                  <a:moveTo>
                    <a:pt x="62" y="125"/>
                  </a:moveTo>
                  <a:lnTo>
                    <a:pt x="62" y="125"/>
                  </a:lnTo>
                  <a:cubicBezTo>
                    <a:pt x="125" y="31"/>
                    <a:pt x="250" y="0"/>
                    <a:pt x="343" y="63"/>
                  </a:cubicBezTo>
                  <a:cubicBezTo>
                    <a:pt x="437" y="125"/>
                    <a:pt x="437" y="250"/>
                    <a:pt x="375" y="344"/>
                  </a:cubicBezTo>
                  <a:cubicBezTo>
                    <a:pt x="312" y="438"/>
                    <a:pt x="187" y="469"/>
                    <a:pt x="125" y="406"/>
                  </a:cubicBezTo>
                  <a:cubicBezTo>
                    <a:pt x="31" y="344"/>
                    <a:pt x="0" y="219"/>
                    <a:pt x="62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30" name="Freeform 21"/>
            <p:cNvSpPr>
              <a:spLocks noChangeArrowheads="1"/>
            </p:cNvSpPr>
            <p:nvPr/>
          </p:nvSpPr>
          <p:spPr bwMode="auto">
            <a:xfrm>
              <a:off x="7385824" y="4916365"/>
              <a:ext cx="146510" cy="145044"/>
            </a:xfrm>
            <a:custGeom>
              <a:avLst/>
              <a:gdLst>
                <a:gd name="T0" fmla="*/ 156 w 439"/>
                <a:gd name="T1" fmla="*/ 437 h 438"/>
                <a:gd name="T2" fmla="*/ 156 w 439"/>
                <a:gd name="T3" fmla="*/ 437 h 438"/>
                <a:gd name="T4" fmla="*/ 0 w 439"/>
                <a:gd name="T5" fmla="*/ 187 h 438"/>
                <a:gd name="T6" fmla="*/ 250 w 439"/>
                <a:gd name="T7" fmla="*/ 31 h 438"/>
                <a:gd name="T8" fmla="*/ 406 w 439"/>
                <a:gd name="T9" fmla="*/ 281 h 438"/>
                <a:gd name="T10" fmla="*/ 156 w 439"/>
                <a:gd name="T11" fmla="*/ 43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156" y="437"/>
                  </a:moveTo>
                  <a:lnTo>
                    <a:pt x="156" y="437"/>
                  </a:lnTo>
                  <a:cubicBezTo>
                    <a:pt x="63" y="406"/>
                    <a:pt x="0" y="312"/>
                    <a:pt x="0" y="187"/>
                  </a:cubicBezTo>
                  <a:cubicBezTo>
                    <a:pt x="31" y="93"/>
                    <a:pt x="125" y="0"/>
                    <a:pt x="250" y="31"/>
                  </a:cubicBezTo>
                  <a:cubicBezTo>
                    <a:pt x="344" y="62"/>
                    <a:pt x="438" y="156"/>
                    <a:pt x="406" y="281"/>
                  </a:cubicBezTo>
                  <a:cubicBezTo>
                    <a:pt x="375" y="375"/>
                    <a:pt x="281" y="437"/>
                    <a:pt x="156" y="4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31" name="Freeform 22"/>
            <p:cNvSpPr>
              <a:spLocks noChangeArrowheads="1"/>
            </p:cNvSpPr>
            <p:nvPr/>
          </p:nvSpPr>
          <p:spPr bwMode="auto">
            <a:xfrm>
              <a:off x="8798181" y="3981631"/>
              <a:ext cx="145045" cy="134789"/>
            </a:xfrm>
            <a:custGeom>
              <a:avLst/>
              <a:gdLst>
                <a:gd name="T0" fmla="*/ 0 w 438"/>
                <a:gd name="T1" fmla="*/ 156 h 407"/>
                <a:gd name="T2" fmla="*/ 0 w 438"/>
                <a:gd name="T3" fmla="*/ 156 h 407"/>
                <a:gd name="T4" fmla="*/ 250 w 438"/>
                <a:gd name="T5" fmla="*/ 0 h 407"/>
                <a:gd name="T6" fmla="*/ 405 w 438"/>
                <a:gd name="T7" fmla="*/ 250 h 407"/>
                <a:gd name="T8" fmla="*/ 156 w 438"/>
                <a:gd name="T9" fmla="*/ 406 h 407"/>
                <a:gd name="T10" fmla="*/ 0 w 438"/>
                <a:gd name="T11" fmla="*/ 15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07">
                  <a:moveTo>
                    <a:pt x="0" y="156"/>
                  </a:moveTo>
                  <a:lnTo>
                    <a:pt x="0" y="156"/>
                  </a:lnTo>
                  <a:cubicBezTo>
                    <a:pt x="31" y="63"/>
                    <a:pt x="125" y="0"/>
                    <a:pt x="250" y="0"/>
                  </a:cubicBezTo>
                  <a:cubicBezTo>
                    <a:pt x="343" y="31"/>
                    <a:pt x="437" y="125"/>
                    <a:pt x="405" y="250"/>
                  </a:cubicBezTo>
                  <a:cubicBezTo>
                    <a:pt x="374" y="344"/>
                    <a:pt x="281" y="406"/>
                    <a:pt x="156" y="406"/>
                  </a:cubicBezTo>
                  <a:cubicBezTo>
                    <a:pt x="63" y="375"/>
                    <a:pt x="0" y="281"/>
                    <a:pt x="0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32" name="Freeform 23"/>
            <p:cNvSpPr>
              <a:spLocks noChangeArrowheads="1"/>
            </p:cNvSpPr>
            <p:nvPr/>
          </p:nvSpPr>
          <p:spPr bwMode="auto">
            <a:xfrm>
              <a:off x="6442299" y="3505473"/>
              <a:ext cx="146510" cy="145045"/>
            </a:xfrm>
            <a:custGeom>
              <a:avLst/>
              <a:gdLst>
                <a:gd name="T0" fmla="*/ 32 w 439"/>
                <a:gd name="T1" fmla="*/ 187 h 438"/>
                <a:gd name="T2" fmla="*/ 32 w 439"/>
                <a:gd name="T3" fmla="*/ 187 h 438"/>
                <a:gd name="T4" fmla="*/ 250 w 439"/>
                <a:gd name="T5" fmla="*/ 31 h 438"/>
                <a:gd name="T6" fmla="*/ 407 w 439"/>
                <a:gd name="T7" fmla="*/ 281 h 438"/>
                <a:gd name="T8" fmla="*/ 188 w 439"/>
                <a:gd name="T9" fmla="*/ 437 h 438"/>
                <a:gd name="T10" fmla="*/ 32 w 439"/>
                <a:gd name="T11" fmla="*/ 18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32" y="187"/>
                  </a:moveTo>
                  <a:lnTo>
                    <a:pt x="32" y="187"/>
                  </a:lnTo>
                  <a:cubicBezTo>
                    <a:pt x="32" y="93"/>
                    <a:pt x="157" y="0"/>
                    <a:pt x="250" y="31"/>
                  </a:cubicBezTo>
                  <a:cubicBezTo>
                    <a:pt x="344" y="62"/>
                    <a:pt x="438" y="156"/>
                    <a:pt x="407" y="281"/>
                  </a:cubicBezTo>
                  <a:cubicBezTo>
                    <a:pt x="375" y="375"/>
                    <a:pt x="282" y="437"/>
                    <a:pt x="188" y="437"/>
                  </a:cubicBezTo>
                  <a:cubicBezTo>
                    <a:pt x="63" y="406"/>
                    <a:pt x="0" y="312"/>
                    <a:pt x="32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33" name="Freeform 24"/>
            <p:cNvSpPr>
              <a:spLocks noChangeArrowheads="1"/>
            </p:cNvSpPr>
            <p:nvPr/>
          </p:nvSpPr>
          <p:spPr bwMode="auto">
            <a:xfrm>
              <a:off x="6618111" y="4407975"/>
              <a:ext cx="145045" cy="146510"/>
            </a:xfrm>
            <a:custGeom>
              <a:avLst/>
              <a:gdLst>
                <a:gd name="T0" fmla="*/ 62 w 438"/>
                <a:gd name="T1" fmla="*/ 344 h 439"/>
                <a:gd name="T2" fmla="*/ 62 w 438"/>
                <a:gd name="T3" fmla="*/ 344 h 439"/>
                <a:gd name="T4" fmla="*/ 125 w 438"/>
                <a:gd name="T5" fmla="*/ 63 h 439"/>
                <a:gd name="T6" fmla="*/ 375 w 438"/>
                <a:gd name="T7" fmla="*/ 125 h 439"/>
                <a:gd name="T8" fmla="*/ 343 w 438"/>
                <a:gd name="T9" fmla="*/ 407 h 439"/>
                <a:gd name="T10" fmla="*/ 62 w 438"/>
                <a:gd name="T11" fmla="*/ 34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62" y="344"/>
                  </a:moveTo>
                  <a:lnTo>
                    <a:pt x="62" y="344"/>
                  </a:lnTo>
                  <a:cubicBezTo>
                    <a:pt x="0" y="250"/>
                    <a:pt x="31" y="125"/>
                    <a:pt x="125" y="63"/>
                  </a:cubicBezTo>
                  <a:cubicBezTo>
                    <a:pt x="187" y="0"/>
                    <a:pt x="312" y="32"/>
                    <a:pt x="375" y="125"/>
                  </a:cubicBezTo>
                  <a:cubicBezTo>
                    <a:pt x="437" y="219"/>
                    <a:pt x="437" y="344"/>
                    <a:pt x="343" y="407"/>
                  </a:cubicBezTo>
                  <a:cubicBezTo>
                    <a:pt x="250" y="438"/>
                    <a:pt x="125" y="438"/>
                    <a:pt x="62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34" name="Freeform 25"/>
            <p:cNvSpPr>
              <a:spLocks noChangeArrowheads="1"/>
            </p:cNvSpPr>
            <p:nvPr/>
          </p:nvSpPr>
          <p:spPr bwMode="auto">
            <a:xfrm>
              <a:off x="8279535" y="4739087"/>
              <a:ext cx="155301" cy="146510"/>
            </a:xfrm>
            <a:custGeom>
              <a:avLst/>
              <a:gdLst>
                <a:gd name="T0" fmla="*/ 125 w 469"/>
                <a:gd name="T1" fmla="*/ 63 h 439"/>
                <a:gd name="T2" fmla="*/ 125 w 469"/>
                <a:gd name="T3" fmla="*/ 63 h 439"/>
                <a:gd name="T4" fmla="*/ 406 w 469"/>
                <a:gd name="T5" fmla="*/ 125 h 439"/>
                <a:gd name="T6" fmla="*/ 343 w 469"/>
                <a:gd name="T7" fmla="*/ 375 h 439"/>
                <a:gd name="T8" fmla="*/ 62 w 469"/>
                <a:gd name="T9" fmla="*/ 344 h 439"/>
                <a:gd name="T10" fmla="*/ 125 w 469"/>
                <a:gd name="T11" fmla="*/ 6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" h="439">
                  <a:moveTo>
                    <a:pt x="125" y="63"/>
                  </a:moveTo>
                  <a:lnTo>
                    <a:pt x="125" y="63"/>
                  </a:lnTo>
                  <a:cubicBezTo>
                    <a:pt x="218" y="0"/>
                    <a:pt x="343" y="32"/>
                    <a:pt x="406" y="125"/>
                  </a:cubicBezTo>
                  <a:cubicBezTo>
                    <a:pt x="468" y="219"/>
                    <a:pt x="437" y="313"/>
                    <a:pt x="343" y="375"/>
                  </a:cubicBezTo>
                  <a:cubicBezTo>
                    <a:pt x="250" y="438"/>
                    <a:pt x="125" y="438"/>
                    <a:pt x="62" y="344"/>
                  </a:cubicBezTo>
                  <a:cubicBezTo>
                    <a:pt x="0" y="250"/>
                    <a:pt x="31" y="125"/>
                    <a:pt x="125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35" name="Freeform 26"/>
            <p:cNvSpPr>
              <a:spLocks noChangeArrowheads="1"/>
            </p:cNvSpPr>
            <p:nvPr/>
          </p:nvSpPr>
          <p:spPr bwMode="auto">
            <a:xfrm>
              <a:off x="6950689" y="2746551"/>
              <a:ext cx="145045" cy="146510"/>
            </a:xfrm>
            <a:custGeom>
              <a:avLst/>
              <a:gdLst>
                <a:gd name="T0" fmla="*/ 93 w 438"/>
                <a:gd name="T1" fmla="*/ 63 h 439"/>
                <a:gd name="T2" fmla="*/ 93 w 438"/>
                <a:gd name="T3" fmla="*/ 63 h 439"/>
                <a:gd name="T4" fmla="*/ 375 w 438"/>
                <a:gd name="T5" fmla="*/ 94 h 439"/>
                <a:gd name="T6" fmla="*/ 312 w 438"/>
                <a:gd name="T7" fmla="*/ 375 h 439"/>
                <a:gd name="T8" fmla="*/ 62 w 438"/>
                <a:gd name="T9" fmla="*/ 313 h 439"/>
                <a:gd name="T10" fmla="*/ 93 w 438"/>
                <a:gd name="T11" fmla="*/ 6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93" y="63"/>
                  </a:moveTo>
                  <a:lnTo>
                    <a:pt x="93" y="63"/>
                  </a:lnTo>
                  <a:cubicBezTo>
                    <a:pt x="187" y="0"/>
                    <a:pt x="312" y="0"/>
                    <a:pt x="375" y="94"/>
                  </a:cubicBezTo>
                  <a:cubicBezTo>
                    <a:pt x="437" y="188"/>
                    <a:pt x="406" y="313"/>
                    <a:pt x="312" y="375"/>
                  </a:cubicBezTo>
                  <a:cubicBezTo>
                    <a:pt x="250" y="438"/>
                    <a:pt x="125" y="407"/>
                    <a:pt x="62" y="313"/>
                  </a:cubicBezTo>
                  <a:cubicBezTo>
                    <a:pt x="0" y="219"/>
                    <a:pt x="0" y="94"/>
                    <a:pt x="93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37" name="Freeform 28"/>
            <p:cNvSpPr>
              <a:spLocks noChangeArrowheads="1"/>
            </p:cNvSpPr>
            <p:nvPr/>
          </p:nvSpPr>
          <p:spPr bwMode="auto">
            <a:xfrm>
              <a:off x="10023005" y="4947132"/>
              <a:ext cx="134789" cy="136255"/>
            </a:xfrm>
            <a:custGeom>
              <a:avLst/>
              <a:gdLst>
                <a:gd name="T0" fmla="*/ 187 w 407"/>
                <a:gd name="T1" fmla="*/ 0 h 408"/>
                <a:gd name="T2" fmla="*/ 187 w 407"/>
                <a:gd name="T3" fmla="*/ 0 h 408"/>
                <a:gd name="T4" fmla="*/ 406 w 407"/>
                <a:gd name="T5" fmla="*/ 219 h 408"/>
                <a:gd name="T6" fmla="*/ 187 w 407"/>
                <a:gd name="T7" fmla="*/ 407 h 408"/>
                <a:gd name="T8" fmla="*/ 0 w 407"/>
                <a:gd name="T9" fmla="*/ 219 h 408"/>
                <a:gd name="T10" fmla="*/ 187 w 407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8">
                  <a:moveTo>
                    <a:pt x="187" y="0"/>
                  </a:moveTo>
                  <a:lnTo>
                    <a:pt x="187" y="0"/>
                  </a:lnTo>
                  <a:cubicBezTo>
                    <a:pt x="312" y="0"/>
                    <a:pt x="406" y="94"/>
                    <a:pt x="406" y="219"/>
                  </a:cubicBezTo>
                  <a:cubicBezTo>
                    <a:pt x="406" y="313"/>
                    <a:pt x="312" y="407"/>
                    <a:pt x="187" y="407"/>
                  </a:cubicBezTo>
                  <a:cubicBezTo>
                    <a:pt x="93" y="407"/>
                    <a:pt x="0" y="313"/>
                    <a:pt x="0" y="219"/>
                  </a:cubicBezTo>
                  <a:cubicBezTo>
                    <a:pt x="0" y="94"/>
                    <a:pt x="93" y="0"/>
                    <a:pt x="18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38" name="Freeform 29"/>
            <p:cNvSpPr>
              <a:spLocks noChangeArrowheads="1"/>
            </p:cNvSpPr>
            <p:nvPr/>
          </p:nvSpPr>
          <p:spPr bwMode="auto">
            <a:xfrm>
              <a:off x="10023005" y="2550227"/>
              <a:ext cx="134789" cy="134789"/>
            </a:xfrm>
            <a:custGeom>
              <a:avLst/>
              <a:gdLst>
                <a:gd name="T0" fmla="*/ 187 w 407"/>
                <a:gd name="T1" fmla="*/ 0 h 407"/>
                <a:gd name="T2" fmla="*/ 187 w 407"/>
                <a:gd name="T3" fmla="*/ 0 h 407"/>
                <a:gd name="T4" fmla="*/ 406 w 407"/>
                <a:gd name="T5" fmla="*/ 187 h 407"/>
                <a:gd name="T6" fmla="*/ 187 w 407"/>
                <a:gd name="T7" fmla="*/ 406 h 407"/>
                <a:gd name="T8" fmla="*/ 0 w 407"/>
                <a:gd name="T9" fmla="*/ 187 h 407"/>
                <a:gd name="T10" fmla="*/ 18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187" y="0"/>
                  </a:moveTo>
                  <a:lnTo>
                    <a:pt x="187" y="0"/>
                  </a:lnTo>
                  <a:cubicBezTo>
                    <a:pt x="312" y="0"/>
                    <a:pt x="406" y="93"/>
                    <a:pt x="406" y="187"/>
                  </a:cubicBezTo>
                  <a:cubicBezTo>
                    <a:pt x="406" y="312"/>
                    <a:pt x="312" y="406"/>
                    <a:pt x="187" y="406"/>
                  </a:cubicBezTo>
                  <a:cubicBezTo>
                    <a:pt x="93" y="406"/>
                    <a:pt x="0" y="312"/>
                    <a:pt x="0" y="187"/>
                  </a:cubicBezTo>
                  <a:cubicBezTo>
                    <a:pt x="0" y="93"/>
                    <a:pt x="93" y="0"/>
                    <a:pt x="18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39" name="Freeform 30"/>
            <p:cNvSpPr>
              <a:spLocks noChangeArrowheads="1"/>
            </p:cNvSpPr>
            <p:nvPr/>
          </p:nvSpPr>
          <p:spPr bwMode="auto">
            <a:xfrm>
              <a:off x="11227318" y="3754540"/>
              <a:ext cx="134789" cy="124534"/>
            </a:xfrm>
            <a:custGeom>
              <a:avLst/>
              <a:gdLst>
                <a:gd name="T0" fmla="*/ 406 w 407"/>
                <a:gd name="T1" fmla="*/ 187 h 375"/>
                <a:gd name="T2" fmla="*/ 406 w 407"/>
                <a:gd name="T3" fmla="*/ 187 h 375"/>
                <a:gd name="T4" fmla="*/ 187 w 407"/>
                <a:gd name="T5" fmla="*/ 374 h 375"/>
                <a:gd name="T6" fmla="*/ 0 w 407"/>
                <a:gd name="T7" fmla="*/ 187 h 375"/>
                <a:gd name="T8" fmla="*/ 187 w 407"/>
                <a:gd name="T9" fmla="*/ 0 h 375"/>
                <a:gd name="T10" fmla="*/ 406 w 407"/>
                <a:gd name="T11" fmla="*/ 18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375">
                  <a:moveTo>
                    <a:pt x="406" y="187"/>
                  </a:moveTo>
                  <a:lnTo>
                    <a:pt x="406" y="187"/>
                  </a:lnTo>
                  <a:cubicBezTo>
                    <a:pt x="406" y="311"/>
                    <a:pt x="312" y="374"/>
                    <a:pt x="187" y="374"/>
                  </a:cubicBezTo>
                  <a:cubicBezTo>
                    <a:pt x="93" y="374"/>
                    <a:pt x="0" y="311"/>
                    <a:pt x="0" y="187"/>
                  </a:cubicBezTo>
                  <a:cubicBezTo>
                    <a:pt x="0" y="93"/>
                    <a:pt x="93" y="0"/>
                    <a:pt x="187" y="0"/>
                  </a:cubicBezTo>
                  <a:cubicBezTo>
                    <a:pt x="312" y="0"/>
                    <a:pt x="406" y="93"/>
                    <a:pt x="406" y="1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0" name="Freeform 31"/>
            <p:cNvSpPr>
              <a:spLocks noChangeArrowheads="1"/>
            </p:cNvSpPr>
            <p:nvPr/>
          </p:nvSpPr>
          <p:spPr bwMode="auto">
            <a:xfrm>
              <a:off x="10863973" y="2891596"/>
              <a:ext cx="145045" cy="145044"/>
            </a:xfrm>
            <a:custGeom>
              <a:avLst/>
              <a:gdLst>
                <a:gd name="T0" fmla="*/ 375 w 438"/>
                <a:gd name="T1" fmla="*/ 93 h 438"/>
                <a:gd name="T2" fmla="*/ 375 w 438"/>
                <a:gd name="T3" fmla="*/ 93 h 438"/>
                <a:gd name="T4" fmla="*/ 375 w 438"/>
                <a:gd name="T5" fmla="*/ 375 h 438"/>
                <a:gd name="T6" fmla="*/ 94 w 438"/>
                <a:gd name="T7" fmla="*/ 375 h 438"/>
                <a:gd name="T8" fmla="*/ 94 w 438"/>
                <a:gd name="T9" fmla="*/ 93 h 438"/>
                <a:gd name="T10" fmla="*/ 375 w 438"/>
                <a:gd name="T11" fmla="*/ 9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8">
                  <a:moveTo>
                    <a:pt x="375" y="93"/>
                  </a:moveTo>
                  <a:lnTo>
                    <a:pt x="375" y="93"/>
                  </a:lnTo>
                  <a:cubicBezTo>
                    <a:pt x="437" y="156"/>
                    <a:pt x="437" y="281"/>
                    <a:pt x="375" y="375"/>
                  </a:cubicBezTo>
                  <a:cubicBezTo>
                    <a:pt x="281" y="437"/>
                    <a:pt x="156" y="437"/>
                    <a:pt x="94" y="375"/>
                  </a:cubicBezTo>
                  <a:cubicBezTo>
                    <a:pt x="0" y="281"/>
                    <a:pt x="0" y="156"/>
                    <a:pt x="94" y="93"/>
                  </a:cubicBezTo>
                  <a:cubicBezTo>
                    <a:pt x="156" y="0"/>
                    <a:pt x="281" y="0"/>
                    <a:pt x="375" y="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1" name="Freeform 32"/>
            <p:cNvSpPr>
              <a:spLocks noChangeArrowheads="1"/>
            </p:cNvSpPr>
            <p:nvPr/>
          </p:nvSpPr>
          <p:spPr bwMode="auto">
            <a:xfrm>
              <a:off x="9171782" y="2891596"/>
              <a:ext cx="146510" cy="145044"/>
            </a:xfrm>
            <a:custGeom>
              <a:avLst/>
              <a:gdLst>
                <a:gd name="T0" fmla="*/ 344 w 439"/>
                <a:gd name="T1" fmla="*/ 375 h 438"/>
                <a:gd name="T2" fmla="*/ 344 w 439"/>
                <a:gd name="T3" fmla="*/ 375 h 438"/>
                <a:gd name="T4" fmla="*/ 63 w 439"/>
                <a:gd name="T5" fmla="*/ 375 h 438"/>
                <a:gd name="T6" fmla="*/ 63 w 439"/>
                <a:gd name="T7" fmla="*/ 93 h 438"/>
                <a:gd name="T8" fmla="*/ 344 w 439"/>
                <a:gd name="T9" fmla="*/ 93 h 438"/>
                <a:gd name="T10" fmla="*/ 344 w 439"/>
                <a:gd name="T11" fmla="*/ 375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8">
                  <a:moveTo>
                    <a:pt x="344" y="375"/>
                  </a:moveTo>
                  <a:lnTo>
                    <a:pt x="344" y="375"/>
                  </a:lnTo>
                  <a:cubicBezTo>
                    <a:pt x="281" y="437"/>
                    <a:pt x="156" y="437"/>
                    <a:pt x="63" y="375"/>
                  </a:cubicBezTo>
                  <a:cubicBezTo>
                    <a:pt x="0" y="281"/>
                    <a:pt x="0" y="156"/>
                    <a:pt x="63" y="93"/>
                  </a:cubicBezTo>
                  <a:cubicBezTo>
                    <a:pt x="156" y="0"/>
                    <a:pt x="281" y="0"/>
                    <a:pt x="344" y="93"/>
                  </a:cubicBezTo>
                  <a:cubicBezTo>
                    <a:pt x="438" y="156"/>
                    <a:pt x="438" y="281"/>
                    <a:pt x="344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2" name="Freeform 33"/>
            <p:cNvSpPr>
              <a:spLocks noChangeArrowheads="1"/>
            </p:cNvSpPr>
            <p:nvPr/>
          </p:nvSpPr>
          <p:spPr bwMode="auto">
            <a:xfrm>
              <a:off x="10863973" y="4594043"/>
              <a:ext cx="145045" cy="145044"/>
            </a:xfrm>
            <a:custGeom>
              <a:avLst/>
              <a:gdLst>
                <a:gd name="T0" fmla="*/ 375 w 438"/>
                <a:gd name="T1" fmla="*/ 344 h 438"/>
                <a:gd name="T2" fmla="*/ 375 w 438"/>
                <a:gd name="T3" fmla="*/ 344 h 438"/>
                <a:gd name="T4" fmla="*/ 94 w 438"/>
                <a:gd name="T5" fmla="*/ 344 h 438"/>
                <a:gd name="T6" fmla="*/ 94 w 438"/>
                <a:gd name="T7" fmla="*/ 62 h 438"/>
                <a:gd name="T8" fmla="*/ 375 w 438"/>
                <a:gd name="T9" fmla="*/ 62 h 438"/>
                <a:gd name="T10" fmla="*/ 375 w 438"/>
                <a:gd name="T11" fmla="*/ 34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8">
                  <a:moveTo>
                    <a:pt x="375" y="344"/>
                  </a:moveTo>
                  <a:lnTo>
                    <a:pt x="375" y="344"/>
                  </a:lnTo>
                  <a:cubicBezTo>
                    <a:pt x="281" y="437"/>
                    <a:pt x="156" y="437"/>
                    <a:pt x="94" y="344"/>
                  </a:cubicBezTo>
                  <a:cubicBezTo>
                    <a:pt x="0" y="281"/>
                    <a:pt x="0" y="156"/>
                    <a:pt x="94" y="62"/>
                  </a:cubicBezTo>
                  <a:cubicBezTo>
                    <a:pt x="156" y="0"/>
                    <a:pt x="281" y="0"/>
                    <a:pt x="375" y="62"/>
                  </a:cubicBezTo>
                  <a:cubicBezTo>
                    <a:pt x="437" y="156"/>
                    <a:pt x="437" y="281"/>
                    <a:pt x="375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3" name="Freeform 34"/>
            <p:cNvSpPr>
              <a:spLocks noChangeArrowheads="1"/>
            </p:cNvSpPr>
            <p:nvPr/>
          </p:nvSpPr>
          <p:spPr bwMode="auto">
            <a:xfrm>
              <a:off x="10480116" y="2632273"/>
              <a:ext cx="145045" cy="155301"/>
            </a:xfrm>
            <a:custGeom>
              <a:avLst/>
              <a:gdLst>
                <a:gd name="T0" fmla="*/ 281 w 438"/>
                <a:gd name="T1" fmla="*/ 31 h 469"/>
                <a:gd name="T2" fmla="*/ 281 w 438"/>
                <a:gd name="T3" fmla="*/ 31 h 469"/>
                <a:gd name="T4" fmla="*/ 406 w 438"/>
                <a:gd name="T5" fmla="*/ 312 h 469"/>
                <a:gd name="T6" fmla="*/ 125 w 438"/>
                <a:gd name="T7" fmla="*/ 406 h 469"/>
                <a:gd name="T8" fmla="*/ 31 w 438"/>
                <a:gd name="T9" fmla="*/ 156 h 469"/>
                <a:gd name="T10" fmla="*/ 281 w 438"/>
                <a:gd name="T11" fmla="*/ 3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69">
                  <a:moveTo>
                    <a:pt x="281" y="31"/>
                  </a:moveTo>
                  <a:lnTo>
                    <a:pt x="281" y="31"/>
                  </a:lnTo>
                  <a:cubicBezTo>
                    <a:pt x="375" y="93"/>
                    <a:pt x="437" y="187"/>
                    <a:pt x="406" y="312"/>
                  </a:cubicBezTo>
                  <a:cubicBezTo>
                    <a:pt x="343" y="406"/>
                    <a:pt x="250" y="468"/>
                    <a:pt x="125" y="406"/>
                  </a:cubicBezTo>
                  <a:cubicBezTo>
                    <a:pt x="31" y="375"/>
                    <a:pt x="0" y="250"/>
                    <a:pt x="31" y="156"/>
                  </a:cubicBezTo>
                  <a:cubicBezTo>
                    <a:pt x="62" y="62"/>
                    <a:pt x="187" y="0"/>
                    <a:pt x="281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4" name="Freeform 35"/>
            <p:cNvSpPr>
              <a:spLocks noChangeArrowheads="1"/>
            </p:cNvSpPr>
            <p:nvPr/>
          </p:nvSpPr>
          <p:spPr bwMode="auto">
            <a:xfrm>
              <a:off x="8902203" y="3287173"/>
              <a:ext cx="155301" cy="146510"/>
            </a:xfrm>
            <a:custGeom>
              <a:avLst/>
              <a:gdLst>
                <a:gd name="T0" fmla="*/ 437 w 469"/>
                <a:gd name="T1" fmla="*/ 282 h 439"/>
                <a:gd name="T2" fmla="*/ 437 w 469"/>
                <a:gd name="T3" fmla="*/ 282 h 439"/>
                <a:gd name="T4" fmla="*/ 156 w 469"/>
                <a:gd name="T5" fmla="*/ 407 h 439"/>
                <a:gd name="T6" fmla="*/ 62 w 469"/>
                <a:gd name="T7" fmla="*/ 125 h 439"/>
                <a:gd name="T8" fmla="*/ 312 w 469"/>
                <a:gd name="T9" fmla="*/ 32 h 439"/>
                <a:gd name="T10" fmla="*/ 437 w 469"/>
                <a:gd name="T11" fmla="*/ 28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" h="439">
                  <a:moveTo>
                    <a:pt x="437" y="282"/>
                  </a:moveTo>
                  <a:lnTo>
                    <a:pt x="437" y="282"/>
                  </a:lnTo>
                  <a:cubicBezTo>
                    <a:pt x="375" y="407"/>
                    <a:pt x="250" y="438"/>
                    <a:pt x="156" y="407"/>
                  </a:cubicBezTo>
                  <a:cubicBezTo>
                    <a:pt x="62" y="344"/>
                    <a:pt x="0" y="250"/>
                    <a:pt x="62" y="125"/>
                  </a:cubicBezTo>
                  <a:cubicBezTo>
                    <a:pt x="93" y="32"/>
                    <a:pt x="218" y="0"/>
                    <a:pt x="312" y="32"/>
                  </a:cubicBezTo>
                  <a:cubicBezTo>
                    <a:pt x="406" y="63"/>
                    <a:pt x="468" y="188"/>
                    <a:pt x="437" y="2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5" name="Freeform 36"/>
            <p:cNvSpPr>
              <a:spLocks noChangeArrowheads="1"/>
            </p:cNvSpPr>
            <p:nvPr/>
          </p:nvSpPr>
          <p:spPr bwMode="auto">
            <a:xfrm>
              <a:off x="11123296" y="4199930"/>
              <a:ext cx="156765" cy="156766"/>
            </a:xfrm>
            <a:custGeom>
              <a:avLst/>
              <a:gdLst>
                <a:gd name="T0" fmla="*/ 406 w 470"/>
                <a:gd name="T1" fmla="*/ 313 h 470"/>
                <a:gd name="T2" fmla="*/ 406 w 470"/>
                <a:gd name="T3" fmla="*/ 313 h 470"/>
                <a:gd name="T4" fmla="*/ 156 w 470"/>
                <a:gd name="T5" fmla="*/ 407 h 470"/>
                <a:gd name="T6" fmla="*/ 31 w 470"/>
                <a:gd name="T7" fmla="*/ 157 h 470"/>
                <a:gd name="T8" fmla="*/ 313 w 470"/>
                <a:gd name="T9" fmla="*/ 32 h 470"/>
                <a:gd name="T10" fmla="*/ 406 w 470"/>
                <a:gd name="T11" fmla="*/ 31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70">
                  <a:moveTo>
                    <a:pt x="406" y="313"/>
                  </a:moveTo>
                  <a:lnTo>
                    <a:pt x="406" y="313"/>
                  </a:lnTo>
                  <a:cubicBezTo>
                    <a:pt x="375" y="407"/>
                    <a:pt x="250" y="469"/>
                    <a:pt x="156" y="407"/>
                  </a:cubicBezTo>
                  <a:cubicBezTo>
                    <a:pt x="63" y="375"/>
                    <a:pt x="0" y="250"/>
                    <a:pt x="31" y="157"/>
                  </a:cubicBezTo>
                  <a:cubicBezTo>
                    <a:pt x="94" y="63"/>
                    <a:pt x="219" y="0"/>
                    <a:pt x="313" y="32"/>
                  </a:cubicBezTo>
                  <a:cubicBezTo>
                    <a:pt x="406" y="94"/>
                    <a:pt x="469" y="219"/>
                    <a:pt x="406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6" name="Freeform 37"/>
            <p:cNvSpPr>
              <a:spLocks noChangeArrowheads="1"/>
            </p:cNvSpPr>
            <p:nvPr/>
          </p:nvSpPr>
          <p:spPr bwMode="auto">
            <a:xfrm>
              <a:off x="11123296" y="3287173"/>
              <a:ext cx="156765" cy="146510"/>
            </a:xfrm>
            <a:custGeom>
              <a:avLst/>
              <a:gdLst>
                <a:gd name="T0" fmla="*/ 406 w 470"/>
                <a:gd name="T1" fmla="*/ 125 h 439"/>
                <a:gd name="T2" fmla="*/ 406 w 470"/>
                <a:gd name="T3" fmla="*/ 125 h 439"/>
                <a:gd name="T4" fmla="*/ 313 w 470"/>
                <a:gd name="T5" fmla="*/ 407 h 439"/>
                <a:gd name="T6" fmla="*/ 31 w 470"/>
                <a:gd name="T7" fmla="*/ 282 h 439"/>
                <a:gd name="T8" fmla="*/ 156 w 470"/>
                <a:gd name="T9" fmla="*/ 32 h 439"/>
                <a:gd name="T10" fmla="*/ 406 w 470"/>
                <a:gd name="T11" fmla="*/ 12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406" y="125"/>
                  </a:moveTo>
                  <a:lnTo>
                    <a:pt x="406" y="125"/>
                  </a:lnTo>
                  <a:cubicBezTo>
                    <a:pt x="469" y="250"/>
                    <a:pt x="406" y="344"/>
                    <a:pt x="313" y="407"/>
                  </a:cubicBezTo>
                  <a:cubicBezTo>
                    <a:pt x="219" y="438"/>
                    <a:pt x="94" y="407"/>
                    <a:pt x="31" y="282"/>
                  </a:cubicBezTo>
                  <a:cubicBezTo>
                    <a:pt x="0" y="188"/>
                    <a:pt x="63" y="63"/>
                    <a:pt x="156" y="32"/>
                  </a:cubicBezTo>
                  <a:cubicBezTo>
                    <a:pt x="250" y="0"/>
                    <a:pt x="375" y="32"/>
                    <a:pt x="406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7" name="Freeform 38"/>
            <p:cNvSpPr>
              <a:spLocks noChangeArrowheads="1"/>
            </p:cNvSpPr>
            <p:nvPr/>
          </p:nvSpPr>
          <p:spPr bwMode="auto">
            <a:xfrm>
              <a:off x="9555638" y="2632273"/>
              <a:ext cx="146510" cy="155301"/>
            </a:xfrm>
            <a:custGeom>
              <a:avLst/>
              <a:gdLst>
                <a:gd name="T0" fmla="*/ 313 w 439"/>
                <a:gd name="T1" fmla="*/ 406 h 469"/>
                <a:gd name="T2" fmla="*/ 313 w 439"/>
                <a:gd name="T3" fmla="*/ 406 h 469"/>
                <a:gd name="T4" fmla="*/ 32 w 439"/>
                <a:gd name="T5" fmla="*/ 312 h 469"/>
                <a:gd name="T6" fmla="*/ 157 w 439"/>
                <a:gd name="T7" fmla="*/ 31 h 469"/>
                <a:gd name="T8" fmla="*/ 406 w 439"/>
                <a:gd name="T9" fmla="*/ 156 h 469"/>
                <a:gd name="T10" fmla="*/ 313 w 439"/>
                <a:gd name="T11" fmla="*/ 40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69">
                  <a:moveTo>
                    <a:pt x="313" y="406"/>
                  </a:moveTo>
                  <a:lnTo>
                    <a:pt x="313" y="406"/>
                  </a:lnTo>
                  <a:cubicBezTo>
                    <a:pt x="188" y="468"/>
                    <a:pt x="94" y="406"/>
                    <a:pt x="32" y="312"/>
                  </a:cubicBezTo>
                  <a:cubicBezTo>
                    <a:pt x="0" y="187"/>
                    <a:pt x="63" y="93"/>
                    <a:pt x="157" y="31"/>
                  </a:cubicBezTo>
                  <a:cubicBezTo>
                    <a:pt x="250" y="0"/>
                    <a:pt x="375" y="62"/>
                    <a:pt x="406" y="156"/>
                  </a:cubicBezTo>
                  <a:cubicBezTo>
                    <a:pt x="438" y="250"/>
                    <a:pt x="406" y="375"/>
                    <a:pt x="313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8" name="Freeform 39"/>
            <p:cNvSpPr>
              <a:spLocks noChangeArrowheads="1"/>
            </p:cNvSpPr>
            <p:nvPr/>
          </p:nvSpPr>
          <p:spPr bwMode="auto">
            <a:xfrm>
              <a:off x="10480116" y="4853365"/>
              <a:ext cx="145045" cy="146510"/>
            </a:xfrm>
            <a:custGeom>
              <a:avLst/>
              <a:gdLst>
                <a:gd name="T0" fmla="*/ 281 w 438"/>
                <a:gd name="T1" fmla="*/ 406 h 439"/>
                <a:gd name="T2" fmla="*/ 281 w 438"/>
                <a:gd name="T3" fmla="*/ 406 h 439"/>
                <a:gd name="T4" fmla="*/ 31 w 438"/>
                <a:gd name="T5" fmla="*/ 281 h 439"/>
                <a:gd name="T6" fmla="*/ 125 w 438"/>
                <a:gd name="T7" fmla="*/ 31 h 439"/>
                <a:gd name="T8" fmla="*/ 406 w 438"/>
                <a:gd name="T9" fmla="*/ 156 h 439"/>
                <a:gd name="T10" fmla="*/ 281 w 438"/>
                <a:gd name="T11" fmla="*/ 40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281" y="406"/>
                  </a:moveTo>
                  <a:lnTo>
                    <a:pt x="281" y="406"/>
                  </a:lnTo>
                  <a:cubicBezTo>
                    <a:pt x="187" y="438"/>
                    <a:pt x="62" y="406"/>
                    <a:pt x="31" y="281"/>
                  </a:cubicBezTo>
                  <a:cubicBezTo>
                    <a:pt x="0" y="188"/>
                    <a:pt x="31" y="63"/>
                    <a:pt x="125" y="31"/>
                  </a:cubicBezTo>
                  <a:cubicBezTo>
                    <a:pt x="250" y="0"/>
                    <a:pt x="343" y="31"/>
                    <a:pt x="406" y="156"/>
                  </a:cubicBezTo>
                  <a:cubicBezTo>
                    <a:pt x="437" y="250"/>
                    <a:pt x="375" y="344"/>
                    <a:pt x="281" y="40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49" name="Freeform 40"/>
            <p:cNvSpPr>
              <a:spLocks noChangeArrowheads="1"/>
            </p:cNvSpPr>
            <p:nvPr/>
          </p:nvSpPr>
          <p:spPr bwMode="auto">
            <a:xfrm>
              <a:off x="10251561" y="4926620"/>
              <a:ext cx="146510" cy="134789"/>
            </a:xfrm>
            <a:custGeom>
              <a:avLst/>
              <a:gdLst>
                <a:gd name="T0" fmla="*/ 188 w 439"/>
                <a:gd name="T1" fmla="*/ 0 h 407"/>
                <a:gd name="T2" fmla="*/ 188 w 439"/>
                <a:gd name="T3" fmla="*/ 0 h 407"/>
                <a:gd name="T4" fmla="*/ 406 w 439"/>
                <a:gd name="T5" fmla="*/ 156 h 407"/>
                <a:gd name="T6" fmla="*/ 250 w 439"/>
                <a:gd name="T7" fmla="*/ 406 h 407"/>
                <a:gd name="T8" fmla="*/ 31 w 439"/>
                <a:gd name="T9" fmla="*/ 250 h 407"/>
                <a:gd name="T10" fmla="*/ 188 w 439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07">
                  <a:moveTo>
                    <a:pt x="188" y="0"/>
                  </a:moveTo>
                  <a:lnTo>
                    <a:pt x="188" y="0"/>
                  </a:lnTo>
                  <a:cubicBezTo>
                    <a:pt x="281" y="0"/>
                    <a:pt x="406" y="62"/>
                    <a:pt x="406" y="156"/>
                  </a:cubicBezTo>
                  <a:cubicBezTo>
                    <a:pt x="438" y="281"/>
                    <a:pt x="375" y="375"/>
                    <a:pt x="250" y="406"/>
                  </a:cubicBezTo>
                  <a:cubicBezTo>
                    <a:pt x="156" y="406"/>
                    <a:pt x="31" y="344"/>
                    <a:pt x="31" y="250"/>
                  </a:cubicBezTo>
                  <a:cubicBezTo>
                    <a:pt x="0" y="125"/>
                    <a:pt x="63" y="31"/>
                    <a:pt x="18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0" name="Freeform 41"/>
            <p:cNvSpPr>
              <a:spLocks noChangeArrowheads="1"/>
            </p:cNvSpPr>
            <p:nvPr/>
          </p:nvSpPr>
          <p:spPr bwMode="auto">
            <a:xfrm>
              <a:off x="9784194" y="2570739"/>
              <a:ext cx="145045" cy="146510"/>
            </a:xfrm>
            <a:custGeom>
              <a:avLst/>
              <a:gdLst>
                <a:gd name="T0" fmla="*/ 187 w 438"/>
                <a:gd name="T1" fmla="*/ 0 h 439"/>
                <a:gd name="T2" fmla="*/ 187 w 438"/>
                <a:gd name="T3" fmla="*/ 0 h 439"/>
                <a:gd name="T4" fmla="*/ 406 w 438"/>
                <a:gd name="T5" fmla="*/ 156 h 439"/>
                <a:gd name="T6" fmla="*/ 250 w 438"/>
                <a:gd name="T7" fmla="*/ 406 h 439"/>
                <a:gd name="T8" fmla="*/ 31 w 438"/>
                <a:gd name="T9" fmla="*/ 250 h 439"/>
                <a:gd name="T10" fmla="*/ 187 w 438"/>
                <a:gd name="T11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187" y="0"/>
                  </a:moveTo>
                  <a:lnTo>
                    <a:pt x="187" y="0"/>
                  </a:lnTo>
                  <a:cubicBezTo>
                    <a:pt x="281" y="0"/>
                    <a:pt x="375" y="63"/>
                    <a:pt x="406" y="156"/>
                  </a:cubicBezTo>
                  <a:cubicBezTo>
                    <a:pt x="437" y="281"/>
                    <a:pt x="375" y="375"/>
                    <a:pt x="250" y="406"/>
                  </a:cubicBezTo>
                  <a:cubicBezTo>
                    <a:pt x="156" y="438"/>
                    <a:pt x="31" y="344"/>
                    <a:pt x="31" y="250"/>
                  </a:cubicBezTo>
                  <a:cubicBezTo>
                    <a:pt x="0" y="125"/>
                    <a:pt x="62" y="31"/>
                    <a:pt x="18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1" name="Freeform 42"/>
            <p:cNvSpPr>
              <a:spLocks noChangeArrowheads="1"/>
            </p:cNvSpPr>
            <p:nvPr/>
          </p:nvSpPr>
          <p:spPr bwMode="auto">
            <a:xfrm>
              <a:off x="11196551" y="3515729"/>
              <a:ext cx="145045" cy="134789"/>
            </a:xfrm>
            <a:custGeom>
              <a:avLst/>
              <a:gdLst>
                <a:gd name="T0" fmla="*/ 406 w 438"/>
                <a:gd name="T1" fmla="*/ 156 h 407"/>
                <a:gd name="T2" fmla="*/ 406 w 438"/>
                <a:gd name="T3" fmla="*/ 156 h 407"/>
                <a:gd name="T4" fmla="*/ 250 w 438"/>
                <a:gd name="T5" fmla="*/ 406 h 407"/>
                <a:gd name="T6" fmla="*/ 31 w 438"/>
                <a:gd name="T7" fmla="*/ 250 h 407"/>
                <a:gd name="T8" fmla="*/ 187 w 438"/>
                <a:gd name="T9" fmla="*/ 0 h 407"/>
                <a:gd name="T10" fmla="*/ 406 w 438"/>
                <a:gd name="T11" fmla="*/ 156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07">
                  <a:moveTo>
                    <a:pt x="406" y="156"/>
                  </a:moveTo>
                  <a:lnTo>
                    <a:pt x="406" y="156"/>
                  </a:lnTo>
                  <a:cubicBezTo>
                    <a:pt x="437" y="281"/>
                    <a:pt x="375" y="375"/>
                    <a:pt x="250" y="406"/>
                  </a:cubicBezTo>
                  <a:cubicBezTo>
                    <a:pt x="156" y="406"/>
                    <a:pt x="31" y="344"/>
                    <a:pt x="31" y="250"/>
                  </a:cubicBezTo>
                  <a:cubicBezTo>
                    <a:pt x="0" y="125"/>
                    <a:pt x="62" y="31"/>
                    <a:pt x="187" y="0"/>
                  </a:cubicBezTo>
                  <a:cubicBezTo>
                    <a:pt x="281" y="0"/>
                    <a:pt x="375" y="62"/>
                    <a:pt x="406" y="1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2" name="Freeform 43"/>
            <p:cNvSpPr>
              <a:spLocks noChangeArrowheads="1"/>
            </p:cNvSpPr>
            <p:nvPr/>
          </p:nvSpPr>
          <p:spPr bwMode="auto">
            <a:xfrm>
              <a:off x="10677905" y="2746551"/>
              <a:ext cx="156765" cy="146510"/>
            </a:xfrm>
            <a:custGeom>
              <a:avLst/>
              <a:gdLst>
                <a:gd name="T0" fmla="*/ 344 w 470"/>
                <a:gd name="T1" fmla="*/ 63 h 439"/>
                <a:gd name="T2" fmla="*/ 344 w 470"/>
                <a:gd name="T3" fmla="*/ 63 h 439"/>
                <a:gd name="T4" fmla="*/ 407 w 470"/>
                <a:gd name="T5" fmla="*/ 313 h 439"/>
                <a:gd name="T6" fmla="*/ 125 w 470"/>
                <a:gd name="T7" fmla="*/ 375 h 439"/>
                <a:gd name="T8" fmla="*/ 63 w 470"/>
                <a:gd name="T9" fmla="*/ 94 h 439"/>
                <a:gd name="T10" fmla="*/ 344 w 470"/>
                <a:gd name="T11" fmla="*/ 6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344" y="63"/>
                  </a:moveTo>
                  <a:lnTo>
                    <a:pt x="344" y="63"/>
                  </a:lnTo>
                  <a:cubicBezTo>
                    <a:pt x="438" y="125"/>
                    <a:pt x="469" y="250"/>
                    <a:pt x="407" y="313"/>
                  </a:cubicBezTo>
                  <a:cubicBezTo>
                    <a:pt x="344" y="407"/>
                    <a:pt x="219" y="438"/>
                    <a:pt x="125" y="375"/>
                  </a:cubicBezTo>
                  <a:cubicBezTo>
                    <a:pt x="32" y="313"/>
                    <a:pt x="0" y="188"/>
                    <a:pt x="63" y="94"/>
                  </a:cubicBezTo>
                  <a:cubicBezTo>
                    <a:pt x="125" y="0"/>
                    <a:pt x="250" y="0"/>
                    <a:pt x="344" y="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3" name="Freeform 44"/>
            <p:cNvSpPr>
              <a:spLocks noChangeArrowheads="1"/>
            </p:cNvSpPr>
            <p:nvPr/>
          </p:nvSpPr>
          <p:spPr bwMode="auto">
            <a:xfrm>
              <a:off x="9016481" y="3079129"/>
              <a:ext cx="156765" cy="146510"/>
            </a:xfrm>
            <a:custGeom>
              <a:avLst/>
              <a:gdLst>
                <a:gd name="T0" fmla="*/ 407 w 470"/>
                <a:gd name="T1" fmla="*/ 313 h 439"/>
                <a:gd name="T2" fmla="*/ 407 w 470"/>
                <a:gd name="T3" fmla="*/ 313 h 439"/>
                <a:gd name="T4" fmla="*/ 125 w 470"/>
                <a:gd name="T5" fmla="*/ 375 h 439"/>
                <a:gd name="T6" fmla="*/ 63 w 470"/>
                <a:gd name="T7" fmla="*/ 94 h 439"/>
                <a:gd name="T8" fmla="*/ 344 w 470"/>
                <a:gd name="T9" fmla="*/ 63 h 439"/>
                <a:gd name="T10" fmla="*/ 407 w 470"/>
                <a:gd name="T11" fmla="*/ 31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407" y="313"/>
                  </a:moveTo>
                  <a:lnTo>
                    <a:pt x="407" y="313"/>
                  </a:lnTo>
                  <a:cubicBezTo>
                    <a:pt x="344" y="407"/>
                    <a:pt x="219" y="438"/>
                    <a:pt x="125" y="375"/>
                  </a:cubicBezTo>
                  <a:cubicBezTo>
                    <a:pt x="32" y="313"/>
                    <a:pt x="0" y="188"/>
                    <a:pt x="63" y="94"/>
                  </a:cubicBezTo>
                  <a:cubicBezTo>
                    <a:pt x="125" y="0"/>
                    <a:pt x="250" y="0"/>
                    <a:pt x="344" y="63"/>
                  </a:cubicBezTo>
                  <a:cubicBezTo>
                    <a:pt x="438" y="125"/>
                    <a:pt x="469" y="219"/>
                    <a:pt x="407" y="3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4" name="Freeform 45"/>
            <p:cNvSpPr>
              <a:spLocks noChangeArrowheads="1"/>
            </p:cNvSpPr>
            <p:nvPr/>
          </p:nvSpPr>
          <p:spPr bwMode="auto">
            <a:xfrm>
              <a:off x="11009018" y="4407975"/>
              <a:ext cx="156765" cy="156766"/>
            </a:xfrm>
            <a:custGeom>
              <a:avLst/>
              <a:gdLst>
                <a:gd name="T0" fmla="*/ 407 w 470"/>
                <a:gd name="T1" fmla="*/ 344 h 470"/>
                <a:gd name="T2" fmla="*/ 407 w 470"/>
                <a:gd name="T3" fmla="*/ 344 h 470"/>
                <a:gd name="T4" fmla="*/ 125 w 470"/>
                <a:gd name="T5" fmla="*/ 407 h 470"/>
                <a:gd name="T6" fmla="*/ 63 w 470"/>
                <a:gd name="T7" fmla="*/ 125 h 470"/>
                <a:gd name="T8" fmla="*/ 344 w 470"/>
                <a:gd name="T9" fmla="*/ 63 h 470"/>
                <a:gd name="T10" fmla="*/ 407 w 470"/>
                <a:gd name="T11" fmla="*/ 34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70">
                  <a:moveTo>
                    <a:pt x="407" y="344"/>
                  </a:moveTo>
                  <a:lnTo>
                    <a:pt x="407" y="344"/>
                  </a:lnTo>
                  <a:cubicBezTo>
                    <a:pt x="344" y="438"/>
                    <a:pt x="219" y="469"/>
                    <a:pt x="125" y="407"/>
                  </a:cubicBezTo>
                  <a:cubicBezTo>
                    <a:pt x="32" y="344"/>
                    <a:pt x="0" y="219"/>
                    <a:pt x="63" y="125"/>
                  </a:cubicBezTo>
                  <a:cubicBezTo>
                    <a:pt x="125" y="32"/>
                    <a:pt x="250" y="0"/>
                    <a:pt x="344" y="63"/>
                  </a:cubicBezTo>
                  <a:cubicBezTo>
                    <a:pt x="438" y="125"/>
                    <a:pt x="469" y="250"/>
                    <a:pt x="407" y="34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5" name="Freeform 46"/>
            <p:cNvSpPr>
              <a:spLocks noChangeArrowheads="1"/>
            </p:cNvSpPr>
            <p:nvPr/>
          </p:nvSpPr>
          <p:spPr bwMode="auto">
            <a:xfrm>
              <a:off x="10251561" y="2570739"/>
              <a:ext cx="146510" cy="146510"/>
            </a:xfrm>
            <a:custGeom>
              <a:avLst/>
              <a:gdLst>
                <a:gd name="T0" fmla="*/ 250 w 439"/>
                <a:gd name="T1" fmla="*/ 0 h 439"/>
                <a:gd name="T2" fmla="*/ 250 w 439"/>
                <a:gd name="T3" fmla="*/ 0 h 439"/>
                <a:gd name="T4" fmla="*/ 406 w 439"/>
                <a:gd name="T5" fmla="*/ 250 h 439"/>
                <a:gd name="T6" fmla="*/ 188 w 439"/>
                <a:gd name="T7" fmla="*/ 406 h 439"/>
                <a:gd name="T8" fmla="*/ 31 w 439"/>
                <a:gd name="T9" fmla="*/ 156 h 439"/>
                <a:gd name="T10" fmla="*/ 250 w 439"/>
                <a:gd name="T11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9">
                  <a:moveTo>
                    <a:pt x="250" y="0"/>
                  </a:moveTo>
                  <a:lnTo>
                    <a:pt x="250" y="0"/>
                  </a:lnTo>
                  <a:cubicBezTo>
                    <a:pt x="375" y="31"/>
                    <a:pt x="438" y="125"/>
                    <a:pt x="406" y="250"/>
                  </a:cubicBezTo>
                  <a:cubicBezTo>
                    <a:pt x="406" y="344"/>
                    <a:pt x="281" y="438"/>
                    <a:pt x="188" y="406"/>
                  </a:cubicBezTo>
                  <a:cubicBezTo>
                    <a:pt x="63" y="375"/>
                    <a:pt x="0" y="281"/>
                    <a:pt x="31" y="156"/>
                  </a:cubicBezTo>
                  <a:cubicBezTo>
                    <a:pt x="31" y="63"/>
                    <a:pt x="156" y="0"/>
                    <a:pt x="2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6" name="Freeform 47"/>
            <p:cNvSpPr>
              <a:spLocks noChangeArrowheads="1"/>
            </p:cNvSpPr>
            <p:nvPr/>
          </p:nvSpPr>
          <p:spPr bwMode="auto">
            <a:xfrm>
              <a:off x="8840669" y="3515729"/>
              <a:ext cx="145045" cy="134789"/>
            </a:xfrm>
            <a:custGeom>
              <a:avLst/>
              <a:gdLst>
                <a:gd name="T0" fmla="*/ 405 w 438"/>
                <a:gd name="T1" fmla="*/ 250 h 407"/>
                <a:gd name="T2" fmla="*/ 405 w 438"/>
                <a:gd name="T3" fmla="*/ 250 h 407"/>
                <a:gd name="T4" fmla="*/ 187 w 438"/>
                <a:gd name="T5" fmla="*/ 406 h 407"/>
                <a:gd name="T6" fmla="*/ 31 w 438"/>
                <a:gd name="T7" fmla="*/ 156 h 407"/>
                <a:gd name="T8" fmla="*/ 249 w 438"/>
                <a:gd name="T9" fmla="*/ 0 h 407"/>
                <a:gd name="T10" fmla="*/ 405 w 438"/>
                <a:gd name="T11" fmla="*/ 25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07">
                  <a:moveTo>
                    <a:pt x="405" y="250"/>
                  </a:moveTo>
                  <a:lnTo>
                    <a:pt x="405" y="250"/>
                  </a:lnTo>
                  <a:cubicBezTo>
                    <a:pt x="405" y="344"/>
                    <a:pt x="280" y="406"/>
                    <a:pt x="187" y="406"/>
                  </a:cubicBezTo>
                  <a:cubicBezTo>
                    <a:pt x="63" y="375"/>
                    <a:pt x="0" y="281"/>
                    <a:pt x="31" y="156"/>
                  </a:cubicBezTo>
                  <a:cubicBezTo>
                    <a:pt x="63" y="62"/>
                    <a:pt x="156" y="0"/>
                    <a:pt x="249" y="0"/>
                  </a:cubicBezTo>
                  <a:cubicBezTo>
                    <a:pt x="374" y="31"/>
                    <a:pt x="437" y="125"/>
                    <a:pt x="405" y="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7" name="Freeform 48"/>
            <p:cNvSpPr>
              <a:spLocks noChangeArrowheads="1"/>
            </p:cNvSpPr>
            <p:nvPr/>
          </p:nvSpPr>
          <p:spPr bwMode="auto">
            <a:xfrm>
              <a:off x="11196551" y="3981631"/>
              <a:ext cx="145045" cy="146510"/>
            </a:xfrm>
            <a:custGeom>
              <a:avLst/>
              <a:gdLst>
                <a:gd name="T0" fmla="*/ 406 w 438"/>
                <a:gd name="T1" fmla="*/ 250 h 439"/>
                <a:gd name="T2" fmla="*/ 406 w 438"/>
                <a:gd name="T3" fmla="*/ 250 h 439"/>
                <a:gd name="T4" fmla="*/ 187 w 438"/>
                <a:gd name="T5" fmla="*/ 406 h 439"/>
                <a:gd name="T6" fmla="*/ 31 w 438"/>
                <a:gd name="T7" fmla="*/ 156 h 439"/>
                <a:gd name="T8" fmla="*/ 250 w 438"/>
                <a:gd name="T9" fmla="*/ 0 h 439"/>
                <a:gd name="T10" fmla="*/ 406 w 438"/>
                <a:gd name="T11" fmla="*/ 25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8" h="439">
                  <a:moveTo>
                    <a:pt x="406" y="250"/>
                  </a:moveTo>
                  <a:lnTo>
                    <a:pt x="406" y="250"/>
                  </a:lnTo>
                  <a:cubicBezTo>
                    <a:pt x="375" y="344"/>
                    <a:pt x="281" y="438"/>
                    <a:pt x="187" y="406"/>
                  </a:cubicBezTo>
                  <a:cubicBezTo>
                    <a:pt x="62" y="375"/>
                    <a:pt x="0" y="281"/>
                    <a:pt x="31" y="156"/>
                  </a:cubicBezTo>
                  <a:cubicBezTo>
                    <a:pt x="31" y="63"/>
                    <a:pt x="156" y="0"/>
                    <a:pt x="250" y="0"/>
                  </a:cubicBezTo>
                  <a:cubicBezTo>
                    <a:pt x="375" y="31"/>
                    <a:pt x="437" y="125"/>
                    <a:pt x="406" y="2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8" name="Freeform 49"/>
            <p:cNvSpPr>
              <a:spLocks noChangeArrowheads="1"/>
            </p:cNvSpPr>
            <p:nvPr/>
          </p:nvSpPr>
          <p:spPr bwMode="auto">
            <a:xfrm>
              <a:off x="11009018" y="3079129"/>
              <a:ext cx="156765" cy="146510"/>
            </a:xfrm>
            <a:custGeom>
              <a:avLst/>
              <a:gdLst>
                <a:gd name="T0" fmla="*/ 407 w 470"/>
                <a:gd name="T1" fmla="*/ 94 h 439"/>
                <a:gd name="T2" fmla="*/ 407 w 470"/>
                <a:gd name="T3" fmla="*/ 94 h 439"/>
                <a:gd name="T4" fmla="*/ 344 w 470"/>
                <a:gd name="T5" fmla="*/ 375 h 439"/>
                <a:gd name="T6" fmla="*/ 63 w 470"/>
                <a:gd name="T7" fmla="*/ 313 h 439"/>
                <a:gd name="T8" fmla="*/ 125 w 470"/>
                <a:gd name="T9" fmla="*/ 63 h 439"/>
                <a:gd name="T10" fmla="*/ 407 w 470"/>
                <a:gd name="T11" fmla="*/ 9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39">
                  <a:moveTo>
                    <a:pt x="407" y="94"/>
                  </a:moveTo>
                  <a:lnTo>
                    <a:pt x="407" y="94"/>
                  </a:lnTo>
                  <a:cubicBezTo>
                    <a:pt x="469" y="188"/>
                    <a:pt x="438" y="313"/>
                    <a:pt x="344" y="375"/>
                  </a:cubicBezTo>
                  <a:cubicBezTo>
                    <a:pt x="250" y="438"/>
                    <a:pt x="125" y="407"/>
                    <a:pt x="63" y="313"/>
                  </a:cubicBezTo>
                  <a:cubicBezTo>
                    <a:pt x="0" y="219"/>
                    <a:pt x="32" y="125"/>
                    <a:pt x="125" y="63"/>
                  </a:cubicBezTo>
                  <a:cubicBezTo>
                    <a:pt x="219" y="0"/>
                    <a:pt x="344" y="0"/>
                    <a:pt x="407" y="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59" name="Freeform 50"/>
            <p:cNvSpPr>
              <a:spLocks noChangeArrowheads="1"/>
            </p:cNvSpPr>
            <p:nvPr/>
          </p:nvSpPr>
          <p:spPr bwMode="auto">
            <a:xfrm>
              <a:off x="9349059" y="2746551"/>
              <a:ext cx="146510" cy="146510"/>
            </a:xfrm>
            <a:custGeom>
              <a:avLst/>
              <a:gdLst>
                <a:gd name="T0" fmla="*/ 344 w 439"/>
                <a:gd name="T1" fmla="*/ 375 h 439"/>
                <a:gd name="T2" fmla="*/ 344 w 439"/>
                <a:gd name="T3" fmla="*/ 375 h 439"/>
                <a:gd name="T4" fmla="*/ 63 w 439"/>
                <a:gd name="T5" fmla="*/ 313 h 439"/>
                <a:gd name="T6" fmla="*/ 125 w 439"/>
                <a:gd name="T7" fmla="*/ 63 h 439"/>
                <a:gd name="T8" fmla="*/ 407 w 439"/>
                <a:gd name="T9" fmla="*/ 94 h 439"/>
                <a:gd name="T10" fmla="*/ 344 w 439"/>
                <a:gd name="T11" fmla="*/ 37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439">
                  <a:moveTo>
                    <a:pt x="344" y="375"/>
                  </a:moveTo>
                  <a:lnTo>
                    <a:pt x="344" y="375"/>
                  </a:lnTo>
                  <a:cubicBezTo>
                    <a:pt x="250" y="438"/>
                    <a:pt x="125" y="407"/>
                    <a:pt x="63" y="313"/>
                  </a:cubicBezTo>
                  <a:cubicBezTo>
                    <a:pt x="0" y="250"/>
                    <a:pt x="32" y="125"/>
                    <a:pt x="125" y="63"/>
                  </a:cubicBezTo>
                  <a:cubicBezTo>
                    <a:pt x="219" y="0"/>
                    <a:pt x="344" y="0"/>
                    <a:pt x="407" y="94"/>
                  </a:cubicBezTo>
                  <a:cubicBezTo>
                    <a:pt x="438" y="188"/>
                    <a:pt x="438" y="313"/>
                    <a:pt x="344" y="3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  <p:sp>
          <p:nvSpPr>
            <p:cNvPr id="60" name="Freeform 51"/>
            <p:cNvSpPr>
              <a:spLocks noChangeArrowheads="1"/>
            </p:cNvSpPr>
            <p:nvPr/>
          </p:nvSpPr>
          <p:spPr bwMode="auto">
            <a:xfrm>
              <a:off x="10677905" y="4739087"/>
              <a:ext cx="156765" cy="156766"/>
            </a:xfrm>
            <a:custGeom>
              <a:avLst/>
              <a:gdLst>
                <a:gd name="T0" fmla="*/ 344 w 470"/>
                <a:gd name="T1" fmla="*/ 407 h 470"/>
                <a:gd name="T2" fmla="*/ 344 w 470"/>
                <a:gd name="T3" fmla="*/ 407 h 470"/>
                <a:gd name="T4" fmla="*/ 63 w 470"/>
                <a:gd name="T5" fmla="*/ 344 h 470"/>
                <a:gd name="T6" fmla="*/ 125 w 470"/>
                <a:gd name="T7" fmla="*/ 63 h 470"/>
                <a:gd name="T8" fmla="*/ 407 w 470"/>
                <a:gd name="T9" fmla="*/ 125 h 470"/>
                <a:gd name="T10" fmla="*/ 344 w 470"/>
                <a:gd name="T11" fmla="*/ 407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" h="470">
                  <a:moveTo>
                    <a:pt x="344" y="407"/>
                  </a:moveTo>
                  <a:lnTo>
                    <a:pt x="344" y="407"/>
                  </a:lnTo>
                  <a:cubicBezTo>
                    <a:pt x="250" y="469"/>
                    <a:pt x="125" y="438"/>
                    <a:pt x="63" y="344"/>
                  </a:cubicBezTo>
                  <a:cubicBezTo>
                    <a:pt x="0" y="250"/>
                    <a:pt x="32" y="125"/>
                    <a:pt x="125" y="63"/>
                  </a:cubicBezTo>
                  <a:cubicBezTo>
                    <a:pt x="219" y="0"/>
                    <a:pt x="344" y="32"/>
                    <a:pt x="407" y="125"/>
                  </a:cubicBezTo>
                  <a:cubicBezTo>
                    <a:pt x="469" y="219"/>
                    <a:pt x="438" y="344"/>
                    <a:pt x="344" y="4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/>
            </a:p>
          </p:txBody>
        </p:sp>
      </p:grpSp>
      <p:sp>
        <p:nvSpPr>
          <p:cNvPr id="8" name="Oval 7"/>
          <p:cNvSpPr/>
          <p:nvPr/>
        </p:nvSpPr>
        <p:spPr>
          <a:xfrm>
            <a:off x="8945818" y="4356575"/>
            <a:ext cx="747475" cy="74766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 dirty="0"/>
          </a:p>
        </p:txBody>
      </p:sp>
      <p:sp>
        <p:nvSpPr>
          <p:cNvPr id="9" name="Oval 8"/>
          <p:cNvSpPr/>
          <p:nvPr/>
        </p:nvSpPr>
        <p:spPr>
          <a:xfrm>
            <a:off x="8230380" y="1940323"/>
            <a:ext cx="747475" cy="7476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 dirty="0"/>
          </a:p>
        </p:txBody>
      </p:sp>
      <p:sp>
        <p:nvSpPr>
          <p:cNvPr id="61" name="Title 20"/>
          <p:cNvSpPr txBox="1">
            <a:spLocks/>
          </p:cNvSpPr>
          <p:nvPr/>
        </p:nvSpPr>
        <p:spPr>
          <a:xfrm>
            <a:off x="847100" y="1738356"/>
            <a:ext cx="5510157" cy="307777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ru-RU" sz="2000" dirty="0">
                <a:solidFill>
                  <a:schemeClr val="tx2"/>
                </a:solidFill>
                <a:latin typeface="Lato Regular"/>
                <a:cs typeface="Lato Regular"/>
              </a:rPr>
              <a:t>Образование может быть простым. Как куб.</a:t>
            </a:r>
            <a:endParaRPr lang="en-US" sz="20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62" name="Title 20"/>
          <p:cNvSpPr txBox="1">
            <a:spLocks/>
          </p:cNvSpPr>
          <p:nvPr/>
        </p:nvSpPr>
        <p:spPr>
          <a:xfrm>
            <a:off x="847102" y="2062207"/>
            <a:ext cx="5380542" cy="1214215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marL="171450" indent="-171450" algn="l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Онлайн-образование – это решение</a:t>
            </a:r>
          </a:p>
          <a:p>
            <a:pPr marL="171450" indent="-171450" algn="l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Образование – </a:t>
            </a:r>
            <a:r>
              <a:rPr lang="ru-RU" sz="1400" dirty="0" err="1">
                <a:solidFill>
                  <a:schemeClr val="tx1"/>
                </a:solidFill>
                <a:latin typeface="Lato Light"/>
                <a:cs typeface="Lato Light"/>
              </a:rPr>
              <a:t>легкоадаптируемая</a:t>
            </a: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 к </a:t>
            </a:r>
            <a:r>
              <a:rPr lang="en-US" sz="1400" dirty="0">
                <a:solidFill>
                  <a:schemeClr val="tx1"/>
                </a:solidFill>
                <a:latin typeface="Lato Light"/>
                <a:cs typeface="Lato Light"/>
              </a:rPr>
              <a:t>IT </a:t>
            </a: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сфера</a:t>
            </a:r>
          </a:p>
          <a:p>
            <a:pPr marL="171450" indent="-171450" algn="l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Все современные учащиеся «живут» в Интернете </a:t>
            </a:r>
          </a:p>
          <a:p>
            <a:pPr marL="171450" indent="-171450" algn="l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Рынок неизменно востребованный и растущий</a:t>
            </a:r>
          </a:p>
        </p:txBody>
      </p:sp>
      <p:sp>
        <p:nvSpPr>
          <p:cNvPr id="63" name="Title 20"/>
          <p:cNvSpPr txBox="1">
            <a:spLocks/>
          </p:cNvSpPr>
          <p:nvPr/>
        </p:nvSpPr>
        <p:spPr>
          <a:xfrm>
            <a:off x="847102" y="3646775"/>
            <a:ext cx="5778938" cy="307777"/>
          </a:xfrm>
          <a:prstGeom prst="rect">
            <a:avLst/>
          </a:prstGeom>
        </p:spPr>
        <p:txBody>
          <a:bodyPr vert="horz" wrap="square" lIns="121893" tIns="0" rIns="121893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/>
            <a:r>
              <a:rPr lang="ru-RU" sz="2000" dirty="0">
                <a:solidFill>
                  <a:schemeClr val="tx2"/>
                </a:solidFill>
                <a:latin typeface="Lato Regular"/>
                <a:cs typeface="Lato Regular"/>
              </a:rPr>
              <a:t>Меняем представление о преподавателях</a:t>
            </a:r>
            <a:endParaRPr lang="en-US" sz="20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64" name="Title 20"/>
          <p:cNvSpPr txBox="1">
            <a:spLocks/>
          </p:cNvSpPr>
          <p:nvPr/>
        </p:nvSpPr>
        <p:spPr>
          <a:xfrm>
            <a:off x="847100" y="3954552"/>
            <a:ext cx="5440932" cy="1803542"/>
          </a:xfrm>
          <a:prstGeom prst="rect">
            <a:avLst/>
          </a:prstGeom>
        </p:spPr>
        <p:txBody>
          <a:bodyPr vert="horz" wrap="square" lIns="121893" tIns="60946" rIns="121893" bIns="60946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Молодые репетиторы имеют ряд ключевых и уникальных особенностей: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Склонность и подготовленность к новым форматам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Современные методики обучения и общения с учениками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Знания, которые актуальны «сегодня»</a:t>
            </a:r>
          </a:p>
          <a:p>
            <a:pPr marL="285750" indent="-285750" algn="l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  <a:latin typeface="Lato Light"/>
                <a:cs typeface="Lato Light"/>
              </a:rPr>
              <a:t>Мобильность и более низкая стоимость труда</a:t>
            </a:r>
            <a:endParaRPr lang="ru-RU" sz="12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953719" y="3456193"/>
            <a:ext cx="5273925" cy="0"/>
          </a:xfrm>
          <a:prstGeom prst="line">
            <a:avLst/>
          </a:prstGeom>
          <a:ln w="12700" cmpd="sng">
            <a:solidFill>
              <a:srgbClr val="E5E5E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90" name="TextBox 89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ru-RU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Наша идея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9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550" dirty="0">
                  <a:latin typeface="Lato Light"/>
                  <a:cs typeface="Lato Light"/>
                </a:rPr>
                <a:t>Она вдохновляет</a:t>
              </a:r>
              <a:endParaRPr lang="en-US" sz="155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387" y="2106194"/>
            <a:ext cx="597460" cy="457240"/>
          </a:xfrm>
          <a:prstGeom prst="rect">
            <a:avLst/>
          </a:prstGeom>
        </p:spPr>
      </p:pic>
      <p:sp>
        <p:nvSpPr>
          <p:cNvPr id="93" name="Прямоугольник 92"/>
          <p:cNvSpPr/>
          <p:nvPr/>
        </p:nvSpPr>
        <p:spPr>
          <a:xfrm>
            <a:off x="11588103" y="6296608"/>
            <a:ext cx="37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2</a:t>
            </a:r>
            <a:endParaRPr lang="ru-RU" b="1" dirty="0">
              <a:latin typeface="Franklin Gothic Demi" panose="020B0703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067" y="4507480"/>
            <a:ext cx="498739" cy="4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nimBg="1"/>
      <p:bldP spid="8" grpId="0" animBg="1"/>
      <p:bldP spid="9" grpId="0" animBg="1"/>
      <p:bldP spid="61" grpId="0"/>
      <p:bldP spid="62" grpId="0"/>
      <p:bldP spid="63" grpId="0"/>
      <p:bldP spid="64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/>
        </p:nvSpPr>
        <p:spPr>
          <a:xfrm>
            <a:off x="-22781" y="-7457"/>
            <a:ext cx="12214781" cy="6865457"/>
          </a:xfrm>
          <a:prstGeom prst="rect">
            <a:avLst/>
          </a:prstGeom>
          <a:gradFill>
            <a:gsLst>
              <a:gs pos="0">
                <a:srgbClr val="002452"/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Rectangle 2"/>
          <p:cNvSpPr/>
          <p:nvPr/>
        </p:nvSpPr>
        <p:spPr>
          <a:xfrm rot="10800000">
            <a:off x="4034344" y="1853646"/>
            <a:ext cx="4100529" cy="3143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007184" y="3092679"/>
            <a:ext cx="4154848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Lato Regular"/>
                <a:cs typeface="Lato Regular"/>
              </a:rPr>
              <a:t>О проекте</a:t>
            </a:r>
            <a:endParaRPr lang="id-ID" sz="4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170808" y="3879752"/>
            <a:ext cx="5827593" cy="419558"/>
          </a:xfrm>
          <a:prstGeom prst="rect">
            <a:avLst/>
          </a:prstGeom>
          <a:noFill/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1"/>
                </a:solidFill>
                <a:latin typeface="Monotype Corsiva" panose="03010101010201010101" pitchFamily="66" charset="0"/>
                <a:cs typeface="Lato Light"/>
              </a:rPr>
              <a:t>Превосходя ожидания</a:t>
            </a:r>
            <a:endParaRPr lang="en-US" sz="1800" dirty="0">
              <a:solidFill>
                <a:schemeClr val="bg1"/>
              </a:solidFill>
              <a:latin typeface="Monotype Corsiva" panose="03010101010201010101" pitchFamily="66" charset="0"/>
              <a:cs typeface="Lato Light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5696347" y="3856893"/>
            <a:ext cx="776519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tx2"/>
              </a:solidFill>
              <a:latin typeface="Open Sans Light"/>
            </a:endParaRPr>
          </a:p>
        </p:txBody>
      </p:sp>
      <p:sp>
        <p:nvSpPr>
          <p:cNvPr id="9" name="AutoShape 115">
            <a:extLst>
              <a:ext uri="{FF2B5EF4-FFF2-40B4-BE49-F238E27FC236}">
                <a16:creationId xmlns:a16="http://schemas.microsoft.com/office/drawing/2014/main" id="{8D72C632-365A-4DB1-820F-1B840100E1A7}"/>
              </a:ext>
            </a:extLst>
          </p:cNvPr>
          <p:cNvSpPr>
            <a:spLocks/>
          </p:cNvSpPr>
          <p:nvPr/>
        </p:nvSpPr>
        <p:spPr bwMode="auto">
          <a:xfrm>
            <a:off x="5724391" y="2278085"/>
            <a:ext cx="748475" cy="7519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  <a:extLst/>
        </p:spPr>
        <p:txBody>
          <a:bodyPr lIns="76203" tIns="76203" rIns="76203" bIns="76203" anchor="ctr"/>
          <a:lstStyle/>
          <a:p>
            <a:pPr defTabSz="685829">
              <a:defRPr/>
            </a:pPr>
            <a:endParaRPr lang="es-ES" sz="4351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70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39"/>
          <p:cNvGraphicFramePr/>
          <p:nvPr>
            <p:extLst>
              <p:ext uri="{D42A27DB-BD31-4B8C-83A1-F6EECF244321}">
                <p14:modId xmlns:p14="http://schemas.microsoft.com/office/powerpoint/2010/main" val="3967181871"/>
              </p:ext>
            </p:extLst>
          </p:nvPr>
        </p:nvGraphicFramePr>
        <p:xfrm>
          <a:off x="5718037" y="1281053"/>
          <a:ext cx="5628837" cy="532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06075" y="241509"/>
            <a:ext cx="6179850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tx2"/>
                </a:solidFill>
                <a:latin typeface="Lato Regular"/>
                <a:cs typeface="Lato Regular"/>
              </a:rPr>
              <a:t>О проекте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425438" y="3560701"/>
            <a:ext cx="22140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i="1" dirty="0">
                <a:gradFill>
                  <a:gsLst>
                    <a:gs pos="0">
                      <a:srgbClr val="002452"/>
                    </a:gs>
                    <a:gs pos="62000">
                      <a:srgbClr val="3B1F4D">
                        <a:alpha val="85000"/>
                      </a:srgbClr>
                    </a:gs>
                  </a:gsLst>
                  <a:lin ang="3000000" scaled="0"/>
                </a:gradFill>
                <a:cs typeface="Lato Light"/>
              </a:rPr>
              <a:t>ПРОЕКТ</a:t>
            </a:r>
            <a:endParaRPr lang="ru-RU" sz="4400" b="1" i="1" dirty="0">
              <a:gradFill>
                <a:gsLst>
                  <a:gs pos="0">
                    <a:srgbClr val="002452"/>
                  </a:gs>
                  <a:gs pos="62000">
                    <a:srgbClr val="3B1F4D">
                      <a:alpha val="85000"/>
                    </a:srgbClr>
                  </a:gs>
                </a:gsLst>
                <a:lin ang="3000000" scaled="0"/>
              </a:gradFill>
            </a:endParaRPr>
          </a:p>
        </p:txBody>
      </p:sp>
      <p:sp>
        <p:nvSpPr>
          <p:cNvPr id="4" name="Прямоугольник 3"/>
          <p:cNvSpPr/>
          <p:nvPr/>
        </p:nvSpPr>
        <p:spPr>
          <a:xfrm rot="19380000">
            <a:off x="6527512" y="2232974"/>
            <a:ext cx="2896720" cy="191275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Команда</a:t>
            </a:r>
          </a:p>
        </p:txBody>
      </p:sp>
      <p:sp>
        <p:nvSpPr>
          <p:cNvPr id="32" name="Прямоугольник 31"/>
          <p:cNvSpPr/>
          <p:nvPr/>
        </p:nvSpPr>
        <p:spPr>
          <a:xfrm rot="2220000">
            <a:off x="7518083" y="2127923"/>
            <a:ext cx="2825858" cy="274436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Родители</a:t>
            </a:r>
          </a:p>
        </p:txBody>
      </p:sp>
      <p:sp>
        <p:nvSpPr>
          <p:cNvPr id="5" name="Прямоугольник 4"/>
          <p:cNvSpPr/>
          <p:nvPr/>
        </p:nvSpPr>
        <p:spPr>
          <a:xfrm rot="4070376">
            <a:off x="6132539" y="2646054"/>
            <a:ext cx="3560581" cy="2871595"/>
          </a:xfrm>
          <a:prstGeom prst="rect">
            <a:avLst/>
          </a:prstGeom>
          <a:noFill/>
        </p:spPr>
        <p:txBody>
          <a:bodyPr wrap="none" lIns="91440" tIns="45720" rIns="9000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ru-RU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Репетиторы</a:t>
            </a:r>
          </a:p>
        </p:txBody>
      </p:sp>
      <p:sp>
        <p:nvSpPr>
          <p:cNvPr id="9" name="Прямоугольник 8"/>
          <p:cNvSpPr/>
          <p:nvPr/>
        </p:nvSpPr>
        <p:spPr>
          <a:xfrm rot="17099994">
            <a:off x="8104447" y="3309179"/>
            <a:ext cx="3010728" cy="179027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ru-RU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Ученики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202023" y="-226482"/>
            <a:ext cx="6660863" cy="61165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845619"/>
              </a:avLst>
            </a:prstTxWarp>
            <a:spAutoFit/>
          </a:bodyPr>
          <a:lstStyle/>
          <a:p>
            <a:pPr algn="ctr"/>
            <a:r>
              <a:rPr lang="ru-RU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Инвесторы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781200" y="824300"/>
            <a:ext cx="4650192" cy="419558"/>
          </a:xfrm>
          <a:prstGeom prst="rect">
            <a:avLst/>
          </a:prstGeom>
        </p:spPr>
        <p:txBody>
          <a:bodyPr vert="horz" lIns="108745" tIns="54373" rIns="108745" bIns="54373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550" dirty="0">
                <a:latin typeface="Lato Light"/>
                <a:cs typeface="Lato Light"/>
              </a:rPr>
              <a:t>Время удивлять</a:t>
            </a:r>
            <a:endParaRPr lang="en-US" sz="155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42" name="Rectangle 90"/>
          <p:cNvSpPr/>
          <p:nvPr/>
        </p:nvSpPr>
        <p:spPr>
          <a:xfrm>
            <a:off x="5718037" y="1235334"/>
            <a:ext cx="776519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544453" y="1934894"/>
            <a:ext cx="3878799" cy="419558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i="1" dirty="0">
                <a:latin typeface="+mn-lt"/>
                <a:cs typeface="Lato Light"/>
              </a:rPr>
              <a:t>Почему это интересно</a:t>
            </a:r>
          </a:p>
          <a:p>
            <a:endParaRPr lang="en-US" b="1" i="1" dirty="0">
              <a:solidFill>
                <a:schemeClr val="accent1"/>
              </a:solidFill>
              <a:latin typeface="+mn-lt"/>
              <a:cs typeface="Lato Ligh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76309" y="2560831"/>
            <a:ext cx="398000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u="sng" dirty="0">
                <a:solidFill>
                  <a:schemeClr val="tx2"/>
                </a:solidFill>
                <a:cs typeface="Lato Light"/>
              </a:rPr>
              <a:t>Нашей команде:</a:t>
            </a:r>
            <a:br>
              <a:rPr lang="ru-RU" sz="2000" b="1" u="sng" dirty="0">
                <a:cs typeface="Lato Light"/>
              </a:rPr>
            </a:br>
            <a:endParaRPr lang="ru-RU" sz="2000" b="1" u="sng" dirty="0">
              <a:cs typeface="Lato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cs typeface="Lato Light"/>
              </a:rPr>
              <a:t>Настоящий бизнес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cs typeface="Lato Light"/>
              </a:rPr>
              <a:t>Образовательный процесс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cs typeface="Lato Light"/>
              </a:rPr>
              <a:t>Перспективное направление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cs typeface="Lato Light"/>
              </a:rPr>
              <a:t>Близкая нам целевая аудитория</a:t>
            </a:r>
            <a:endParaRPr lang="en-US" sz="2000" dirty="0">
              <a:cs typeface="Lato Light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76308" y="2576305"/>
            <a:ext cx="5216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>
                <a:solidFill>
                  <a:schemeClr val="tx2"/>
                </a:solidFill>
                <a:cs typeface="Lato Light"/>
              </a:rPr>
              <a:t>Репетиторам:</a:t>
            </a:r>
            <a:br>
              <a:rPr lang="ru-RU" b="1" u="sng" dirty="0">
                <a:cs typeface="Lato Light"/>
              </a:rPr>
            </a:br>
            <a:endParaRPr lang="ru-RU" b="1" u="sng" dirty="0">
              <a:cs typeface="Lato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cs typeface="Lato Light"/>
              </a:rPr>
              <a:t>Работа не выходя из дома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cs typeface="Lato Light"/>
              </a:rPr>
              <a:t>Удобное управление домашними</a:t>
            </a:r>
            <a:br>
              <a:rPr lang="ru-RU" dirty="0">
                <a:cs typeface="Lato Light"/>
              </a:rPr>
            </a:br>
            <a:r>
              <a:rPr lang="ru-RU" dirty="0">
                <a:cs typeface="Lato Light"/>
              </a:rPr>
              <a:t>заданиями и курсом в целом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cs typeface="Lato Light"/>
              </a:rPr>
              <a:t>Вся аудитория проекта – потенциальные клиенты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cs typeface="Lato Light"/>
              </a:rPr>
              <a:t>Финансовая выгода</a:t>
            </a:r>
            <a:endParaRPr lang="en-US" dirty="0">
              <a:cs typeface="Lato Light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76815" y="2560831"/>
            <a:ext cx="31834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solidFill>
                  <a:schemeClr val="tx2"/>
                </a:solidFill>
                <a:cs typeface="Lato Light"/>
              </a:rPr>
              <a:t>Родителям:</a:t>
            </a:r>
            <a:br>
              <a:rPr lang="ru-RU" sz="2000" b="1" u="sng" dirty="0">
                <a:cs typeface="Lato Light"/>
              </a:rPr>
            </a:br>
            <a:endParaRPr lang="ru-RU" sz="2000" b="1" u="sng" dirty="0">
              <a:cs typeface="Lato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cs typeface="Lato Light"/>
              </a:rPr>
              <a:t>Низкая стоимость – высокое качество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cs typeface="Lato Light"/>
              </a:rPr>
              <a:t>Легкий контроль за успехами ребенка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dirty="0">
                <a:cs typeface="Lato Light"/>
              </a:rPr>
              <a:t>Удобный график для ребенка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794056" y="2571107"/>
            <a:ext cx="50963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chemeClr val="tx2"/>
                </a:solidFill>
                <a:cs typeface="Lato Light"/>
              </a:rPr>
              <a:t>Ученикам:</a:t>
            </a:r>
            <a:br>
              <a:rPr lang="ru-RU" b="1" u="sng" dirty="0">
                <a:cs typeface="Lato Light"/>
              </a:rPr>
            </a:br>
            <a:endParaRPr lang="ru-RU" b="1" u="sng" dirty="0">
              <a:cs typeface="Lato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cs typeface="Lato Light"/>
              </a:rPr>
              <a:t>Современный, удобный формат получения</a:t>
            </a:r>
            <a:br>
              <a:rPr lang="ru-RU" dirty="0">
                <a:cs typeface="Lato Light"/>
              </a:rPr>
            </a:br>
            <a:r>
              <a:rPr lang="ru-RU" dirty="0">
                <a:cs typeface="Lato Light"/>
              </a:rPr>
              <a:t>знаний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cs typeface="Lato Light"/>
              </a:rPr>
              <a:t>Общение с преподавателем на «одном языке»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cs typeface="Lato Light"/>
              </a:rPr>
              <a:t>Удобный график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cs typeface="Lato Light"/>
              </a:rPr>
              <a:t>Уютное сообщество</a:t>
            </a:r>
            <a:endParaRPr lang="en-US" dirty="0">
              <a:cs typeface="Lato Light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E643EB3-B80C-40FA-A49C-26F46081A9DD}"/>
              </a:ext>
            </a:extLst>
          </p:cNvPr>
          <p:cNvSpPr/>
          <p:nvPr/>
        </p:nvSpPr>
        <p:spPr>
          <a:xfrm>
            <a:off x="11588103" y="6296608"/>
            <a:ext cx="37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4</a:t>
            </a:r>
            <a:endParaRPr lang="ru-RU" b="1" dirty="0">
              <a:latin typeface="Franklin Gothic Demi" panose="020B07030201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89021" y="2593004"/>
            <a:ext cx="36078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>
                <a:solidFill>
                  <a:schemeClr val="tx2"/>
                </a:solidFill>
                <a:cs typeface="Lato Light"/>
              </a:rPr>
              <a:t>Инвесторам</a:t>
            </a:r>
            <a:br>
              <a:rPr lang="ru-RU" b="1" u="sng" dirty="0">
                <a:solidFill>
                  <a:schemeClr val="tx2"/>
                </a:solidFill>
                <a:cs typeface="Lato Light"/>
              </a:rPr>
            </a:br>
            <a:endParaRPr lang="ru-RU" b="1" u="sng" dirty="0">
              <a:solidFill>
                <a:schemeClr val="tx2"/>
              </a:solidFill>
              <a:cs typeface="Lato Ligh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Light"/>
              </a:rPr>
              <a:t>Финансовая привлекательность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Light"/>
              </a:rPr>
              <a:t>Мы понимаем на чем хотим</a:t>
            </a:r>
            <a:br>
              <a:rPr lang="ru-RU" dirty="0">
                <a:solidFill>
                  <a:schemeClr val="tx2"/>
                </a:solidFill>
                <a:cs typeface="Lato Light"/>
              </a:rPr>
            </a:br>
            <a:r>
              <a:rPr lang="ru-RU" dirty="0">
                <a:solidFill>
                  <a:schemeClr val="tx2"/>
                </a:solidFill>
                <a:cs typeface="Lato Light"/>
              </a:rPr>
              <a:t>зарабатывать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/>
                </a:solidFill>
                <a:cs typeface="Lato Light"/>
              </a:rPr>
              <a:t>Точно?</a:t>
            </a:r>
          </a:p>
        </p:txBody>
      </p:sp>
    </p:spTree>
    <p:extLst>
      <p:ext uri="{BB962C8B-B14F-4D97-AF65-F5344CB8AC3E}">
        <p14:creationId xmlns:p14="http://schemas.microsoft.com/office/powerpoint/2010/main" val="1763517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45" grpId="0"/>
      <p:bldP spid="45" grpId="1"/>
      <p:bldP spid="58" grpId="0"/>
      <p:bldP spid="58" grpId="1"/>
      <p:bldP spid="60" grpId="0"/>
      <p:bldP spid="60" grpId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/>
        </p:nvSpPr>
        <p:spPr>
          <a:xfrm>
            <a:off x="-22781" y="-7457"/>
            <a:ext cx="12214781" cy="6865457"/>
          </a:xfrm>
          <a:prstGeom prst="rect">
            <a:avLst/>
          </a:prstGeom>
          <a:gradFill>
            <a:gsLst>
              <a:gs pos="0">
                <a:srgbClr val="002452"/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Rectangle 2"/>
          <p:cNvSpPr/>
          <p:nvPr/>
        </p:nvSpPr>
        <p:spPr>
          <a:xfrm rot="10800000">
            <a:off x="4034344" y="1853646"/>
            <a:ext cx="4100529" cy="3143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0" y="2192241"/>
            <a:ext cx="722713" cy="7939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07184" y="3092679"/>
            <a:ext cx="4154848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Lato Regular"/>
                <a:cs typeface="Lato Regular"/>
              </a:rPr>
              <a:t>Анализ рынка</a:t>
            </a:r>
            <a:endParaRPr lang="id-ID" sz="4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170809" y="3877258"/>
            <a:ext cx="5827593" cy="419558"/>
          </a:xfrm>
          <a:prstGeom prst="rect">
            <a:avLst/>
          </a:prstGeom>
          <a:noFill/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1"/>
                </a:solidFill>
                <a:latin typeface="Monotype Corsiva" panose="03010101010201010101" pitchFamily="66" charset="0"/>
                <a:cs typeface="Lato Light"/>
              </a:rPr>
              <a:t>Чтобы быть готовым ко всему</a:t>
            </a:r>
            <a:endParaRPr lang="en-US" sz="1800" dirty="0">
              <a:solidFill>
                <a:schemeClr val="bg1"/>
              </a:solidFill>
              <a:latin typeface="Monotype Corsiva" panose="03010101010201010101" pitchFamily="66" charset="0"/>
              <a:cs typeface="Lato Light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5696348" y="3860862"/>
            <a:ext cx="776519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tx2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475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45" name="TextBox 44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ru-RU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Анализ рынка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47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550" dirty="0">
                  <a:latin typeface="Lato Light"/>
                  <a:cs typeface="Lato Light"/>
                </a:rPr>
                <a:t>Размер имеет значение</a:t>
              </a:r>
              <a:endParaRPr lang="en-US" sz="155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11588103" y="6296608"/>
            <a:ext cx="37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6</a:t>
            </a:r>
            <a:endParaRPr lang="ru-RU" b="1" dirty="0">
              <a:latin typeface="Franklin Gothic Demi" panose="020B07030201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1757" y="2567852"/>
            <a:ext cx="1327655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dirty="0">
                <a:solidFill>
                  <a:schemeClr val="tx2"/>
                </a:solidFill>
                <a:latin typeface="Lato Regular"/>
                <a:cs typeface="Lato Regular"/>
              </a:rPr>
              <a:t>2016</a:t>
            </a:r>
            <a:endParaRPr lang="en-US" sz="21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62947" y="2553978"/>
            <a:ext cx="1620149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dirty="0">
                <a:solidFill>
                  <a:schemeClr val="tx2"/>
                </a:solidFill>
                <a:latin typeface="Lato Regular"/>
                <a:cs typeface="Lato Regular"/>
              </a:rPr>
              <a:t>2016</a:t>
            </a:r>
            <a:endParaRPr lang="en-US" sz="21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388504" y="2553978"/>
            <a:ext cx="2093484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dirty="0">
                <a:solidFill>
                  <a:schemeClr val="tx2"/>
                </a:solidFill>
                <a:latin typeface="Lato Regular"/>
                <a:cs typeface="Lato Regular"/>
              </a:rPr>
              <a:t>2021</a:t>
            </a:r>
            <a:endParaRPr lang="en-US" sz="21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06709" y="5104455"/>
            <a:ext cx="1327655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dirty="0">
                <a:solidFill>
                  <a:schemeClr val="tx2"/>
                </a:solidFill>
                <a:latin typeface="Lato Regular"/>
                <a:cs typeface="Lato Regular"/>
              </a:rPr>
              <a:t>2016</a:t>
            </a:r>
            <a:endParaRPr lang="en-US" sz="21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108275" y="5088803"/>
            <a:ext cx="1327655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dirty="0">
                <a:solidFill>
                  <a:schemeClr val="tx2"/>
                </a:solidFill>
                <a:latin typeface="Lato Regular"/>
                <a:cs typeface="Lato Regular"/>
              </a:rPr>
              <a:t>2021</a:t>
            </a:r>
            <a:endParaRPr lang="en-US" sz="21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606475" y="5104454"/>
            <a:ext cx="1476621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tx2"/>
                </a:solidFill>
                <a:latin typeface="Lato Regular"/>
                <a:cs typeface="Lato Regular"/>
              </a:rPr>
              <a:t>2016</a:t>
            </a:r>
            <a:endParaRPr lang="en-US" sz="21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616122" y="5104455"/>
            <a:ext cx="1781775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tx2"/>
                </a:solidFill>
                <a:latin typeface="Lato Regular"/>
                <a:cs typeface="Lato Regular"/>
              </a:rPr>
              <a:t>2021</a:t>
            </a:r>
            <a:endParaRPr lang="en-US" sz="21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cxnSp>
        <p:nvCxnSpPr>
          <p:cNvPr id="105" name="Straight Arrow Connector 2"/>
          <p:cNvCxnSpPr/>
          <p:nvPr/>
        </p:nvCxnSpPr>
        <p:spPr>
          <a:xfrm flipV="1">
            <a:off x="2186663" y="2263834"/>
            <a:ext cx="1925811" cy="694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74"/>
          <p:cNvCxnSpPr/>
          <p:nvPr/>
        </p:nvCxnSpPr>
        <p:spPr>
          <a:xfrm>
            <a:off x="7866096" y="2258771"/>
            <a:ext cx="1926000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75"/>
          <p:cNvCxnSpPr/>
          <p:nvPr/>
        </p:nvCxnSpPr>
        <p:spPr>
          <a:xfrm>
            <a:off x="2267181" y="4801130"/>
            <a:ext cx="1926000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78"/>
          <p:cNvCxnSpPr/>
          <p:nvPr/>
        </p:nvCxnSpPr>
        <p:spPr>
          <a:xfrm>
            <a:off x="7937859" y="4801130"/>
            <a:ext cx="1926000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841815" y="2554438"/>
            <a:ext cx="1718586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dirty="0">
                <a:solidFill>
                  <a:schemeClr val="tx2"/>
                </a:solidFill>
                <a:latin typeface="Lato Regular"/>
                <a:cs typeface="Lato Regular"/>
              </a:rPr>
              <a:t>2021</a:t>
            </a:r>
            <a:endParaRPr lang="en-US" sz="2100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7" y="1932238"/>
            <a:ext cx="922977" cy="6202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40" y="1735899"/>
            <a:ext cx="922977" cy="860807"/>
          </a:xfrm>
          <a:prstGeom prst="rect">
            <a:avLst/>
          </a:prstGeom>
        </p:spPr>
      </p:pic>
      <p:pic>
        <p:nvPicPr>
          <p:cNvPr id="185" name="Рисунок 1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99" y="4468523"/>
            <a:ext cx="922977" cy="620280"/>
          </a:xfrm>
          <a:prstGeom prst="rect">
            <a:avLst/>
          </a:prstGeom>
        </p:spPr>
      </p:pic>
      <p:pic>
        <p:nvPicPr>
          <p:cNvPr id="186" name="Рисунок 1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17" y="1976426"/>
            <a:ext cx="922977" cy="620280"/>
          </a:xfrm>
          <a:prstGeom prst="rect">
            <a:avLst/>
          </a:prstGeom>
        </p:spPr>
      </p:pic>
      <p:pic>
        <p:nvPicPr>
          <p:cNvPr id="187" name="Рисунок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80" y="4468523"/>
            <a:ext cx="922977" cy="620280"/>
          </a:xfrm>
          <a:prstGeom prst="rect">
            <a:avLst/>
          </a:prstGeom>
        </p:spPr>
      </p:pic>
      <p:pic>
        <p:nvPicPr>
          <p:cNvPr id="188" name="Рисунок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86" y="4243647"/>
            <a:ext cx="922977" cy="860807"/>
          </a:xfrm>
          <a:prstGeom prst="rect">
            <a:avLst/>
          </a:prstGeom>
        </p:spPr>
      </p:pic>
      <p:pic>
        <p:nvPicPr>
          <p:cNvPr id="189" name="Рисунок 1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0" y="4227996"/>
            <a:ext cx="922977" cy="860807"/>
          </a:xfrm>
          <a:prstGeom prst="rect">
            <a:avLst/>
          </a:prstGeom>
        </p:spPr>
      </p:pic>
      <p:pic>
        <p:nvPicPr>
          <p:cNvPr id="190" name="Рисунок 1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98" y="1735899"/>
            <a:ext cx="922977" cy="86080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5670" y="1753376"/>
            <a:ext cx="1962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cs typeface="Lato Regular"/>
              </a:rPr>
              <a:t>+2</a:t>
            </a:r>
            <a:r>
              <a:rPr lang="en-US" sz="2000" dirty="0">
                <a:solidFill>
                  <a:schemeClr val="tx2"/>
                </a:solidFill>
                <a:cs typeface="Lato Regular"/>
              </a:rPr>
              <a:t>%</a:t>
            </a:r>
            <a:r>
              <a:rPr lang="ru-RU" sz="2000" dirty="0">
                <a:solidFill>
                  <a:schemeClr val="tx2"/>
                </a:solidFill>
                <a:cs typeface="Lato Regular"/>
              </a:rPr>
              <a:t> каждый год</a:t>
            </a:r>
            <a:endParaRPr lang="en-US" sz="20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91" name="Прямоугольник 190"/>
          <p:cNvSpPr/>
          <p:nvPr/>
        </p:nvSpPr>
        <p:spPr>
          <a:xfrm>
            <a:off x="7737794" y="1694265"/>
            <a:ext cx="1962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cs typeface="Lato Regular"/>
              </a:rPr>
              <a:t>+3</a:t>
            </a:r>
            <a:r>
              <a:rPr lang="en-US" sz="2000" dirty="0">
                <a:solidFill>
                  <a:schemeClr val="tx2"/>
                </a:solidFill>
                <a:cs typeface="Lato Regular"/>
              </a:rPr>
              <a:t>%</a:t>
            </a:r>
            <a:r>
              <a:rPr lang="ru-RU" sz="2000" dirty="0">
                <a:solidFill>
                  <a:schemeClr val="tx2"/>
                </a:solidFill>
                <a:cs typeface="Lato Regular"/>
              </a:rPr>
              <a:t> каждый год</a:t>
            </a:r>
            <a:endParaRPr lang="en-US" sz="20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92" name="Прямоугольник 191"/>
          <p:cNvSpPr/>
          <p:nvPr/>
        </p:nvSpPr>
        <p:spPr>
          <a:xfrm>
            <a:off x="2157016" y="4153262"/>
            <a:ext cx="2092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cs typeface="Lato Regular"/>
              </a:rPr>
              <a:t>+21</a:t>
            </a:r>
            <a:r>
              <a:rPr lang="en-US" sz="2000" dirty="0">
                <a:solidFill>
                  <a:schemeClr val="tx2"/>
                </a:solidFill>
                <a:cs typeface="Lato Regular"/>
              </a:rPr>
              <a:t>%</a:t>
            </a:r>
            <a:r>
              <a:rPr lang="ru-RU" sz="2000" dirty="0">
                <a:solidFill>
                  <a:schemeClr val="tx2"/>
                </a:solidFill>
                <a:cs typeface="Lato Regular"/>
              </a:rPr>
              <a:t> каждый год</a:t>
            </a:r>
            <a:endParaRPr lang="en-US" sz="20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193" name="Прямоугольник 192"/>
          <p:cNvSpPr/>
          <p:nvPr/>
        </p:nvSpPr>
        <p:spPr>
          <a:xfrm>
            <a:off x="7737794" y="4153262"/>
            <a:ext cx="2157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tx2"/>
                </a:solidFill>
                <a:cs typeface="Lato Regular"/>
              </a:rPr>
              <a:t>+23</a:t>
            </a:r>
            <a:r>
              <a:rPr lang="en-US" sz="2000" b="1" dirty="0">
                <a:solidFill>
                  <a:schemeClr val="tx2"/>
                </a:solidFill>
                <a:cs typeface="Lato Regular"/>
              </a:rPr>
              <a:t>%</a:t>
            </a:r>
            <a:r>
              <a:rPr lang="ru-RU" sz="2000" b="1" dirty="0">
                <a:solidFill>
                  <a:schemeClr val="tx2"/>
                </a:solidFill>
                <a:cs typeface="Lato Regular"/>
              </a:rPr>
              <a:t> каждый год</a:t>
            </a:r>
            <a:endParaRPr lang="en-US" sz="2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18" name="Прямоугольник 217"/>
          <p:cNvSpPr/>
          <p:nvPr/>
        </p:nvSpPr>
        <p:spPr>
          <a:xfrm>
            <a:off x="1549672" y="2923438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>
                <a:solidFill>
                  <a:schemeClr val="tx2"/>
                </a:solidFill>
                <a:cs typeface="Lato Regular"/>
              </a:rPr>
              <a:t>Рынок образования в РФ</a:t>
            </a:r>
            <a:endParaRPr lang="en-US" sz="2400" i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19" name="Прямоугольник 218"/>
          <p:cNvSpPr/>
          <p:nvPr/>
        </p:nvSpPr>
        <p:spPr>
          <a:xfrm>
            <a:off x="6746494" y="2891912"/>
            <a:ext cx="4547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tx2"/>
                </a:solidFill>
                <a:cs typeface="Lato Regular"/>
              </a:rPr>
              <a:t>Сегмент дополнительного школьного образования в РФ</a:t>
            </a:r>
            <a:endParaRPr lang="en-US" sz="2400" i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1102434" y="5633076"/>
            <a:ext cx="41264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i="1" dirty="0">
                <a:solidFill>
                  <a:schemeClr val="tx2"/>
                </a:solidFill>
                <a:cs typeface="Lato Regular"/>
              </a:rPr>
              <a:t>Рынок онлайн-образования в РФ</a:t>
            </a:r>
            <a:endParaRPr lang="en-US" sz="2200" i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23" name="Прямоугольник 222"/>
          <p:cNvSpPr/>
          <p:nvPr/>
        </p:nvSpPr>
        <p:spPr>
          <a:xfrm>
            <a:off x="6743088" y="5519418"/>
            <a:ext cx="48450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>
                <a:solidFill>
                  <a:schemeClr val="tx2"/>
                </a:solidFill>
                <a:cs typeface="Lato Regular"/>
              </a:rPr>
              <a:t>Сегмент дополнительного школьного онлайн-образования в РФ</a:t>
            </a:r>
            <a:endParaRPr lang="en-US" sz="2200" b="1" i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24" name="Прямоугольник 223"/>
          <p:cNvSpPr/>
          <p:nvPr/>
        </p:nvSpPr>
        <p:spPr>
          <a:xfrm>
            <a:off x="778180" y="1286310"/>
            <a:ext cx="1634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cs typeface="Lato Regular"/>
              </a:rPr>
              <a:t>1</a:t>
            </a:r>
            <a:r>
              <a:rPr lang="en-US" sz="2000" dirty="0">
                <a:solidFill>
                  <a:schemeClr val="tx2"/>
                </a:solidFill>
                <a:cs typeface="Lato Regular"/>
              </a:rPr>
              <a:t>,</a:t>
            </a:r>
            <a:r>
              <a:rPr lang="ru-RU" sz="2000" dirty="0">
                <a:solidFill>
                  <a:schemeClr val="tx2"/>
                </a:solidFill>
                <a:cs typeface="Lato Regular"/>
              </a:rPr>
              <a:t>8 трлн. руб.</a:t>
            </a:r>
            <a:endParaRPr lang="en-US" sz="20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25" name="Прямоугольник 224"/>
          <p:cNvSpPr/>
          <p:nvPr/>
        </p:nvSpPr>
        <p:spPr>
          <a:xfrm>
            <a:off x="4063524" y="1291508"/>
            <a:ext cx="1440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cs typeface="Lato Regular"/>
              </a:rPr>
              <a:t>2 трлн. руб.</a:t>
            </a:r>
            <a:endParaRPr lang="en-US" sz="20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26" name="Прямоугольник 225"/>
          <p:cNvSpPr/>
          <p:nvPr/>
        </p:nvSpPr>
        <p:spPr>
          <a:xfrm>
            <a:off x="6455172" y="1296342"/>
            <a:ext cx="1777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cs typeface="Lato Regular"/>
              </a:rPr>
              <a:t>130 млрд. руб.</a:t>
            </a:r>
            <a:endParaRPr lang="en-US" sz="20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27" name="Прямоугольник 226"/>
          <p:cNvSpPr/>
          <p:nvPr/>
        </p:nvSpPr>
        <p:spPr>
          <a:xfrm>
            <a:off x="9589404" y="1291874"/>
            <a:ext cx="1777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cs typeface="Lato Regular"/>
              </a:rPr>
              <a:t>149 млрд. руб.</a:t>
            </a:r>
            <a:endParaRPr lang="en-US" sz="20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28" name="Прямоугольник 227"/>
          <p:cNvSpPr/>
          <p:nvPr/>
        </p:nvSpPr>
        <p:spPr>
          <a:xfrm>
            <a:off x="749514" y="3745326"/>
            <a:ext cx="1842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cs typeface="Lato Regular"/>
              </a:rPr>
              <a:t>20</a:t>
            </a:r>
            <a:r>
              <a:rPr lang="en-US" sz="2000" dirty="0">
                <a:solidFill>
                  <a:schemeClr val="tx2"/>
                </a:solidFill>
                <a:cs typeface="Lato Regular"/>
              </a:rPr>
              <a:t>,7</a:t>
            </a:r>
            <a:r>
              <a:rPr lang="ru-RU" sz="2000" dirty="0">
                <a:solidFill>
                  <a:schemeClr val="tx2"/>
                </a:solidFill>
                <a:cs typeface="Lato Regular"/>
              </a:rPr>
              <a:t> млрд. руб.</a:t>
            </a:r>
            <a:endParaRPr lang="en-US" sz="20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29" name="Прямоугольник 228"/>
          <p:cNvSpPr/>
          <p:nvPr/>
        </p:nvSpPr>
        <p:spPr>
          <a:xfrm>
            <a:off x="3862925" y="3748031"/>
            <a:ext cx="1842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cs typeface="Lato Regular"/>
              </a:rPr>
              <a:t>53</a:t>
            </a:r>
            <a:r>
              <a:rPr lang="en-US" sz="2000" dirty="0">
                <a:solidFill>
                  <a:schemeClr val="tx2"/>
                </a:solidFill>
                <a:cs typeface="Lato Regular"/>
              </a:rPr>
              <a:t>,3 </a:t>
            </a:r>
            <a:r>
              <a:rPr lang="ru-RU" sz="2000" dirty="0">
                <a:solidFill>
                  <a:schemeClr val="tx2"/>
                </a:solidFill>
                <a:cs typeface="Lato Regular"/>
              </a:rPr>
              <a:t>млрд. руб.</a:t>
            </a:r>
            <a:endParaRPr lang="en-US" sz="20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30" name="Прямоугольник 229"/>
          <p:cNvSpPr/>
          <p:nvPr/>
        </p:nvSpPr>
        <p:spPr>
          <a:xfrm>
            <a:off x="6586431" y="3754307"/>
            <a:ext cx="1756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tx2"/>
                </a:solidFill>
                <a:cs typeface="Lato Regular"/>
              </a:rPr>
              <a:t>3</a:t>
            </a:r>
            <a:r>
              <a:rPr lang="en-US" sz="2000" b="1" dirty="0">
                <a:solidFill>
                  <a:schemeClr val="tx2"/>
                </a:solidFill>
                <a:cs typeface="Lato Regular"/>
              </a:rPr>
              <a:t>,6 </a:t>
            </a:r>
            <a:r>
              <a:rPr lang="ru-RU" sz="2000" b="1" dirty="0">
                <a:solidFill>
                  <a:schemeClr val="tx2"/>
                </a:solidFill>
                <a:cs typeface="Lato Regular"/>
              </a:rPr>
              <a:t>млрд. руб.</a:t>
            </a:r>
            <a:endParaRPr lang="en-US" sz="2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31" name="Прямоугольник 230"/>
          <p:cNvSpPr/>
          <p:nvPr/>
        </p:nvSpPr>
        <p:spPr>
          <a:xfrm>
            <a:off x="9632782" y="3749225"/>
            <a:ext cx="1691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cs typeface="Lato Regular"/>
              </a:rPr>
              <a:t>10 </a:t>
            </a:r>
            <a:r>
              <a:rPr lang="ru-RU" sz="2000" b="1" dirty="0">
                <a:solidFill>
                  <a:schemeClr val="tx2"/>
                </a:solidFill>
                <a:cs typeface="Lato Regular"/>
              </a:rPr>
              <a:t>млрд. руб.</a:t>
            </a:r>
            <a:endParaRPr lang="en-US" sz="2000" b="1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32" name="Freeform 222"/>
          <p:cNvSpPr>
            <a:spLocks noEditPoints="1"/>
          </p:cNvSpPr>
          <p:nvPr/>
        </p:nvSpPr>
        <p:spPr bwMode="auto">
          <a:xfrm>
            <a:off x="1151232" y="3684939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Прямоугольник 232"/>
          <p:cNvSpPr/>
          <p:nvPr/>
        </p:nvSpPr>
        <p:spPr>
          <a:xfrm>
            <a:off x="1898893" y="3746626"/>
            <a:ext cx="2316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cs typeface="Lato Regular"/>
              </a:rPr>
              <a:t>Молодой рынок</a:t>
            </a:r>
            <a:endParaRPr lang="en-US" sz="24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34" name="Freeform 222"/>
          <p:cNvSpPr>
            <a:spLocks noEditPoints="1"/>
          </p:cNvSpPr>
          <p:nvPr/>
        </p:nvSpPr>
        <p:spPr bwMode="auto">
          <a:xfrm>
            <a:off x="1157878" y="4913975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Прямоугольник 234"/>
          <p:cNvSpPr/>
          <p:nvPr/>
        </p:nvSpPr>
        <p:spPr>
          <a:xfrm>
            <a:off x="1905539" y="4975662"/>
            <a:ext cx="3159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cs typeface="Lato Regular"/>
              </a:rPr>
              <a:t>Низкие барьеры входа</a:t>
            </a:r>
            <a:endParaRPr lang="en-US" sz="24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36" name="Freeform 222"/>
          <p:cNvSpPr>
            <a:spLocks noEditPoints="1"/>
          </p:cNvSpPr>
          <p:nvPr/>
        </p:nvSpPr>
        <p:spPr bwMode="auto">
          <a:xfrm>
            <a:off x="1156752" y="1935908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Прямоугольник 236"/>
          <p:cNvSpPr/>
          <p:nvPr/>
        </p:nvSpPr>
        <p:spPr>
          <a:xfrm>
            <a:off x="1904413" y="1997595"/>
            <a:ext cx="4129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cs typeface="Lato Regular"/>
              </a:rPr>
              <a:t>Темпы роста выбранного сегмента опережают как  рынок в целом, так и остальные сегменты</a:t>
            </a:r>
            <a:endParaRPr lang="en-US" sz="2400" dirty="0">
              <a:solidFill>
                <a:schemeClr val="tx2"/>
              </a:solidFill>
              <a:cs typeface="Lato Regular"/>
            </a:endParaRPr>
          </a:p>
        </p:txBody>
      </p:sp>
      <p:sp>
        <p:nvSpPr>
          <p:cNvPr id="238" name="Freeform 222"/>
          <p:cNvSpPr>
            <a:spLocks noEditPoints="1"/>
          </p:cNvSpPr>
          <p:nvPr/>
        </p:nvSpPr>
        <p:spPr bwMode="auto">
          <a:xfrm>
            <a:off x="6058180" y="1933621"/>
            <a:ext cx="582324" cy="58504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219419" tIns="109710" rIns="219419" bIns="10971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Прямоугольник 238"/>
          <p:cNvSpPr/>
          <p:nvPr/>
        </p:nvSpPr>
        <p:spPr>
          <a:xfrm>
            <a:off x="6768805" y="1995308"/>
            <a:ext cx="4884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cs typeface="Lato Regular"/>
              </a:rPr>
              <a:t>Развитие информационных технологий как дополнительный драйвер роста сегмента</a:t>
            </a:r>
            <a:endParaRPr lang="en-US" sz="2400" dirty="0">
              <a:solidFill>
                <a:schemeClr val="tx2"/>
              </a:solidFill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33630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3" grpId="0"/>
      <p:bldP spid="53" grpId="1"/>
      <p:bldP spid="66" grpId="0"/>
      <p:bldP spid="66" grpId="1"/>
      <p:bldP spid="72" grpId="0"/>
      <p:bldP spid="72" grpId="1"/>
      <p:bldP spid="78" grpId="0"/>
      <p:bldP spid="78" grpId="1"/>
      <p:bldP spid="86" grpId="0"/>
      <p:bldP spid="86" grpId="1"/>
      <p:bldP spid="98" grpId="0"/>
      <p:bldP spid="104" grpId="0"/>
      <p:bldP spid="132" grpId="0"/>
      <p:bldP spid="132" grpId="1"/>
      <p:bldP spid="14" grpId="0"/>
      <p:bldP spid="14" grpId="1"/>
      <p:bldP spid="191" grpId="0"/>
      <p:bldP spid="191" grpId="1"/>
      <p:bldP spid="192" grpId="0"/>
      <p:bldP spid="192" grpId="1"/>
      <p:bldP spid="193" grpId="0"/>
      <p:bldP spid="218" grpId="0"/>
      <p:bldP spid="218" grpId="1"/>
      <p:bldP spid="219" grpId="0"/>
      <p:bldP spid="219" grpId="1"/>
      <p:bldP spid="220" grpId="0"/>
      <p:bldP spid="220" grpId="1"/>
      <p:bldP spid="223" grpId="0"/>
      <p:bldP spid="224" grpId="0"/>
      <p:bldP spid="224" grpId="1"/>
      <p:bldP spid="225" grpId="0"/>
      <p:bldP spid="225" grpId="1"/>
      <p:bldP spid="226" grpId="0"/>
      <p:bldP spid="226" grpId="1"/>
      <p:bldP spid="227" grpId="0"/>
      <p:bldP spid="227" grpId="1"/>
      <p:bldP spid="228" grpId="0"/>
      <p:bldP spid="228" grpId="1"/>
      <p:bldP spid="229" grpId="0"/>
      <p:bldP spid="229" grpId="1"/>
      <p:bldP spid="230" grpId="0"/>
      <p:bldP spid="231" grpId="0"/>
      <p:bldP spid="232" grpId="0" animBg="1"/>
      <p:bldP spid="233" grpId="0"/>
      <p:bldP spid="234" grpId="0" animBg="1"/>
      <p:bldP spid="235" grpId="0"/>
      <p:bldP spid="236" grpId="0" animBg="1"/>
      <p:bldP spid="237" grpId="0"/>
      <p:bldP spid="238" grpId="0" animBg="1"/>
      <p:bldP spid="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006075" y="241509"/>
            <a:ext cx="6179850" cy="1039544"/>
            <a:chOff x="5988388" y="483017"/>
            <a:chExt cx="12359700" cy="2079087"/>
          </a:xfrm>
        </p:grpSpPr>
        <p:sp>
          <p:nvSpPr>
            <p:cNvPr id="45" name="TextBox 44"/>
            <p:cNvSpPr txBox="1"/>
            <p:nvPr/>
          </p:nvSpPr>
          <p:spPr>
            <a:xfrm>
              <a:off x="5988388" y="483017"/>
              <a:ext cx="12359700" cy="1446533"/>
            </a:xfrm>
            <a:prstGeom prst="rect">
              <a:avLst/>
            </a:prstGeom>
            <a:noFill/>
          </p:spPr>
          <p:txBody>
            <a:bodyPr wrap="square" lIns="45711" tIns="22856" rIns="45711" bIns="22856" rtlCol="0">
              <a:spAutoFit/>
            </a:bodyPr>
            <a:lstStyle/>
            <a:p>
              <a:pPr algn="ctr"/>
              <a:r>
                <a:rPr lang="ru-RU" sz="44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Анализ спроса</a:t>
              </a:r>
              <a:endParaRPr lang="id-ID" sz="44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670" tIns="22836" rIns="45670" bIns="22836" rtlCol="0" anchor="ctr"/>
            <a:lstStyle/>
            <a:p>
              <a:pPr algn="ctr"/>
              <a:endParaRPr lang="en-US" sz="900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47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108745" tIns="54373" rIns="108745" bIns="54373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550" dirty="0">
                  <a:latin typeface="Lato Light"/>
                  <a:cs typeface="Lato Light"/>
                </a:rPr>
                <a:t>Для кого и ради кого</a:t>
              </a:r>
              <a:endParaRPr lang="en-US" sz="155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11588103" y="6296608"/>
            <a:ext cx="37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Franklin Gothic Demi" panose="020B0703020102020204" pitchFamily="34" charset="0"/>
              </a:rPr>
              <a:t>7</a:t>
            </a:r>
            <a:endParaRPr lang="ru-RU" b="1" dirty="0">
              <a:latin typeface="Franklin Gothic Demi" panose="020B0703020102020204" pitchFamily="34" charset="0"/>
            </a:endParaRPr>
          </a:p>
        </p:txBody>
      </p:sp>
      <p:sp>
        <p:nvSpPr>
          <p:cNvPr id="76" name="Round Same Side Corner Rectangle 55"/>
          <p:cNvSpPr/>
          <p:nvPr/>
        </p:nvSpPr>
        <p:spPr>
          <a:xfrm rot="10800000" flipH="1">
            <a:off x="12249456" y="4242172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Lato Light"/>
            </a:endParaRPr>
          </a:p>
        </p:txBody>
      </p:sp>
      <p:sp>
        <p:nvSpPr>
          <p:cNvPr id="99" name="Oval 123"/>
          <p:cNvSpPr/>
          <p:nvPr/>
        </p:nvSpPr>
        <p:spPr>
          <a:xfrm>
            <a:off x="56300" y="1696181"/>
            <a:ext cx="3534752" cy="3519895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133"/>
          <p:cNvSpPr/>
          <p:nvPr/>
        </p:nvSpPr>
        <p:spPr>
          <a:xfrm>
            <a:off x="414464" y="2424354"/>
            <a:ext cx="2818425" cy="2806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34"/>
          <p:cNvSpPr/>
          <p:nvPr/>
        </p:nvSpPr>
        <p:spPr>
          <a:xfrm>
            <a:off x="825671" y="3243312"/>
            <a:ext cx="1996010" cy="1987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3"/>
          <p:cNvSpPr>
            <a:spLocks noChangeAspect="1"/>
          </p:cNvSpPr>
          <p:nvPr/>
        </p:nvSpPr>
        <p:spPr>
          <a:xfrm>
            <a:off x="1157130" y="3927774"/>
            <a:ext cx="1308659" cy="13031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23"/>
          <p:cNvSpPr/>
          <p:nvPr/>
        </p:nvSpPr>
        <p:spPr>
          <a:xfrm>
            <a:off x="8194248" y="1281053"/>
            <a:ext cx="3951632" cy="3935023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33"/>
          <p:cNvSpPr>
            <a:spLocks noChangeAspect="1"/>
          </p:cNvSpPr>
          <p:nvPr/>
        </p:nvSpPr>
        <p:spPr>
          <a:xfrm>
            <a:off x="8451645" y="1857296"/>
            <a:ext cx="3389636" cy="33753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34"/>
          <p:cNvSpPr>
            <a:spLocks noChangeAspect="1"/>
          </p:cNvSpPr>
          <p:nvPr/>
        </p:nvSpPr>
        <p:spPr>
          <a:xfrm>
            <a:off x="8757230" y="2417927"/>
            <a:ext cx="2810114" cy="27983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1128537" y="1837510"/>
            <a:ext cx="1215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6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млн.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1215977" y="2593149"/>
            <a:ext cx="1215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3</a:t>
            </a:r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млн.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19" name="Прямоугольник 118"/>
          <p:cNvSpPr/>
          <p:nvPr/>
        </p:nvSpPr>
        <p:spPr>
          <a:xfrm>
            <a:off x="1119603" y="3436925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,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8</a:t>
            </a:r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млн.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20" name="Прямоугольник 119"/>
          <p:cNvSpPr/>
          <p:nvPr/>
        </p:nvSpPr>
        <p:spPr>
          <a:xfrm>
            <a:off x="1099957" y="4397551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145</a:t>
            </a:r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тыс.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69964" y="1318327"/>
            <a:ext cx="4333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Lato Light"/>
              </a:rPr>
              <a:t>Аудитория дополнительного школьного образования в РФ</a:t>
            </a:r>
          </a:p>
        </p:txBody>
      </p:sp>
      <p:sp>
        <p:nvSpPr>
          <p:cNvPr id="130" name="Oval 3"/>
          <p:cNvSpPr>
            <a:spLocks noChangeAspect="1"/>
          </p:cNvSpPr>
          <p:nvPr/>
        </p:nvSpPr>
        <p:spPr>
          <a:xfrm>
            <a:off x="9064412" y="2924175"/>
            <a:ext cx="2214974" cy="228170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3984532" y="2195706"/>
            <a:ext cx="4297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Lato Light"/>
              </a:rPr>
              <a:t>Учёт опроса о целях использования программ дополнительного образования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76965" y="3106402"/>
            <a:ext cx="4081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Lato Light"/>
              </a:rPr>
              <a:t>Учёт опроса о наиболее востребованных предметах</a:t>
            </a:r>
          </a:p>
        </p:txBody>
      </p:sp>
      <p:sp>
        <p:nvSpPr>
          <p:cNvPr id="124" name="Прямоугольник 123"/>
          <p:cNvSpPr/>
          <p:nvPr/>
        </p:nvSpPr>
        <p:spPr>
          <a:xfrm>
            <a:off x="3969964" y="3987718"/>
            <a:ext cx="429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Lato Light"/>
              </a:rPr>
              <a:t>Учёт доли аудитории, занимающейся онлайн (доля сегодня – 8%)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279726" y="635795"/>
            <a:ext cx="1327655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tx2"/>
                </a:solidFill>
                <a:latin typeface="Lato Regular"/>
                <a:cs typeface="Lato Regular"/>
              </a:rPr>
              <a:t>2016 год</a:t>
            </a:r>
            <a:endParaRPr lang="en-US" sz="21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334960" y="626393"/>
            <a:ext cx="1718586" cy="41548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ru-RU" sz="2100" b="1" dirty="0">
                <a:solidFill>
                  <a:schemeClr val="tx2"/>
                </a:solidFill>
                <a:latin typeface="Lato Regular"/>
                <a:cs typeface="Lato Regular"/>
              </a:rPr>
              <a:t>2021 год</a:t>
            </a:r>
            <a:endParaRPr lang="en-US" sz="21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27" name="Прямоугольник 126"/>
          <p:cNvSpPr/>
          <p:nvPr/>
        </p:nvSpPr>
        <p:spPr>
          <a:xfrm>
            <a:off x="9502397" y="1441574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6,9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млн.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9478208" y="2052076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3,5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млн.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9451760" y="2540116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2,1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млн.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9467131" y="3044472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6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9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тыс.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37" name="Oval 3"/>
          <p:cNvSpPr/>
          <p:nvPr/>
        </p:nvSpPr>
        <p:spPr>
          <a:xfrm>
            <a:off x="9226299" y="3422359"/>
            <a:ext cx="1834634" cy="17886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3"/>
          <p:cNvSpPr>
            <a:spLocks noChangeAspect="1"/>
          </p:cNvSpPr>
          <p:nvPr/>
        </p:nvSpPr>
        <p:spPr>
          <a:xfrm>
            <a:off x="9515054" y="3942662"/>
            <a:ext cx="1294466" cy="12890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9442942" y="4397551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16</a:t>
            </a:r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8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тыс.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9416494" y="3605103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29</a:t>
            </a:r>
            <a:r>
              <a:rPr lang="en-US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4 </a:t>
            </a:r>
            <a:r>
              <a:rPr lang="ru-RU" sz="2000" dirty="0">
                <a:solidFill>
                  <a:schemeClr val="tx2"/>
                </a:solidFill>
                <a:latin typeface="Monotype Corsiva" panose="03010101010201010101" pitchFamily="66" charset="0"/>
                <a:cs typeface="Lato Regular"/>
              </a:rPr>
              <a:t>тыс. чел.</a:t>
            </a:r>
            <a:endParaRPr lang="en-US" sz="2000" dirty="0">
              <a:solidFill>
                <a:schemeClr val="tx2"/>
              </a:solidFill>
              <a:latin typeface="Monotype Corsiva" panose="03010101010201010101" pitchFamily="66" charset="0"/>
              <a:cs typeface="Lato Regular"/>
            </a:endParaRPr>
          </a:p>
        </p:txBody>
      </p:sp>
      <p:sp>
        <p:nvSpPr>
          <p:cNvPr id="140" name="Прямоугольник 139"/>
          <p:cNvSpPr/>
          <p:nvPr/>
        </p:nvSpPr>
        <p:spPr>
          <a:xfrm>
            <a:off x="3989099" y="4808925"/>
            <a:ext cx="429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Lato Light"/>
              </a:rPr>
              <a:t>Учёт доли аудитории, занимающейся онлайн (рост доли до 14%)</a:t>
            </a:r>
          </a:p>
        </p:txBody>
      </p:sp>
      <p:sp>
        <p:nvSpPr>
          <p:cNvPr id="141" name="Прямоугольник 140"/>
          <p:cNvSpPr/>
          <p:nvPr/>
        </p:nvSpPr>
        <p:spPr>
          <a:xfrm>
            <a:off x="3976965" y="5695806"/>
            <a:ext cx="4298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Lato Light"/>
              </a:rPr>
              <a:t>Учёт доли аудитории, занимающейся онлайн (рост доли до 29%)</a:t>
            </a:r>
          </a:p>
        </p:txBody>
      </p:sp>
      <p:grpSp>
        <p:nvGrpSpPr>
          <p:cNvPr id="147" name="Group 13"/>
          <p:cNvGrpSpPr>
            <a:grpSpLocks noChangeAspect="1"/>
          </p:cNvGrpSpPr>
          <p:nvPr/>
        </p:nvGrpSpPr>
        <p:grpSpPr bwMode="auto">
          <a:xfrm flipH="1">
            <a:off x="3727749" y="1358286"/>
            <a:ext cx="249216" cy="566412"/>
            <a:chOff x="3710" y="1271"/>
            <a:chExt cx="338" cy="768"/>
          </a:xfrm>
          <a:solidFill>
            <a:schemeClr val="accent1"/>
          </a:solidFill>
        </p:grpSpPr>
        <p:sp>
          <p:nvSpPr>
            <p:cNvPr id="148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auto">
            <a:xfrm>
              <a:off x="3710" y="1399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</p:grpSp>
      <p:grpSp>
        <p:nvGrpSpPr>
          <p:cNvPr id="151" name="Group 13"/>
          <p:cNvGrpSpPr>
            <a:grpSpLocks noChangeAspect="1"/>
          </p:cNvGrpSpPr>
          <p:nvPr/>
        </p:nvGrpSpPr>
        <p:grpSpPr bwMode="auto">
          <a:xfrm flipH="1">
            <a:off x="3720748" y="5678977"/>
            <a:ext cx="249216" cy="576000"/>
            <a:chOff x="3696" y="1271"/>
            <a:chExt cx="338" cy="78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2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  <p:sp>
          <p:nvSpPr>
            <p:cNvPr id="153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</p:grpSp>
      <p:grpSp>
        <p:nvGrpSpPr>
          <p:cNvPr id="154" name="Group 13"/>
          <p:cNvGrpSpPr>
            <a:grpSpLocks noChangeAspect="1"/>
          </p:cNvGrpSpPr>
          <p:nvPr/>
        </p:nvGrpSpPr>
        <p:grpSpPr bwMode="auto">
          <a:xfrm flipH="1">
            <a:off x="3735944" y="4797661"/>
            <a:ext cx="249216" cy="576000"/>
            <a:chOff x="3696" y="1271"/>
            <a:chExt cx="338" cy="78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55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</p:grpSp>
      <p:grpSp>
        <p:nvGrpSpPr>
          <p:cNvPr id="157" name="Group 13"/>
          <p:cNvGrpSpPr>
            <a:grpSpLocks noChangeAspect="1"/>
          </p:cNvGrpSpPr>
          <p:nvPr/>
        </p:nvGrpSpPr>
        <p:grpSpPr bwMode="auto">
          <a:xfrm flipH="1">
            <a:off x="3726711" y="3970889"/>
            <a:ext cx="249216" cy="576000"/>
            <a:chOff x="3696" y="1271"/>
            <a:chExt cx="338" cy="781"/>
          </a:xfrm>
          <a:solidFill>
            <a:schemeClr val="accent4"/>
          </a:solidFill>
        </p:grpSpPr>
        <p:sp>
          <p:nvSpPr>
            <p:cNvPr id="158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  <p:sp>
          <p:nvSpPr>
            <p:cNvPr id="159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</p:grpSp>
      <p:grpSp>
        <p:nvGrpSpPr>
          <p:cNvPr id="160" name="Group 13"/>
          <p:cNvGrpSpPr>
            <a:grpSpLocks noChangeAspect="1"/>
          </p:cNvGrpSpPr>
          <p:nvPr/>
        </p:nvGrpSpPr>
        <p:grpSpPr bwMode="auto">
          <a:xfrm flipH="1">
            <a:off x="3721422" y="3093644"/>
            <a:ext cx="249216" cy="576000"/>
            <a:chOff x="3696" y="1271"/>
            <a:chExt cx="338" cy="781"/>
          </a:xfrm>
          <a:solidFill>
            <a:schemeClr val="accent3"/>
          </a:solidFill>
        </p:grpSpPr>
        <p:sp>
          <p:nvSpPr>
            <p:cNvPr id="161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</p:grpSp>
      <p:grpSp>
        <p:nvGrpSpPr>
          <p:cNvPr id="163" name="Group 13"/>
          <p:cNvGrpSpPr>
            <a:grpSpLocks noChangeAspect="1"/>
          </p:cNvGrpSpPr>
          <p:nvPr/>
        </p:nvGrpSpPr>
        <p:grpSpPr bwMode="auto">
          <a:xfrm flipH="1">
            <a:off x="3732025" y="2228929"/>
            <a:ext cx="249216" cy="576000"/>
            <a:chOff x="3696" y="1271"/>
            <a:chExt cx="338" cy="781"/>
          </a:xfrm>
          <a:solidFill>
            <a:schemeClr val="accent2"/>
          </a:solidFill>
        </p:grpSpPr>
        <p:sp>
          <p:nvSpPr>
            <p:cNvPr id="164" name="Oval 14"/>
            <p:cNvSpPr>
              <a:spLocks noChangeArrowheads="1"/>
            </p:cNvSpPr>
            <p:nvPr/>
          </p:nvSpPr>
          <p:spPr bwMode="auto">
            <a:xfrm>
              <a:off x="3800" y="1271"/>
              <a:ext cx="130" cy="129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  <p:sp>
          <p:nvSpPr>
            <p:cNvPr id="165" name="Freeform 15"/>
            <p:cNvSpPr>
              <a:spLocks/>
            </p:cNvSpPr>
            <p:nvPr/>
          </p:nvSpPr>
          <p:spPr bwMode="auto">
            <a:xfrm>
              <a:off x="3696" y="1412"/>
              <a:ext cx="338" cy="640"/>
            </a:xfrm>
            <a:custGeom>
              <a:avLst/>
              <a:gdLst>
                <a:gd name="T0" fmla="*/ 34 w 140"/>
                <a:gd name="T1" fmla="*/ 254 h 269"/>
                <a:gd name="T2" fmla="*/ 49 w 140"/>
                <a:gd name="T3" fmla="*/ 269 h 269"/>
                <a:gd name="T4" fmla="*/ 64 w 140"/>
                <a:gd name="T5" fmla="*/ 254 h 269"/>
                <a:gd name="T6" fmla="*/ 64 w 140"/>
                <a:gd name="T7" fmla="*/ 128 h 269"/>
                <a:gd name="T8" fmla="*/ 76 w 140"/>
                <a:gd name="T9" fmla="*/ 128 h 269"/>
                <a:gd name="T10" fmla="*/ 76 w 140"/>
                <a:gd name="T11" fmla="*/ 254 h 269"/>
                <a:gd name="T12" fmla="*/ 91 w 140"/>
                <a:gd name="T13" fmla="*/ 269 h 269"/>
                <a:gd name="T14" fmla="*/ 106 w 140"/>
                <a:gd name="T15" fmla="*/ 254 h 269"/>
                <a:gd name="T16" fmla="*/ 106 w 140"/>
                <a:gd name="T17" fmla="*/ 37 h 269"/>
                <a:gd name="T18" fmla="*/ 119 w 140"/>
                <a:gd name="T19" fmla="*/ 37 h 269"/>
                <a:gd name="T20" fmla="*/ 119 w 140"/>
                <a:gd name="T21" fmla="*/ 117 h 269"/>
                <a:gd name="T22" fmla="*/ 140 w 140"/>
                <a:gd name="T23" fmla="*/ 117 h 269"/>
                <a:gd name="T24" fmla="*/ 140 w 140"/>
                <a:gd name="T25" fmla="*/ 36 h 269"/>
                <a:gd name="T26" fmla="*/ 105 w 140"/>
                <a:gd name="T27" fmla="*/ 0 h 269"/>
                <a:gd name="T28" fmla="*/ 34 w 140"/>
                <a:gd name="T29" fmla="*/ 0 h 269"/>
                <a:gd name="T30" fmla="*/ 0 w 140"/>
                <a:gd name="T31" fmla="*/ 35 h 269"/>
                <a:gd name="T32" fmla="*/ 0 w 140"/>
                <a:gd name="T33" fmla="*/ 117 h 269"/>
                <a:gd name="T34" fmla="*/ 21 w 140"/>
                <a:gd name="T35" fmla="*/ 117 h 269"/>
                <a:gd name="T36" fmla="*/ 21 w 140"/>
                <a:gd name="T37" fmla="*/ 37 h 269"/>
                <a:gd name="T38" fmla="*/ 34 w 140"/>
                <a:gd name="T39" fmla="*/ 37 h 269"/>
                <a:gd name="T40" fmla="*/ 34 w 140"/>
                <a:gd name="T41" fmla="*/ 25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0" h="269">
                  <a:moveTo>
                    <a:pt x="34" y="254"/>
                  </a:moveTo>
                  <a:cubicBezTo>
                    <a:pt x="34" y="263"/>
                    <a:pt x="40" y="269"/>
                    <a:pt x="49" y="269"/>
                  </a:cubicBezTo>
                  <a:cubicBezTo>
                    <a:pt x="57" y="269"/>
                    <a:pt x="64" y="263"/>
                    <a:pt x="64" y="254"/>
                  </a:cubicBezTo>
                  <a:cubicBezTo>
                    <a:pt x="64" y="128"/>
                    <a:pt x="64" y="128"/>
                    <a:pt x="64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6" y="254"/>
                    <a:pt x="76" y="254"/>
                    <a:pt x="76" y="254"/>
                  </a:cubicBezTo>
                  <a:cubicBezTo>
                    <a:pt x="76" y="263"/>
                    <a:pt x="83" y="269"/>
                    <a:pt x="91" y="269"/>
                  </a:cubicBezTo>
                  <a:cubicBezTo>
                    <a:pt x="100" y="269"/>
                    <a:pt x="106" y="263"/>
                    <a:pt x="106" y="25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117"/>
                    <a:pt x="119" y="117"/>
                    <a:pt x="119" y="117"/>
                  </a:cubicBezTo>
                  <a:cubicBezTo>
                    <a:pt x="119" y="133"/>
                    <a:pt x="140" y="133"/>
                    <a:pt x="140" y="117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18"/>
                    <a:pt x="126" y="0"/>
                    <a:pt x="10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33"/>
                    <a:pt x="21" y="133"/>
                    <a:pt x="21" y="11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254"/>
                    <a:pt x="34" y="254"/>
                    <a:pt x="34" y="254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054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10" grpId="0" animBg="1"/>
      <p:bldP spid="117" grpId="0"/>
      <p:bldP spid="118" grpId="0"/>
      <p:bldP spid="119" grpId="0"/>
      <p:bldP spid="120" grpId="0"/>
      <p:bldP spid="2" grpId="0"/>
      <p:bldP spid="130" grpId="0" animBg="1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4" grpId="0"/>
      <p:bldP spid="137" grpId="0" animBg="1"/>
      <p:bldP spid="111" grpId="0" animBg="1"/>
      <p:bldP spid="131" grpId="0"/>
      <p:bldP spid="133" grpId="0"/>
      <p:bldP spid="140" grpId="0"/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/>
        </p:nvSpPr>
        <p:spPr>
          <a:xfrm>
            <a:off x="-22781" y="-7457"/>
            <a:ext cx="12214781" cy="6865457"/>
          </a:xfrm>
          <a:prstGeom prst="rect">
            <a:avLst/>
          </a:prstGeom>
          <a:gradFill>
            <a:gsLst>
              <a:gs pos="0">
                <a:srgbClr val="002452"/>
              </a:gs>
              <a:gs pos="62000">
                <a:srgbClr val="3B1F4D">
                  <a:alpha val="85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Rectangle 2"/>
          <p:cNvSpPr/>
          <p:nvPr/>
        </p:nvSpPr>
        <p:spPr>
          <a:xfrm rot="10800000">
            <a:off x="4034344" y="1853646"/>
            <a:ext cx="4100529" cy="3143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007184" y="3092679"/>
            <a:ext cx="4154848" cy="66171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Lato Regular"/>
                <a:cs typeface="Lato Regular"/>
              </a:rPr>
              <a:t>Команда</a:t>
            </a:r>
            <a:endParaRPr lang="id-ID" sz="40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170808" y="3879752"/>
            <a:ext cx="5827593" cy="419558"/>
          </a:xfrm>
          <a:prstGeom prst="rect">
            <a:avLst/>
          </a:prstGeom>
          <a:noFill/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1"/>
                </a:solidFill>
                <a:latin typeface="Monotype Corsiva" panose="03010101010201010101" pitchFamily="66" charset="0"/>
                <a:cs typeface="Lato Light"/>
              </a:rPr>
              <a:t>Для великих свершений</a:t>
            </a:r>
            <a:endParaRPr lang="en-US" sz="1800" dirty="0">
              <a:solidFill>
                <a:schemeClr val="bg1"/>
              </a:solidFill>
              <a:latin typeface="Monotype Corsiva" panose="03010101010201010101" pitchFamily="66" charset="0"/>
              <a:cs typeface="Lato Light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5696347" y="3856893"/>
            <a:ext cx="776519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algn="ctr"/>
            <a:endParaRPr lang="en-US" sz="900" dirty="0">
              <a:solidFill>
                <a:schemeClr val="tx2"/>
              </a:solidFill>
              <a:latin typeface="Open Sans Ligh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57" y="4262314"/>
            <a:ext cx="563676" cy="6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5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1405 -0.26736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9378</TotalTime>
  <Words>1193</Words>
  <Application>Microsoft Office PowerPoint</Application>
  <PresentationFormat>Широкоэкранный</PresentationFormat>
  <Paragraphs>359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6" baseType="lpstr">
      <vt:lpstr>SimSun</vt:lpstr>
      <vt:lpstr>Arial</vt:lpstr>
      <vt:lpstr>Calibri</vt:lpstr>
      <vt:lpstr>Calibri Light</vt:lpstr>
      <vt:lpstr>Franklin Gothic Demi</vt:lpstr>
      <vt:lpstr>Garamond</vt:lpstr>
      <vt:lpstr>Gill Sans</vt:lpstr>
      <vt:lpstr>Lato Black</vt:lpstr>
      <vt:lpstr>Lato Light</vt:lpstr>
      <vt:lpstr>Lato Regular</vt:lpstr>
      <vt:lpstr>Monotype Corsiva</vt:lpstr>
      <vt:lpstr>Open Sans Light</vt:lpstr>
      <vt:lpstr>Times New Roman</vt:lpstr>
      <vt:lpstr>Wingdings</vt:lpstr>
      <vt:lpstr>Тема Office</vt:lpstr>
      <vt:lpstr>Макеты раскадровки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</dc:creator>
  <cp:lastModifiedBy>Максим Смирнов</cp:lastModifiedBy>
  <cp:revision>218</cp:revision>
  <dcterms:created xsi:type="dcterms:W3CDTF">2017-10-18T23:19:52Z</dcterms:created>
  <dcterms:modified xsi:type="dcterms:W3CDTF">2017-12-04T23:02:19Z</dcterms:modified>
</cp:coreProperties>
</file>