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Default Extension="vsdx" ContentType="application/vnd.ms-visio.drawing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2" r:id="rId3"/>
    <p:sldMasterId id="2147483693" r:id="rId4"/>
    <p:sldMasterId id="2147483707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797675" cy="987425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FF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8" autoAdjust="0"/>
    <p:restoredTop sz="93300" autoAdjust="0"/>
  </p:normalViewPr>
  <p:slideViewPr>
    <p:cSldViewPr>
      <p:cViewPr varScale="1">
        <p:scale>
          <a:sx n="66" d="100"/>
          <a:sy n="66" d="100"/>
        </p:scale>
        <p:origin x="-8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047307-E1AD-469B-A85B-53CFAE3C6210}" type="datetimeFigureOut">
              <a:rPr lang="en-GB"/>
              <a:pPr>
                <a:defRPr/>
              </a:pPr>
              <a:t>07/11/2015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3F97466-E825-43FB-B425-E881555FC1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66A57-0A0E-43D4-971C-3C5E40D3E9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6296" y="260648"/>
            <a:ext cx="1728192" cy="5865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7909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DC464-7524-4E00-8C34-46E6C2CC94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9067E-C4F8-4CF7-B639-D6E7A1B2A4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9DADC-F8A3-464A-8245-004F02FEFE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CDDF2-EE87-4F74-A5B5-4C9C75B87C5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7F3CF-60B7-4969-8FA4-AC38AA678E6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607D9-DD6D-48BE-AF8F-B4B837E4A9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2908B-DBC9-405A-8AB7-752E963A25F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A62A2-1B7B-4670-9510-36979D33211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B117C-AC3C-47A8-AFC4-DE01F1A946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0648"/>
            <a:ext cx="5111750" cy="5865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F7F7B-657B-4F7D-8FCC-B53A071136C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B39FC-6F54-4746-A659-C931DA2846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C003B-8AC1-450E-954B-CD9DEF0844B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2E037-2523-4299-B41E-43F1C5F225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6296" y="260648"/>
            <a:ext cx="1728192" cy="5865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7909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6449-78AC-4484-9343-D38EB15FB1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49D46-DCD8-4B56-BD6F-CA4CDD2E24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738" y="6599238"/>
            <a:ext cx="3889375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924300" y="6524625"/>
            <a:ext cx="3887788" cy="431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FFFFFF"/>
                </a:solidFill>
                <a:latin typeface="+mn-lt"/>
                <a:cs typeface="+mn-cs"/>
              </a:rPr>
              <a:t>Maxeler Technologies, Inc. - Proprietary and Confidential</a:t>
            </a:r>
            <a:endParaRPr lang="en-GB" dirty="0" smtClean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AC2D5-1E00-4B5C-B723-1BC14C96CE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C8794-B5BA-49C3-8E5B-C5C283465F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738" y="6599238"/>
            <a:ext cx="3889375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4F2BD-6413-4FC7-B9A5-2086662D5B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738" y="6599238"/>
            <a:ext cx="3889375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1F392-3F0B-4FF0-AE5E-1EC7A2EDB6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738" y="6599238"/>
            <a:ext cx="3889375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E1FCA-DDD6-4F5F-9EA9-596006408C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738" y="6599238"/>
            <a:ext cx="3889375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0648"/>
            <a:ext cx="5111750" cy="5865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AF345-C58D-40CE-9523-1DEF9BC30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738" y="6599238"/>
            <a:ext cx="3889375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8546-F3C1-4593-A301-DF40E6D99A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F2588-73C7-4B69-AA16-CC48651EF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738" y="6599238"/>
            <a:ext cx="3889375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83080-E50B-4BE4-9D28-32D7C513E44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738" y="6599238"/>
            <a:ext cx="3889375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6296" y="260648"/>
            <a:ext cx="1728192" cy="5865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7909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A8B79-5934-4D20-AC62-91EF474187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738" y="6599238"/>
            <a:ext cx="3889375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0648"/>
            <a:ext cx="5111750" cy="5865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AE1F-7053-497F-8ECF-02F7CAB1B9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6296" y="260648"/>
            <a:ext cx="1728192" cy="5865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7909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77780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554244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77780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4554244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x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ullLogoVector_Inverted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8013" y="4497388"/>
            <a:ext cx="22352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584" y="5924872"/>
            <a:ext cx="5752728" cy="5284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38584" y="6309320"/>
            <a:ext cx="5689600" cy="647700"/>
          </a:xfrm>
        </p:spPr>
        <p:txBody>
          <a:bodyPr>
            <a:normAutofit/>
          </a:bodyPr>
          <a:lstStyle>
            <a:lvl1pPr>
              <a:buNone/>
              <a:defRPr sz="2000" b="0" baseline="0">
                <a:solidFill>
                  <a:schemeClr val="accent3"/>
                </a:solidFill>
              </a:defRPr>
            </a:lvl1pPr>
            <a:lvl5pPr algn="l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475656" y="1628800"/>
            <a:ext cx="7524328" cy="208823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ax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ullLogoVector_Inverted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8013" y="4497388"/>
            <a:ext cx="22352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475656" y="1628800"/>
            <a:ext cx="7524328" cy="208823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4DF3A-32FB-4CB5-8B5C-8AD54C6B49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0648"/>
            <a:ext cx="5111750" cy="5865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6296" y="260648"/>
            <a:ext cx="1728192" cy="5865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7909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77780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554244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77780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4554244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x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ullLogoVector_Inverted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8013" y="4497388"/>
            <a:ext cx="22352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584" y="5924872"/>
            <a:ext cx="5752728" cy="5284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38584" y="6309320"/>
            <a:ext cx="5689600" cy="647700"/>
          </a:xfrm>
        </p:spPr>
        <p:txBody>
          <a:bodyPr>
            <a:normAutofit/>
          </a:bodyPr>
          <a:lstStyle>
            <a:lvl1pPr>
              <a:buNone/>
              <a:defRPr sz="2000" b="0" baseline="0">
                <a:solidFill>
                  <a:schemeClr val="accent3"/>
                </a:solidFill>
              </a:defRPr>
            </a:lvl1pPr>
            <a:lvl5pPr algn="l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475656" y="1628800"/>
            <a:ext cx="7524328" cy="208823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ax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ullLogoVector_Inverted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8013" y="4497388"/>
            <a:ext cx="22352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475656" y="1628800"/>
            <a:ext cx="7524328" cy="208823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8EBC0-5BBA-473C-A5B8-4083513BB2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0648"/>
            <a:ext cx="5111750" cy="5865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251FA-1426-4BE6-9C09-9797F2AB88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68307-EBD2-49BD-B651-2FB333E63D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43644-5180-4217-8ADA-3112BA4A7E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ottom-wave3-MaxBlue.png"/>
          <p:cNvPicPr>
            <a:picLocks noChangeAspect="1"/>
          </p:cNvPicPr>
          <p:nvPr/>
        </p:nvPicPr>
        <p:blipFill>
          <a:blip r:embed="rId14"/>
          <a:srcRect t="8984" r="28654" b="31546"/>
          <a:stretch>
            <a:fillRect/>
          </a:stretch>
        </p:blipFill>
        <p:spPr bwMode="auto">
          <a:xfrm>
            <a:off x="0" y="6237288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184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9" name="Picture 8" descr="FullLogoVector_Inverted3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6538" y="6356350"/>
            <a:ext cx="1179512" cy="466725"/>
          </a:xfrm>
          <a:prstGeom prst="rect">
            <a:avLst/>
          </a:prstGeom>
          <a:effectLst>
            <a:outerShdw blurRad="50800" dist="38100" dir="2700000" algn="ctr" rotWithShape="0">
              <a:schemeClr val="accent5">
                <a:alpha val="70000"/>
              </a:scheme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5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fld id="{F027A6C7-EF85-4B8A-9D39-8558A67B09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0588" y="6551613"/>
            <a:ext cx="2895600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  <p:sldLayoutId id="214748372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6A6A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6A6A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6A6A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6A6A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6A6A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 descr="bottom-wave3-MaxBlue.png"/>
          <p:cNvPicPr>
            <a:picLocks noChangeAspect="1"/>
          </p:cNvPicPr>
          <p:nvPr/>
        </p:nvPicPr>
        <p:blipFill>
          <a:blip r:embed="rId12"/>
          <a:srcRect t="8984" r="28654" b="31546"/>
          <a:stretch>
            <a:fillRect/>
          </a:stretch>
        </p:blipFill>
        <p:spPr bwMode="auto">
          <a:xfrm>
            <a:off x="0" y="6237288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184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43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9" name="Picture 8" descr="FullLogoVector_Inverted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6538" y="6356350"/>
            <a:ext cx="1179512" cy="466725"/>
          </a:xfrm>
          <a:prstGeom prst="rect">
            <a:avLst/>
          </a:prstGeom>
          <a:effectLst>
            <a:outerShdw blurRad="50800" dist="38100" dir="2700000" algn="ctr" rotWithShape="0">
              <a:schemeClr val="accent5">
                <a:alpha val="70000"/>
              </a:scheme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5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fld id="{D3835BEB-05A1-461C-AB83-33906EE0CA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0588" y="6551613"/>
            <a:ext cx="2895600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2" r:id="rId2"/>
    <p:sldLayoutId id="2147483741" r:id="rId3"/>
    <p:sldLayoutId id="2147483740" r:id="rId4"/>
    <p:sldLayoutId id="2147483739" r:id="rId5"/>
    <p:sldLayoutId id="2147483738" r:id="rId6"/>
    <p:sldLayoutId id="2147483737" r:id="rId7"/>
    <p:sldLayoutId id="2147483736" r:id="rId8"/>
    <p:sldLayoutId id="2147483735" r:id="rId9"/>
    <p:sldLayoutId id="214748373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D7D7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bottom-wave3-MaxBlue.png"/>
          <p:cNvPicPr>
            <a:picLocks noChangeAspect="1"/>
          </p:cNvPicPr>
          <p:nvPr/>
        </p:nvPicPr>
        <p:blipFill>
          <a:blip r:embed="rId12"/>
          <a:srcRect t="8984" r="28654" b="31546"/>
          <a:stretch>
            <a:fillRect/>
          </a:stretch>
        </p:blipFill>
        <p:spPr bwMode="auto">
          <a:xfrm>
            <a:off x="0" y="6237288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184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56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9" name="Picture 8" descr="FullLogoVector_Inverted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6538" y="6356350"/>
            <a:ext cx="1179512" cy="466725"/>
          </a:xfrm>
          <a:prstGeom prst="rect">
            <a:avLst/>
          </a:prstGeom>
          <a:effectLst>
            <a:outerShdw blurRad="50800" dist="38100" dir="2700000" algn="ctr" rotWithShape="0">
              <a:schemeClr val="accent5">
                <a:alpha val="70000"/>
              </a:scheme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5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fld id="{1779A59F-5255-4C52-9E7F-C6CF0FAF74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D7D7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D7D7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 descr="bottom-wave3-MaxBlue.png"/>
          <p:cNvPicPr>
            <a:picLocks noChangeAspect="1"/>
          </p:cNvPicPr>
          <p:nvPr/>
        </p:nvPicPr>
        <p:blipFill>
          <a:blip r:embed="rId15"/>
          <a:srcRect t="8984" r="28654" b="31546"/>
          <a:stretch>
            <a:fillRect/>
          </a:stretch>
        </p:blipFill>
        <p:spPr bwMode="auto">
          <a:xfrm>
            <a:off x="0" y="6237288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184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368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9" name="Picture 8" descr="FullLogoVector_Inverted3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56538" y="6356350"/>
            <a:ext cx="1179512" cy="466725"/>
          </a:xfrm>
          <a:prstGeom prst="rect">
            <a:avLst/>
          </a:prstGeom>
          <a:effectLst>
            <a:outerShdw blurRad="50800" dist="38100" dir="2700000" algn="ctr" rotWithShape="0">
              <a:schemeClr val="accent5">
                <a:alpha val="70000"/>
              </a:schemeClr>
            </a:outerShdw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0588" y="6551613"/>
            <a:ext cx="2895600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/>
        </p:nvSpPr>
        <p:spPr>
          <a:xfrm>
            <a:off x="0" y="6561138"/>
            <a:ext cx="971550" cy="2619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3A0E125-0DD0-47B6-A771-3FA3D5B19029}" type="slidenum">
              <a:rPr lang="en-GB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76" r:id="rId12"/>
    <p:sldLayoutId id="214748377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6" descr="bottom-wave3-MaxBlue.png"/>
          <p:cNvPicPr>
            <a:picLocks noChangeAspect="1"/>
          </p:cNvPicPr>
          <p:nvPr/>
        </p:nvPicPr>
        <p:blipFill>
          <a:blip r:embed="rId15"/>
          <a:srcRect t="8984" r="28654" b="31546"/>
          <a:stretch>
            <a:fillRect/>
          </a:stretch>
        </p:blipFill>
        <p:spPr bwMode="auto">
          <a:xfrm>
            <a:off x="0" y="6237288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184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12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9" name="Picture 8" descr="FullLogoVector_Inverted3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56538" y="6356350"/>
            <a:ext cx="1179512" cy="466725"/>
          </a:xfrm>
          <a:prstGeom prst="rect">
            <a:avLst/>
          </a:prstGeom>
          <a:effectLst>
            <a:outerShdw blurRad="50800" dist="38100" dir="2700000" algn="ctr" rotWithShape="0">
              <a:schemeClr val="accent5">
                <a:alpha val="70000"/>
              </a:schemeClr>
            </a:outerShdw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0588" y="6551613"/>
            <a:ext cx="2895600" cy="4302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Survivng the end of frequency scaling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/>
        </p:nvSpPr>
        <p:spPr>
          <a:xfrm>
            <a:off x="0" y="6561138"/>
            <a:ext cx="971550" cy="2619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926A15C-169B-45F4-B0FB-A5EDDF35DF23}" type="slidenum">
              <a:rPr lang="en-GB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4" r:id="rId2"/>
    <p:sldLayoutId id="2147483763" r:id="rId3"/>
    <p:sldLayoutId id="2147483762" r:id="rId4"/>
    <p:sldLayoutId id="2147483761" r:id="rId5"/>
    <p:sldLayoutId id="2147483760" r:id="rId6"/>
    <p:sldLayoutId id="2147483759" r:id="rId7"/>
    <p:sldLayoutId id="2147483758" r:id="rId8"/>
    <p:sldLayoutId id="2147483757" r:id="rId9"/>
    <p:sldLayoutId id="2147483756" r:id="rId10"/>
    <p:sldLayoutId id="2147483755" r:id="rId11"/>
    <p:sldLayoutId id="2147483778" r:id="rId12"/>
    <p:sldLayoutId id="214748377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ctrTitle"/>
          </p:nvPr>
        </p:nvSpPr>
        <p:spPr>
          <a:xfrm>
            <a:off x="250825" y="2130425"/>
            <a:ext cx="8713788" cy="1470025"/>
          </a:xfrm>
        </p:spPr>
        <p:txBody>
          <a:bodyPr/>
          <a:lstStyle/>
          <a:p>
            <a:pPr algn="ctr" eaLnBrk="1" hangingPunct="1"/>
            <a:r>
              <a:rPr lang="en-US" smtClean="0"/>
              <a:t>A Parallel Cocke-Younger-Kasami Parser</a:t>
            </a:r>
          </a:p>
        </p:txBody>
      </p:sp>
      <p:sp>
        <p:nvSpPr>
          <p:cNvPr id="6963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5F5F5F"/>
                </a:solidFill>
              </a:rPr>
              <a:t>Dragan Bojic</a:t>
            </a:r>
          </a:p>
          <a:p>
            <a:pPr eaLnBrk="1" hangingPunct="1"/>
            <a:r>
              <a:rPr lang="en-US" smtClean="0">
                <a:solidFill>
                  <a:srgbClr val="5F5F5F"/>
                </a:solidFill>
              </a:rPr>
              <a:t>bojic@etf.bg.ac.rs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Syntactic parsing of natural language is the task of analyzing the grammatical structure of sentences and predicting their most likely parse trees. </a:t>
            </a:r>
          </a:p>
          <a:p>
            <a:pPr eaLnBrk="1" hangingPunct="1"/>
            <a:r>
              <a:rPr lang="en-US" smtClean="0"/>
              <a:t>These parse trees can then be used in many ways to enable natural language processing applications like machine translation, question answering, and information extraction.</a:t>
            </a:r>
          </a:p>
        </p:txBody>
      </p:sp>
      <p:sp>
        <p:nvSpPr>
          <p:cNvPr id="675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>
                <a:solidFill>
                  <a:schemeClr val="accent5"/>
                </a:solidFill>
              </a:rPr>
              <a:t>1. S → NP VP1</a:t>
            </a:r>
            <a:endParaRPr lang="en-US" dirty="0" smtClean="0">
              <a:solidFill>
                <a:schemeClr val="accent5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>
                <a:solidFill>
                  <a:schemeClr val="accent5"/>
                </a:solidFill>
              </a:rPr>
              <a:t>2. S → NP VP2</a:t>
            </a:r>
            <a:endParaRPr lang="en-US" dirty="0" smtClean="0">
              <a:solidFill>
                <a:schemeClr val="accent5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>
                <a:solidFill>
                  <a:schemeClr val="accent5"/>
                </a:solidFill>
              </a:rPr>
              <a:t>3. PP → P NP</a:t>
            </a:r>
            <a:endParaRPr lang="en-US" dirty="0" smtClean="0">
              <a:solidFill>
                <a:schemeClr val="accent5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>
                <a:solidFill>
                  <a:schemeClr val="accent5"/>
                </a:solidFill>
              </a:rPr>
              <a:t>4. NP → Det N</a:t>
            </a:r>
            <a:endParaRPr lang="en-US" dirty="0" smtClean="0">
              <a:solidFill>
                <a:schemeClr val="accent5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5. NP → NP PP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6. VP1 → V NP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7. VP2 → VP1 PP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8. </a:t>
            </a:r>
            <a:r>
              <a:rPr lang="en-US" dirty="0" err="1" smtClean="0">
                <a:solidFill>
                  <a:schemeClr val="accent5"/>
                </a:solidFill>
              </a:rPr>
              <a:t>Det</a:t>
            </a:r>
            <a:r>
              <a:rPr lang="en-US" dirty="0" smtClean="0">
                <a:solidFill>
                  <a:schemeClr val="accent5"/>
                </a:solidFill>
              </a:rPr>
              <a:t> → 'the'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9. N → 'kids'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10. N → 'box'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11. N → 'floor'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12. V → 'opened'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13. V → 'box'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14. P → 'on'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5"/>
                </a:solidFill>
              </a:rPr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656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grammar and parse tree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348038" y="919163"/>
          <a:ext cx="5256212" cy="5043487"/>
        </p:xfrm>
        <a:graphic>
          <a:graphicData uri="http://schemas.openxmlformats.org/presentationml/2006/ole">
            <p:oleObj spid="_x0000_s66563" name="Visio" r:id="rId3" imgW="3025080" imgH="2872812" progId="Visio.Drawing.15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CYK algorithm</a:t>
            </a:r>
          </a:p>
        </p:txBody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686800" cy="50006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let the input be a string S consisting of n words: a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1</a:t>
            </a:r>
            <a:r>
              <a:rPr lang="en-US" sz="1600" smtClean="0">
                <a:latin typeface="Courier New" pitchFamily="49" charset="0"/>
                <a:cs typeface="Arial" charset="0"/>
              </a:rPr>
              <a:t> ... a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n</a:t>
            </a:r>
            <a:r>
              <a:rPr lang="en-US" sz="1600" smtClean="0">
                <a:latin typeface="Courier New" pitchFamily="49" charset="0"/>
                <a:cs typeface="Arial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let the grammar contain r non-terminal symbols 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1</a:t>
            </a:r>
            <a:r>
              <a:rPr lang="en-US" sz="1600" smtClean="0">
                <a:latin typeface="Courier New" pitchFamily="49" charset="0"/>
                <a:cs typeface="Arial" charset="0"/>
              </a:rPr>
              <a:t> ... 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r</a:t>
            </a:r>
            <a:r>
              <a:rPr lang="en-US" sz="1600" smtClean="0">
                <a:latin typeface="Courier New" pitchFamily="49" charset="0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let 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s</a:t>
            </a:r>
            <a:r>
              <a:rPr lang="en-US" sz="1600" smtClean="0">
                <a:latin typeface="Courier New" pitchFamily="49" charset="0"/>
                <a:cs typeface="Arial" charset="0"/>
              </a:rPr>
              <a:t> be the start symbol of the grammar.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let P[n,n] be an array of sets of non-terminals.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let closure[n] be a vector of sets of non-terminals.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let map[R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x</a:t>
            </a:r>
            <a:r>
              <a:rPr lang="en-US" sz="1600" smtClean="0">
                <a:latin typeface="Courier New" pitchFamily="49" charset="0"/>
                <a:cs typeface="Arial" charset="0"/>
              </a:rPr>
              <a:t>,R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y</a:t>
            </a:r>
            <a:r>
              <a:rPr lang="en-US" sz="1600" smtClean="0">
                <a:latin typeface="Courier New" pitchFamily="49" charset="0"/>
                <a:cs typeface="Arial" charset="0"/>
              </a:rPr>
              <a:t>] be a map collection of sets of non-terminals. 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Initialize all elements of P and map and closure to an empty set.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-- calculation of closure sets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for each i = 1 to 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    set 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i</a:t>
            </a:r>
            <a:r>
              <a:rPr lang="en-US" sz="1600" smtClean="0">
                <a:latin typeface="Courier New" pitchFamily="49" charset="0"/>
                <a:cs typeface="Arial" charset="0"/>
              </a:rPr>
              <a:t> as a member of closure[R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i</a:t>
            </a:r>
            <a:r>
              <a:rPr lang="en-US" sz="1600" smtClean="0">
                <a:latin typeface="Courier New" pitchFamily="49" charset="0"/>
                <a:cs typeface="Arial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for each unary production 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j</a:t>
            </a:r>
            <a:r>
              <a:rPr lang="en-US" sz="1600" smtClean="0">
                <a:latin typeface="Courier New" pitchFamily="49" charset="0"/>
                <a:cs typeface="Arial" charset="0"/>
              </a:rPr>
              <a:t> -&gt; 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i</a:t>
            </a:r>
            <a:endParaRPr lang="en-US" sz="1600" smtClean="0">
              <a:latin typeface="Courier New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    set 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j</a:t>
            </a:r>
            <a:r>
              <a:rPr lang="en-US" sz="1600" smtClean="0">
                <a:latin typeface="Courier New" pitchFamily="49" charset="0"/>
                <a:cs typeface="Arial" charset="0"/>
              </a:rPr>
              <a:t> as a member of closure[R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i</a:t>
            </a:r>
            <a:r>
              <a:rPr lang="en-US" sz="1600" smtClean="0">
                <a:latin typeface="Courier New" pitchFamily="49" charset="0"/>
                <a:cs typeface="Arial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-- apply the Warshall algorithm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for each i = 1 to 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    for each j = 1 to 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       for each k = 1 to 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           if 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j</a:t>
            </a:r>
            <a:r>
              <a:rPr lang="en-US" sz="1600" smtClean="0">
                <a:latin typeface="Courier New" pitchFamily="49" charset="0"/>
                <a:cs typeface="Arial" charset="0"/>
              </a:rPr>
              <a:t> is a member of closure[R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i</a:t>
            </a:r>
            <a:r>
              <a:rPr lang="en-US" sz="1600" smtClean="0">
                <a:latin typeface="Courier New" pitchFamily="49" charset="0"/>
                <a:cs typeface="Arial" charset="0"/>
              </a:rPr>
              <a:t>]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              and 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k</a:t>
            </a:r>
            <a:r>
              <a:rPr lang="en-US" sz="1600" smtClean="0">
                <a:latin typeface="Courier New" pitchFamily="49" charset="0"/>
                <a:cs typeface="Arial" charset="0"/>
              </a:rPr>
              <a:t> is a member of closure[R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j</a:t>
            </a:r>
            <a:r>
              <a:rPr lang="en-US" sz="1600" smtClean="0">
                <a:latin typeface="Courier New" pitchFamily="49" charset="0"/>
                <a:cs typeface="Arial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600" smtClean="0">
                <a:latin typeface="Courier New" pitchFamily="49" charset="0"/>
                <a:cs typeface="Arial" charset="0"/>
              </a:rPr>
              <a:t>       then set 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k</a:t>
            </a:r>
            <a:r>
              <a:rPr lang="en-US" sz="1600" smtClean="0">
                <a:latin typeface="Courier New" pitchFamily="49" charset="0"/>
                <a:cs typeface="Arial" charset="0"/>
              </a:rPr>
              <a:t> as a member of closure[R</a:t>
            </a:r>
            <a:r>
              <a:rPr lang="en-US" sz="1600" baseline="-25000" smtClean="0">
                <a:latin typeface="Courier New" pitchFamily="49" charset="0"/>
                <a:cs typeface="Arial" charset="0"/>
              </a:rPr>
              <a:t>i</a:t>
            </a:r>
            <a:r>
              <a:rPr lang="en-US" sz="1600" smtClean="0">
                <a:latin typeface="Courier New" pitchFamily="49" charset="0"/>
                <a:cs typeface="Arial" charset="0"/>
              </a:rPr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CYK algorithm (continued)</a:t>
            </a:r>
          </a:p>
        </p:txBody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686800" cy="5000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-- calculation of map sets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for each production 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A</a:t>
            </a:r>
            <a:r>
              <a:rPr lang="en-US" sz="1800" smtClean="0">
                <a:latin typeface="Courier New" pitchFamily="49" charset="0"/>
                <a:cs typeface="Arial" charset="0"/>
              </a:rPr>
              <a:t> -&gt; 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B</a:t>
            </a:r>
            <a:r>
              <a:rPr lang="en-US" sz="1800" smtClean="0">
                <a:latin typeface="Courier New" pitchFamily="49" charset="0"/>
                <a:cs typeface="Arial" charset="0"/>
              </a:rPr>
              <a:t> 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C</a:t>
            </a:r>
            <a:endParaRPr lang="en-US" sz="1800" smtClean="0">
              <a:latin typeface="Courier New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    add all elements of closure[R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A</a:t>
            </a:r>
            <a:r>
              <a:rPr lang="en-US" sz="1800" smtClean="0">
                <a:latin typeface="Courier New" pitchFamily="49" charset="0"/>
                <a:cs typeface="Arial" charset="0"/>
              </a:rPr>
              <a:t>] to map[R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B</a:t>
            </a:r>
            <a:r>
              <a:rPr lang="en-US" sz="1800" smtClean="0">
                <a:latin typeface="Courier New" pitchFamily="49" charset="0"/>
                <a:cs typeface="Arial" charset="0"/>
              </a:rPr>
              <a:t>,R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C</a:t>
            </a:r>
            <a:r>
              <a:rPr lang="en-US" sz="1800" smtClean="0">
                <a:latin typeface="Courier New" pitchFamily="49" charset="0"/>
                <a:cs typeface="Arial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endParaRPr lang="en-US" sz="1800" smtClean="0">
              <a:latin typeface="Courier New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-- end of preprocessing, start of parsing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for each i = 1 to n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    for each terminal production 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j</a:t>
            </a:r>
            <a:r>
              <a:rPr lang="en-US" sz="1800" smtClean="0">
                <a:latin typeface="Courier New" pitchFamily="49" charset="0"/>
                <a:cs typeface="Arial" charset="0"/>
              </a:rPr>
              <a:t> -&gt; a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i</a:t>
            </a:r>
            <a:endParaRPr lang="en-US" sz="1800" smtClean="0">
              <a:latin typeface="Courier New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        add all elements from closure[R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j</a:t>
            </a:r>
            <a:r>
              <a:rPr lang="en-US" sz="1800" smtClean="0">
                <a:latin typeface="Courier New" pitchFamily="49" charset="0"/>
                <a:cs typeface="Arial" charset="0"/>
              </a:rPr>
              <a:t>] to P[1,i]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for each i = 2 to n -- Length of span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  for each j = 1 to n-i+1 -- Start of span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    for each k = 1 to i-1 -- Partition of span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      for each element (R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B</a:t>
            </a:r>
            <a:r>
              <a:rPr lang="en-US" sz="1800" smtClean="0">
                <a:latin typeface="Courier New" pitchFamily="49" charset="0"/>
                <a:cs typeface="Arial" charset="0"/>
              </a:rPr>
              <a:t>,R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C</a:t>
            </a:r>
            <a:r>
              <a:rPr lang="en-US" sz="1800" smtClean="0">
                <a:latin typeface="Courier New" pitchFamily="49" charset="0"/>
                <a:cs typeface="Arial" charset="0"/>
              </a:rPr>
              <a:t>) =&gt; X from the map collection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        if 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B</a:t>
            </a:r>
            <a:r>
              <a:rPr lang="en-US" sz="1800" smtClean="0">
                <a:latin typeface="Courier New" pitchFamily="49" charset="0"/>
                <a:cs typeface="Arial" charset="0"/>
              </a:rPr>
              <a:t> is a member of P[k,j], and 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C</a:t>
            </a:r>
            <a:r>
              <a:rPr lang="en-US" sz="1800" smtClean="0">
                <a:latin typeface="Courier New" pitchFamily="49" charset="0"/>
                <a:cs typeface="Arial" charset="0"/>
              </a:rPr>
              <a:t> a member of P[i-k,j+k]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           then add all elements from X to P[i,j]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if R</a:t>
            </a:r>
            <a:r>
              <a:rPr lang="en-US" sz="1800" baseline="-25000" smtClean="0">
                <a:latin typeface="Courier New" pitchFamily="49" charset="0"/>
                <a:cs typeface="Arial" charset="0"/>
              </a:rPr>
              <a:t>s</a:t>
            </a:r>
            <a:r>
              <a:rPr lang="en-US" sz="1800" smtClean="0">
                <a:latin typeface="Courier New" pitchFamily="49" charset="0"/>
                <a:cs typeface="Arial" charset="0"/>
              </a:rPr>
              <a:t> is a member of P[n,1]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  then S is member of language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smtClean="0">
                <a:latin typeface="Courier New" pitchFamily="49" charset="0"/>
                <a:cs typeface="Arial" charset="0"/>
              </a:rPr>
              <a:t>  else S is not member of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18487" cy="993775"/>
          </a:xfrm>
        </p:spPr>
        <p:txBody>
          <a:bodyPr/>
          <a:lstStyle/>
          <a:p>
            <a:pPr eaLnBrk="1" hangingPunct="1"/>
            <a:r>
              <a:rPr lang="en-US" smtClean="0"/>
              <a:t>CYK parsing example </a:t>
            </a:r>
          </a:p>
        </p:txBody>
      </p:sp>
      <p:pic>
        <p:nvPicPr>
          <p:cNvPr id="7270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1844675"/>
            <a:ext cx="8516937" cy="2911475"/>
          </a:xfrm>
        </p:spPr>
      </p:pic>
      <p:sp>
        <p:nvSpPr>
          <p:cNvPr id="72707" name="Text Box 573"/>
          <p:cNvSpPr txBox="1">
            <a:spLocks noChangeArrowheads="1"/>
          </p:cNvSpPr>
          <p:nvPr/>
        </p:nvSpPr>
        <p:spPr bwMode="auto">
          <a:xfrm>
            <a:off x="179388" y="4868863"/>
            <a:ext cx="616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contents of matrix P for the CYK parse of the sentence</a:t>
            </a:r>
          </a:p>
          <a:p>
            <a:r>
              <a:rPr lang="en-US"/>
              <a:t> </a:t>
            </a:r>
            <a:r>
              <a:rPr lang="en-US" i="1"/>
              <a:t>the kids opened the box on the floor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CYK parsing</a:t>
            </a:r>
          </a:p>
        </p:txBody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Parallelizing CYK parsing has been of great interest to research community, especially with recent advanced in natural language processing and other application areas. </a:t>
            </a:r>
          </a:p>
          <a:p>
            <a:pPr eaLnBrk="1" hangingPunct="1"/>
            <a:r>
              <a:rPr lang="en-US" smtClean="0"/>
              <a:t>We present a solution to parallel CYK parsing that is realized in an innovative parallel model, namely Maxeler streaming dataflow, which is targeted to reconfigurable hardware accelerators (FPGA based).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Speedup over Sequential Implementation</a:t>
            </a:r>
          </a:p>
        </p:txBody>
      </p:sp>
      <p:sp>
        <p:nvSpPr>
          <p:cNvPr id="87048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4724400"/>
            <a:ext cx="8075613" cy="1873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Horizontal axis – input length, vertical axis – speedup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Experiments done with a a family of Penn Treebank grammars, constructed by processing a different percentage of Wall Street Journal (WSJ) corpus. G20 is induced by processing 20% of the corpus, G40 by processing 40% of the corpus, etc, G50 is induced from the 50% of the corpus.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Hardware:    CPU: Intel Xeon 5650,    DFE: MAX3 (Vectis)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403350" y="692150"/>
          <a:ext cx="6126163" cy="4089400"/>
        </p:xfrm>
        <a:graphic>
          <a:graphicData uri="http://schemas.openxmlformats.org/presentationml/2006/ole">
            <p:oleObj spid="_x0000_s87046" name="Worksheet" r:id="rId3" imgW="4162992" imgH="2778580" progId="Excel.Sheet.8">
              <p:embed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02bab8fc74081ab321294fe27d557ec84189289"/>
</p:tagLst>
</file>

<file path=ppt/theme/theme1.xml><?xml version="1.0" encoding="utf-8"?>
<a:theme xmlns:a="http://schemas.openxmlformats.org/drawingml/2006/main" name="AlgGrossPitaevskii-real_u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xeler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xBlue slides - wave footer">
  <a:themeElements>
    <a:clrScheme name="Maxeler">
      <a:dk1>
        <a:srgbClr val="333333"/>
      </a:dk1>
      <a:lt1>
        <a:srgbClr val="FFFFFF"/>
      </a:lt1>
      <a:dk2>
        <a:srgbClr val="005089"/>
      </a:dk2>
      <a:lt2>
        <a:srgbClr val="FFFFFF"/>
      </a:lt2>
      <a:accent1>
        <a:srgbClr val="A6A6A6"/>
      </a:accent1>
      <a:accent2>
        <a:srgbClr val="FFFFFF"/>
      </a:accent2>
      <a:accent3>
        <a:srgbClr val="005089"/>
      </a:accent3>
      <a:accent4>
        <a:srgbClr val="333333"/>
      </a:accent4>
      <a:accent5>
        <a:srgbClr val="000000"/>
      </a:accent5>
      <a:accent6>
        <a:srgbClr val="535353"/>
      </a:accent6>
      <a:hlink>
        <a:srgbClr val="0000FF"/>
      </a:hlink>
      <a:folHlink>
        <a:srgbClr val="800080"/>
      </a:folHlink>
    </a:clrScheme>
    <a:fontScheme name="Maxeler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axBlue slides - wave footer">
  <a:themeElements>
    <a:clrScheme name="Maxeler">
      <a:dk1>
        <a:srgbClr val="333333"/>
      </a:dk1>
      <a:lt1>
        <a:srgbClr val="FFFFFF"/>
      </a:lt1>
      <a:dk2>
        <a:srgbClr val="005089"/>
      </a:dk2>
      <a:lt2>
        <a:srgbClr val="FFFFFF"/>
      </a:lt2>
      <a:accent1>
        <a:srgbClr val="A6A6A6"/>
      </a:accent1>
      <a:accent2>
        <a:srgbClr val="FFFFFF"/>
      </a:accent2>
      <a:accent3>
        <a:srgbClr val="005089"/>
      </a:accent3>
      <a:accent4>
        <a:srgbClr val="333333"/>
      </a:accent4>
      <a:accent5>
        <a:srgbClr val="000000"/>
      </a:accent5>
      <a:accent6>
        <a:srgbClr val="535353"/>
      </a:accent6>
      <a:hlink>
        <a:srgbClr val="0000FF"/>
      </a:hlink>
      <a:folHlink>
        <a:srgbClr val="800080"/>
      </a:folHlink>
    </a:clrScheme>
    <a:fontScheme name="Maxeler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MaxBlue slides - wave footer">
  <a:themeElements>
    <a:clrScheme name="Maxeler">
      <a:dk1>
        <a:srgbClr val="003760"/>
      </a:dk1>
      <a:lt1>
        <a:sysClr val="window" lastClr="FFFFFF"/>
      </a:lt1>
      <a:dk2>
        <a:srgbClr val="595959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00"/>
      </a:accent5>
      <a:accent6>
        <a:srgbClr val="97D2FF"/>
      </a:accent6>
      <a:hlink>
        <a:srgbClr val="0000FF"/>
      </a:hlink>
      <a:folHlink>
        <a:srgbClr val="800080"/>
      </a:folHlink>
    </a:clrScheme>
    <a:fontScheme name="Maxeler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MaxBlue slides - wave footer">
  <a:themeElements>
    <a:clrScheme name="Maxeler">
      <a:dk1>
        <a:srgbClr val="003760"/>
      </a:dk1>
      <a:lt1>
        <a:sysClr val="window" lastClr="FFFFFF"/>
      </a:lt1>
      <a:dk2>
        <a:srgbClr val="595959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00"/>
      </a:accent5>
      <a:accent6>
        <a:srgbClr val="97D2FF"/>
      </a:accent6>
      <a:hlink>
        <a:srgbClr val="0000FF"/>
      </a:hlink>
      <a:folHlink>
        <a:srgbClr val="800080"/>
      </a:folHlink>
    </a:clrScheme>
    <a:fontScheme name="Maxeler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AlgGrossPitaevskii-real_use</Template>
  <TotalTime>153</TotalTime>
  <Words>524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33" baseType="lpstr">
      <vt:lpstr>Arial</vt:lpstr>
      <vt:lpstr>Calibri</vt:lpstr>
      <vt:lpstr>Verdana</vt:lpstr>
      <vt:lpstr>Courier New</vt:lpstr>
      <vt:lpstr>AlgGrossPitaevskii-real_use</vt:lpstr>
      <vt:lpstr>1_MaxBlue slides - wave footer</vt:lpstr>
      <vt:lpstr>2_MaxBlue slides - wave footer</vt:lpstr>
      <vt:lpstr>3_MaxBlue slides - wave footer</vt:lpstr>
      <vt:lpstr>4_MaxBlue slides - wave footer</vt:lpstr>
      <vt:lpstr>2_MaxBlue slides - wave footer</vt:lpstr>
      <vt:lpstr>2_MaxBlue slides - wave footer</vt:lpstr>
      <vt:lpstr>2_MaxBlue slides - wave footer</vt:lpstr>
      <vt:lpstr>2_MaxBlue slides - wave footer</vt:lpstr>
      <vt:lpstr>2_MaxBlue slides - wave footer</vt:lpstr>
      <vt:lpstr>2_MaxBlue slides - wave footer</vt:lpstr>
      <vt:lpstr>2_MaxBlue slides - wave footer</vt:lpstr>
      <vt:lpstr>2_MaxBlue slides - wave footer</vt:lpstr>
      <vt:lpstr>2_MaxBlue slides - wave footer</vt:lpstr>
      <vt:lpstr>2_MaxBlue slides - wave footer</vt:lpstr>
      <vt:lpstr>3_MaxBlue slides - wave footer</vt:lpstr>
      <vt:lpstr>3_MaxBlue slides - wave footer</vt:lpstr>
      <vt:lpstr>4_MaxBlue slides - wave footer</vt:lpstr>
      <vt:lpstr>4_MaxBlue slides - wave footer</vt:lpstr>
      <vt:lpstr>Visio</vt:lpstr>
      <vt:lpstr>Worksheet</vt:lpstr>
      <vt:lpstr>A Parallel Cocke-Younger-Kasami Parser</vt:lpstr>
      <vt:lpstr>Problem statement</vt:lpstr>
      <vt:lpstr>Example grammar and parse tree</vt:lpstr>
      <vt:lpstr>CYK algorithm</vt:lpstr>
      <vt:lpstr>CYK algorithm (continued)</vt:lpstr>
      <vt:lpstr>CYK parsing example </vt:lpstr>
      <vt:lpstr>Parallel CYK parsing</vt:lpstr>
      <vt:lpstr>Speedup over Sequential Implementation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Cocke-Younger-Kasami Parser</dc:title>
  <dc:creator>db</dc:creator>
  <cp:lastModifiedBy>db</cp:lastModifiedBy>
  <cp:revision>12</cp:revision>
  <dcterms:created xsi:type="dcterms:W3CDTF">2015-11-06T12:24:03Z</dcterms:created>
  <dcterms:modified xsi:type="dcterms:W3CDTF">2015-11-06T23:30:00Z</dcterms:modified>
</cp:coreProperties>
</file>