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5DFF"/>
    <a:srgbClr val="FFA3FD"/>
    <a:srgbClr val="E3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9"/>
  </p:normalViewPr>
  <p:slideViewPr>
    <p:cSldViewPr snapToGrid="0">
      <p:cViewPr>
        <p:scale>
          <a:sx n="126" d="100"/>
          <a:sy n="126" d="100"/>
        </p:scale>
        <p:origin x="144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5C9C5-8F8F-E147-0BAC-C288899891D5}"/>
              </a:ext>
            </a:extLst>
          </p:cNvPr>
          <p:cNvCxnSpPr/>
          <p:nvPr userDrawn="1"/>
        </p:nvCxnSpPr>
        <p:spPr>
          <a:xfrm>
            <a:off x="838200" y="3983420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A180F6-25D1-49F6-7F4C-F7D10EAD2CCE}"/>
              </a:ext>
            </a:extLst>
          </p:cNvPr>
          <p:cNvSpPr txBox="1"/>
          <p:nvPr userDrawn="1"/>
        </p:nvSpPr>
        <p:spPr>
          <a:xfrm>
            <a:off x="838199" y="3234246"/>
            <a:ext cx="8621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200" b="1" i="0" dirty="0">
                <a:latin typeface="Kallisto Heavy" pitchFamily="2" charset="77"/>
              </a:rPr>
              <a:t>US National Park </a:t>
            </a:r>
            <a:r>
              <a:rPr lang="sk-SK" sz="4200" b="1" i="0" dirty="0" err="1">
                <a:latin typeface="Kallisto Heavy" pitchFamily="2" charset="77"/>
              </a:rPr>
              <a:t>Biodiversity</a:t>
            </a:r>
            <a:endParaRPr lang="sk-SK" sz="4200" b="1" i="0" dirty="0">
              <a:latin typeface="Kallisto Heav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219058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81F1-EB6B-2840-FB08-2DD3CBE8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48969-071E-1C66-3445-693099040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483247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E3FA5-9325-50E0-786F-7C502BF35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FC4E4-A843-2FF5-EBD8-A78D14BAE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29382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09F894-187A-740F-C31E-702B969DA023}"/>
              </a:ext>
            </a:extLst>
          </p:cNvPr>
          <p:cNvCxnSpPr/>
          <p:nvPr userDrawn="1"/>
        </p:nvCxnSpPr>
        <p:spPr>
          <a:xfrm>
            <a:off x="6568966" y="599090"/>
            <a:ext cx="0" cy="56440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92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AC07-8256-DCE3-1A1F-EF5A821C7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2596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6A40-2A67-466C-A6CB-FB4F70927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k-SK" dirty="0" err="1"/>
              <a:t>Comparison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D5E8B-052E-6B5C-09FA-A770BC394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1AFC4-0E6D-F8B3-B3EE-0809DF90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7CC0AB-6A77-210A-C73E-0375C9BBEB93}"/>
              </a:ext>
            </a:extLst>
          </p:cNvPr>
          <p:cNvCxnSpPr/>
          <p:nvPr userDrawn="1"/>
        </p:nvCxnSpPr>
        <p:spPr>
          <a:xfrm>
            <a:off x="6096000" y="712295"/>
            <a:ext cx="0" cy="56440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78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5E6A-75FA-FB31-FADA-4A2719E80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Comparison with text</a:t>
            </a:r>
            <a:br>
              <a:rPr lang="en-US" dirty="0"/>
            </a:br>
            <a:endParaRPr lang="sk-S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9030E-BB6A-C326-3692-A13BAD9B3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AA317-9073-A6C7-F95B-2890E4646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057DE-0AB2-FFB9-613C-921B561CC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6AE81-3EE5-E7E9-DAAB-2A6325744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0DC61-87B3-C9F1-2368-D0CFB9F3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A88426-D6AA-664D-A5A0-668F571D7A34}" type="datetimeFigureOut">
              <a:rPr lang="sk-SK" smtClean="0"/>
              <a:t>10.5.2025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F9B8D-0B54-9948-59B5-E81CBF00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C8194-1AF3-F221-9EFE-18F8FE5B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460444-103A-FA48-A5A3-76421BC5F177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D5E347-70FE-7F0E-31E3-0BFB147E1906}"/>
              </a:ext>
            </a:extLst>
          </p:cNvPr>
          <p:cNvCxnSpPr/>
          <p:nvPr userDrawn="1"/>
        </p:nvCxnSpPr>
        <p:spPr>
          <a:xfrm>
            <a:off x="6096000" y="712295"/>
            <a:ext cx="0" cy="56440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565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4C31-61A8-48D1-BAAE-20DE44CF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93545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48333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F02F-294A-60FF-7D08-2DB6C5D0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D6FE-C16A-A9AC-2A61-E0B754598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45163-AE25-AC85-9EF1-53E74FF54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83214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483E-E2D8-B906-236A-D0C342DA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FB38C-D9D9-5D0E-4650-D8BA66B3E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3B5BE-50B5-8D78-2709-B895B2762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09578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65DFF"/>
            </a:gs>
            <a:gs pos="67000">
              <a:srgbClr val="E384FF"/>
            </a:gs>
            <a:gs pos="100000">
              <a:srgbClr val="FFA3FD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0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E8AB1-F74A-0CC8-E29E-06483D9691F1}"/>
              </a:ext>
            </a:extLst>
          </p:cNvPr>
          <p:cNvSpPr txBox="1"/>
          <p:nvPr/>
        </p:nvSpPr>
        <p:spPr>
          <a:xfrm>
            <a:off x="4917440" y="3982720"/>
            <a:ext cx="653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Kallisto Medium" pitchFamily="2" charset="77"/>
              </a:rPr>
              <a:t>A </a:t>
            </a:r>
            <a:r>
              <a:rPr lang="sk-SK" dirty="0" err="1">
                <a:latin typeface="Kallisto Medium" pitchFamily="2" charset="77"/>
              </a:rPr>
              <a:t>Data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Analysis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Portfolio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project</a:t>
            </a:r>
            <a:r>
              <a:rPr lang="sk-SK" dirty="0">
                <a:latin typeface="Kallisto Medium" pitchFamily="2" charset="77"/>
              </a:rPr>
              <a:t> | Maximilián Cenkner</a:t>
            </a:r>
          </a:p>
        </p:txBody>
      </p:sp>
    </p:spTree>
    <p:extLst>
      <p:ext uri="{BB962C8B-B14F-4D97-AF65-F5344CB8AC3E}">
        <p14:creationId xmlns:p14="http://schemas.microsoft.com/office/powerpoint/2010/main" val="390681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65DFF"/>
            </a:gs>
            <a:gs pos="67000">
              <a:srgbClr val="E384FF"/>
            </a:gs>
            <a:gs pos="100000">
              <a:srgbClr val="FFA3FD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C011-F8F6-0D7C-35DB-10008ED4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1" y="2628900"/>
            <a:ext cx="2523172" cy="1600200"/>
          </a:xfrm>
        </p:spPr>
        <p:txBody>
          <a:bodyPr/>
          <a:lstStyle/>
          <a:p>
            <a:r>
              <a:rPr lang="sk-SK" b="1" dirty="0">
                <a:latin typeface="Kallisto Heavy" pitchFamily="2" charset="77"/>
              </a:rPr>
              <a:t>DATA ANALYSIS POINTS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D9916-EF81-F0F3-E397-F7049FCF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6561" y="2876153"/>
            <a:ext cx="3932237" cy="1105694"/>
          </a:xfrm>
        </p:spPr>
        <p:txBody>
          <a:bodyPr/>
          <a:lstStyle/>
          <a:p>
            <a:r>
              <a:rPr lang="sk-SK" b="1" dirty="0">
                <a:latin typeface="Kallisto Heavy" pitchFamily="2" charset="77"/>
              </a:rPr>
              <a:t>POINT 1:</a:t>
            </a:r>
            <a:r>
              <a:rPr lang="sk-SK" b="1" dirty="0">
                <a:latin typeface="Kallisto Bold" pitchFamily="2" charset="77"/>
              </a:rPr>
              <a:t> Animal numbers</a:t>
            </a:r>
          </a:p>
          <a:p>
            <a:r>
              <a:rPr lang="sk-SK" b="1" dirty="0">
                <a:latin typeface="Kallisto Heavy" pitchFamily="2" charset="77"/>
              </a:rPr>
              <a:t>POINT 2: </a:t>
            </a:r>
            <a:r>
              <a:rPr lang="sk-SK" b="1" dirty="0">
                <a:latin typeface="Kallisto Bold" pitchFamily="2" charset="77"/>
              </a:rPr>
              <a:t>Most </a:t>
            </a:r>
            <a:r>
              <a:rPr lang="sk-SK" b="1" dirty="0" err="1">
                <a:latin typeface="Kallisto Bold" pitchFamily="2" charset="77"/>
              </a:rPr>
              <a:t>observed</a:t>
            </a:r>
            <a:r>
              <a:rPr lang="sk-SK" b="1" dirty="0">
                <a:latin typeface="Kallisto Bold" pitchFamily="2" charset="77"/>
              </a:rPr>
              <a:t> </a:t>
            </a:r>
            <a:r>
              <a:rPr lang="sk-SK" b="1" dirty="0" err="1">
                <a:latin typeface="Kallisto Bold" pitchFamily="2" charset="77"/>
              </a:rPr>
              <a:t>animal</a:t>
            </a:r>
            <a:endParaRPr lang="sk-SK" b="1" dirty="0">
              <a:latin typeface="Kallisto Bold" pitchFamily="2" charset="77"/>
            </a:endParaRPr>
          </a:p>
          <a:p>
            <a:r>
              <a:rPr lang="sk-SK" b="1" dirty="0">
                <a:latin typeface="Kallisto Heavy" pitchFamily="2" charset="77"/>
              </a:rPr>
              <a:t>POINT 3: </a:t>
            </a:r>
            <a:r>
              <a:rPr lang="sk-SK" b="1" dirty="0">
                <a:latin typeface="Kallisto Bold" pitchFamily="2" charset="77"/>
              </a:rPr>
              <a:t>Most </a:t>
            </a:r>
            <a:r>
              <a:rPr lang="sk-SK" b="1" dirty="0" err="1">
                <a:latin typeface="Kallisto Bold" pitchFamily="2" charset="77"/>
              </a:rPr>
              <a:t>observed</a:t>
            </a:r>
            <a:r>
              <a:rPr lang="sk-SK" b="1" dirty="0">
                <a:latin typeface="Kallisto Bold" pitchFamily="2" charset="77"/>
              </a:rPr>
              <a:t> </a:t>
            </a:r>
            <a:r>
              <a:rPr lang="sk-SK" b="1" dirty="0" err="1">
                <a:latin typeface="Kallisto Bold" pitchFamily="2" charset="77"/>
              </a:rPr>
              <a:t>category</a:t>
            </a:r>
            <a:endParaRPr lang="sk-SK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ECBB38-C259-EBB9-6246-588F597A31BA}"/>
              </a:ext>
            </a:extLst>
          </p:cNvPr>
          <p:cNvCxnSpPr/>
          <p:nvPr/>
        </p:nvCxnSpPr>
        <p:spPr>
          <a:xfrm>
            <a:off x="5425440" y="1158240"/>
            <a:ext cx="0" cy="4683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67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3E43-5E7F-23E6-038C-3C359FAB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68" y="1393594"/>
            <a:ext cx="3932237" cy="936394"/>
          </a:xfrm>
        </p:spPr>
        <p:txBody>
          <a:bodyPr/>
          <a:lstStyle/>
          <a:p>
            <a:r>
              <a:rPr lang="sk-SK" b="1" dirty="0">
                <a:latin typeface="Kallisto Heavy" pitchFamily="2" charset="77"/>
              </a:rPr>
              <a:t>POINT 1:</a:t>
            </a:r>
            <a:r>
              <a:rPr lang="sk-SK" b="1" dirty="0">
                <a:latin typeface="Kallisto Bold" pitchFamily="2" charset="77"/>
              </a:rPr>
              <a:t> Animal numbers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932C5-650C-75B2-EA2B-173A55182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0268" y="2525597"/>
            <a:ext cx="3932237" cy="2664522"/>
          </a:xfrm>
        </p:spPr>
        <p:txBody>
          <a:bodyPr/>
          <a:lstStyle/>
          <a:p>
            <a:r>
              <a:rPr lang="sk-SK" dirty="0">
                <a:latin typeface="Kallisto Medium" pitchFamily="2" charset="77"/>
              </a:rPr>
              <a:t>An </a:t>
            </a:r>
            <a:r>
              <a:rPr lang="sk-SK" dirty="0" err="1">
                <a:latin typeface="Kallisto Medium" pitchFamily="2" charset="77"/>
              </a:rPr>
              <a:t>analysis</a:t>
            </a:r>
            <a:r>
              <a:rPr lang="sk-SK" dirty="0">
                <a:latin typeface="Kallisto Medium" pitchFamily="2" charset="77"/>
              </a:rPr>
              <a:t> of </a:t>
            </a:r>
            <a:r>
              <a:rPr lang="sk-SK" dirty="0" err="1">
                <a:latin typeface="Kallisto Medium" pitchFamily="2" charset="77"/>
              </a:rPr>
              <a:t>all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listed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parks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showed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that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b="1" dirty="0">
                <a:latin typeface="Kallisto Medium" pitchFamily="2" charset="77"/>
              </a:rPr>
              <a:t>Yellowstone National Park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is</a:t>
            </a:r>
            <a:r>
              <a:rPr lang="sk-SK" dirty="0">
                <a:latin typeface="Kallisto Medium" pitchFamily="2" charset="77"/>
              </a:rPr>
              <a:t> by </a:t>
            </a:r>
            <a:r>
              <a:rPr lang="sk-SK" dirty="0" err="1">
                <a:latin typeface="Kallisto Medium" pitchFamily="2" charset="77"/>
              </a:rPr>
              <a:t>far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the</a:t>
            </a:r>
            <a:r>
              <a:rPr lang="sk-SK" dirty="0">
                <a:latin typeface="Kallisto Medium" pitchFamily="2" charset="77"/>
              </a:rPr>
              <a:t> park </a:t>
            </a:r>
            <a:r>
              <a:rPr lang="sk-SK" dirty="0" err="1">
                <a:latin typeface="Kallisto Medium" pitchFamily="2" charset="77"/>
              </a:rPr>
              <a:t>with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the</a:t>
            </a:r>
            <a:r>
              <a:rPr lang="sk-SK" dirty="0">
                <a:latin typeface="Kallisto Medium" pitchFamily="2" charset="77"/>
              </a:rPr>
              <a:t> most </a:t>
            </a:r>
            <a:r>
              <a:rPr lang="sk-SK" dirty="0" err="1">
                <a:latin typeface="Kallisto Medium" pitchFamily="2" charset="77"/>
              </a:rPr>
              <a:t>animals</a:t>
            </a:r>
            <a:r>
              <a:rPr lang="sk-SK" dirty="0">
                <a:latin typeface="Kallisto Medium" pitchFamily="2" charset="77"/>
              </a:rPr>
              <a:t> – </a:t>
            </a:r>
            <a:r>
              <a:rPr lang="sk-SK" dirty="0" err="1">
                <a:latin typeface="Kallisto Medium" pitchFamily="2" charset="77"/>
              </a:rPr>
              <a:t>with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around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b="1" dirty="0">
                <a:latin typeface="Kallisto Medium" pitchFamily="2" charset="77"/>
              </a:rPr>
              <a:t>45%</a:t>
            </a:r>
            <a:r>
              <a:rPr lang="sk-SK" dirty="0">
                <a:latin typeface="Kallisto Medium" pitchFamily="2" charset="77"/>
              </a:rPr>
              <a:t> of </a:t>
            </a:r>
            <a:r>
              <a:rPr lang="sk-SK" dirty="0" err="1">
                <a:latin typeface="Kallisto Medium" pitchFamily="2" charset="77"/>
              </a:rPr>
              <a:t>all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animals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observed</a:t>
            </a:r>
            <a:r>
              <a:rPr lang="sk-SK" dirty="0">
                <a:latin typeface="Kallisto Medium" pitchFamily="2" charset="77"/>
              </a:rPr>
              <a:t> in </a:t>
            </a:r>
            <a:r>
              <a:rPr lang="sk-SK" dirty="0" err="1">
                <a:latin typeface="Kallisto Medium" pitchFamily="2" charset="77"/>
              </a:rPr>
              <a:t>this</a:t>
            </a:r>
            <a:r>
              <a:rPr lang="sk-SK" dirty="0">
                <a:latin typeface="Kallisto Medium" pitchFamily="2" charset="77"/>
              </a:rPr>
              <a:t> park.</a:t>
            </a:r>
          </a:p>
          <a:p>
            <a:endParaRPr lang="sk-SK" dirty="0">
              <a:latin typeface="Kallisto Medium" pitchFamily="2" charset="77"/>
            </a:endParaRPr>
          </a:p>
          <a:p>
            <a:r>
              <a:rPr lang="sk-SK" dirty="0" err="1">
                <a:latin typeface="Kallisto Medium" pitchFamily="2" charset="77"/>
              </a:rPr>
              <a:t>The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b="1" dirty="0" err="1">
                <a:latin typeface="Kallisto Medium" pitchFamily="2" charset="77"/>
              </a:rPr>
              <a:t>Yosemite</a:t>
            </a:r>
            <a:r>
              <a:rPr lang="sk-SK" b="1" dirty="0">
                <a:latin typeface="Kallisto Medium" pitchFamily="2" charset="77"/>
              </a:rPr>
              <a:t> National Park </a:t>
            </a:r>
            <a:r>
              <a:rPr lang="sk-SK" dirty="0" err="1">
                <a:latin typeface="Kallisto Medium" pitchFamily="2" charset="77"/>
              </a:rPr>
              <a:t>is</a:t>
            </a:r>
            <a:r>
              <a:rPr lang="sk-SK" dirty="0">
                <a:latin typeface="Kallisto Medium" pitchFamily="2" charset="77"/>
              </a:rPr>
              <a:t> in </a:t>
            </a:r>
            <a:r>
              <a:rPr lang="sk-SK" dirty="0" err="1">
                <a:latin typeface="Kallisto Medium" pitchFamily="2" charset="77"/>
              </a:rPr>
              <a:t>the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second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place</a:t>
            </a:r>
            <a:r>
              <a:rPr lang="sk-SK" dirty="0">
                <a:latin typeface="Kallisto Medium" pitchFamily="2" charset="77"/>
              </a:rPr>
              <a:t>, and </a:t>
            </a:r>
            <a:r>
              <a:rPr lang="sk-SK" dirty="0" err="1">
                <a:latin typeface="Kallisto Medium" pitchFamily="2" charset="77"/>
              </a:rPr>
              <a:t>its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population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accounting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for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around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b="1" dirty="0">
                <a:latin typeface="Kallisto Medium" pitchFamily="2" charset="77"/>
              </a:rPr>
              <a:t>25%</a:t>
            </a:r>
            <a:r>
              <a:rPr lang="sk-SK" dirty="0">
                <a:latin typeface="Kallisto Medium" pitchFamily="2" charset="77"/>
              </a:rPr>
              <a:t> of </a:t>
            </a:r>
            <a:r>
              <a:rPr lang="sk-SK" dirty="0" err="1">
                <a:latin typeface="Kallisto Medium" pitchFamily="2" charset="77"/>
              </a:rPr>
              <a:t>all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observations</a:t>
            </a:r>
            <a:r>
              <a:rPr lang="sk-SK" dirty="0">
                <a:latin typeface="Kallisto Medium" pitchFamily="2" charset="77"/>
              </a:rPr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A0EE28-963E-5A54-9417-C195A617BDD9}"/>
              </a:ext>
            </a:extLst>
          </p:cNvPr>
          <p:cNvSpPr/>
          <p:nvPr/>
        </p:nvSpPr>
        <p:spPr>
          <a:xfrm>
            <a:off x="6096000" y="1393594"/>
            <a:ext cx="5571893" cy="3858322"/>
          </a:xfrm>
          <a:prstGeom prst="roundRect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CBE5D-DAFA-FEFC-CE6E-DC7FBFA3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901" y="2057400"/>
            <a:ext cx="4348881" cy="266452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BC3668-FD1C-D4F1-9085-9596C5414749}"/>
              </a:ext>
            </a:extLst>
          </p:cNvPr>
          <p:cNvCxnSpPr/>
          <p:nvPr/>
        </p:nvCxnSpPr>
        <p:spPr>
          <a:xfrm>
            <a:off x="5425440" y="1158240"/>
            <a:ext cx="0" cy="4683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0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65DFF"/>
            </a:gs>
            <a:gs pos="67000">
              <a:srgbClr val="E384FF"/>
            </a:gs>
            <a:gs pos="100000">
              <a:srgbClr val="FFA3FD"/>
            </a:gs>
          </a:gsLst>
          <a:lin ang="81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C5E287-28B1-0252-FE51-582BB938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9932-4678-4C54-967F-093D1680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08" y="1628801"/>
            <a:ext cx="3932237" cy="936394"/>
          </a:xfrm>
        </p:spPr>
        <p:txBody>
          <a:bodyPr/>
          <a:lstStyle/>
          <a:p>
            <a:r>
              <a:rPr lang="sk-SK" b="1" dirty="0">
                <a:latin typeface="Kallisto Heavy" pitchFamily="2" charset="77"/>
              </a:rPr>
              <a:t>POINT 2: </a:t>
            </a:r>
            <a:r>
              <a:rPr lang="sk-SK" b="1" dirty="0">
                <a:latin typeface="Kallisto Bold" pitchFamily="2" charset="77"/>
              </a:rPr>
              <a:t>Most </a:t>
            </a:r>
            <a:r>
              <a:rPr lang="sk-SK" b="1" dirty="0" err="1">
                <a:latin typeface="Kallisto Bold" pitchFamily="2" charset="77"/>
              </a:rPr>
              <a:t>observed</a:t>
            </a:r>
            <a:r>
              <a:rPr lang="sk-SK" b="1" dirty="0">
                <a:latin typeface="Kallisto Bold" pitchFamily="2" charset="77"/>
              </a:rPr>
              <a:t> </a:t>
            </a:r>
            <a:r>
              <a:rPr lang="sk-SK" b="1" dirty="0" err="1">
                <a:latin typeface="Kallisto Bold" pitchFamily="2" charset="77"/>
              </a:rPr>
              <a:t>animal</a:t>
            </a:r>
            <a:endParaRPr lang="sk-SK" b="1" dirty="0">
              <a:latin typeface="Kallisto Bold" pitchFamily="2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C5438-38CE-F303-AB6E-9E978E838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2708" y="2760804"/>
            <a:ext cx="3932237" cy="2316028"/>
          </a:xfrm>
        </p:spPr>
        <p:txBody>
          <a:bodyPr/>
          <a:lstStyle/>
          <a:p>
            <a:r>
              <a:rPr lang="sk-SK" b="1" dirty="0" err="1">
                <a:latin typeface="Kallisto Medium" pitchFamily="2" charset="77"/>
              </a:rPr>
              <a:t>Streptopelia</a:t>
            </a:r>
            <a:r>
              <a:rPr lang="sk-SK" b="1" dirty="0">
                <a:latin typeface="Kallisto Medium" pitchFamily="2" charset="77"/>
              </a:rPr>
              <a:t> </a:t>
            </a:r>
            <a:r>
              <a:rPr lang="sk-SK" b="1" dirty="0" err="1">
                <a:latin typeface="Kallisto Medium" pitchFamily="2" charset="77"/>
              </a:rPr>
              <a:t>decaocto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was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the</a:t>
            </a:r>
            <a:r>
              <a:rPr lang="sk-SK" dirty="0">
                <a:latin typeface="Kallisto Medium" pitchFamily="2" charset="77"/>
              </a:rPr>
              <a:t> most </a:t>
            </a:r>
            <a:r>
              <a:rPr lang="sk-SK" dirty="0" err="1">
                <a:latin typeface="Kallisto Medium" pitchFamily="2" charset="77"/>
              </a:rPr>
              <a:t>observed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animal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among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all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the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listed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parks</a:t>
            </a:r>
            <a:r>
              <a:rPr lang="sk-SK" dirty="0">
                <a:latin typeface="Kallisto Medium" pitchFamily="2" charset="77"/>
              </a:rPr>
              <a:t>, </a:t>
            </a:r>
            <a:r>
              <a:rPr lang="sk-SK" dirty="0" err="1">
                <a:latin typeface="Kallisto Medium" pitchFamily="2" charset="77"/>
              </a:rPr>
              <a:t>with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b="1" dirty="0" err="1">
                <a:latin typeface="Kallisto Medium" pitchFamily="2" charset="77"/>
              </a:rPr>
              <a:t>around</a:t>
            </a:r>
            <a:r>
              <a:rPr lang="sk-SK" b="1" dirty="0">
                <a:latin typeface="Kallisto Medium" pitchFamily="2" charset="77"/>
              </a:rPr>
              <a:t> 1750 </a:t>
            </a:r>
            <a:r>
              <a:rPr lang="sk-SK" b="1" dirty="0" err="1">
                <a:latin typeface="Kallisto Medium" pitchFamily="2" charset="77"/>
              </a:rPr>
              <a:t>observations</a:t>
            </a:r>
            <a:r>
              <a:rPr lang="sk-SK" b="1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total</a:t>
            </a:r>
            <a:r>
              <a:rPr lang="sk-SK" dirty="0">
                <a:latin typeface="Kallisto Medium" pitchFamily="2" charset="77"/>
              </a:rPr>
              <a:t>.</a:t>
            </a:r>
          </a:p>
          <a:p>
            <a:endParaRPr lang="sk-SK" dirty="0">
              <a:latin typeface="Kallisto Medium" pitchFamily="2" charset="77"/>
            </a:endParaRPr>
          </a:p>
          <a:p>
            <a:r>
              <a:rPr lang="sk-SK" dirty="0" err="1">
                <a:latin typeface="Kallisto Medium" pitchFamily="2" charset="77"/>
              </a:rPr>
              <a:t>Very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close</a:t>
            </a:r>
            <a:r>
              <a:rPr lang="sk-SK" dirty="0">
                <a:latin typeface="Kallisto Medium" pitchFamily="2" charset="77"/>
              </a:rPr>
              <a:t> to </a:t>
            </a:r>
            <a:r>
              <a:rPr lang="sk-SK" dirty="0" err="1">
                <a:latin typeface="Kallisto Medium" pitchFamily="2" charset="77"/>
              </a:rPr>
              <a:t>Streptopelia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decaocto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is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Holcus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lanatus</a:t>
            </a:r>
            <a:r>
              <a:rPr lang="sk-SK" dirty="0">
                <a:latin typeface="Kallisto Medium" pitchFamily="2" charset="77"/>
              </a:rPr>
              <a:t>, </a:t>
            </a:r>
            <a:r>
              <a:rPr lang="sk-SK" dirty="0" err="1">
                <a:latin typeface="Kallisto Medium" pitchFamily="2" charset="77"/>
              </a:rPr>
              <a:t>with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its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observations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sitting</a:t>
            </a:r>
            <a:r>
              <a:rPr lang="sk-SK" dirty="0">
                <a:latin typeface="Kallisto Medium" pitchFamily="2" charset="77"/>
              </a:rPr>
              <a:t> just </a:t>
            </a:r>
            <a:r>
              <a:rPr lang="sk-SK" b="1" dirty="0" err="1">
                <a:latin typeface="Kallisto Medium" pitchFamily="2" charset="77"/>
              </a:rPr>
              <a:t>beneath</a:t>
            </a:r>
            <a:r>
              <a:rPr lang="sk-SK" b="1" dirty="0">
                <a:latin typeface="Kallisto Medium" pitchFamily="2" charset="77"/>
              </a:rPr>
              <a:t> 1750.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59EFF9F-EC81-A58B-D245-F4619935167D}"/>
              </a:ext>
            </a:extLst>
          </p:cNvPr>
          <p:cNvSpPr/>
          <p:nvPr/>
        </p:nvSpPr>
        <p:spPr>
          <a:xfrm>
            <a:off x="6096000" y="1393594"/>
            <a:ext cx="5571893" cy="3858322"/>
          </a:xfrm>
          <a:prstGeom prst="roundRect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956D-B3F5-CEC4-7D85-F5701EE5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9" y="1832838"/>
            <a:ext cx="4809893" cy="29798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12C65E-11D0-DA07-2AB3-832FB514598E}"/>
              </a:ext>
            </a:extLst>
          </p:cNvPr>
          <p:cNvCxnSpPr/>
          <p:nvPr/>
        </p:nvCxnSpPr>
        <p:spPr>
          <a:xfrm>
            <a:off x="5425440" y="1158240"/>
            <a:ext cx="0" cy="4683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38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55301-69AF-7D78-5D31-F8D91B755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9442-529A-7BD8-B8B0-F58C1CFF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08" y="1595120"/>
            <a:ext cx="4367929" cy="970075"/>
          </a:xfrm>
        </p:spPr>
        <p:txBody>
          <a:bodyPr/>
          <a:lstStyle/>
          <a:p>
            <a:r>
              <a:rPr lang="sk-SK" b="1" dirty="0">
                <a:latin typeface="Kallisto Heavy" pitchFamily="2" charset="77"/>
              </a:rPr>
              <a:t>POINT 3: </a:t>
            </a:r>
            <a:r>
              <a:rPr lang="sk-SK" b="1" dirty="0">
                <a:latin typeface="Kallisto Bold" pitchFamily="2" charset="77"/>
              </a:rPr>
              <a:t>Most </a:t>
            </a:r>
            <a:r>
              <a:rPr lang="sk-SK" b="1" dirty="0" err="1">
                <a:latin typeface="Kallisto Bold" pitchFamily="2" charset="77"/>
              </a:rPr>
              <a:t>observed</a:t>
            </a:r>
            <a:r>
              <a:rPr lang="sk-SK" b="1" dirty="0">
                <a:latin typeface="Kallisto Bold" pitchFamily="2" charset="77"/>
              </a:rPr>
              <a:t> </a:t>
            </a:r>
            <a:r>
              <a:rPr lang="sk-SK" b="1" dirty="0" err="1">
                <a:latin typeface="Kallisto Bold" pitchFamily="2" charset="77"/>
              </a:rPr>
              <a:t>category</a:t>
            </a:r>
            <a:endParaRPr lang="sk-SK" b="1" dirty="0">
              <a:latin typeface="Kallisto Bold" pitchFamily="2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65224-D7EC-C91B-8698-B9287F79B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2708" y="2760804"/>
            <a:ext cx="3932237" cy="2316028"/>
          </a:xfrm>
        </p:spPr>
        <p:txBody>
          <a:bodyPr/>
          <a:lstStyle/>
          <a:p>
            <a:r>
              <a:rPr lang="sk-SK" dirty="0" err="1">
                <a:latin typeface="Kallisto Medium" pitchFamily="2" charset="77"/>
              </a:rPr>
              <a:t>Among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all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the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national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parks</a:t>
            </a:r>
            <a:r>
              <a:rPr lang="sk-SK" dirty="0">
                <a:latin typeface="Kallisto Medium" pitchFamily="2" charset="77"/>
              </a:rPr>
              <a:t>, </a:t>
            </a:r>
            <a:r>
              <a:rPr lang="sk-SK" b="1" dirty="0" err="1">
                <a:latin typeface="Kallisto Medium" pitchFamily="2" charset="77"/>
              </a:rPr>
              <a:t>Vascular</a:t>
            </a:r>
            <a:r>
              <a:rPr lang="sk-SK" b="1" dirty="0">
                <a:latin typeface="Kallisto Medium" pitchFamily="2" charset="77"/>
              </a:rPr>
              <a:t> </a:t>
            </a:r>
            <a:r>
              <a:rPr lang="sk-SK" b="1" dirty="0" err="1">
                <a:latin typeface="Kallisto Medium" pitchFamily="2" charset="77"/>
              </a:rPr>
              <a:t>Plants</a:t>
            </a:r>
            <a:r>
              <a:rPr lang="sk-SK" dirty="0">
                <a:latin typeface="Kallisto Medium" pitchFamily="2" charset="77"/>
              </a:rPr>
              <a:t> are by </a:t>
            </a:r>
            <a:r>
              <a:rPr lang="sk-SK" dirty="0" err="1">
                <a:latin typeface="Kallisto Medium" pitchFamily="2" charset="77"/>
              </a:rPr>
              <a:t>far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the</a:t>
            </a:r>
            <a:r>
              <a:rPr lang="sk-SK" dirty="0">
                <a:latin typeface="Kallisto Medium" pitchFamily="2" charset="77"/>
              </a:rPr>
              <a:t> most </a:t>
            </a:r>
            <a:r>
              <a:rPr lang="sk-SK" dirty="0" err="1">
                <a:latin typeface="Kallisto Medium" pitchFamily="2" charset="77"/>
              </a:rPr>
              <a:t>observed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organisms</a:t>
            </a:r>
            <a:r>
              <a:rPr lang="sk-SK" dirty="0">
                <a:latin typeface="Kallisto Medium" pitchFamily="2" charset="77"/>
              </a:rPr>
              <a:t>, </a:t>
            </a:r>
            <a:r>
              <a:rPr lang="sk-SK" dirty="0" err="1">
                <a:latin typeface="Kallisto Medium" pitchFamily="2" charset="77"/>
              </a:rPr>
              <a:t>with</a:t>
            </a:r>
            <a:r>
              <a:rPr lang="sk-SK" dirty="0">
                <a:latin typeface="Kallisto Medium" pitchFamily="2" charset="77"/>
              </a:rPr>
              <a:t> over </a:t>
            </a:r>
            <a:r>
              <a:rPr lang="sk-SK" b="1" dirty="0">
                <a:latin typeface="Kallisto Medium" pitchFamily="2" charset="77"/>
              </a:rPr>
              <a:t>4000 </a:t>
            </a:r>
            <a:r>
              <a:rPr lang="sk-SK" b="1" dirty="0" err="1">
                <a:latin typeface="Kallisto Medium" pitchFamily="2" charset="77"/>
              </a:rPr>
              <a:t>observations</a:t>
            </a:r>
            <a:r>
              <a:rPr lang="sk-SK" b="1" dirty="0">
                <a:latin typeface="Kallisto Medium" pitchFamily="2" charset="77"/>
              </a:rPr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A31D3FF-C118-552F-0705-E831CAACF010}"/>
              </a:ext>
            </a:extLst>
          </p:cNvPr>
          <p:cNvSpPr/>
          <p:nvPr/>
        </p:nvSpPr>
        <p:spPr>
          <a:xfrm>
            <a:off x="6096000" y="1393594"/>
            <a:ext cx="5571893" cy="3858322"/>
          </a:xfrm>
          <a:prstGeom prst="roundRect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578BBB-875B-F962-2470-67F56E24A927}"/>
              </a:ext>
            </a:extLst>
          </p:cNvPr>
          <p:cNvCxnSpPr/>
          <p:nvPr/>
        </p:nvCxnSpPr>
        <p:spPr>
          <a:xfrm>
            <a:off x="5425440" y="1158240"/>
            <a:ext cx="0" cy="4683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804D902-8199-9952-50EE-207FCB367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998" y="1649312"/>
            <a:ext cx="5197895" cy="33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1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65DFF"/>
            </a:gs>
            <a:gs pos="67000">
              <a:srgbClr val="E384FF"/>
            </a:gs>
            <a:gs pos="100000">
              <a:srgbClr val="FFA3FD"/>
            </a:gs>
          </a:gsLst>
          <a:lin ang="81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C1EB10-A63E-0369-2682-F55B0DB86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782B61-2F7C-121E-6807-159CEABC4976}"/>
              </a:ext>
            </a:extLst>
          </p:cNvPr>
          <p:cNvSpPr txBox="1"/>
          <p:nvPr/>
        </p:nvSpPr>
        <p:spPr>
          <a:xfrm>
            <a:off x="4917440" y="3982720"/>
            <a:ext cx="653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Kallisto Medium" pitchFamily="2" charset="77"/>
              </a:rPr>
              <a:t>A </a:t>
            </a:r>
            <a:r>
              <a:rPr lang="sk-SK" dirty="0" err="1">
                <a:latin typeface="Kallisto Medium" pitchFamily="2" charset="77"/>
              </a:rPr>
              <a:t>Data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Analysis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Portfolio</a:t>
            </a:r>
            <a:r>
              <a:rPr lang="sk-SK" dirty="0">
                <a:latin typeface="Kallisto Medium" pitchFamily="2" charset="77"/>
              </a:rPr>
              <a:t> </a:t>
            </a:r>
            <a:r>
              <a:rPr lang="sk-SK" dirty="0" err="1">
                <a:latin typeface="Kallisto Medium" pitchFamily="2" charset="77"/>
              </a:rPr>
              <a:t>project</a:t>
            </a:r>
            <a:r>
              <a:rPr lang="sk-SK" dirty="0">
                <a:latin typeface="Kallisto Medium" pitchFamily="2" charset="77"/>
              </a:rPr>
              <a:t> | Maximilián Cenkner</a:t>
            </a:r>
          </a:p>
        </p:txBody>
      </p:sp>
    </p:spTree>
    <p:extLst>
      <p:ext uri="{BB962C8B-B14F-4D97-AF65-F5344CB8AC3E}">
        <p14:creationId xmlns:p14="http://schemas.microsoft.com/office/powerpoint/2010/main" val="311608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165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Kallisto Bold</vt:lpstr>
      <vt:lpstr>Kallisto Heavy</vt:lpstr>
      <vt:lpstr>Kallisto Medium</vt:lpstr>
      <vt:lpstr>Office Theme</vt:lpstr>
      <vt:lpstr>PowerPoint Presentation</vt:lpstr>
      <vt:lpstr>DATA ANALYSIS POINTS</vt:lpstr>
      <vt:lpstr>POINT 1: Animal numbers</vt:lpstr>
      <vt:lpstr>POINT 2: Most observed animal</vt:lpstr>
      <vt:lpstr>POINT 3: Most observed category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Maximilián Cenkner</dc:creator>
  <cp:lastModifiedBy>Maximilián Cenkner</cp:lastModifiedBy>
  <cp:revision>1</cp:revision>
  <dcterms:created xsi:type="dcterms:W3CDTF">2025-05-10T05:36:24Z</dcterms:created>
  <dcterms:modified xsi:type="dcterms:W3CDTF">2025-05-10T06:45:39Z</dcterms:modified>
</cp:coreProperties>
</file>