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43" r:id="rId2"/>
    <p:sldId id="322" r:id="rId3"/>
    <p:sldId id="344" r:id="rId4"/>
    <p:sldId id="364" r:id="rId5"/>
    <p:sldId id="365" r:id="rId6"/>
    <p:sldId id="366" r:id="rId7"/>
    <p:sldId id="257" r:id="rId8"/>
    <p:sldId id="260" r:id="rId9"/>
    <p:sldId id="325" r:id="rId10"/>
    <p:sldId id="300" r:id="rId11"/>
    <p:sldId id="267" r:id="rId12"/>
    <p:sldId id="262" r:id="rId13"/>
    <p:sldId id="258" r:id="rId14"/>
    <p:sldId id="259" r:id="rId15"/>
    <p:sldId id="264" r:id="rId16"/>
    <p:sldId id="263" r:id="rId17"/>
    <p:sldId id="268" r:id="rId18"/>
    <p:sldId id="265" r:id="rId19"/>
    <p:sldId id="342" r:id="rId20"/>
    <p:sldId id="266" r:id="rId21"/>
    <p:sldId id="269" r:id="rId22"/>
    <p:sldId id="270" r:id="rId23"/>
    <p:sldId id="271" r:id="rId24"/>
    <p:sldId id="280" r:id="rId25"/>
    <p:sldId id="327" r:id="rId26"/>
    <p:sldId id="329" r:id="rId27"/>
    <p:sldId id="328" r:id="rId28"/>
    <p:sldId id="330" r:id="rId29"/>
    <p:sldId id="331" r:id="rId30"/>
    <p:sldId id="332" r:id="rId31"/>
    <p:sldId id="335" r:id="rId32"/>
    <p:sldId id="350" r:id="rId33"/>
    <p:sldId id="294" r:id="rId34"/>
    <p:sldId id="336" r:id="rId35"/>
    <p:sldId id="337" r:id="rId36"/>
    <p:sldId id="298" r:id="rId37"/>
    <p:sldId id="338" r:id="rId38"/>
    <p:sldId id="339" r:id="rId39"/>
    <p:sldId id="303" r:id="rId40"/>
    <p:sldId id="345" r:id="rId41"/>
    <p:sldId id="346" r:id="rId42"/>
    <p:sldId id="305" r:id="rId43"/>
    <p:sldId id="304" r:id="rId44"/>
    <p:sldId id="306" r:id="rId45"/>
    <p:sldId id="372" r:id="rId46"/>
    <p:sldId id="361" r:id="rId47"/>
    <p:sldId id="367" r:id="rId48"/>
    <p:sldId id="362" r:id="rId49"/>
    <p:sldId id="307" r:id="rId50"/>
    <p:sldId id="363" r:id="rId51"/>
    <p:sldId id="308" r:id="rId52"/>
    <p:sldId id="368" r:id="rId53"/>
    <p:sldId id="358" r:id="rId54"/>
    <p:sldId id="359" r:id="rId55"/>
    <p:sldId id="360" r:id="rId56"/>
    <p:sldId id="312" r:id="rId57"/>
    <p:sldId id="355" r:id="rId58"/>
    <p:sldId id="356" r:id="rId59"/>
    <p:sldId id="309" r:id="rId60"/>
    <p:sldId id="311" r:id="rId61"/>
    <p:sldId id="347" r:id="rId62"/>
    <p:sldId id="315" r:id="rId63"/>
    <p:sldId id="316" r:id="rId64"/>
    <p:sldId id="351" r:id="rId65"/>
    <p:sldId id="369" r:id="rId66"/>
    <p:sldId id="370" r:id="rId67"/>
    <p:sldId id="293" r:id="rId68"/>
    <p:sldId id="317" r:id="rId69"/>
    <p:sldId id="319" r:id="rId70"/>
    <p:sldId id="371" r:id="rId71"/>
    <p:sldId id="320" r:id="rId7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E8C"/>
    <a:srgbClr val="0E70B2"/>
    <a:srgbClr val="0B5A8F"/>
    <a:srgbClr val="29D1E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7" d="100"/>
          <a:sy n="57" d="100"/>
        </p:scale>
        <p:origin x="-78" y="-28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43322A0-A268-497B-B50B-1451266177A4}" type="datetimeFigureOut">
              <a:rPr lang="en-US"/>
              <a:pPr>
                <a:defRPr/>
              </a:pPr>
              <a:t>5/2/2014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DB43E14-73A1-4012-B3E5-81AAD1571D09}"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4B4CE60-CE07-4D30-B0A6-690B7840FBEE}" type="datetimeFigureOut">
              <a:rPr lang="en-US"/>
              <a:pPr>
                <a:defRPr/>
              </a:pPr>
              <a:t>5/2/2014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2FC08F1-6504-4150-9A2E-1A82702138F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43C1730-57FE-486A-B3B4-1647EDF890BF}" type="datetimeFigureOut">
              <a:rPr lang="en-US"/>
              <a:pPr>
                <a:defRPr/>
              </a:pPr>
              <a:t>5/2/2014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FD4B092-4004-4CC9-B1BC-E0CED52C505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7EFECF8-BA06-405A-9490-B3B06F458AA7}" type="datetimeFigureOut">
              <a:rPr lang="en-US"/>
              <a:pPr>
                <a:defRPr/>
              </a:pPr>
              <a:t>5/2/2014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3BAF4DD-95C4-4CD9-AB71-587D662AB1C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2F57F3D7-BB2C-4EC5-99F6-047EF94F3D46}" type="datetimeFigureOut">
              <a:rPr lang="en-US"/>
              <a:pPr>
                <a:defRPr/>
              </a:pPr>
              <a:t>5/2/2014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A3239E4-8199-4560-85DF-DF7B15D98AF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34A1B8C-8EBE-4149-9942-D59DBFCA7D90}" type="datetimeFigureOut">
              <a:rPr lang="en-US"/>
              <a:pPr>
                <a:defRPr/>
              </a:pPr>
              <a:t>5/2/2014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E972C24-5D30-4E4F-8715-01873553032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0E93AC4-FFDB-4C60-A2F9-F781491244BB}" type="datetimeFigureOut">
              <a:rPr lang="en-US"/>
              <a:pPr>
                <a:defRPr/>
              </a:pPr>
              <a:t>5/2/2014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3FEFDCF-C596-43F8-9BFA-2F4475049D3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91279B9C-903A-4C0E-A060-01A691B41F88}" type="datetimeFigureOut">
              <a:rPr lang="en-US"/>
              <a:pPr>
                <a:defRPr/>
              </a:pPr>
              <a:t>5/2/2014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89FA3ECB-1089-4876-B41F-A54F7057CBD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E86EBD2-EDC1-4F98-9E33-175F43209BA1}" type="datetimeFigureOut">
              <a:rPr lang="en-US"/>
              <a:pPr>
                <a:defRPr/>
              </a:pPr>
              <a:t>5/2/2014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AC2364E-08F1-4564-94B4-D40C0F17B19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20FF5E2-79C1-4D08-A2A3-337FFA698348}" type="datetimeFigureOut">
              <a:rPr lang="en-US"/>
              <a:pPr>
                <a:defRPr/>
              </a:pPr>
              <a:t>5/2/2014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DF4E0BF-CE66-456E-8D63-90A9852060E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63EA6F3-9544-497E-A198-F8C5A9DAB15B}" type="datetimeFigureOut">
              <a:rPr lang="en-US"/>
              <a:pPr>
                <a:defRPr/>
              </a:pPr>
              <a:t>5/2/2014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130FA75-E4C5-4444-80DA-ACD7FCF70DB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F6528C47-BD39-4374-A16C-20F06CF8BBCB}" type="datetimeFigureOut">
              <a:rPr lang="en-US"/>
              <a:pPr>
                <a:defRPr/>
              </a:pPr>
              <a:t>5/2/2014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67AC6C3D-AB3C-4BA2-8F65-AE4A046A3CB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3.jpeg"/><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3.jpeg"/><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3.jpeg"/><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6.jpe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6.jpeg"/><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6.jpeg"/><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5.png"/></Relationships>
</file>

<file path=ppt/slides/_rels/slide4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5.png"/></Relationships>
</file>

<file path=ppt/slides/_rels/slide4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3.jpeg"/><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22.jpeg"/><Relationship Id="rId5" Type="http://schemas.openxmlformats.org/officeDocument/2006/relationships/image" Target="../media/image13.jpeg"/><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image" Target="../media/image2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6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p:cNvSpPr>
          <p:nvPr>
            <p:ph type="ctrTitle"/>
          </p:nvPr>
        </p:nvSpPr>
        <p:spPr/>
        <p:txBody>
          <a:bodyPr/>
          <a:lstStyle/>
          <a:p>
            <a:r>
              <a:rPr lang="en-US" dirty="0" smtClean="0"/>
              <a:t>Colonoscopy Prep App </a:t>
            </a:r>
            <a:r>
              <a:rPr lang="en-US" dirty="0" smtClean="0"/>
              <a:t>Outline</a:t>
            </a:r>
            <a:endParaRPr lang="en-US" dirty="0" smtClean="0"/>
          </a:p>
        </p:txBody>
      </p:sp>
      <p:sp>
        <p:nvSpPr>
          <p:cNvPr id="103427" name="Rectangle 3"/>
          <p:cNvSpPr>
            <a:spLocks noGrp="1"/>
          </p:cNvSpPr>
          <p:nvPr>
            <p:ph type="subTitle" idx="1"/>
          </p:nvPr>
        </p:nvSpPr>
        <p:spPr/>
        <p:txBody>
          <a:bodyPr/>
          <a:lstStyle/>
          <a:p>
            <a:r>
              <a:rPr lang="en-US" smtClean="0">
                <a:solidFill>
                  <a:schemeClr val="tx1"/>
                </a:solidFill>
              </a:rPr>
              <a:t>James Brief, MD</a:t>
            </a:r>
          </a:p>
          <a:p>
            <a:r>
              <a:rPr lang="en-US" smtClean="0">
                <a:solidFill>
                  <a:schemeClr val="tx1"/>
                </a:solidFill>
              </a:rPr>
              <a:t>Max Rogers</a:t>
            </a:r>
          </a:p>
          <a:p>
            <a:r>
              <a:rPr lang="en-US" smtClean="0">
                <a:solidFill>
                  <a:schemeClr val="tx1"/>
                </a:solidFill>
              </a:rPr>
              <a:t>John Schroeder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endParaRPr lang="en-US" smtClean="0"/>
          </a:p>
        </p:txBody>
      </p:sp>
      <p:pic>
        <p:nvPicPr>
          <p:cNvPr id="16386" name="Picture 2" descr="http://upload.wikimedia.org/wikipedia/commons/thumb/7/7e/IPad-WiFi-1stGen.jpg/837px-IPad-WiFi-1stGen.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16387" name="Content Placeholder 3" descr="What-is-Colonoscopy.jpg"/>
          <p:cNvPicPr>
            <a:picLocks noGrp="1" noChangeAspect="1"/>
          </p:cNvPicPr>
          <p:nvPr>
            <p:ph idx="1"/>
          </p:nvPr>
        </p:nvPicPr>
        <p:blipFill>
          <a:blip r:embed="rId3" cstate="print"/>
          <a:srcRect/>
          <a:stretch>
            <a:fillRect/>
          </a:stretch>
        </p:blipFill>
        <p:spPr>
          <a:xfrm>
            <a:off x="914400" y="838200"/>
            <a:ext cx="7239000" cy="5105400"/>
          </a:xfrm>
        </p:spPr>
      </p:pic>
      <p:sp>
        <p:nvSpPr>
          <p:cNvPr id="16392" name="Rectangle 8"/>
          <p:cNvSpPr>
            <a:spLocks noChangeArrowheads="1"/>
          </p:cNvSpPr>
          <p:nvPr/>
        </p:nvSpPr>
        <p:spPr bwMode="auto">
          <a:xfrm>
            <a:off x="914400" y="685800"/>
            <a:ext cx="7239000" cy="5562600"/>
          </a:xfrm>
          <a:prstGeom prst="rect">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6" name="Content Placeholder 2"/>
          <p:cNvSpPr txBox="1">
            <a:spLocks/>
          </p:cNvSpPr>
          <p:nvPr/>
        </p:nvSpPr>
        <p:spPr bwMode="auto">
          <a:xfrm>
            <a:off x="914400" y="762000"/>
            <a:ext cx="5638800" cy="5181600"/>
          </a:xfrm>
          <a:prstGeom prst="rect">
            <a:avLst/>
          </a:prstGeom>
          <a:noFill/>
          <a:ln w="9525">
            <a:noFill/>
            <a:miter lim="800000"/>
            <a:headEnd/>
            <a:tailEnd/>
          </a:ln>
        </p:spPr>
        <p:txBody>
          <a:bodyPr/>
          <a:lstStyle/>
          <a:p>
            <a:pPr>
              <a:lnSpc>
                <a:spcPct val="80000"/>
              </a:lnSpc>
              <a:spcBef>
                <a:spcPct val="20000"/>
              </a:spcBef>
              <a:buFont typeface="Arial" charset="0"/>
              <a:buNone/>
            </a:pPr>
            <a:r>
              <a:rPr lang="en-US" sz="3600" dirty="0">
                <a:latin typeface="Calibri" pitchFamily="34" charset="0"/>
              </a:rPr>
              <a:t>This application will guide you and your child through the entire colonoscopy preparation.  Our goal is to make the colon prep experience easier for the patients.  This will improve patient satisfaction and result in a more accurate diagnostic procedure for the physicians.</a:t>
            </a:r>
          </a:p>
          <a:p>
            <a:pPr>
              <a:lnSpc>
                <a:spcPct val="80000"/>
              </a:lnSpc>
              <a:spcBef>
                <a:spcPct val="20000"/>
              </a:spcBef>
              <a:buFont typeface="Arial" charset="0"/>
              <a:buNone/>
            </a:pPr>
            <a:r>
              <a:rPr lang="en-US" sz="2000" dirty="0">
                <a:latin typeface="Calibri" pitchFamily="34" charset="0"/>
              </a:rPr>
              <a:t>       - The Stony Brook Department of Pediatric Gastroenterology</a:t>
            </a:r>
          </a:p>
        </p:txBody>
      </p:sp>
      <p:sp>
        <p:nvSpPr>
          <p:cNvPr id="8" name="TextBox 7"/>
          <p:cNvSpPr txBox="1"/>
          <p:nvPr/>
        </p:nvSpPr>
        <p:spPr>
          <a:xfrm>
            <a:off x="6781800" y="5486400"/>
            <a:ext cx="1295400" cy="701675"/>
          </a:xfrm>
          <a:prstGeom prst="rect">
            <a:avLst/>
          </a:prstGeom>
          <a:solidFill>
            <a:schemeClr val="accent2">
              <a:lumMod val="40000"/>
              <a:lumOff val="60000"/>
            </a:schemeClr>
          </a:solidFill>
        </p:spPr>
        <p:txBody>
          <a:bodyPr>
            <a:spAutoFit/>
          </a:bodyPr>
          <a:lstStyle/>
          <a:p>
            <a:pPr fontAlgn="auto">
              <a:spcBef>
                <a:spcPts val="0"/>
              </a:spcBef>
              <a:spcAft>
                <a:spcPts val="0"/>
              </a:spcAft>
              <a:defRPr/>
            </a:pPr>
            <a:r>
              <a:rPr lang="en-US" sz="4000" dirty="0">
                <a:latin typeface="+mn-lt"/>
              </a:rPr>
              <a:t>BACK</a:t>
            </a:r>
          </a:p>
        </p:txBody>
      </p:sp>
      <p:pic>
        <p:nvPicPr>
          <p:cNvPr id="16390" name="Picture 2"/>
          <p:cNvPicPr>
            <a:picLocks noChangeAspect="1" noChangeArrowheads="1"/>
          </p:cNvPicPr>
          <p:nvPr/>
        </p:nvPicPr>
        <p:blipFill>
          <a:blip r:embed="rId4" cstate="print"/>
          <a:srcRect/>
          <a:stretch>
            <a:fillRect/>
          </a:stretch>
        </p:blipFill>
        <p:spPr bwMode="auto">
          <a:xfrm>
            <a:off x="6629400" y="3733800"/>
            <a:ext cx="1462088" cy="1676400"/>
          </a:xfrm>
          <a:prstGeom prst="rect">
            <a:avLst/>
          </a:prstGeom>
          <a:noFill/>
          <a:ln w="9525">
            <a:noFill/>
            <a:miter lim="800000"/>
            <a:headEnd/>
            <a:tailEnd/>
          </a:ln>
        </p:spPr>
      </p:pic>
      <p:pic>
        <p:nvPicPr>
          <p:cNvPr id="16394" name="Picture 10" descr="colon"/>
          <p:cNvPicPr>
            <a:picLocks noChangeAspect="1" noChangeArrowheads="1"/>
          </p:cNvPicPr>
          <p:nvPr/>
        </p:nvPicPr>
        <p:blipFill>
          <a:blip r:embed="rId5" cstate="print"/>
          <a:srcRect/>
          <a:stretch>
            <a:fillRect/>
          </a:stretch>
        </p:blipFill>
        <p:spPr bwMode="auto">
          <a:xfrm>
            <a:off x="5657850" y="1495425"/>
            <a:ext cx="2876550" cy="2162175"/>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endParaRPr lang="en-US" smtClean="0"/>
          </a:p>
        </p:txBody>
      </p:sp>
      <p:sp>
        <p:nvSpPr>
          <p:cNvPr id="18434" name="Content Placeholder 2"/>
          <p:cNvSpPr>
            <a:spLocks noGrp="1"/>
          </p:cNvSpPr>
          <p:nvPr>
            <p:ph idx="1"/>
          </p:nvPr>
        </p:nvSpPr>
        <p:spPr/>
        <p:txBody>
          <a:bodyPr/>
          <a:lstStyle/>
          <a:p>
            <a:endParaRPr lang="en-US" smtClean="0"/>
          </a:p>
        </p:txBody>
      </p:sp>
      <p:pic>
        <p:nvPicPr>
          <p:cNvPr id="18435" name="Picture 2" descr="http://upload.wikimedia.org/wikipedia/commons/thumb/7/7e/IPad-WiFi-1stGen.jpg/837px-IPad-WiFi-1stGen.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18436" name="Picture 3" descr="U:\Colonoscopy App\Homescreen.jpg"/>
          <p:cNvPicPr>
            <a:picLocks noChangeAspect="1" noChangeArrowheads="1"/>
          </p:cNvPicPr>
          <p:nvPr/>
        </p:nvPicPr>
        <p:blipFill>
          <a:blip r:embed="rId3" cstate="print"/>
          <a:srcRect/>
          <a:stretch>
            <a:fillRect/>
          </a:stretch>
        </p:blipFill>
        <p:spPr bwMode="auto">
          <a:xfrm>
            <a:off x="914400" y="742950"/>
            <a:ext cx="7239000" cy="5429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307975" y="2590800"/>
            <a:ext cx="8229600" cy="1143000"/>
          </a:xfrm>
        </p:spPr>
        <p:txBody>
          <a:bodyPr/>
          <a:lstStyle/>
          <a:p>
            <a:r>
              <a:rPr lang="en-US" i="1" smtClean="0"/>
              <a:t>What is a Colonoscopy?</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endParaRPr lang="en-US" smtClean="0"/>
          </a:p>
        </p:txBody>
      </p:sp>
      <p:pic>
        <p:nvPicPr>
          <p:cNvPr id="21506" name="Picture 2" descr="http://upload.wikimedia.org/wikipedia/commons/thumb/7/7e/IPad-WiFi-1stGen.jpg/837px-IPad-WiFi-1stGen.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21507" name="Content Placeholder 6" descr="What-is-Colonoscopy2.jpg"/>
          <p:cNvPicPr>
            <a:picLocks noGrp="1" noChangeAspect="1"/>
          </p:cNvPicPr>
          <p:nvPr>
            <p:ph idx="1"/>
          </p:nvPr>
        </p:nvPicPr>
        <p:blipFill>
          <a:blip r:embed="rId3" cstate="print"/>
          <a:srcRect/>
          <a:stretch>
            <a:fillRect/>
          </a:stretch>
        </p:blipFill>
        <p:spPr>
          <a:xfrm>
            <a:off x="914400" y="838200"/>
            <a:ext cx="7239000" cy="5105400"/>
          </a:xfrm>
        </p:spPr>
      </p:pic>
      <p:sp>
        <p:nvSpPr>
          <p:cNvPr id="6" name="TextBox 5"/>
          <p:cNvSpPr txBox="1"/>
          <p:nvPr/>
        </p:nvSpPr>
        <p:spPr>
          <a:xfrm>
            <a:off x="4800600" y="3440668"/>
            <a:ext cx="3048000" cy="369332"/>
          </a:xfrm>
          <a:prstGeom prst="rect">
            <a:avLst/>
          </a:prstGeom>
          <a:solidFill>
            <a:srgbClr val="FBFE8C"/>
          </a:solidFill>
        </p:spPr>
        <p:txBody>
          <a:bodyPr wrap="square" rtlCol="0">
            <a:spAutoFit/>
          </a:bodyPr>
          <a:lstStyle/>
          <a:p>
            <a:r>
              <a:rPr lang="en-US" dirty="0" smtClean="0"/>
              <a:t>The Colon (large intestine)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endParaRPr lang="en-US" smtClean="0"/>
          </a:p>
        </p:txBody>
      </p:sp>
      <p:pic>
        <p:nvPicPr>
          <p:cNvPr id="22530" name="Picture 2" descr="http://upload.wikimedia.org/wikipedia/commons/thumb/7/7e/IPad-WiFi-1stGen.jpg/837px-IPad-WiFi-1stGen.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22531" name="Content Placeholder 3" descr="What-is-Colonoscopy.jpg"/>
          <p:cNvPicPr>
            <a:picLocks noGrp="1" noChangeAspect="1"/>
          </p:cNvPicPr>
          <p:nvPr>
            <p:ph idx="1"/>
          </p:nvPr>
        </p:nvPicPr>
        <p:blipFill>
          <a:blip r:embed="rId3" cstate="print"/>
          <a:srcRect/>
          <a:stretch>
            <a:fillRect/>
          </a:stretch>
        </p:blipFill>
        <p:spPr>
          <a:xfrm>
            <a:off x="914400" y="838200"/>
            <a:ext cx="7239000" cy="5105400"/>
          </a:xfrm>
        </p:spPr>
      </p:pic>
      <p:sp>
        <p:nvSpPr>
          <p:cNvPr id="5" name="TextBox 4"/>
          <p:cNvSpPr txBox="1"/>
          <p:nvPr/>
        </p:nvSpPr>
        <p:spPr>
          <a:xfrm>
            <a:off x="4495800" y="3200400"/>
            <a:ext cx="3657600" cy="646331"/>
          </a:xfrm>
          <a:prstGeom prst="rect">
            <a:avLst/>
          </a:prstGeom>
          <a:solidFill>
            <a:srgbClr val="FBFE8C"/>
          </a:solidFill>
        </p:spPr>
        <p:txBody>
          <a:bodyPr wrap="square" rtlCol="0">
            <a:spAutoFit/>
          </a:bodyPr>
          <a:lstStyle/>
          <a:p>
            <a:r>
              <a:rPr lang="en-US" dirty="0" err="1" smtClean="0"/>
              <a:t>Colonoscope</a:t>
            </a:r>
            <a:r>
              <a:rPr lang="en-US" dirty="0" smtClean="0"/>
              <a:t> passing through the colon (large intestine)</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endParaRPr lang="en-US" smtClean="0"/>
          </a:p>
        </p:txBody>
      </p:sp>
      <p:pic>
        <p:nvPicPr>
          <p:cNvPr id="23554" name="Picture 2" descr="http://upload.wikimedia.org/wikipedia/commons/thumb/7/7e/IPad-WiFi-1stGen.jpg/837px-IPad-WiFi-1stGen.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23555" name="Content Placeholder 3" descr="What-is-Colonoscopy.jpg"/>
          <p:cNvPicPr>
            <a:picLocks noGrp="1" noChangeAspect="1"/>
          </p:cNvPicPr>
          <p:nvPr>
            <p:ph idx="1"/>
          </p:nvPr>
        </p:nvPicPr>
        <p:blipFill>
          <a:blip r:embed="rId3" cstate="print"/>
          <a:srcRect/>
          <a:stretch>
            <a:fillRect/>
          </a:stretch>
        </p:blipFill>
        <p:spPr>
          <a:xfrm>
            <a:off x="914400" y="838200"/>
            <a:ext cx="7239000" cy="5105400"/>
          </a:xfrm>
        </p:spPr>
      </p:pic>
      <p:sp>
        <p:nvSpPr>
          <p:cNvPr id="23556" name="TextBox 2"/>
          <p:cNvSpPr txBox="1">
            <a:spLocks noChangeArrowheads="1"/>
          </p:cNvSpPr>
          <p:nvPr/>
        </p:nvSpPr>
        <p:spPr bwMode="auto">
          <a:xfrm>
            <a:off x="7086600" y="3810000"/>
            <a:ext cx="533400" cy="369888"/>
          </a:xfrm>
          <a:prstGeom prst="rect">
            <a:avLst/>
          </a:prstGeom>
          <a:solidFill>
            <a:srgbClr val="92D050"/>
          </a:solidFill>
          <a:ln w="9525">
            <a:noFill/>
            <a:miter lim="800000"/>
            <a:headEnd/>
            <a:tailEnd/>
          </a:ln>
        </p:spPr>
        <p:txBody>
          <a:bodyPr>
            <a:spAutoFit/>
          </a:bodyPr>
          <a:lstStyle/>
          <a:p>
            <a:r>
              <a:rPr lang="en-US">
                <a:latin typeface="Calibri" pitchFamily="34" charset="0"/>
              </a:rPr>
              <a:t>  4</a:t>
            </a:r>
          </a:p>
        </p:txBody>
      </p:sp>
      <p:pic>
        <p:nvPicPr>
          <p:cNvPr id="23557" name="Picture 2"/>
          <p:cNvPicPr>
            <a:picLocks noChangeAspect="1" noChangeArrowheads="1"/>
          </p:cNvPicPr>
          <p:nvPr/>
        </p:nvPicPr>
        <p:blipFill>
          <a:blip r:embed="rId4" cstate="print"/>
          <a:srcRect/>
          <a:stretch>
            <a:fillRect/>
          </a:stretch>
        </p:blipFill>
        <p:spPr bwMode="auto">
          <a:xfrm>
            <a:off x="6057900" y="3778250"/>
            <a:ext cx="633413" cy="446088"/>
          </a:xfrm>
          <a:prstGeom prst="rect">
            <a:avLst/>
          </a:prstGeom>
          <a:noFill/>
          <a:ln w="9525">
            <a:noFill/>
            <a:miter lim="800000"/>
            <a:headEnd/>
            <a:tailEnd/>
          </a:ln>
        </p:spPr>
      </p:pic>
      <p:pic>
        <p:nvPicPr>
          <p:cNvPr id="23558" name="Picture 2"/>
          <p:cNvPicPr>
            <a:picLocks noChangeAspect="1" noChangeArrowheads="1"/>
          </p:cNvPicPr>
          <p:nvPr/>
        </p:nvPicPr>
        <p:blipFill>
          <a:blip r:embed="rId5" cstate="print"/>
          <a:srcRect/>
          <a:stretch>
            <a:fillRect/>
          </a:stretch>
        </p:blipFill>
        <p:spPr bwMode="auto">
          <a:xfrm>
            <a:off x="4471988" y="1447800"/>
            <a:ext cx="3681412" cy="2330450"/>
          </a:xfrm>
          <a:prstGeom prst="rect">
            <a:avLst/>
          </a:prstGeom>
          <a:noFill/>
          <a:ln w="9525">
            <a:noFill/>
            <a:miter lim="800000"/>
            <a:headEnd/>
            <a:tailEnd/>
          </a:ln>
        </p:spPr>
      </p:pic>
      <p:sp>
        <p:nvSpPr>
          <p:cNvPr id="8" name="TextBox 7"/>
          <p:cNvSpPr txBox="1"/>
          <p:nvPr/>
        </p:nvSpPr>
        <p:spPr>
          <a:xfrm>
            <a:off x="4495800" y="3429000"/>
            <a:ext cx="3657600" cy="369332"/>
          </a:xfrm>
          <a:prstGeom prst="rect">
            <a:avLst/>
          </a:prstGeom>
          <a:solidFill>
            <a:srgbClr val="FBFE8C"/>
          </a:solidFill>
        </p:spPr>
        <p:txBody>
          <a:bodyPr wrap="square" rtlCol="0">
            <a:spAutoFit/>
          </a:bodyPr>
          <a:lstStyle/>
          <a:p>
            <a:pPr algn="ctr"/>
            <a:r>
              <a:rPr lang="en-US" dirty="0" smtClean="0"/>
              <a:t>Standard </a:t>
            </a:r>
            <a:r>
              <a:rPr lang="en-US" dirty="0" err="1" smtClean="0"/>
              <a:t>Colonoscope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endParaRPr lang="en-US" smtClean="0"/>
          </a:p>
        </p:txBody>
      </p:sp>
      <p:pic>
        <p:nvPicPr>
          <p:cNvPr id="20482" name="Picture 2" descr="http://upload.wikimedia.org/wikipedia/commons/thumb/7/7e/IPad-WiFi-1stGen.jpg/837px-IPad-WiFi-1stGen.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20483" name="Content Placeholder 3" descr="What-is-Colonoscopy.jpg"/>
          <p:cNvPicPr>
            <a:picLocks noGrp="1" noChangeAspect="1"/>
          </p:cNvPicPr>
          <p:nvPr>
            <p:ph idx="1"/>
          </p:nvPr>
        </p:nvPicPr>
        <p:blipFill>
          <a:blip r:embed="rId3" cstate="print"/>
          <a:srcRect/>
          <a:stretch>
            <a:fillRect/>
          </a:stretch>
        </p:blipFill>
        <p:spPr>
          <a:xfrm>
            <a:off x="914400" y="838200"/>
            <a:ext cx="7239000" cy="5105400"/>
          </a:xfrm>
        </p:spPr>
      </p:pic>
      <p:sp>
        <p:nvSpPr>
          <p:cNvPr id="20484" name="TextBox 2"/>
          <p:cNvSpPr txBox="1">
            <a:spLocks noChangeArrowheads="1"/>
          </p:cNvSpPr>
          <p:nvPr/>
        </p:nvSpPr>
        <p:spPr bwMode="auto">
          <a:xfrm>
            <a:off x="4495800" y="3810000"/>
            <a:ext cx="533400" cy="369888"/>
          </a:xfrm>
          <a:prstGeom prst="rect">
            <a:avLst/>
          </a:prstGeom>
          <a:solidFill>
            <a:srgbClr val="92D050"/>
          </a:solidFill>
          <a:ln w="9525">
            <a:noFill/>
            <a:miter lim="800000"/>
            <a:headEnd/>
            <a:tailEnd/>
          </a:ln>
        </p:spPr>
        <p:txBody>
          <a:bodyPr>
            <a:spAutoFit/>
          </a:bodyPr>
          <a:lstStyle/>
          <a:p>
            <a:r>
              <a:rPr lang="en-US">
                <a:latin typeface="Calibri" pitchFamily="34" charset="0"/>
              </a:rPr>
              <a:t>  1</a:t>
            </a:r>
          </a:p>
        </p:txBody>
      </p:sp>
      <p:pic>
        <p:nvPicPr>
          <p:cNvPr id="20485" name="Picture 2"/>
          <p:cNvPicPr>
            <a:picLocks noChangeAspect="1" noChangeArrowheads="1"/>
          </p:cNvPicPr>
          <p:nvPr/>
        </p:nvPicPr>
        <p:blipFill>
          <a:blip r:embed="rId4" cstate="print"/>
          <a:srcRect/>
          <a:stretch>
            <a:fillRect/>
          </a:stretch>
        </p:blipFill>
        <p:spPr bwMode="auto">
          <a:xfrm>
            <a:off x="6057900" y="3778250"/>
            <a:ext cx="633413" cy="446088"/>
          </a:xfrm>
          <a:prstGeom prst="rect">
            <a:avLst/>
          </a:prstGeom>
          <a:noFill/>
          <a:ln w="9525">
            <a:noFill/>
            <a:miter lim="800000"/>
            <a:headEnd/>
            <a:tailEnd/>
          </a:ln>
        </p:spPr>
      </p:pic>
      <p:pic>
        <p:nvPicPr>
          <p:cNvPr id="20486" name="Picture 2"/>
          <p:cNvPicPr>
            <a:picLocks noChangeAspect="1" noChangeArrowheads="1"/>
          </p:cNvPicPr>
          <p:nvPr/>
        </p:nvPicPr>
        <p:blipFill>
          <a:blip r:embed="rId5" cstate="print"/>
          <a:srcRect/>
          <a:stretch>
            <a:fillRect/>
          </a:stretch>
        </p:blipFill>
        <p:spPr bwMode="auto">
          <a:xfrm>
            <a:off x="4495800" y="1447800"/>
            <a:ext cx="3657600" cy="2362200"/>
          </a:xfrm>
          <a:prstGeom prst="rect">
            <a:avLst/>
          </a:prstGeom>
          <a:noFill/>
          <a:ln w="9525">
            <a:noFill/>
            <a:miter lim="800000"/>
            <a:headEnd/>
            <a:tailEnd/>
          </a:ln>
        </p:spPr>
      </p:pic>
      <p:sp>
        <p:nvSpPr>
          <p:cNvPr id="8" name="TextBox 7"/>
          <p:cNvSpPr txBox="1"/>
          <p:nvPr/>
        </p:nvSpPr>
        <p:spPr>
          <a:xfrm>
            <a:off x="4495800" y="3429000"/>
            <a:ext cx="3657600" cy="369332"/>
          </a:xfrm>
          <a:prstGeom prst="rect">
            <a:avLst/>
          </a:prstGeom>
          <a:solidFill>
            <a:srgbClr val="FBFE8C"/>
          </a:solidFill>
        </p:spPr>
        <p:txBody>
          <a:bodyPr wrap="square" rtlCol="0">
            <a:spAutoFit/>
          </a:bodyPr>
          <a:lstStyle/>
          <a:p>
            <a:pPr algn="ctr"/>
            <a:r>
              <a:rPr lang="en-US" dirty="0" smtClean="0"/>
              <a:t>View from inside the colon</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endParaRPr lang="en-US" smtClean="0"/>
          </a:p>
        </p:txBody>
      </p:sp>
      <p:sp>
        <p:nvSpPr>
          <p:cNvPr id="24578" name="Content Placeholder 2"/>
          <p:cNvSpPr>
            <a:spLocks noGrp="1"/>
          </p:cNvSpPr>
          <p:nvPr>
            <p:ph idx="1"/>
          </p:nvPr>
        </p:nvSpPr>
        <p:spPr/>
        <p:txBody>
          <a:bodyPr/>
          <a:lstStyle/>
          <a:p>
            <a:endParaRPr lang="en-US" smtClean="0"/>
          </a:p>
        </p:txBody>
      </p:sp>
      <p:pic>
        <p:nvPicPr>
          <p:cNvPr id="24579" name="Picture 2" descr="http://upload.wikimedia.org/wikipedia/commons/thumb/7/7e/IPad-WiFi-1stGen.jpg/837px-IPad-WiFi-1stGen.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24580" name="Picture 3" descr="U:\Colonoscopy App\Homescreen.jpg"/>
          <p:cNvPicPr>
            <a:picLocks noChangeAspect="1" noChangeArrowheads="1"/>
          </p:cNvPicPr>
          <p:nvPr/>
        </p:nvPicPr>
        <p:blipFill>
          <a:blip r:embed="rId3" cstate="print"/>
          <a:srcRect/>
          <a:stretch>
            <a:fillRect/>
          </a:stretch>
        </p:blipFill>
        <p:spPr bwMode="auto">
          <a:xfrm>
            <a:off x="914400" y="742950"/>
            <a:ext cx="7239000" cy="5429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307975" y="2590800"/>
            <a:ext cx="8229600" cy="1143000"/>
          </a:xfrm>
        </p:spPr>
        <p:txBody>
          <a:bodyPr/>
          <a:lstStyle/>
          <a:p>
            <a:r>
              <a:rPr lang="en-US" i="1" smtClean="0"/>
              <a:t>Video Tutorial</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idx="4294967295"/>
          </p:nvPr>
        </p:nvSpPr>
        <p:spPr>
          <a:xfrm>
            <a:off x="685800" y="712788"/>
            <a:ext cx="8229600" cy="1143000"/>
          </a:xfrm>
        </p:spPr>
        <p:txBody>
          <a:bodyPr/>
          <a:lstStyle/>
          <a:p>
            <a:endParaRPr lang="en-US" smtClean="0"/>
          </a:p>
        </p:txBody>
      </p:sp>
      <p:sp>
        <p:nvSpPr>
          <p:cNvPr id="101379" name="Content Placeholder 2"/>
          <p:cNvSpPr>
            <a:spLocks noGrp="1"/>
          </p:cNvSpPr>
          <p:nvPr>
            <p:ph idx="4294967295"/>
          </p:nvPr>
        </p:nvSpPr>
        <p:spPr>
          <a:xfrm>
            <a:off x="685800" y="2038350"/>
            <a:ext cx="8229600" cy="4525963"/>
          </a:xfrm>
        </p:spPr>
        <p:txBody>
          <a:bodyPr/>
          <a:lstStyle/>
          <a:p>
            <a:endParaRPr lang="en-US" smtClean="0"/>
          </a:p>
        </p:txBody>
      </p:sp>
      <p:pic>
        <p:nvPicPr>
          <p:cNvPr id="101380" name="Picture 2" descr="http://upload.wikimedia.org/wikipedia/commons/thumb/7/7e/IPad-WiFi-1stGen.jpg/837px-IPad-WiFi-1stGen.jpg"/>
          <p:cNvPicPr>
            <a:picLocks noChangeAspect="1" noChangeArrowheads="1"/>
          </p:cNvPicPr>
          <p:nvPr/>
        </p:nvPicPr>
        <p:blipFill>
          <a:blip r:embed="rId2" cstate="print"/>
          <a:srcRect/>
          <a:stretch>
            <a:fillRect/>
          </a:stretch>
        </p:blipFill>
        <p:spPr bwMode="auto">
          <a:xfrm>
            <a:off x="228600" y="133350"/>
            <a:ext cx="8763000" cy="6572250"/>
          </a:xfrm>
          <a:prstGeom prst="rect">
            <a:avLst/>
          </a:prstGeom>
          <a:noFill/>
          <a:ln w="9525">
            <a:noFill/>
            <a:miter lim="800000"/>
            <a:headEnd/>
            <a:tailEnd/>
          </a:ln>
        </p:spPr>
      </p:pic>
      <p:sp>
        <p:nvSpPr>
          <p:cNvPr id="6" name="TextBox 5"/>
          <p:cNvSpPr txBox="1"/>
          <p:nvPr/>
        </p:nvSpPr>
        <p:spPr>
          <a:xfrm>
            <a:off x="1828800" y="2590800"/>
            <a:ext cx="5105400" cy="646331"/>
          </a:xfrm>
          <a:prstGeom prst="rect">
            <a:avLst/>
          </a:prstGeom>
          <a:noFill/>
        </p:spPr>
        <p:txBody>
          <a:bodyPr wrap="square" rtlCol="0">
            <a:spAutoFit/>
          </a:bodyPr>
          <a:lstStyle/>
          <a:p>
            <a:pPr algn="ctr"/>
            <a:r>
              <a:rPr lang="en-US" sz="3600" dirty="0" smtClean="0">
                <a:solidFill>
                  <a:schemeClr val="bg1"/>
                </a:solidFill>
              </a:rPr>
              <a:t>Video seen here</a:t>
            </a:r>
            <a:endParaRPr lang="en-US" sz="3600"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idx="4294967295"/>
          </p:nvPr>
        </p:nvSpPr>
        <p:spPr>
          <a:xfrm>
            <a:off x="685800" y="712788"/>
            <a:ext cx="8229600" cy="1143000"/>
          </a:xfrm>
        </p:spPr>
        <p:txBody>
          <a:bodyPr/>
          <a:lstStyle/>
          <a:p>
            <a:endParaRPr lang="en-US" smtClean="0"/>
          </a:p>
        </p:txBody>
      </p:sp>
      <p:sp>
        <p:nvSpPr>
          <p:cNvPr id="77827" name="Content Placeholder 2"/>
          <p:cNvSpPr>
            <a:spLocks noGrp="1"/>
          </p:cNvSpPr>
          <p:nvPr>
            <p:ph idx="4294967295"/>
          </p:nvPr>
        </p:nvSpPr>
        <p:spPr>
          <a:xfrm>
            <a:off x="685800" y="2038350"/>
            <a:ext cx="8229600" cy="4525963"/>
          </a:xfrm>
        </p:spPr>
        <p:txBody>
          <a:bodyPr/>
          <a:lstStyle/>
          <a:p>
            <a:endParaRPr lang="en-US" smtClean="0"/>
          </a:p>
        </p:txBody>
      </p:sp>
      <p:pic>
        <p:nvPicPr>
          <p:cNvPr id="77828" name="Picture 2" descr="http://upload.wikimedia.org/wikipedia/commons/thumb/7/7e/IPad-WiFi-1stGen.jpg/837px-IPad-WiFi-1stGen.jpg"/>
          <p:cNvPicPr>
            <a:picLocks noChangeAspect="1" noChangeArrowheads="1"/>
          </p:cNvPicPr>
          <p:nvPr/>
        </p:nvPicPr>
        <p:blipFill>
          <a:blip r:embed="rId2" cstate="print"/>
          <a:srcRect/>
          <a:stretch>
            <a:fillRect/>
          </a:stretch>
        </p:blipFill>
        <p:spPr bwMode="auto">
          <a:xfrm>
            <a:off x="228600" y="133350"/>
            <a:ext cx="8763000" cy="6572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endParaRPr lang="en-US" smtClean="0"/>
          </a:p>
        </p:txBody>
      </p:sp>
      <p:sp>
        <p:nvSpPr>
          <p:cNvPr id="26626" name="Content Placeholder 2"/>
          <p:cNvSpPr>
            <a:spLocks noGrp="1"/>
          </p:cNvSpPr>
          <p:nvPr>
            <p:ph idx="1"/>
          </p:nvPr>
        </p:nvSpPr>
        <p:spPr>
          <a:xfrm>
            <a:off x="457200" y="304800"/>
            <a:ext cx="8229600" cy="4525963"/>
          </a:xfrm>
        </p:spPr>
        <p:txBody>
          <a:bodyPr/>
          <a:lstStyle/>
          <a:p>
            <a:r>
              <a:rPr lang="en-US" dirty="0" smtClean="0"/>
              <a:t>First time going through the video, patients cannot fast-forward.  They can only pause or rewind</a:t>
            </a:r>
          </a:p>
          <a:p>
            <a:r>
              <a:rPr lang="en-US" dirty="0" smtClean="0"/>
              <a:t>Once the video has been viewed at least once, this “unlocks” the ability to fast-forward</a:t>
            </a:r>
          </a:p>
          <a:p>
            <a:r>
              <a:rPr lang="en-US" dirty="0" smtClean="0"/>
              <a:t>Once the video has been viewed at least once, this “unlocks” the ability to access the “Written Instructions” icon on the main </a:t>
            </a:r>
            <a:r>
              <a:rPr lang="en-US" dirty="0" smtClean="0"/>
              <a:t>page</a:t>
            </a:r>
          </a:p>
          <a:p>
            <a:r>
              <a:rPr lang="en-US" dirty="0" smtClean="0"/>
              <a:t>The time/date of the “unlocking” is accessible in the ADMIN panel.</a:t>
            </a:r>
          </a:p>
          <a:p>
            <a:r>
              <a:rPr lang="en-US" dirty="0" smtClean="0"/>
              <a:t>Also, the number of times the video was viewed is accessible in the ADMIN panel</a:t>
            </a:r>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endParaRPr lang="en-US" smtClean="0"/>
          </a:p>
        </p:txBody>
      </p:sp>
      <p:sp>
        <p:nvSpPr>
          <p:cNvPr id="27650" name="Content Placeholder 2"/>
          <p:cNvSpPr>
            <a:spLocks noGrp="1"/>
          </p:cNvSpPr>
          <p:nvPr>
            <p:ph idx="1"/>
          </p:nvPr>
        </p:nvSpPr>
        <p:spPr/>
        <p:txBody>
          <a:bodyPr/>
          <a:lstStyle/>
          <a:p>
            <a:endParaRPr lang="en-US" smtClean="0"/>
          </a:p>
        </p:txBody>
      </p:sp>
      <p:pic>
        <p:nvPicPr>
          <p:cNvPr id="27651" name="Picture 2" descr="http://upload.wikimedia.org/wikipedia/commons/thumb/7/7e/IPad-WiFi-1stGen.jpg/837px-IPad-WiFi-1stGen.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27652" name="Picture 3" descr="U:\Colonoscopy App\Homescreen.jpg"/>
          <p:cNvPicPr>
            <a:picLocks noChangeAspect="1" noChangeArrowheads="1"/>
          </p:cNvPicPr>
          <p:nvPr/>
        </p:nvPicPr>
        <p:blipFill>
          <a:blip r:embed="rId3" cstate="print"/>
          <a:srcRect/>
          <a:stretch>
            <a:fillRect/>
          </a:stretch>
        </p:blipFill>
        <p:spPr bwMode="auto">
          <a:xfrm>
            <a:off x="914400" y="742950"/>
            <a:ext cx="7239000" cy="5429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975" y="2590800"/>
            <a:ext cx="8229600" cy="1143000"/>
          </a:xfrm>
        </p:spPr>
        <p:txBody>
          <a:bodyPr rtlCol="0">
            <a:normAutofit fontScale="90000"/>
          </a:bodyPr>
          <a:lstStyle/>
          <a:p>
            <a:pPr fontAlgn="auto">
              <a:spcAft>
                <a:spcPts val="0"/>
              </a:spcAft>
              <a:defRPr/>
            </a:pPr>
            <a:r>
              <a:rPr lang="en-US" i="1" dirty="0" smtClean="0"/>
              <a:t>Written Instructions</a:t>
            </a:r>
            <a:br>
              <a:rPr lang="en-US" i="1" dirty="0" smtClean="0"/>
            </a:br>
            <a:r>
              <a:rPr lang="en-US" i="1" dirty="0" smtClean="0"/>
              <a:t>(unlockable)</a:t>
            </a:r>
            <a:endParaRPr lang="en-US" i="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endParaRPr lang="en-US" smtClean="0"/>
          </a:p>
        </p:txBody>
      </p:sp>
      <p:sp>
        <p:nvSpPr>
          <p:cNvPr id="3" name="Content Placeholder 2"/>
          <p:cNvSpPr>
            <a:spLocks noGrp="1"/>
          </p:cNvSpPr>
          <p:nvPr>
            <p:ph idx="1"/>
          </p:nvPr>
        </p:nvSpPr>
        <p:spPr>
          <a:xfrm>
            <a:off x="457200" y="304800"/>
            <a:ext cx="8229600" cy="6172200"/>
          </a:xfrm>
        </p:spPr>
        <p:txBody>
          <a:bodyPr>
            <a:normAutofit/>
          </a:bodyPr>
          <a:lstStyle/>
          <a:p>
            <a:pPr>
              <a:lnSpc>
                <a:spcPct val="90000"/>
              </a:lnSpc>
            </a:pPr>
            <a:r>
              <a:rPr lang="en-US" sz="3000" dirty="0" smtClean="0"/>
              <a:t>In addition to the video tutorial, patients can also see a written instructions for the prep</a:t>
            </a:r>
          </a:p>
          <a:p>
            <a:pPr>
              <a:lnSpc>
                <a:spcPct val="90000"/>
              </a:lnSpc>
            </a:pPr>
            <a:r>
              <a:rPr lang="en-US" sz="3000" dirty="0" smtClean="0"/>
              <a:t>We want to make sure patients view the video at least once, so this option is “locked” until the video is seen in its entirety at least once.</a:t>
            </a:r>
          </a:p>
          <a:p>
            <a:pPr>
              <a:lnSpc>
                <a:spcPct val="90000"/>
              </a:lnSpc>
            </a:pPr>
            <a:r>
              <a:rPr lang="en-US" sz="3000" dirty="0" smtClean="0"/>
              <a:t>The specific doses are dependent on the patient’s weight class, which we call category A, B or C:</a:t>
            </a:r>
          </a:p>
          <a:p>
            <a:pPr lvl="1">
              <a:lnSpc>
                <a:spcPct val="90000"/>
              </a:lnSpc>
            </a:pPr>
            <a:r>
              <a:rPr lang="en-US" sz="2600" dirty="0" smtClean="0"/>
              <a:t>Category A: patient weight &lt;15kg</a:t>
            </a:r>
          </a:p>
          <a:p>
            <a:pPr lvl="1">
              <a:lnSpc>
                <a:spcPct val="90000"/>
              </a:lnSpc>
            </a:pPr>
            <a:r>
              <a:rPr lang="en-US" sz="2600" dirty="0" smtClean="0"/>
              <a:t>Category B: patient weight 15-30kg</a:t>
            </a:r>
          </a:p>
          <a:p>
            <a:pPr lvl="1">
              <a:lnSpc>
                <a:spcPct val="90000"/>
              </a:lnSpc>
            </a:pPr>
            <a:r>
              <a:rPr lang="en-US" sz="2600" dirty="0" smtClean="0"/>
              <a:t>Category C: patient weight &gt;</a:t>
            </a:r>
            <a:r>
              <a:rPr lang="en-US" sz="2600" dirty="0" smtClean="0"/>
              <a:t>30kg</a:t>
            </a:r>
          </a:p>
          <a:p>
            <a:pPr>
              <a:lnSpc>
                <a:spcPct val="90000"/>
              </a:lnSpc>
            </a:pPr>
            <a:r>
              <a:rPr lang="en-US" sz="3000" dirty="0" smtClean="0"/>
              <a:t>The time, date and number of times when patients view written instructions is accessible in the ADMIN panel</a:t>
            </a:r>
            <a:endParaRPr lang="en-US" sz="30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457200" y="2514600"/>
            <a:ext cx="8229600" cy="1143000"/>
          </a:xfrm>
        </p:spPr>
        <p:txBody>
          <a:bodyPr/>
          <a:lstStyle/>
          <a:p>
            <a:r>
              <a:rPr lang="en-US" sz="4000" smtClean="0"/>
              <a:t>The following screens are for</a:t>
            </a:r>
            <a:br>
              <a:rPr lang="en-US" sz="4000" smtClean="0"/>
            </a:br>
            <a:r>
              <a:rPr lang="en-US" sz="4000" smtClean="0"/>
              <a:t>a patient with Prep A</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idx="4294967295"/>
          </p:nvPr>
        </p:nvSpPr>
        <p:spPr/>
        <p:txBody>
          <a:bodyPr/>
          <a:lstStyle/>
          <a:p>
            <a:endParaRPr lang="en-US" smtClean="0"/>
          </a:p>
        </p:txBody>
      </p:sp>
      <p:sp>
        <p:nvSpPr>
          <p:cNvPr id="83971" name="Content Placeholder 2"/>
          <p:cNvSpPr>
            <a:spLocks noGrp="1"/>
          </p:cNvSpPr>
          <p:nvPr>
            <p:ph idx="4294967295"/>
          </p:nvPr>
        </p:nvSpPr>
        <p:spPr/>
        <p:txBody>
          <a:bodyPr/>
          <a:lstStyle/>
          <a:p>
            <a:endParaRPr lang="en-US" smtClean="0"/>
          </a:p>
        </p:txBody>
      </p:sp>
      <p:pic>
        <p:nvPicPr>
          <p:cNvPr id="83972" name="Picture 2" descr="http://upload.wikimedia.org/wikipedia/commons/thumb/7/7e/IPad-WiFi-1stGen.jpg/837px-IPad-WiFi-1stGen.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83973" name="Picture 3" descr="U:\Colonoscopy App\Homescreen.jpg"/>
          <p:cNvPicPr>
            <a:picLocks noChangeAspect="1" noChangeArrowheads="1"/>
          </p:cNvPicPr>
          <p:nvPr/>
        </p:nvPicPr>
        <p:blipFill>
          <a:blip r:embed="rId3" cstate="print"/>
          <a:srcRect/>
          <a:stretch>
            <a:fillRect/>
          </a:stretch>
        </p:blipFill>
        <p:spPr bwMode="auto">
          <a:xfrm>
            <a:off x="914400" y="742950"/>
            <a:ext cx="7239000" cy="5429250"/>
          </a:xfrm>
          <a:prstGeom prst="rect">
            <a:avLst/>
          </a:prstGeom>
          <a:noFill/>
          <a:ln w="9525">
            <a:noFill/>
            <a:miter lim="800000"/>
            <a:headEnd/>
            <a:tailEnd/>
          </a:ln>
        </p:spPr>
      </p:pic>
      <p:sp>
        <p:nvSpPr>
          <p:cNvPr id="83974" name="Rectangle 6"/>
          <p:cNvSpPr>
            <a:spLocks noChangeArrowheads="1"/>
          </p:cNvSpPr>
          <p:nvPr/>
        </p:nvSpPr>
        <p:spPr bwMode="auto">
          <a:xfrm>
            <a:off x="914400" y="685800"/>
            <a:ext cx="7239000" cy="5562600"/>
          </a:xfrm>
          <a:prstGeom prst="rect">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3" name="Content Placeholder 2"/>
          <p:cNvSpPr>
            <a:spLocks/>
          </p:cNvSpPr>
          <p:nvPr/>
        </p:nvSpPr>
        <p:spPr bwMode="auto">
          <a:xfrm>
            <a:off x="1066800" y="762000"/>
            <a:ext cx="8229600" cy="4525963"/>
          </a:xfrm>
          <a:prstGeom prst="rect">
            <a:avLst/>
          </a:prstGeom>
          <a:noFill/>
          <a:ln w="9525">
            <a:noFill/>
            <a:miter lim="800000"/>
            <a:headEnd/>
            <a:tailEnd/>
          </a:ln>
        </p:spPr>
        <p:txBody>
          <a:bodyPr/>
          <a:lstStyle/>
          <a:p>
            <a:pPr>
              <a:spcBef>
                <a:spcPct val="20000"/>
              </a:spcBef>
              <a:buFont typeface="Arial" charset="0"/>
              <a:buNone/>
            </a:pPr>
            <a:r>
              <a:rPr lang="en-US" sz="3200">
                <a:latin typeface="Calibri" pitchFamily="34" charset="0"/>
              </a:rPr>
              <a:t>Materials to prepare:</a:t>
            </a:r>
          </a:p>
          <a:p>
            <a:pPr>
              <a:spcBef>
                <a:spcPct val="20000"/>
              </a:spcBef>
              <a:buFont typeface="Arial" charset="0"/>
              <a:buNone/>
            </a:pPr>
            <a:r>
              <a:rPr lang="en-US" sz="3200">
                <a:latin typeface="Calibri" pitchFamily="34" charset="0"/>
              </a:rPr>
              <a:t>1 chocolate square Ex-Lax (Sennekot)</a:t>
            </a:r>
          </a:p>
          <a:p>
            <a:pPr>
              <a:spcBef>
                <a:spcPct val="20000"/>
              </a:spcBef>
              <a:buFont typeface="Arial" charset="0"/>
              <a:buNone/>
            </a:pPr>
            <a:r>
              <a:rPr lang="en-US" sz="3200">
                <a:latin typeface="Calibri" pitchFamily="34" charset="0"/>
              </a:rPr>
              <a:t>1 bottle (at least 238 grams) Miralax (Polyethylene Glycol)</a:t>
            </a:r>
          </a:p>
          <a:p>
            <a:pPr marL="742950" lvl="1" indent="-285750">
              <a:spcBef>
                <a:spcPct val="20000"/>
              </a:spcBef>
              <a:buFont typeface="Arial" charset="0"/>
              <a:buNone/>
            </a:pPr>
            <a:r>
              <a:rPr lang="en-US" sz="2400">
                <a:latin typeface="Calibri" pitchFamily="34" charset="0"/>
              </a:rPr>
              <a:t>This medicine is available over the counter</a:t>
            </a:r>
          </a:p>
        </p:txBody>
      </p:sp>
      <p:pic>
        <p:nvPicPr>
          <p:cNvPr id="83980" name="Picture 12" descr="miralax"/>
          <p:cNvPicPr>
            <a:picLocks noChangeAspect="1" noChangeArrowheads="1"/>
          </p:cNvPicPr>
          <p:nvPr/>
        </p:nvPicPr>
        <p:blipFill>
          <a:blip r:embed="rId4" cstate="print"/>
          <a:srcRect/>
          <a:stretch>
            <a:fillRect/>
          </a:stretch>
        </p:blipFill>
        <p:spPr bwMode="auto">
          <a:xfrm>
            <a:off x="4724400" y="3429000"/>
            <a:ext cx="1287463" cy="2362200"/>
          </a:xfrm>
          <a:prstGeom prst="rect">
            <a:avLst/>
          </a:prstGeom>
          <a:noFill/>
        </p:spPr>
      </p:pic>
      <p:pic>
        <p:nvPicPr>
          <p:cNvPr id="83981" name="Picture 13" descr="exlax"/>
          <p:cNvPicPr>
            <a:picLocks noChangeAspect="1" noChangeArrowheads="1"/>
          </p:cNvPicPr>
          <p:nvPr/>
        </p:nvPicPr>
        <p:blipFill>
          <a:blip r:embed="rId5" cstate="print"/>
          <a:srcRect/>
          <a:stretch>
            <a:fillRect/>
          </a:stretch>
        </p:blipFill>
        <p:spPr bwMode="auto">
          <a:xfrm>
            <a:off x="1752600" y="3657600"/>
            <a:ext cx="1739900" cy="1905000"/>
          </a:xfrm>
          <a:prstGeom prst="rect">
            <a:avLst/>
          </a:prstGeom>
          <a:noFill/>
        </p:spPr>
      </p:pic>
      <p:sp>
        <p:nvSpPr>
          <p:cNvPr id="8" name="TextBox 7"/>
          <p:cNvSpPr txBox="1">
            <a:spLocks noChangeArrowheads="1"/>
          </p:cNvSpPr>
          <p:nvPr/>
        </p:nvSpPr>
        <p:spPr bwMode="auto">
          <a:xfrm>
            <a:off x="6781800" y="5181600"/>
            <a:ext cx="1066800" cy="579438"/>
          </a:xfrm>
          <a:prstGeom prst="rect">
            <a:avLst/>
          </a:prstGeom>
          <a:solidFill>
            <a:srgbClr val="CCFFCC"/>
          </a:solidFill>
          <a:ln w="9525">
            <a:noFill/>
            <a:miter lim="800000"/>
            <a:headEnd/>
            <a:tailEnd/>
          </a:ln>
        </p:spPr>
        <p:txBody>
          <a:bodyPr>
            <a:spAutoFit/>
          </a:bodyPr>
          <a:lstStyle/>
          <a:p>
            <a:r>
              <a:rPr lang="en-US" sz="3200">
                <a:latin typeface="Calibri" pitchFamily="34" charset="0"/>
              </a:rPr>
              <a:t>NEXT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idx="4294967295"/>
          </p:nvPr>
        </p:nvSpPr>
        <p:spPr/>
        <p:txBody>
          <a:bodyPr/>
          <a:lstStyle/>
          <a:p>
            <a:endParaRPr lang="en-US" smtClean="0"/>
          </a:p>
        </p:txBody>
      </p:sp>
      <p:sp>
        <p:nvSpPr>
          <p:cNvPr id="86019" name="Content Placeholder 2"/>
          <p:cNvSpPr>
            <a:spLocks noGrp="1"/>
          </p:cNvSpPr>
          <p:nvPr>
            <p:ph idx="4294967295"/>
          </p:nvPr>
        </p:nvSpPr>
        <p:spPr/>
        <p:txBody>
          <a:bodyPr/>
          <a:lstStyle/>
          <a:p>
            <a:endParaRPr lang="en-US" smtClean="0"/>
          </a:p>
        </p:txBody>
      </p:sp>
      <p:pic>
        <p:nvPicPr>
          <p:cNvPr id="86020" name="Picture 2" descr="http://upload.wikimedia.org/wikipedia/commons/thumb/7/7e/IPad-WiFi-1stGen.jpg/837px-IPad-WiFi-1stGen.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86021" name="Picture 3" descr="U:\Colonoscopy App\Homescreen.jpg"/>
          <p:cNvPicPr>
            <a:picLocks noChangeAspect="1" noChangeArrowheads="1"/>
          </p:cNvPicPr>
          <p:nvPr/>
        </p:nvPicPr>
        <p:blipFill>
          <a:blip r:embed="rId3" cstate="print"/>
          <a:srcRect/>
          <a:stretch>
            <a:fillRect/>
          </a:stretch>
        </p:blipFill>
        <p:spPr bwMode="auto">
          <a:xfrm>
            <a:off x="914400" y="742950"/>
            <a:ext cx="7239000" cy="5429250"/>
          </a:xfrm>
          <a:prstGeom prst="rect">
            <a:avLst/>
          </a:prstGeom>
          <a:noFill/>
          <a:ln w="9525">
            <a:noFill/>
            <a:miter lim="800000"/>
            <a:headEnd/>
            <a:tailEnd/>
          </a:ln>
        </p:spPr>
      </p:pic>
      <p:sp>
        <p:nvSpPr>
          <p:cNvPr id="86022" name="Rectangle 6"/>
          <p:cNvSpPr>
            <a:spLocks noChangeArrowheads="1"/>
          </p:cNvSpPr>
          <p:nvPr/>
        </p:nvSpPr>
        <p:spPr bwMode="auto">
          <a:xfrm>
            <a:off x="914400" y="685800"/>
            <a:ext cx="7239000" cy="5562600"/>
          </a:xfrm>
          <a:prstGeom prst="rect">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86023" name="Content Placeholder 2"/>
          <p:cNvSpPr>
            <a:spLocks/>
          </p:cNvSpPr>
          <p:nvPr/>
        </p:nvSpPr>
        <p:spPr bwMode="auto">
          <a:xfrm>
            <a:off x="990600" y="685800"/>
            <a:ext cx="7086600" cy="4525963"/>
          </a:xfrm>
          <a:prstGeom prst="rect">
            <a:avLst/>
          </a:prstGeom>
          <a:noFill/>
          <a:ln w="9525">
            <a:noFill/>
            <a:miter lim="800000"/>
            <a:headEnd/>
            <a:tailEnd/>
          </a:ln>
        </p:spPr>
        <p:txBody>
          <a:bodyPr/>
          <a:lstStyle/>
          <a:p>
            <a:pPr marL="342900" indent="-342900">
              <a:spcBef>
                <a:spcPct val="20000"/>
              </a:spcBef>
              <a:buFont typeface="Arial" charset="0"/>
              <a:buNone/>
            </a:pPr>
            <a:r>
              <a:rPr lang="en-US" sz="3200">
                <a:latin typeface="Calibri" pitchFamily="34" charset="0"/>
              </a:rPr>
              <a:t>At 8am on the day before you child’s colonoscopy procedure, take the Ex-Lax chocolate Square</a:t>
            </a:r>
          </a:p>
          <a:p>
            <a:pPr marL="342900" indent="-342900">
              <a:spcBef>
                <a:spcPct val="20000"/>
              </a:spcBef>
              <a:buFont typeface="Arial" charset="0"/>
              <a:buNone/>
            </a:pPr>
            <a:r>
              <a:rPr lang="en-US" sz="3200">
                <a:latin typeface="Calibri" pitchFamily="34" charset="0"/>
              </a:rPr>
              <a:t>Once your child has finished the chocolate, please mix 4 capfuls of Miralax in 18 oz of any liquid and stir well. This can optionally be put it in the refrigerator.</a:t>
            </a:r>
          </a:p>
        </p:txBody>
      </p:sp>
      <p:sp>
        <p:nvSpPr>
          <p:cNvPr id="8" name="TextBox 7"/>
          <p:cNvSpPr txBox="1">
            <a:spLocks noChangeArrowheads="1"/>
          </p:cNvSpPr>
          <p:nvPr/>
        </p:nvSpPr>
        <p:spPr bwMode="auto">
          <a:xfrm>
            <a:off x="6781800" y="5410200"/>
            <a:ext cx="1066800" cy="579438"/>
          </a:xfrm>
          <a:prstGeom prst="rect">
            <a:avLst/>
          </a:prstGeom>
          <a:solidFill>
            <a:srgbClr val="CCFFCC"/>
          </a:solidFill>
          <a:ln w="9525">
            <a:noFill/>
            <a:miter lim="800000"/>
            <a:headEnd/>
            <a:tailEnd/>
          </a:ln>
        </p:spPr>
        <p:txBody>
          <a:bodyPr>
            <a:spAutoFit/>
          </a:bodyPr>
          <a:lstStyle/>
          <a:p>
            <a:r>
              <a:rPr lang="en-US" sz="3200">
                <a:latin typeface="Calibri" pitchFamily="34" charset="0"/>
              </a:rPr>
              <a:t>NEXT</a:t>
            </a:r>
          </a:p>
        </p:txBody>
      </p:sp>
      <p:sp>
        <p:nvSpPr>
          <p:cNvPr id="2" name="TextBox 7"/>
          <p:cNvSpPr txBox="1">
            <a:spLocks noChangeArrowheads="1"/>
          </p:cNvSpPr>
          <p:nvPr/>
        </p:nvSpPr>
        <p:spPr bwMode="auto">
          <a:xfrm>
            <a:off x="5410200" y="5410200"/>
            <a:ext cx="1143000" cy="579438"/>
          </a:xfrm>
          <a:prstGeom prst="rect">
            <a:avLst/>
          </a:prstGeom>
          <a:solidFill>
            <a:srgbClr val="FFCC99"/>
          </a:solidFill>
          <a:ln w="9525">
            <a:noFill/>
            <a:miter lim="800000"/>
            <a:headEnd/>
            <a:tailEnd/>
          </a:ln>
        </p:spPr>
        <p:txBody>
          <a:bodyPr>
            <a:spAutoFit/>
          </a:bodyPr>
          <a:lstStyle/>
          <a:p>
            <a:r>
              <a:rPr lang="en-US" sz="3200">
                <a:latin typeface="Calibri" pitchFamily="34" charset="0"/>
              </a:rPr>
              <a:t>BACK</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idx="4294967295"/>
          </p:nvPr>
        </p:nvSpPr>
        <p:spPr/>
        <p:txBody>
          <a:bodyPr/>
          <a:lstStyle/>
          <a:p>
            <a:endParaRPr lang="en-US" smtClean="0"/>
          </a:p>
        </p:txBody>
      </p:sp>
      <p:sp>
        <p:nvSpPr>
          <p:cNvPr id="84995" name="Content Placeholder 2"/>
          <p:cNvSpPr>
            <a:spLocks noGrp="1"/>
          </p:cNvSpPr>
          <p:nvPr>
            <p:ph idx="4294967295"/>
          </p:nvPr>
        </p:nvSpPr>
        <p:spPr/>
        <p:txBody>
          <a:bodyPr/>
          <a:lstStyle/>
          <a:p>
            <a:endParaRPr lang="en-US" smtClean="0"/>
          </a:p>
        </p:txBody>
      </p:sp>
      <p:pic>
        <p:nvPicPr>
          <p:cNvPr id="84996" name="Picture 2" descr="http://upload.wikimedia.org/wikipedia/commons/thumb/7/7e/IPad-WiFi-1stGen.jpg/837px-IPad-WiFi-1stGen.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84997" name="Picture 3" descr="U:\Colonoscopy App\Homescreen.jpg"/>
          <p:cNvPicPr>
            <a:picLocks noChangeAspect="1" noChangeArrowheads="1"/>
          </p:cNvPicPr>
          <p:nvPr/>
        </p:nvPicPr>
        <p:blipFill>
          <a:blip r:embed="rId3" cstate="print"/>
          <a:srcRect/>
          <a:stretch>
            <a:fillRect/>
          </a:stretch>
        </p:blipFill>
        <p:spPr bwMode="auto">
          <a:xfrm>
            <a:off x="914400" y="742950"/>
            <a:ext cx="7239000" cy="5429250"/>
          </a:xfrm>
          <a:prstGeom prst="rect">
            <a:avLst/>
          </a:prstGeom>
          <a:noFill/>
          <a:ln w="9525">
            <a:noFill/>
            <a:miter lim="800000"/>
            <a:headEnd/>
            <a:tailEnd/>
          </a:ln>
        </p:spPr>
      </p:pic>
      <p:sp>
        <p:nvSpPr>
          <p:cNvPr id="84998" name="Rectangle 6"/>
          <p:cNvSpPr>
            <a:spLocks noChangeArrowheads="1"/>
          </p:cNvSpPr>
          <p:nvPr/>
        </p:nvSpPr>
        <p:spPr bwMode="auto">
          <a:xfrm>
            <a:off x="914400" y="685800"/>
            <a:ext cx="7239000" cy="5562600"/>
          </a:xfrm>
          <a:prstGeom prst="rect">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3" name="Content Placeholder 2"/>
          <p:cNvSpPr>
            <a:spLocks/>
          </p:cNvSpPr>
          <p:nvPr/>
        </p:nvSpPr>
        <p:spPr bwMode="auto">
          <a:xfrm>
            <a:off x="1066800" y="1447800"/>
            <a:ext cx="6934200" cy="4144963"/>
          </a:xfrm>
          <a:prstGeom prst="rect">
            <a:avLst/>
          </a:prstGeom>
          <a:noFill/>
          <a:ln w="9525">
            <a:noFill/>
            <a:miter lim="800000"/>
            <a:headEnd/>
            <a:tailEnd/>
          </a:ln>
        </p:spPr>
        <p:txBody>
          <a:bodyPr/>
          <a:lstStyle/>
          <a:p>
            <a:pPr marL="342900" indent="-342900">
              <a:lnSpc>
                <a:spcPct val="90000"/>
              </a:lnSpc>
              <a:spcBef>
                <a:spcPct val="20000"/>
              </a:spcBef>
              <a:buFont typeface="Arial" charset="0"/>
              <a:buNone/>
            </a:pPr>
            <a:r>
              <a:rPr lang="en-US" sz="3200">
                <a:latin typeface="Calibri" pitchFamily="34" charset="0"/>
              </a:rPr>
              <a:t>At 12 noon, you should give your child half (9oz) of the Miralax-liquid mixture</a:t>
            </a:r>
          </a:p>
          <a:p>
            <a:pPr marL="342900" indent="-342900">
              <a:lnSpc>
                <a:spcPct val="90000"/>
              </a:lnSpc>
              <a:spcBef>
                <a:spcPct val="20000"/>
              </a:spcBef>
              <a:buFont typeface="Arial" charset="0"/>
              <a:buNone/>
            </a:pPr>
            <a:r>
              <a:rPr lang="en-US" sz="3200">
                <a:latin typeface="Calibri" pitchFamily="34" charset="0"/>
              </a:rPr>
              <a:t>Your child must finish the first half of the prep within 3 hours.</a:t>
            </a:r>
          </a:p>
          <a:p>
            <a:pPr marL="342900" indent="-342900">
              <a:lnSpc>
                <a:spcPct val="90000"/>
              </a:lnSpc>
              <a:spcBef>
                <a:spcPct val="20000"/>
              </a:spcBef>
              <a:buFont typeface="Arial" charset="0"/>
              <a:buNone/>
            </a:pPr>
            <a:r>
              <a:rPr lang="en-US" sz="3200">
                <a:latin typeface="Calibri" pitchFamily="34" charset="0"/>
              </a:rPr>
              <a:t>After finishing the first half of the prep, please give your child a 2-hour break.</a:t>
            </a:r>
          </a:p>
          <a:p>
            <a:pPr marL="342900" indent="-342900">
              <a:lnSpc>
                <a:spcPct val="90000"/>
              </a:lnSpc>
              <a:spcBef>
                <a:spcPct val="20000"/>
              </a:spcBef>
              <a:buFont typeface="Arial" charset="0"/>
              <a:buNone/>
            </a:pPr>
            <a:r>
              <a:rPr lang="en-US" sz="3200">
                <a:latin typeface="Calibri" pitchFamily="34" charset="0"/>
              </a:rPr>
              <a:t>After the break, your child must finish the second half of the prep within another 3 hours.</a:t>
            </a:r>
          </a:p>
          <a:p>
            <a:pPr marL="342900" indent="-342900">
              <a:lnSpc>
                <a:spcPct val="90000"/>
              </a:lnSpc>
              <a:spcBef>
                <a:spcPct val="20000"/>
              </a:spcBef>
              <a:buFont typeface="Arial" charset="0"/>
              <a:buNone/>
            </a:pPr>
            <a:endParaRPr lang="en-US" sz="3200">
              <a:latin typeface="Calibri" pitchFamily="34" charset="0"/>
            </a:endParaRPr>
          </a:p>
        </p:txBody>
      </p:sp>
      <p:sp>
        <p:nvSpPr>
          <p:cNvPr id="8" name="TextBox 7"/>
          <p:cNvSpPr txBox="1">
            <a:spLocks noChangeArrowheads="1"/>
          </p:cNvSpPr>
          <p:nvPr/>
        </p:nvSpPr>
        <p:spPr bwMode="auto">
          <a:xfrm>
            <a:off x="6781800" y="5410200"/>
            <a:ext cx="1066800" cy="579438"/>
          </a:xfrm>
          <a:prstGeom prst="rect">
            <a:avLst/>
          </a:prstGeom>
          <a:solidFill>
            <a:srgbClr val="CCFFCC"/>
          </a:solidFill>
          <a:ln w="9525">
            <a:noFill/>
            <a:miter lim="800000"/>
            <a:headEnd/>
            <a:tailEnd/>
          </a:ln>
        </p:spPr>
        <p:txBody>
          <a:bodyPr>
            <a:spAutoFit/>
          </a:bodyPr>
          <a:lstStyle/>
          <a:p>
            <a:r>
              <a:rPr lang="en-US" sz="3200">
                <a:latin typeface="Calibri" pitchFamily="34" charset="0"/>
              </a:rPr>
              <a:t>NEXT</a:t>
            </a:r>
          </a:p>
        </p:txBody>
      </p:sp>
      <p:sp>
        <p:nvSpPr>
          <p:cNvPr id="2" name="TextBox 7"/>
          <p:cNvSpPr txBox="1">
            <a:spLocks noChangeArrowheads="1"/>
          </p:cNvSpPr>
          <p:nvPr/>
        </p:nvSpPr>
        <p:spPr bwMode="auto">
          <a:xfrm>
            <a:off x="5410200" y="5410200"/>
            <a:ext cx="1143000" cy="579438"/>
          </a:xfrm>
          <a:prstGeom prst="rect">
            <a:avLst/>
          </a:prstGeom>
          <a:solidFill>
            <a:srgbClr val="FFCC99"/>
          </a:solidFill>
          <a:ln w="9525">
            <a:noFill/>
            <a:miter lim="800000"/>
            <a:headEnd/>
            <a:tailEnd/>
          </a:ln>
        </p:spPr>
        <p:txBody>
          <a:bodyPr>
            <a:spAutoFit/>
          </a:bodyPr>
          <a:lstStyle/>
          <a:p>
            <a:r>
              <a:rPr lang="en-US" sz="3200">
                <a:latin typeface="Calibri" pitchFamily="34" charset="0"/>
              </a:rPr>
              <a:t>BACK</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idx="4294967295"/>
          </p:nvPr>
        </p:nvSpPr>
        <p:spPr/>
        <p:txBody>
          <a:bodyPr/>
          <a:lstStyle/>
          <a:p>
            <a:endParaRPr lang="en-US" smtClean="0"/>
          </a:p>
        </p:txBody>
      </p:sp>
      <p:sp>
        <p:nvSpPr>
          <p:cNvPr id="88067" name="Content Placeholder 2"/>
          <p:cNvSpPr>
            <a:spLocks noGrp="1"/>
          </p:cNvSpPr>
          <p:nvPr>
            <p:ph idx="4294967295"/>
          </p:nvPr>
        </p:nvSpPr>
        <p:spPr/>
        <p:txBody>
          <a:bodyPr/>
          <a:lstStyle/>
          <a:p>
            <a:endParaRPr lang="en-US" smtClean="0"/>
          </a:p>
        </p:txBody>
      </p:sp>
      <p:pic>
        <p:nvPicPr>
          <p:cNvPr id="88068" name="Picture 2" descr="http://upload.wikimedia.org/wikipedia/commons/thumb/7/7e/IPad-WiFi-1stGen.jpg/837px-IPad-WiFi-1stGen.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88069" name="Picture 3" descr="U:\Colonoscopy App\Homescreen.jpg"/>
          <p:cNvPicPr>
            <a:picLocks noChangeAspect="1" noChangeArrowheads="1"/>
          </p:cNvPicPr>
          <p:nvPr/>
        </p:nvPicPr>
        <p:blipFill>
          <a:blip r:embed="rId3" cstate="print"/>
          <a:srcRect/>
          <a:stretch>
            <a:fillRect/>
          </a:stretch>
        </p:blipFill>
        <p:spPr bwMode="auto">
          <a:xfrm>
            <a:off x="914400" y="742950"/>
            <a:ext cx="7239000" cy="5429250"/>
          </a:xfrm>
          <a:prstGeom prst="rect">
            <a:avLst/>
          </a:prstGeom>
          <a:noFill/>
          <a:ln w="9525">
            <a:noFill/>
            <a:miter lim="800000"/>
            <a:headEnd/>
            <a:tailEnd/>
          </a:ln>
        </p:spPr>
      </p:pic>
      <p:sp>
        <p:nvSpPr>
          <p:cNvPr id="88070" name="Rectangle 6"/>
          <p:cNvSpPr>
            <a:spLocks noChangeArrowheads="1"/>
          </p:cNvSpPr>
          <p:nvPr/>
        </p:nvSpPr>
        <p:spPr bwMode="auto">
          <a:xfrm>
            <a:off x="914400" y="609600"/>
            <a:ext cx="7239000" cy="5562600"/>
          </a:xfrm>
          <a:prstGeom prst="rect">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88071" name="Content Placeholder 2"/>
          <p:cNvSpPr>
            <a:spLocks/>
          </p:cNvSpPr>
          <p:nvPr/>
        </p:nvSpPr>
        <p:spPr bwMode="auto">
          <a:xfrm>
            <a:off x="914400" y="579438"/>
            <a:ext cx="7162800" cy="3992562"/>
          </a:xfrm>
          <a:prstGeom prst="rect">
            <a:avLst/>
          </a:prstGeom>
          <a:noFill/>
          <a:ln w="9525">
            <a:noFill/>
            <a:miter lim="800000"/>
            <a:headEnd/>
            <a:tailEnd/>
          </a:ln>
        </p:spPr>
        <p:txBody>
          <a:bodyPr/>
          <a:lstStyle/>
          <a:p>
            <a:pPr marL="342900" indent="-342900">
              <a:spcBef>
                <a:spcPct val="20000"/>
              </a:spcBef>
              <a:buFont typeface="Arial" charset="0"/>
              <a:buNone/>
            </a:pPr>
            <a:r>
              <a:rPr lang="en-US" sz="3200">
                <a:latin typeface="Calibri" pitchFamily="34" charset="0"/>
              </a:rPr>
              <a:t>For the entire day before the colonoscopy, your child must be on a diet consisting of clear liquids only. </a:t>
            </a:r>
          </a:p>
          <a:p>
            <a:pPr marL="742950" lvl="1" indent="-285750">
              <a:spcBef>
                <a:spcPct val="20000"/>
              </a:spcBef>
              <a:buFont typeface="Arial" charset="0"/>
              <a:buNone/>
            </a:pPr>
            <a:r>
              <a:rPr lang="en-US" sz="2800">
                <a:latin typeface="Calibri" pitchFamily="34" charset="0"/>
              </a:rPr>
              <a:t>- Please avoid using red, orange or purple liquids</a:t>
            </a:r>
          </a:p>
          <a:p>
            <a:pPr marL="342900" indent="-342900">
              <a:spcBef>
                <a:spcPct val="20000"/>
              </a:spcBef>
              <a:buFont typeface="Arial" charset="0"/>
              <a:buNone/>
            </a:pPr>
            <a:r>
              <a:rPr lang="en-US" sz="3200">
                <a:latin typeface="Calibri" pitchFamily="34" charset="0"/>
              </a:rPr>
              <a:t>Acceptable liquids include water, ginger ale, chicken broth (no chicken or noodles), apple juice, Pedialyte, or Jello. </a:t>
            </a:r>
          </a:p>
          <a:p>
            <a:pPr marL="742950" lvl="1" indent="-285750">
              <a:spcBef>
                <a:spcPct val="20000"/>
              </a:spcBef>
              <a:buFont typeface="Arial" charset="0"/>
              <a:buNone/>
            </a:pPr>
            <a:endParaRPr lang="en-US" sz="2800">
              <a:latin typeface="Calibri" pitchFamily="34" charset="0"/>
            </a:endParaRPr>
          </a:p>
        </p:txBody>
      </p:sp>
      <p:sp>
        <p:nvSpPr>
          <p:cNvPr id="8" name="TextBox 7"/>
          <p:cNvSpPr txBox="1">
            <a:spLocks noChangeArrowheads="1"/>
          </p:cNvSpPr>
          <p:nvPr/>
        </p:nvSpPr>
        <p:spPr bwMode="auto">
          <a:xfrm>
            <a:off x="6781800" y="5562600"/>
            <a:ext cx="1066800" cy="579438"/>
          </a:xfrm>
          <a:prstGeom prst="rect">
            <a:avLst/>
          </a:prstGeom>
          <a:solidFill>
            <a:srgbClr val="CCFFCC"/>
          </a:solidFill>
          <a:ln w="9525">
            <a:noFill/>
            <a:miter lim="800000"/>
            <a:headEnd/>
            <a:tailEnd/>
          </a:ln>
        </p:spPr>
        <p:txBody>
          <a:bodyPr>
            <a:spAutoFit/>
          </a:bodyPr>
          <a:lstStyle/>
          <a:p>
            <a:r>
              <a:rPr lang="en-US" sz="3200">
                <a:latin typeface="Calibri" pitchFamily="34" charset="0"/>
              </a:rPr>
              <a:t>NEXT</a:t>
            </a:r>
          </a:p>
        </p:txBody>
      </p:sp>
      <p:sp>
        <p:nvSpPr>
          <p:cNvPr id="2" name="TextBox 7"/>
          <p:cNvSpPr txBox="1">
            <a:spLocks noChangeArrowheads="1"/>
          </p:cNvSpPr>
          <p:nvPr/>
        </p:nvSpPr>
        <p:spPr bwMode="auto">
          <a:xfrm>
            <a:off x="5410200" y="5562600"/>
            <a:ext cx="1143000" cy="579438"/>
          </a:xfrm>
          <a:prstGeom prst="rect">
            <a:avLst/>
          </a:prstGeom>
          <a:solidFill>
            <a:srgbClr val="FFCC99"/>
          </a:solidFill>
          <a:ln w="9525">
            <a:noFill/>
            <a:miter lim="800000"/>
            <a:headEnd/>
            <a:tailEnd/>
          </a:ln>
        </p:spPr>
        <p:txBody>
          <a:bodyPr>
            <a:spAutoFit/>
          </a:bodyPr>
          <a:lstStyle/>
          <a:p>
            <a:r>
              <a:rPr lang="en-US" sz="3200">
                <a:latin typeface="Calibri" pitchFamily="34" charset="0"/>
              </a:rPr>
              <a:t>BACK</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idx="4294967295"/>
          </p:nvPr>
        </p:nvSpPr>
        <p:spPr/>
        <p:txBody>
          <a:bodyPr/>
          <a:lstStyle/>
          <a:p>
            <a:endParaRPr lang="en-US" smtClean="0"/>
          </a:p>
        </p:txBody>
      </p:sp>
      <p:sp>
        <p:nvSpPr>
          <p:cNvPr id="89091" name="Content Placeholder 2"/>
          <p:cNvSpPr>
            <a:spLocks noGrp="1"/>
          </p:cNvSpPr>
          <p:nvPr>
            <p:ph idx="4294967295"/>
          </p:nvPr>
        </p:nvSpPr>
        <p:spPr/>
        <p:txBody>
          <a:bodyPr/>
          <a:lstStyle/>
          <a:p>
            <a:endParaRPr lang="en-US" smtClean="0"/>
          </a:p>
        </p:txBody>
      </p:sp>
      <p:pic>
        <p:nvPicPr>
          <p:cNvPr id="89092" name="Picture 2" descr="http://upload.wikimedia.org/wikipedia/commons/thumb/7/7e/IPad-WiFi-1stGen.jpg/837px-IPad-WiFi-1stGen.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89093" name="Picture 3" descr="U:\Colonoscopy App\Homescreen.jpg"/>
          <p:cNvPicPr>
            <a:picLocks noChangeAspect="1" noChangeArrowheads="1"/>
          </p:cNvPicPr>
          <p:nvPr/>
        </p:nvPicPr>
        <p:blipFill>
          <a:blip r:embed="rId3" cstate="print"/>
          <a:srcRect/>
          <a:stretch>
            <a:fillRect/>
          </a:stretch>
        </p:blipFill>
        <p:spPr bwMode="auto">
          <a:xfrm>
            <a:off x="914400" y="742950"/>
            <a:ext cx="7239000" cy="5429250"/>
          </a:xfrm>
          <a:prstGeom prst="rect">
            <a:avLst/>
          </a:prstGeom>
          <a:noFill/>
          <a:ln w="9525">
            <a:noFill/>
            <a:miter lim="800000"/>
            <a:headEnd/>
            <a:tailEnd/>
          </a:ln>
        </p:spPr>
      </p:pic>
      <p:sp>
        <p:nvSpPr>
          <p:cNvPr id="89094" name="Rectangle 6"/>
          <p:cNvSpPr>
            <a:spLocks noChangeArrowheads="1"/>
          </p:cNvSpPr>
          <p:nvPr/>
        </p:nvSpPr>
        <p:spPr bwMode="auto">
          <a:xfrm>
            <a:off x="914400" y="685800"/>
            <a:ext cx="7239000" cy="5562600"/>
          </a:xfrm>
          <a:prstGeom prst="rect">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2" name="Title 1"/>
          <p:cNvSpPr>
            <a:spLocks/>
          </p:cNvSpPr>
          <p:nvPr/>
        </p:nvSpPr>
        <p:spPr bwMode="auto">
          <a:xfrm>
            <a:off x="914400" y="806450"/>
            <a:ext cx="7239000" cy="808038"/>
          </a:xfrm>
          <a:prstGeom prst="rect">
            <a:avLst/>
          </a:prstGeom>
          <a:noFill/>
          <a:ln w="9525">
            <a:noFill/>
            <a:miter lim="800000"/>
            <a:headEnd/>
            <a:tailEnd/>
          </a:ln>
        </p:spPr>
        <p:txBody>
          <a:bodyPr anchor="ctr"/>
          <a:lstStyle/>
          <a:p>
            <a:pPr algn="ctr"/>
            <a:r>
              <a:rPr lang="en-US" sz="4000" u="sng">
                <a:latin typeface="Calibri" pitchFamily="34" charset="0"/>
              </a:rPr>
              <a:t>Where to go on the day of the colonoscopy</a:t>
            </a:r>
          </a:p>
        </p:txBody>
      </p:sp>
      <p:sp>
        <p:nvSpPr>
          <p:cNvPr id="89096" name="Content Placeholder 2"/>
          <p:cNvSpPr>
            <a:spLocks/>
          </p:cNvSpPr>
          <p:nvPr/>
        </p:nvSpPr>
        <p:spPr bwMode="auto">
          <a:xfrm>
            <a:off x="914400" y="1906588"/>
            <a:ext cx="7315200" cy="3198812"/>
          </a:xfrm>
          <a:prstGeom prst="rect">
            <a:avLst/>
          </a:prstGeom>
          <a:noFill/>
          <a:ln w="9525">
            <a:noFill/>
            <a:miter lim="800000"/>
            <a:headEnd/>
            <a:tailEnd/>
          </a:ln>
        </p:spPr>
        <p:txBody>
          <a:bodyPr/>
          <a:lstStyle/>
          <a:p>
            <a:pPr marL="342900" indent="-342900">
              <a:spcBef>
                <a:spcPct val="20000"/>
              </a:spcBef>
              <a:buFont typeface="Arial" charset="0"/>
              <a:buNone/>
            </a:pPr>
            <a:r>
              <a:rPr lang="en-US" sz="3200">
                <a:latin typeface="Calibri" pitchFamily="34" charset="0"/>
              </a:rPr>
              <a:t>The examination is done in the Endoscopy Suite, at Stony Brook University Hospital.  </a:t>
            </a:r>
          </a:p>
          <a:p>
            <a:pPr marL="342900" indent="-342900">
              <a:spcBef>
                <a:spcPct val="20000"/>
              </a:spcBef>
              <a:buFont typeface="Arial" charset="0"/>
              <a:buNone/>
            </a:pPr>
            <a:r>
              <a:rPr lang="en-US" sz="3200">
                <a:latin typeface="Calibri" pitchFamily="34" charset="0"/>
              </a:rPr>
              <a:t>Take the main elevators to the 14</a:t>
            </a:r>
            <a:r>
              <a:rPr lang="en-US" sz="3200" baseline="30000">
                <a:latin typeface="Calibri" pitchFamily="34" charset="0"/>
              </a:rPr>
              <a:t>th</a:t>
            </a:r>
            <a:r>
              <a:rPr lang="en-US" sz="3200">
                <a:latin typeface="Calibri" pitchFamily="34" charset="0"/>
              </a:rPr>
              <a:t> floor.  Proceed left to the North Tower to Endoscopy Reception (14N 01).  </a:t>
            </a:r>
          </a:p>
          <a:p>
            <a:pPr marL="342900" indent="-342900">
              <a:spcBef>
                <a:spcPct val="20000"/>
              </a:spcBef>
              <a:buFont typeface="Arial" charset="0"/>
              <a:buNone/>
            </a:pPr>
            <a:r>
              <a:rPr lang="en-US" sz="3200">
                <a:latin typeface="Calibri" pitchFamily="34" charset="0"/>
              </a:rPr>
              <a:t>The actual procedure takes approximately 1 hour, but expect to be at the hospital for about 3-5 hours.</a:t>
            </a:r>
          </a:p>
        </p:txBody>
      </p:sp>
      <p:sp>
        <p:nvSpPr>
          <p:cNvPr id="8" name="TextBox 7"/>
          <p:cNvSpPr txBox="1">
            <a:spLocks noChangeArrowheads="1"/>
          </p:cNvSpPr>
          <p:nvPr/>
        </p:nvSpPr>
        <p:spPr bwMode="auto">
          <a:xfrm>
            <a:off x="6781800" y="5562600"/>
            <a:ext cx="1066800" cy="579438"/>
          </a:xfrm>
          <a:prstGeom prst="rect">
            <a:avLst/>
          </a:prstGeom>
          <a:solidFill>
            <a:srgbClr val="CCFFCC"/>
          </a:solidFill>
          <a:ln w="9525">
            <a:noFill/>
            <a:miter lim="800000"/>
            <a:headEnd/>
            <a:tailEnd/>
          </a:ln>
        </p:spPr>
        <p:txBody>
          <a:bodyPr>
            <a:spAutoFit/>
          </a:bodyPr>
          <a:lstStyle/>
          <a:p>
            <a:r>
              <a:rPr lang="en-US" sz="3200">
                <a:latin typeface="Calibri" pitchFamily="34" charset="0"/>
              </a:rPr>
              <a:t>NEXT</a:t>
            </a:r>
          </a:p>
        </p:txBody>
      </p:sp>
      <p:sp>
        <p:nvSpPr>
          <p:cNvPr id="3" name="TextBox 7"/>
          <p:cNvSpPr txBox="1">
            <a:spLocks noChangeArrowheads="1"/>
          </p:cNvSpPr>
          <p:nvPr/>
        </p:nvSpPr>
        <p:spPr bwMode="auto">
          <a:xfrm>
            <a:off x="5410200" y="5562600"/>
            <a:ext cx="1143000" cy="579438"/>
          </a:xfrm>
          <a:prstGeom prst="rect">
            <a:avLst/>
          </a:prstGeom>
          <a:solidFill>
            <a:srgbClr val="FFCC99"/>
          </a:solidFill>
          <a:ln w="9525">
            <a:noFill/>
            <a:miter lim="800000"/>
            <a:headEnd/>
            <a:tailEnd/>
          </a:ln>
        </p:spPr>
        <p:txBody>
          <a:bodyPr>
            <a:spAutoFit/>
          </a:bodyPr>
          <a:lstStyle/>
          <a:p>
            <a:r>
              <a:rPr lang="en-US" sz="3200">
                <a:latin typeface="Calibri" pitchFamily="34" charset="0"/>
              </a:rPr>
              <a:t>BACK</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idx="4294967295"/>
          </p:nvPr>
        </p:nvSpPr>
        <p:spPr>
          <a:xfrm>
            <a:off x="685800" y="712788"/>
            <a:ext cx="8229600" cy="1143000"/>
          </a:xfrm>
        </p:spPr>
        <p:txBody>
          <a:bodyPr/>
          <a:lstStyle/>
          <a:p>
            <a:endParaRPr lang="en-US" smtClean="0"/>
          </a:p>
        </p:txBody>
      </p:sp>
      <p:sp>
        <p:nvSpPr>
          <p:cNvPr id="104451" name="Content Placeholder 2"/>
          <p:cNvSpPr>
            <a:spLocks noGrp="1"/>
          </p:cNvSpPr>
          <p:nvPr>
            <p:ph idx="4294967295"/>
          </p:nvPr>
        </p:nvSpPr>
        <p:spPr>
          <a:xfrm>
            <a:off x="685800" y="2038350"/>
            <a:ext cx="8229600" cy="4525963"/>
          </a:xfrm>
        </p:spPr>
        <p:txBody>
          <a:bodyPr/>
          <a:lstStyle/>
          <a:p>
            <a:endParaRPr lang="en-US" smtClean="0"/>
          </a:p>
        </p:txBody>
      </p:sp>
      <p:pic>
        <p:nvPicPr>
          <p:cNvPr id="104452" name="Picture 2" descr="http://upload.wikimedia.org/wikipedia/commons/thumb/7/7e/IPad-WiFi-1stGen.jpg/837px-IPad-WiFi-1stGen.jpg"/>
          <p:cNvPicPr>
            <a:picLocks noChangeAspect="1" noChangeArrowheads="1"/>
          </p:cNvPicPr>
          <p:nvPr/>
        </p:nvPicPr>
        <p:blipFill>
          <a:blip r:embed="rId2" cstate="print"/>
          <a:srcRect/>
          <a:stretch>
            <a:fillRect/>
          </a:stretch>
        </p:blipFill>
        <p:spPr bwMode="auto">
          <a:xfrm>
            <a:off x="228600" y="133350"/>
            <a:ext cx="8763000" cy="6572250"/>
          </a:xfrm>
          <a:prstGeom prst="rect">
            <a:avLst/>
          </a:prstGeom>
          <a:noFill/>
          <a:ln w="9525">
            <a:noFill/>
            <a:miter lim="800000"/>
            <a:headEnd/>
            <a:tailEnd/>
          </a:ln>
        </p:spPr>
      </p:pic>
      <p:sp>
        <p:nvSpPr>
          <p:cNvPr id="6" name="TextBox 5"/>
          <p:cNvSpPr txBox="1"/>
          <p:nvPr/>
        </p:nvSpPr>
        <p:spPr>
          <a:xfrm>
            <a:off x="1828800" y="2590800"/>
            <a:ext cx="5105400" cy="1200329"/>
          </a:xfrm>
          <a:prstGeom prst="rect">
            <a:avLst/>
          </a:prstGeom>
          <a:noFill/>
        </p:spPr>
        <p:txBody>
          <a:bodyPr wrap="square" rtlCol="0">
            <a:spAutoFit/>
          </a:bodyPr>
          <a:lstStyle/>
          <a:p>
            <a:pPr algn="ctr"/>
            <a:r>
              <a:rPr lang="en-US" sz="3600" dirty="0" smtClean="0">
                <a:solidFill>
                  <a:schemeClr val="bg1"/>
                </a:solidFill>
              </a:rPr>
              <a:t>Stony Brook </a:t>
            </a:r>
            <a:r>
              <a:rPr lang="en-US" sz="3600" dirty="0" err="1" smtClean="0">
                <a:solidFill>
                  <a:schemeClr val="bg1"/>
                </a:solidFill>
              </a:rPr>
              <a:t>Peds</a:t>
            </a:r>
            <a:r>
              <a:rPr lang="en-US" sz="3600" dirty="0" smtClean="0">
                <a:solidFill>
                  <a:schemeClr val="bg1"/>
                </a:solidFill>
              </a:rPr>
              <a:t> GI Logo animation</a:t>
            </a:r>
            <a:endParaRPr lang="en-US" sz="3600" dirty="0">
              <a:solidFill>
                <a:schemeClr val="bg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idx="4294967295"/>
          </p:nvPr>
        </p:nvSpPr>
        <p:spPr/>
        <p:txBody>
          <a:bodyPr/>
          <a:lstStyle/>
          <a:p>
            <a:endParaRPr lang="en-US" smtClean="0"/>
          </a:p>
        </p:txBody>
      </p:sp>
      <p:sp>
        <p:nvSpPr>
          <p:cNvPr id="90115" name="Content Placeholder 2"/>
          <p:cNvSpPr>
            <a:spLocks noGrp="1"/>
          </p:cNvSpPr>
          <p:nvPr>
            <p:ph idx="4294967295"/>
          </p:nvPr>
        </p:nvSpPr>
        <p:spPr/>
        <p:txBody>
          <a:bodyPr/>
          <a:lstStyle/>
          <a:p>
            <a:endParaRPr lang="en-US" smtClean="0"/>
          </a:p>
        </p:txBody>
      </p:sp>
      <p:pic>
        <p:nvPicPr>
          <p:cNvPr id="90116" name="Picture 2" descr="http://upload.wikimedia.org/wikipedia/commons/thumb/7/7e/IPad-WiFi-1stGen.jpg/837px-IPad-WiFi-1stGen.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90117" name="Picture 3" descr="U:\Colonoscopy App\Homescreen.jpg"/>
          <p:cNvPicPr>
            <a:picLocks noChangeAspect="1" noChangeArrowheads="1"/>
          </p:cNvPicPr>
          <p:nvPr/>
        </p:nvPicPr>
        <p:blipFill>
          <a:blip r:embed="rId3" cstate="print"/>
          <a:srcRect/>
          <a:stretch>
            <a:fillRect/>
          </a:stretch>
        </p:blipFill>
        <p:spPr bwMode="auto">
          <a:xfrm>
            <a:off x="914400" y="742950"/>
            <a:ext cx="7239000" cy="5429250"/>
          </a:xfrm>
          <a:prstGeom prst="rect">
            <a:avLst/>
          </a:prstGeom>
          <a:noFill/>
          <a:ln w="9525">
            <a:noFill/>
            <a:miter lim="800000"/>
            <a:headEnd/>
            <a:tailEnd/>
          </a:ln>
        </p:spPr>
      </p:pic>
      <p:sp>
        <p:nvSpPr>
          <p:cNvPr id="90118" name="Rectangle 6"/>
          <p:cNvSpPr>
            <a:spLocks noChangeArrowheads="1"/>
          </p:cNvSpPr>
          <p:nvPr/>
        </p:nvSpPr>
        <p:spPr bwMode="auto">
          <a:xfrm>
            <a:off x="914400" y="685800"/>
            <a:ext cx="7239000" cy="5562600"/>
          </a:xfrm>
          <a:prstGeom prst="rect">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3" name="Content Placeholder 2"/>
          <p:cNvSpPr>
            <a:spLocks/>
          </p:cNvSpPr>
          <p:nvPr/>
        </p:nvSpPr>
        <p:spPr bwMode="auto">
          <a:xfrm>
            <a:off x="914400" y="1600200"/>
            <a:ext cx="7239000" cy="3502025"/>
          </a:xfrm>
          <a:prstGeom prst="rect">
            <a:avLst/>
          </a:prstGeom>
          <a:noFill/>
          <a:ln w="9525">
            <a:noFill/>
            <a:miter lim="800000"/>
            <a:headEnd/>
            <a:tailEnd/>
          </a:ln>
        </p:spPr>
        <p:txBody>
          <a:bodyPr/>
          <a:lstStyle/>
          <a:p>
            <a:pPr marL="342900" indent="-342900">
              <a:spcBef>
                <a:spcPct val="20000"/>
              </a:spcBef>
              <a:buFont typeface="Arial" charset="0"/>
              <a:buNone/>
            </a:pPr>
            <a:r>
              <a:rPr lang="en-US" sz="2800">
                <a:latin typeface="Calibri" pitchFamily="34" charset="0"/>
              </a:rPr>
              <a:t>Your child will be brought to the recovery room where he or she will continue to rest and allow the effects of the medication to wear off until he or she is fully awake and alert.</a:t>
            </a:r>
          </a:p>
          <a:p>
            <a:pPr marL="342900" indent="-342900">
              <a:spcBef>
                <a:spcPct val="20000"/>
              </a:spcBef>
              <a:buFont typeface="Arial" charset="0"/>
              <a:buNone/>
            </a:pPr>
            <a:r>
              <a:rPr lang="en-US" sz="2800">
                <a:latin typeface="Calibri" pitchFamily="34" charset="0"/>
              </a:rPr>
              <a:t>Your child may feel a little bloated and pass more gas than usual for several hours after the procedure.  This is normal.  A sore throat is also common if your child underwent general anesthesia, due to the use of a breathing tube.  </a:t>
            </a:r>
          </a:p>
        </p:txBody>
      </p:sp>
      <p:sp>
        <p:nvSpPr>
          <p:cNvPr id="4" name="Title 3"/>
          <p:cNvSpPr>
            <a:spLocks/>
          </p:cNvSpPr>
          <p:nvPr/>
        </p:nvSpPr>
        <p:spPr bwMode="auto">
          <a:xfrm>
            <a:off x="914400" y="792163"/>
            <a:ext cx="7239000" cy="884237"/>
          </a:xfrm>
          <a:prstGeom prst="rect">
            <a:avLst/>
          </a:prstGeom>
          <a:noFill/>
          <a:ln w="9525">
            <a:noFill/>
            <a:miter lim="800000"/>
            <a:headEnd/>
            <a:tailEnd/>
          </a:ln>
        </p:spPr>
        <p:txBody>
          <a:bodyPr anchor="ctr"/>
          <a:lstStyle/>
          <a:p>
            <a:pPr algn="ctr"/>
            <a:r>
              <a:rPr lang="en-US" sz="3600" u="sng">
                <a:latin typeface="Calibri" pitchFamily="34" charset="0"/>
              </a:rPr>
              <a:t>What to expect after the Colonoscopy</a:t>
            </a:r>
          </a:p>
        </p:txBody>
      </p:sp>
      <p:sp>
        <p:nvSpPr>
          <p:cNvPr id="8" name="TextBox 7"/>
          <p:cNvSpPr txBox="1">
            <a:spLocks noChangeArrowheads="1"/>
          </p:cNvSpPr>
          <p:nvPr/>
        </p:nvSpPr>
        <p:spPr bwMode="auto">
          <a:xfrm>
            <a:off x="6781800" y="5638800"/>
            <a:ext cx="1066800" cy="579438"/>
          </a:xfrm>
          <a:prstGeom prst="rect">
            <a:avLst/>
          </a:prstGeom>
          <a:solidFill>
            <a:srgbClr val="CCFFCC"/>
          </a:solidFill>
          <a:ln w="9525">
            <a:noFill/>
            <a:miter lim="800000"/>
            <a:headEnd/>
            <a:tailEnd/>
          </a:ln>
        </p:spPr>
        <p:txBody>
          <a:bodyPr>
            <a:spAutoFit/>
          </a:bodyPr>
          <a:lstStyle/>
          <a:p>
            <a:r>
              <a:rPr lang="en-US" sz="3200">
                <a:latin typeface="Calibri" pitchFamily="34" charset="0"/>
              </a:rPr>
              <a:t>NEXT</a:t>
            </a:r>
          </a:p>
        </p:txBody>
      </p:sp>
      <p:sp>
        <p:nvSpPr>
          <p:cNvPr id="2" name="TextBox 7"/>
          <p:cNvSpPr txBox="1">
            <a:spLocks noChangeArrowheads="1"/>
          </p:cNvSpPr>
          <p:nvPr/>
        </p:nvSpPr>
        <p:spPr bwMode="auto">
          <a:xfrm>
            <a:off x="5410200" y="5638800"/>
            <a:ext cx="1143000" cy="579438"/>
          </a:xfrm>
          <a:prstGeom prst="rect">
            <a:avLst/>
          </a:prstGeom>
          <a:solidFill>
            <a:srgbClr val="FFCC99"/>
          </a:solidFill>
          <a:ln w="9525">
            <a:noFill/>
            <a:miter lim="800000"/>
            <a:headEnd/>
            <a:tailEnd/>
          </a:ln>
        </p:spPr>
        <p:txBody>
          <a:bodyPr>
            <a:spAutoFit/>
          </a:bodyPr>
          <a:lstStyle/>
          <a:p>
            <a:r>
              <a:rPr lang="en-US" sz="3200">
                <a:latin typeface="Calibri" pitchFamily="34" charset="0"/>
              </a:rPr>
              <a:t>BACK</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idx="4294967295"/>
          </p:nvPr>
        </p:nvSpPr>
        <p:spPr/>
        <p:txBody>
          <a:bodyPr/>
          <a:lstStyle/>
          <a:p>
            <a:endParaRPr lang="en-US" smtClean="0"/>
          </a:p>
        </p:txBody>
      </p:sp>
      <p:sp>
        <p:nvSpPr>
          <p:cNvPr id="93187" name="Content Placeholder 2"/>
          <p:cNvSpPr>
            <a:spLocks noGrp="1"/>
          </p:cNvSpPr>
          <p:nvPr>
            <p:ph idx="4294967295"/>
          </p:nvPr>
        </p:nvSpPr>
        <p:spPr/>
        <p:txBody>
          <a:bodyPr/>
          <a:lstStyle/>
          <a:p>
            <a:endParaRPr lang="en-US" smtClean="0"/>
          </a:p>
        </p:txBody>
      </p:sp>
      <p:pic>
        <p:nvPicPr>
          <p:cNvPr id="93188" name="Picture 2" descr="http://upload.wikimedia.org/wikipedia/commons/thumb/7/7e/IPad-WiFi-1stGen.jpg/837px-IPad-WiFi-1stGen.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93189" name="Picture 3" descr="U:\Colonoscopy App\Homescreen.jpg"/>
          <p:cNvPicPr>
            <a:picLocks noChangeAspect="1" noChangeArrowheads="1"/>
          </p:cNvPicPr>
          <p:nvPr/>
        </p:nvPicPr>
        <p:blipFill>
          <a:blip r:embed="rId3" cstate="print"/>
          <a:srcRect/>
          <a:stretch>
            <a:fillRect/>
          </a:stretch>
        </p:blipFill>
        <p:spPr bwMode="auto">
          <a:xfrm>
            <a:off x="914400" y="742950"/>
            <a:ext cx="7239000" cy="5429250"/>
          </a:xfrm>
          <a:prstGeom prst="rect">
            <a:avLst/>
          </a:prstGeom>
          <a:noFill/>
          <a:ln w="9525">
            <a:noFill/>
            <a:miter lim="800000"/>
            <a:headEnd/>
            <a:tailEnd/>
          </a:ln>
        </p:spPr>
      </p:pic>
      <p:sp>
        <p:nvSpPr>
          <p:cNvPr id="93190" name="Rectangle 6"/>
          <p:cNvSpPr>
            <a:spLocks noChangeArrowheads="1"/>
          </p:cNvSpPr>
          <p:nvPr/>
        </p:nvSpPr>
        <p:spPr bwMode="auto">
          <a:xfrm>
            <a:off x="914400" y="685800"/>
            <a:ext cx="7239000" cy="5562600"/>
          </a:xfrm>
          <a:prstGeom prst="rect">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3" name="Content Placeholder 2"/>
          <p:cNvSpPr>
            <a:spLocks/>
          </p:cNvSpPr>
          <p:nvPr/>
        </p:nvSpPr>
        <p:spPr bwMode="auto">
          <a:xfrm>
            <a:off x="914400" y="1600200"/>
            <a:ext cx="7391400" cy="3502025"/>
          </a:xfrm>
          <a:prstGeom prst="rect">
            <a:avLst/>
          </a:prstGeom>
          <a:noFill/>
          <a:ln w="9525">
            <a:noFill/>
            <a:miter lim="800000"/>
            <a:headEnd/>
            <a:tailEnd/>
          </a:ln>
        </p:spPr>
        <p:txBody>
          <a:bodyPr/>
          <a:lstStyle/>
          <a:p>
            <a:pPr marL="342900" indent="-342900">
              <a:spcBef>
                <a:spcPct val="20000"/>
              </a:spcBef>
              <a:buFont typeface="Arial" charset="0"/>
              <a:buNone/>
            </a:pPr>
            <a:r>
              <a:rPr lang="en-US" sz="2800">
                <a:latin typeface="Calibri" pitchFamily="34" charset="0"/>
              </a:rPr>
              <a:t>Not more than about two (2) teaspoons of blood may be seen in your child's bowel movements for no longer than two (2) days following the procedure. If there seems to be more blood or the bleeding lasts longer than two (2) days call the doctor right away.</a:t>
            </a:r>
          </a:p>
          <a:p>
            <a:pPr marL="342900" indent="-342900">
              <a:spcBef>
                <a:spcPct val="20000"/>
              </a:spcBef>
              <a:buFont typeface="Arial" charset="0"/>
              <a:buNone/>
            </a:pPr>
            <a:r>
              <a:rPr lang="en-US" sz="2800">
                <a:latin typeface="Calibri" pitchFamily="34" charset="0"/>
              </a:rPr>
              <a:t>If biopsies have been taken it will take up to one week to receive the results from the lab.  Please call for your biopsy results one week following the procedure.</a:t>
            </a:r>
          </a:p>
          <a:p>
            <a:pPr marL="342900" indent="-342900">
              <a:spcBef>
                <a:spcPct val="20000"/>
              </a:spcBef>
              <a:buFont typeface="Arial" charset="0"/>
              <a:buNone/>
            </a:pPr>
            <a:endParaRPr lang="en-US" sz="2800">
              <a:latin typeface="Calibri" pitchFamily="34" charset="0"/>
            </a:endParaRPr>
          </a:p>
          <a:p>
            <a:pPr marL="342900" indent="-342900">
              <a:lnSpc>
                <a:spcPct val="90000"/>
              </a:lnSpc>
              <a:spcBef>
                <a:spcPct val="20000"/>
              </a:spcBef>
              <a:buFont typeface="Arial" charset="0"/>
              <a:buNone/>
            </a:pPr>
            <a:endParaRPr lang="en-US" sz="2800">
              <a:latin typeface="Calibri" pitchFamily="34" charset="0"/>
            </a:endParaRPr>
          </a:p>
        </p:txBody>
      </p:sp>
      <p:sp>
        <p:nvSpPr>
          <p:cNvPr id="4" name="Title 3"/>
          <p:cNvSpPr>
            <a:spLocks/>
          </p:cNvSpPr>
          <p:nvPr/>
        </p:nvSpPr>
        <p:spPr bwMode="auto">
          <a:xfrm>
            <a:off x="914400" y="792163"/>
            <a:ext cx="7239000" cy="884237"/>
          </a:xfrm>
          <a:prstGeom prst="rect">
            <a:avLst/>
          </a:prstGeom>
          <a:noFill/>
          <a:ln w="9525">
            <a:noFill/>
            <a:miter lim="800000"/>
            <a:headEnd/>
            <a:tailEnd/>
          </a:ln>
        </p:spPr>
        <p:txBody>
          <a:bodyPr anchor="ctr"/>
          <a:lstStyle/>
          <a:p>
            <a:pPr algn="ctr"/>
            <a:r>
              <a:rPr lang="en-US" sz="3600" u="sng">
                <a:latin typeface="Calibri" pitchFamily="34" charset="0"/>
              </a:rPr>
              <a:t>What to expect after the Colonoscopy</a:t>
            </a:r>
          </a:p>
        </p:txBody>
      </p:sp>
      <p:sp>
        <p:nvSpPr>
          <p:cNvPr id="8" name="TextBox 7"/>
          <p:cNvSpPr txBox="1">
            <a:spLocks noChangeArrowheads="1"/>
          </p:cNvSpPr>
          <p:nvPr/>
        </p:nvSpPr>
        <p:spPr bwMode="auto">
          <a:xfrm>
            <a:off x="6781800" y="5562600"/>
            <a:ext cx="1295400" cy="579438"/>
          </a:xfrm>
          <a:prstGeom prst="rect">
            <a:avLst/>
          </a:prstGeom>
          <a:solidFill>
            <a:srgbClr val="FF99CC"/>
          </a:solidFill>
          <a:ln w="9525">
            <a:noFill/>
            <a:miter lim="800000"/>
            <a:headEnd/>
            <a:tailEnd/>
          </a:ln>
        </p:spPr>
        <p:txBody>
          <a:bodyPr>
            <a:spAutoFit/>
          </a:bodyPr>
          <a:lstStyle/>
          <a:p>
            <a:r>
              <a:rPr lang="en-US" sz="3200">
                <a:latin typeface="Calibri" pitchFamily="34" charset="0"/>
              </a:rPr>
              <a:t>HOME</a:t>
            </a:r>
          </a:p>
        </p:txBody>
      </p:sp>
      <p:sp>
        <p:nvSpPr>
          <p:cNvPr id="2" name="TextBox 7"/>
          <p:cNvSpPr txBox="1">
            <a:spLocks noChangeArrowheads="1"/>
          </p:cNvSpPr>
          <p:nvPr/>
        </p:nvSpPr>
        <p:spPr bwMode="auto">
          <a:xfrm>
            <a:off x="5410200" y="5562600"/>
            <a:ext cx="1143000" cy="579438"/>
          </a:xfrm>
          <a:prstGeom prst="rect">
            <a:avLst/>
          </a:prstGeom>
          <a:solidFill>
            <a:srgbClr val="FFCC99"/>
          </a:solidFill>
          <a:ln w="9525">
            <a:noFill/>
            <a:miter lim="800000"/>
            <a:headEnd/>
            <a:tailEnd/>
          </a:ln>
        </p:spPr>
        <p:txBody>
          <a:bodyPr>
            <a:spAutoFit/>
          </a:bodyPr>
          <a:lstStyle/>
          <a:p>
            <a:r>
              <a:rPr lang="en-US" sz="3200">
                <a:latin typeface="Calibri" pitchFamily="34" charset="0"/>
              </a:rPr>
              <a:t>BACK</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p:cNvSpPr>
            <a:spLocks noGrp="1"/>
          </p:cNvSpPr>
          <p:nvPr>
            <p:ph type="title" idx="4294967295"/>
          </p:nvPr>
        </p:nvSpPr>
        <p:spPr/>
        <p:txBody>
          <a:bodyPr/>
          <a:lstStyle/>
          <a:p>
            <a:endParaRPr lang="en-US" smtClean="0"/>
          </a:p>
        </p:txBody>
      </p:sp>
      <p:sp>
        <p:nvSpPr>
          <p:cNvPr id="110595" name="Content Placeholder 2"/>
          <p:cNvSpPr>
            <a:spLocks noGrp="1"/>
          </p:cNvSpPr>
          <p:nvPr>
            <p:ph idx="4294967295"/>
          </p:nvPr>
        </p:nvSpPr>
        <p:spPr/>
        <p:txBody>
          <a:bodyPr/>
          <a:lstStyle/>
          <a:p>
            <a:endParaRPr lang="en-US" smtClean="0"/>
          </a:p>
        </p:txBody>
      </p:sp>
      <p:pic>
        <p:nvPicPr>
          <p:cNvPr id="110596" name="Picture 2" descr="http://upload.wikimedia.org/wikipedia/commons/thumb/7/7e/IPad-WiFi-1stGen.jpg/837px-IPad-WiFi-1stGen.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110597" name="Picture 3" descr="U:\Colonoscopy App\Homescreen.jpg"/>
          <p:cNvPicPr>
            <a:picLocks noChangeAspect="1" noChangeArrowheads="1"/>
          </p:cNvPicPr>
          <p:nvPr/>
        </p:nvPicPr>
        <p:blipFill>
          <a:blip r:embed="rId3" cstate="print"/>
          <a:srcRect/>
          <a:stretch>
            <a:fillRect/>
          </a:stretch>
        </p:blipFill>
        <p:spPr bwMode="auto">
          <a:xfrm>
            <a:off x="914400" y="742950"/>
            <a:ext cx="7239000" cy="5429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a:xfrm>
            <a:off x="307975" y="2590800"/>
            <a:ext cx="8229600" cy="1143000"/>
          </a:xfrm>
        </p:spPr>
        <p:txBody>
          <a:bodyPr/>
          <a:lstStyle/>
          <a:p>
            <a:r>
              <a:rPr lang="en-US" i="1" smtClean="0"/>
              <a:t>Start Colonoscopy Prep Now</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idx="4294967295"/>
          </p:nvPr>
        </p:nvSpPr>
        <p:spPr/>
        <p:txBody>
          <a:bodyPr/>
          <a:lstStyle/>
          <a:p>
            <a:endParaRPr lang="en-US" smtClean="0"/>
          </a:p>
        </p:txBody>
      </p:sp>
      <p:pic>
        <p:nvPicPr>
          <p:cNvPr id="94211" name="Picture 2" descr="http://upload.wikimedia.org/wikipedia/commons/thumb/7/7e/IPad-WiFi-1stGen.jpg/837px-IPad-WiFi-1stGen.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94212" name="Content Placeholder 3" descr="What-is-Colonoscopy.jpg"/>
          <p:cNvPicPr>
            <a:picLocks noGrp="1" noChangeAspect="1"/>
          </p:cNvPicPr>
          <p:nvPr>
            <p:ph idx="4294967295"/>
          </p:nvPr>
        </p:nvPicPr>
        <p:blipFill>
          <a:blip r:embed="rId3" cstate="print"/>
          <a:srcRect/>
          <a:stretch>
            <a:fillRect/>
          </a:stretch>
        </p:blipFill>
        <p:spPr>
          <a:xfrm>
            <a:off x="914400" y="838200"/>
            <a:ext cx="7239000" cy="5105400"/>
          </a:xfrm>
        </p:spPr>
      </p:pic>
      <p:sp>
        <p:nvSpPr>
          <p:cNvPr id="8" name="TextBox 7"/>
          <p:cNvSpPr txBox="1"/>
          <p:nvPr/>
        </p:nvSpPr>
        <p:spPr>
          <a:xfrm>
            <a:off x="4191000" y="5257800"/>
            <a:ext cx="1295400" cy="708025"/>
          </a:xfrm>
          <a:prstGeom prst="rect">
            <a:avLst/>
          </a:prstGeom>
          <a:solidFill>
            <a:schemeClr val="accent2">
              <a:lumMod val="40000"/>
              <a:lumOff val="60000"/>
            </a:schemeClr>
          </a:solidFill>
        </p:spPr>
        <p:txBody>
          <a:bodyPr>
            <a:spAutoFit/>
          </a:bodyPr>
          <a:lstStyle/>
          <a:p>
            <a:pPr fontAlgn="auto">
              <a:spcBef>
                <a:spcPts val="0"/>
              </a:spcBef>
              <a:spcAft>
                <a:spcPts val="0"/>
              </a:spcAft>
              <a:defRPr/>
            </a:pPr>
            <a:r>
              <a:rPr lang="en-US" sz="4000" dirty="0">
                <a:latin typeface="+mn-lt"/>
              </a:rPr>
              <a:t>BACK</a:t>
            </a:r>
          </a:p>
        </p:txBody>
      </p:sp>
      <p:pic>
        <p:nvPicPr>
          <p:cNvPr id="94215" name="Picture 2"/>
          <p:cNvPicPr>
            <a:picLocks noChangeAspect="1" noChangeArrowheads="1"/>
          </p:cNvPicPr>
          <p:nvPr/>
        </p:nvPicPr>
        <p:blipFill>
          <a:blip r:embed="rId4" cstate="print"/>
          <a:srcRect/>
          <a:stretch>
            <a:fillRect/>
          </a:stretch>
        </p:blipFill>
        <p:spPr bwMode="auto">
          <a:xfrm>
            <a:off x="7315200" y="5075238"/>
            <a:ext cx="823913" cy="944562"/>
          </a:xfrm>
          <a:prstGeom prst="rect">
            <a:avLst/>
          </a:prstGeom>
          <a:noFill/>
          <a:ln w="9525">
            <a:noFill/>
            <a:miter lim="800000"/>
            <a:headEnd/>
            <a:tailEnd/>
          </a:ln>
        </p:spPr>
      </p:pic>
      <p:pic>
        <p:nvPicPr>
          <p:cNvPr id="94216" name="Picture 2" descr="Girl 2"/>
          <p:cNvPicPr>
            <a:picLocks noChangeAspect="1" noChangeArrowheads="1"/>
          </p:cNvPicPr>
          <p:nvPr/>
        </p:nvPicPr>
        <p:blipFill>
          <a:blip r:embed="rId5" cstate="print"/>
          <a:srcRect/>
          <a:stretch>
            <a:fillRect/>
          </a:stretch>
        </p:blipFill>
        <p:spPr bwMode="auto">
          <a:xfrm>
            <a:off x="6096000" y="3429000"/>
            <a:ext cx="1714500" cy="1143000"/>
          </a:xfrm>
          <a:prstGeom prst="rect">
            <a:avLst/>
          </a:prstGeom>
          <a:noFill/>
          <a:ln w="9525">
            <a:noFill/>
            <a:miter lim="800000"/>
            <a:headEnd/>
            <a:tailEnd/>
          </a:ln>
        </p:spPr>
      </p:pic>
      <p:sp>
        <p:nvSpPr>
          <p:cNvPr id="6" name="Content Placeholder 2"/>
          <p:cNvSpPr txBox="1">
            <a:spLocks/>
          </p:cNvSpPr>
          <p:nvPr/>
        </p:nvSpPr>
        <p:spPr>
          <a:xfrm>
            <a:off x="914400" y="838200"/>
            <a:ext cx="7239000" cy="5181600"/>
          </a:xfrm>
          <a:prstGeom prst="rect">
            <a:avLst/>
          </a:prstGeom>
          <a:solidFill>
            <a:schemeClr val="tx2">
              <a:lumMod val="20000"/>
              <a:lumOff val="80000"/>
            </a:schemeClr>
          </a:solidFill>
        </p:spPr>
        <p:txBody>
          <a:bodyPr>
            <a:normAutofit/>
          </a:bodyPr>
          <a:lstStyle/>
          <a:p>
            <a:pPr algn="r"/>
            <a:endParaRPr lang="en-US" sz="3200">
              <a:latin typeface="Calibri" pitchFamily="34" charset="0"/>
            </a:endParaRPr>
          </a:p>
        </p:txBody>
      </p:sp>
      <p:sp>
        <p:nvSpPr>
          <p:cNvPr id="94217" name="Content Placeholder 2"/>
          <p:cNvSpPr>
            <a:spLocks/>
          </p:cNvSpPr>
          <p:nvPr/>
        </p:nvSpPr>
        <p:spPr bwMode="auto">
          <a:xfrm>
            <a:off x="914400" y="1524000"/>
            <a:ext cx="8229600" cy="4525963"/>
          </a:xfrm>
          <a:prstGeom prst="rect">
            <a:avLst/>
          </a:prstGeom>
          <a:noFill/>
          <a:ln w="9525">
            <a:noFill/>
            <a:miter lim="800000"/>
            <a:headEnd/>
            <a:tailEnd/>
          </a:ln>
        </p:spPr>
        <p:txBody>
          <a:bodyPr/>
          <a:lstStyle/>
          <a:p>
            <a:pPr marL="342900" indent="-342900">
              <a:spcBef>
                <a:spcPct val="20000"/>
              </a:spcBef>
              <a:buFont typeface="Arial" charset="0"/>
              <a:buNone/>
            </a:pPr>
            <a:r>
              <a:rPr lang="en-US" sz="3200">
                <a:latin typeface="Calibri" pitchFamily="34" charset="0"/>
              </a:rPr>
              <a:t>Please press the BEGIN button to start the interactive colonoscopy prep.</a:t>
            </a:r>
          </a:p>
          <a:p>
            <a:pPr marL="342900" indent="-342900">
              <a:spcBef>
                <a:spcPct val="20000"/>
              </a:spcBef>
              <a:buFont typeface="Arial" charset="0"/>
              <a:buChar char="•"/>
            </a:pPr>
            <a:endParaRPr lang="en-US" sz="3200">
              <a:latin typeface="Calibri" pitchFamily="34" charset="0"/>
            </a:endParaRPr>
          </a:p>
          <a:p>
            <a:pPr marL="342900" indent="-342900">
              <a:spcBef>
                <a:spcPct val="20000"/>
              </a:spcBef>
              <a:buFont typeface="Arial" charset="0"/>
              <a:buChar char="•"/>
            </a:pPr>
            <a:endParaRPr lang="en-US" sz="3200">
              <a:latin typeface="Calibri" pitchFamily="34" charset="0"/>
            </a:endParaRPr>
          </a:p>
        </p:txBody>
      </p:sp>
      <p:sp>
        <p:nvSpPr>
          <p:cNvPr id="94218" name="TextBox 3"/>
          <p:cNvSpPr txBox="1">
            <a:spLocks noChangeArrowheads="1"/>
          </p:cNvSpPr>
          <p:nvPr/>
        </p:nvSpPr>
        <p:spPr bwMode="auto">
          <a:xfrm>
            <a:off x="3810000" y="4114800"/>
            <a:ext cx="2286000" cy="1006475"/>
          </a:xfrm>
          <a:prstGeom prst="rect">
            <a:avLst/>
          </a:prstGeom>
          <a:solidFill>
            <a:srgbClr val="92D050"/>
          </a:solidFill>
          <a:ln w="9525">
            <a:noFill/>
            <a:miter lim="800000"/>
            <a:headEnd/>
            <a:tailEnd/>
          </a:ln>
        </p:spPr>
        <p:txBody>
          <a:bodyPr>
            <a:spAutoFit/>
          </a:bodyPr>
          <a:lstStyle/>
          <a:p>
            <a:r>
              <a:rPr lang="en-US" sz="6000">
                <a:latin typeface="Calibri" pitchFamily="34" charset="0"/>
              </a:rPr>
              <a:t>BEGIN</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idx="4294967295"/>
          </p:nvPr>
        </p:nvSpPr>
        <p:spPr/>
        <p:txBody>
          <a:bodyPr/>
          <a:lstStyle/>
          <a:p>
            <a:endParaRPr lang="en-US" smtClean="0"/>
          </a:p>
        </p:txBody>
      </p:sp>
      <p:pic>
        <p:nvPicPr>
          <p:cNvPr id="95235" name="Picture 2" descr="http://upload.wikimedia.org/wikipedia/commons/thumb/7/7e/IPad-WiFi-1stGen.jpg/837px-IPad-WiFi-1stGen.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95236" name="Content Placeholder 3" descr="What-is-Colonoscopy.jpg"/>
          <p:cNvPicPr>
            <a:picLocks noGrp="1" noChangeAspect="1"/>
          </p:cNvPicPr>
          <p:nvPr>
            <p:ph idx="4294967295"/>
          </p:nvPr>
        </p:nvPicPr>
        <p:blipFill>
          <a:blip r:embed="rId3" cstate="print"/>
          <a:srcRect/>
          <a:stretch>
            <a:fillRect/>
          </a:stretch>
        </p:blipFill>
        <p:spPr>
          <a:xfrm>
            <a:off x="914400" y="838200"/>
            <a:ext cx="7239000" cy="5105400"/>
          </a:xfrm>
        </p:spPr>
      </p:pic>
      <p:sp>
        <p:nvSpPr>
          <p:cNvPr id="8" name="TextBox 7"/>
          <p:cNvSpPr txBox="1"/>
          <p:nvPr/>
        </p:nvSpPr>
        <p:spPr>
          <a:xfrm>
            <a:off x="4191000" y="5257800"/>
            <a:ext cx="1295400" cy="708025"/>
          </a:xfrm>
          <a:prstGeom prst="rect">
            <a:avLst/>
          </a:prstGeom>
          <a:solidFill>
            <a:schemeClr val="accent2">
              <a:lumMod val="40000"/>
              <a:lumOff val="60000"/>
            </a:schemeClr>
          </a:solidFill>
        </p:spPr>
        <p:txBody>
          <a:bodyPr>
            <a:spAutoFit/>
          </a:bodyPr>
          <a:lstStyle/>
          <a:p>
            <a:pPr fontAlgn="auto">
              <a:spcBef>
                <a:spcPts val="0"/>
              </a:spcBef>
              <a:spcAft>
                <a:spcPts val="0"/>
              </a:spcAft>
              <a:defRPr/>
            </a:pPr>
            <a:r>
              <a:rPr lang="en-US" sz="4000" dirty="0">
                <a:latin typeface="+mn-lt"/>
              </a:rPr>
              <a:t>BACK</a:t>
            </a:r>
          </a:p>
        </p:txBody>
      </p:sp>
      <p:pic>
        <p:nvPicPr>
          <p:cNvPr id="95238" name="Picture 2"/>
          <p:cNvPicPr>
            <a:picLocks noChangeAspect="1" noChangeArrowheads="1"/>
          </p:cNvPicPr>
          <p:nvPr/>
        </p:nvPicPr>
        <p:blipFill>
          <a:blip r:embed="rId4" cstate="print"/>
          <a:srcRect/>
          <a:stretch>
            <a:fillRect/>
          </a:stretch>
        </p:blipFill>
        <p:spPr bwMode="auto">
          <a:xfrm>
            <a:off x="7315200" y="5075238"/>
            <a:ext cx="823913" cy="944562"/>
          </a:xfrm>
          <a:prstGeom prst="rect">
            <a:avLst/>
          </a:prstGeom>
          <a:noFill/>
          <a:ln w="9525">
            <a:noFill/>
            <a:miter lim="800000"/>
            <a:headEnd/>
            <a:tailEnd/>
          </a:ln>
        </p:spPr>
      </p:pic>
      <p:pic>
        <p:nvPicPr>
          <p:cNvPr id="95239" name="Picture 2" descr="Girl 2"/>
          <p:cNvPicPr>
            <a:picLocks noChangeAspect="1" noChangeArrowheads="1"/>
          </p:cNvPicPr>
          <p:nvPr/>
        </p:nvPicPr>
        <p:blipFill>
          <a:blip r:embed="rId5" cstate="print"/>
          <a:srcRect/>
          <a:stretch>
            <a:fillRect/>
          </a:stretch>
        </p:blipFill>
        <p:spPr bwMode="auto">
          <a:xfrm>
            <a:off x="6096000" y="3429000"/>
            <a:ext cx="1714500" cy="1143000"/>
          </a:xfrm>
          <a:prstGeom prst="rect">
            <a:avLst/>
          </a:prstGeom>
          <a:noFill/>
          <a:ln w="9525">
            <a:noFill/>
            <a:miter lim="800000"/>
            <a:headEnd/>
            <a:tailEnd/>
          </a:ln>
        </p:spPr>
      </p:pic>
      <p:sp>
        <p:nvSpPr>
          <p:cNvPr id="6" name="Content Placeholder 2"/>
          <p:cNvSpPr txBox="1">
            <a:spLocks/>
          </p:cNvSpPr>
          <p:nvPr/>
        </p:nvSpPr>
        <p:spPr>
          <a:xfrm>
            <a:off x="914400" y="838200"/>
            <a:ext cx="7239000" cy="5181600"/>
          </a:xfrm>
          <a:prstGeom prst="rect">
            <a:avLst/>
          </a:prstGeom>
          <a:solidFill>
            <a:schemeClr val="tx2">
              <a:lumMod val="20000"/>
              <a:lumOff val="80000"/>
            </a:schemeClr>
          </a:solidFill>
        </p:spPr>
        <p:txBody>
          <a:bodyPr>
            <a:normAutofit/>
          </a:bodyPr>
          <a:lstStyle/>
          <a:p>
            <a:pPr algn="r"/>
            <a:endParaRPr lang="en-US" sz="3200">
              <a:latin typeface="Calibri" pitchFamily="34" charset="0"/>
            </a:endParaRPr>
          </a:p>
        </p:txBody>
      </p:sp>
      <p:sp>
        <p:nvSpPr>
          <p:cNvPr id="95241" name="Content Placeholder 2"/>
          <p:cNvSpPr>
            <a:spLocks/>
          </p:cNvSpPr>
          <p:nvPr/>
        </p:nvSpPr>
        <p:spPr bwMode="auto">
          <a:xfrm>
            <a:off x="914400" y="1447800"/>
            <a:ext cx="7239000" cy="4525963"/>
          </a:xfrm>
          <a:prstGeom prst="rect">
            <a:avLst/>
          </a:prstGeom>
          <a:noFill/>
          <a:ln w="9525">
            <a:noFill/>
            <a:miter lim="800000"/>
            <a:headEnd/>
            <a:tailEnd/>
          </a:ln>
        </p:spPr>
        <p:txBody>
          <a:bodyPr/>
          <a:lstStyle/>
          <a:p>
            <a:pPr marL="342900" indent="-342900">
              <a:spcBef>
                <a:spcPct val="20000"/>
              </a:spcBef>
              <a:buFont typeface="Arial" charset="0"/>
              <a:buNone/>
            </a:pPr>
            <a:r>
              <a:rPr lang="en-US" sz="3200">
                <a:latin typeface="Calibri" pitchFamily="34" charset="0"/>
              </a:rPr>
              <a:t>Have your child take 1 Ex-Lax Chocolate square.</a:t>
            </a:r>
          </a:p>
          <a:p>
            <a:pPr marL="342900" indent="-342900">
              <a:spcBef>
                <a:spcPct val="20000"/>
              </a:spcBef>
              <a:buFont typeface="Arial" charset="0"/>
              <a:buNone/>
            </a:pPr>
            <a:endParaRPr lang="en-US" sz="3200">
              <a:latin typeface="Calibri" pitchFamily="34" charset="0"/>
            </a:endParaRPr>
          </a:p>
          <a:p>
            <a:pPr marL="342900" indent="-342900">
              <a:spcBef>
                <a:spcPct val="20000"/>
              </a:spcBef>
              <a:buFont typeface="Arial" charset="0"/>
              <a:buNone/>
            </a:pPr>
            <a:r>
              <a:rPr lang="en-US" sz="3200">
                <a:latin typeface="Calibri" pitchFamily="34" charset="0"/>
              </a:rPr>
              <a:t>Press DONE when your child has finished the chocolate.</a:t>
            </a:r>
          </a:p>
        </p:txBody>
      </p:sp>
      <p:sp>
        <p:nvSpPr>
          <p:cNvPr id="95242" name="TextBox 5"/>
          <p:cNvSpPr txBox="1">
            <a:spLocks noChangeArrowheads="1"/>
          </p:cNvSpPr>
          <p:nvPr/>
        </p:nvSpPr>
        <p:spPr bwMode="auto">
          <a:xfrm>
            <a:off x="3276600" y="4556125"/>
            <a:ext cx="2133600" cy="1006475"/>
          </a:xfrm>
          <a:prstGeom prst="rect">
            <a:avLst/>
          </a:prstGeom>
          <a:solidFill>
            <a:srgbClr val="92D050"/>
          </a:solidFill>
          <a:ln w="9525">
            <a:noFill/>
            <a:miter lim="800000"/>
            <a:headEnd/>
            <a:tailEnd/>
          </a:ln>
        </p:spPr>
        <p:txBody>
          <a:bodyPr>
            <a:spAutoFit/>
          </a:bodyPr>
          <a:lstStyle/>
          <a:p>
            <a:r>
              <a:rPr lang="en-US" sz="6000">
                <a:latin typeface="Calibri" pitchFamily="34" charset="0"/>
              </a:rPr>
              <a:t>DONE</a:t>
            </a:r>
          </a:p>
        </p:txBody>
      </p:sp>
      <p:pic>
        <p:nvPicPr>
          <p:cNvPr id="95244" name="Picture 12" descr="exlax"/>
          <p:cNvPicPr>
            <a:picLocks noChangeAspect="1" noChangeArrowheads="1"/>
          </p:cNvPicPr>
          <p:nvPr/>
        </p:nvPicPr>
        <p:blipFill>
          <a:blip r:embed="rId6" cstate="print"/>
          <a:srcRect/>
          <a:stretch>
            <a:fillRect/>
          </a:stretch>
        </p:blipFill>
        <p:spPr bwMode="auto">
          <a:xfrm>
            <a:off x="6019800" y="3810000"/>
            <a:ext cx="1739900" cy="1905000"/>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fontScale="90000"/>
          </a:bodyPr>
          <a:lstStyle/>
          <a:p>
            <a:r>
              <a:rPr lang="en-US" sz="4000" smtClean="0"/>
              <a:t>(app now waits 4 hours, then makes an audio alarm to the user)</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idx="4294967295"/>
          </p:nvPr>
        </p:nvSpPr>
        <p:spPr/>
        <p:txBody>
          <a:bodyPr/>
          <a:lstStyle/>
          <a:p>
            <a:endParaRPr lang="en-US" smtClean="0"/>
          </a:p>
        </p:txBody>
      </p:sp>
      <p:pic>
        <p:nvPicPr>
          <p:cNvPr id="96259" name="Picture 2" descr="http://upload.wikimedia.org/wikipedia/commons/thumb/7/7e/IPad-WiFi-1stGen.jpg/837px-IPad-WiFi-1stGen.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96260" name="Content Placeholder 3" descr="What-is-Colonoscopy.jpg"/>
          <p:cNvPicPr>
            <a:picLocks noGrp="1" noChangeAspect="1"/>
          </p:cNvPicPr>
          <p:nvPr>
            <p:ph idx="4294967295"/>
          </p:nvPr>
        </p:nvPicPr>
        <p:blipFill>
          <a:blip r:embed="rId3" cstate="print"/>
          <a:srcRect/>
          <a:stretch>
            <a:fillRect/>
          </a:stretch>
        </p:blipFill>
        <p:spPr>
          <a:xfrm>
            <a:off x="914400" y="838200"/>
            <a:ext cx="7239000" cy="5105400"/>
          </a:xfrm>
        </p:spPr>
      </p:pic>
      <p:sp>
        <p:nvSpPr>
          <p:cNvPr id="8" name="TextBox 7"/>
          <p:cNvSpPr txBox="1"/>
          <p:nvPr/>
        </p:nvSpPr>
        <p:spPr>
          <a:xfrm>
            <a:off x="4191000" y="5257800"/>
            <a:ext cx="1295400" cy="708025"/>
          </a:xfrm>
          <a:prstGeom prst="rect">
            <a:avLst/>
          </a:prstGeom>
          <a:solidFill>
            <a:schemeClr val="accent2">
              <a:lumMod val="40000"/>
              <a:lumOff val="60000"/>
            </a:schemeClr>
          </a:solidFill>
        </p:spPr>
        <p:txBody>
          <a:bodyPr>
            <a:spAutoFit/>
          </a:bodyPr>
          <a:lstStyle/>
          <a:p>
            <a:pPr fontAlgn="auto">
              <a:spcBef>
                <a:spcPts val="0"/>
              </a:spcBef>
              <a:spcAft>
                <a:spcPts val="0"/>
              </a:spcAft>
              <a:defRPr/>
            </a:pPr>
            <a:r>
              <a:rPr lang="en-US" sz="4000" dirty="0">
                <a:latin typeface="+mn-lt"/>
              </a:rPr>
              <a:t>BACK</a:t>
            </a:r>
          </a:p>
        </p:txBody>
      </p:sp>
      <p:pic>
        <p:nvPicPr>
          <p:cNvPr id="96262" name="Picture 2"/>
          <p:cNvPicPr>
            <a:picLocks noChangeAspect="1" noChangeArrowheads="1"/>
          </p:cNvPicPr>
          <p:nvPr/>
        </p:nvPicPr>
        <p:blipFill>
          <a:blip r:embed="rId4" cstate="print"/>
          <a:srcRect/>
          <a:stretch>
            <a:fillRect/>
          </a:stretch>
        </p:blipFill>
        <p:spPr bwMode="auto">
          <a:xfrm>
            <a:off x="7315200" y="5075238"/>
            <a:ext cx="823913" cy="944562"/>
          </a:xfrm>
          <a:prstGeom prst="rect">
            <a:avLst/>
          </a:prstGeom>
          <a:noFill/>
          <a:ln w="9525">
            <a:noFill/>
            <a:miter lim="800000"/>
            <a:headEnd/>
            <a:tailEnd/>
          </a:ln>
        </p:spPr>
      </p:pic>
      <p:pic>
        <p:nvPicPr>
          <p:cNvPr id="96263" name="Picture 2" descr="Girl 2"/>
          <p:cNvPicPr>
            <a:picLocks noChangeAspect="1" noChangeArrowheads="1"/>
          </p:cNvPicPr>
          <p:nvPr/>
        </p:nvPicPr>
        <p:blipFill>
          <a:blip r:embed="rId5" cstate="print"/>
          <a:srcRect/>
          <a:stretch>
            <a:fillRect/>
          </a:stretch>
        </p:blipFill>
        <p:spPr bwMode="auto">
          <a:xfrm>
            <a:off x="6096000" y="3429000"/>
            <a:ext cx="1714500" cy="1143000"/>
          </a:xfrm>
          <a:prstGeom prst="rect">
            <a:avLst/>
          </a:prstGeom>
          <a:noFill/>
          <a:ln w="9525">
            <a:noFill/>
            <a:miter lim="800000"/>
            <a:headEnd/>
            <a:tailEnd/>
          </a:ln>
        </p:spPr>
      </p:pic>
      <p:sp>
        <p:nvSpPr>
          <p:cNvPr id="6" name="Content Placeholder 2"/>
          <p:cNvSpPr txBox="1">
            <a:spLocks/>
          </p:cNvSpPr>
          <p:nvPr/>
        </p:nvSpPr>
        <p:spPr>
          <a:xfrm>
            <a:off x="914400" y="838200"/>
            <a:ext cx="7239000" cy="5181600"/>
          </a:xfrm>
          <a:prstGeom prst="rect">
            <a:avLst/>
          </a:prstGeom>
          <a:solidFill>
            <a:schemeClr val="tx2">
              <a:lumMod val="20000"/>
              <a:lumOff val="80000"/>
            </a:schemeClr>
          </a:solidFill>
        </p:spPr>
        <p:txBody>
          <a:bodyPr>
            <a:normAutofit/>
          </a:bodyPr>
          <a:lstStyle/>
          <a:p>
            <a:pPr algn="r"/>
            <a:endParaRPr lang="en-US" sz="3200">
              <a:latin typeface="Calibri" pitchFamily="34" charset="0"/>
            </a:endParaRPr>
          </a:p>
        </p:txBody>
      </p:sp>
      <p:sp>
        <p:nvSpPr>
          <p:cNvPr id="96265" name="Content Placeholder 2"/>
          <p:cNvSpPr>
            <a:spLocks/>
          </p:cNvSpPr>
          <p:nvPr/>
        </p:nvSpPr>
        <p:spPr bwMode="auto">
          <a:xfrm>
            <a:off x="914400" y="1219200"/>
            <a:ext cx="7162800" cy="4525963"/>
          </a:xfrm>
          <a:prstGeom prst="rect">
            <a:avLst/>
          </a:prstGeom>
          <a:noFill/>
          <a:ln w="9525">
            <a:noFill/>
            <a:miter lim="800000"/>
            <a:headEnd/>
            <a:tailEnd/>
          </a:ln>
        </p:spPr>
        <p:txBody>
          <a:bodyPr/>
          <a:lstStyle/>
          <a:p>
            <a:pPr marL="342900" indent="-342900">
              <a:spcBef>
                <a:spcPct val="20000"/>
              </a:spcBef>
              <a:buFont typeface="Arial" charset="0"/>
              <a:buNone/>
            </a:pPr>
            <a:r>
              <a:rPr lang="en-US" sz="3200" dirty="0">
                <a:latin typeface="Calibri" pitchFamily="34" charset="0"/>
              </a:rPr>
              <a:t>4 hours have now gone by since your child took the Ex-Lax square.  It is now time to begin taking the </a:t>
            </a:r>
            <a:r>
              <a:rPr lang="en-US" sz="3200" dirty="0" err="1">
                <a:latin typeface="Calibri" pitchFamily="34" charset="0"/>
              </a:rPr>
              <a:t>Miralax</a:t>
            </a:r>
            <a:r>
              <a:rPr lang="en-US" sz="3200" dirty="0">
                <a:latin typeface="Calibri" pitchFamily="34" charset="0"/>
              </a:rPr>
              <a:t> Prep</a:t>
            </a:r>
          </a:p>
          <a:p>
            <a:pPr marL="342900" indent="-342900">
              <a:spcBef>
                <a:spcPct val="20000"/>
              </a:spcBef>
              <a:buFont typeface="Arial" charset="0"/>
              <a:buNone/>
            </a:pPr>
            <a:endParaRPr lang="en-US" dirty="0">
              <a:latin typeface="Calibri" pitchFamily="34" charset="0"/>
            </a:endParaRPr>
          </a:p>
          <a:p>
            <a:pPr marL="342900" indent="-342900">
              <a:spcBef>
                <a:spcPct val="20000"/>
              </a:spcBef>
              <a:buFont typeface="Arial" charset="0"/>
              <a:buNone/>
            </a:pPr>
            <a:r>
              <a:rPr lang="en-US" sz="3200" dirty="0">
                <a:latin typeface="Calibri" pitchFamily="34" charset="0"/>
              </a:rPr>
              <a:t>Please press the MIRALAX picture to start the </a:t>
            </a:r>
            <a:r>
              <a:rPr lang="en-US" sz="3200" dirty="0" err="1">
                <a:latin typeface="Calibri" pitchFamily="34" charset="0"/>
              </a:rPr>
              <a:t>Miralax</a:t>
            </a:r>
            <a:r>
              <a:rPr lang="en-US" sz="3200" dirty="0">
                <a:latin typeface="Calibri" pitchFamily="34" charset="0"/>
              </a:rPr>
              <a:t> prep.</a:t>
            </a:r>
          </a:p>
          <a:p>
            <a:pPr marL="342900" indent="-342900">
              <a:spcBef>
                <a:spcPct val="20000"/>
              </a:spcBef>
              <a:buFont typeface="Arial" charset="0"/>
              <a:buChar char="•"/>
            </a:pPr>
            <a:endParaRPr lang="en-US" sz="3200" dirty="0">
              <a:latin typeface="Calibri" pitchFamily="34" charset="0"/>
            </a:endParaRPr>
          </a:p>
          <a:p>
            <a:pPr marL="342900" indent="-342900">
              <a:spcBef>
                <a:spcPct val="20000"/>
              </a:spcBef>
              <a:buFont typeface="Arial" charset="0"/>
              <a:buChar char="•"/>
            </a:pPr>
            <a:endParaRPr lang="en-US" sz="3200" dirty="0">
              <a:latin typeface="Calibri" pitchFamily="34" charset="0"/>
            </a:endParaRPr>
          </a:p>
        </p:txBody>
      </p:sp>
      <p:pic>
        <p:nvPicPr>
          <p:cNvPr id="96267" name="Picture 11" descr="miralax"/>
          <p:cNvPicPr>
            <a:picLocks noChangeAspect="1" noChangeArrowheads="1"/>
          </p:cNvPicPr>
          <p:nvPr/>
        </p:nvPicPr>
        <p:blipFill>
          <a:blip r:embed="rId6" cstate="print"/>
          <a:srcRect/>
          <a:stretch>
            <a:fillRect/>
          </a:stretch>
        </p:blipFill>
        <p:spPr bwMode="auto">
          <a:xfrm>
            <a:off x="4343400" y="4038600"/>
            <a:ext cx="996950" cy="1828800"/>
          </a:xfrm>
          <a:prstGeom prst="rect">
            <a:avLst/>
          </a:prstGeom>
          <a:no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idx="4294967295"/>
          </p:nvPr>
        </p:nvSpPr>
        <p:spPr/>
        <p:txBody>
          <a:bodyPr/>
          <a:lstStyle/>
          <a:p>
            <a:endParaRPr lang="en-US" smtClean="0"/>
          </a:p>
        </p:txBody>
      </p:sp>
      <p:pic>
        <p:nvPicPr>
          <p:cNvPr id="98307" name="Picture 2" descr="http://upload.wikimedia.org/wikipedia/commons/thumb/7/7e/IPad-WiFi-1stGen.jpg/837px-IPad-WiFi-1stGen.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98308" name="Content Placeholder 3" descr="What-is-Colonoscopy.jpg"/>
          <p:cNvPicPr>
            <a:picLocks noGrp="1" noChangeAspect="1"/>
          </p:cNvPicPr>
          <p:nvPr>
            <p:ph idx="4294967295"/>
          </p:nvPr>
        </p:nvPicPr>
        <p:blipFill>
          <a:blip r:embed="rId3" cstate="print"/>
          <a:srcRect/>
          <a:stretch>
            <a:fillRect/>
          </a:stretch>
        </p:blipFill>
        <p:spPr>
          <a:xfrm>
            <a:off x="914400" y="838200"/>
            <a:ext cx="7239000" cy="5105400"/>
          </a:xfrm>
        </p:spPr>
      </p:pic>
      <p:sp>
        <p:nvSpPr>
          <p:cNvPr id="8" name="TextBox 7"/>
          <p:cNvSpPr txBox="1"/>
          <p:nvPr/>
        </p:nvSpPr>
        <p:spPr>
          <a:xfrm>
            <a:off x="4191000" y="5257800"/>
            <a:ext cx="1295400" cy="708025"/>
          </a:xfrm>
          <a:prstGeom prst="rect">
            <a:avLst/>
          </a:prstGeom>
          <a:solidFill>
            <a:schemeClr val="accent2">
              <a:lumMod val="40000"/>
              <a:lumOff val="60000"/>
            </a:schemeClr>
          </a:solidFill>
        </p:spPr>
        <p:txBody>
          <a:bodyPr>
            <a:spAutoFit/>
          </a:bodyPr>
          <a:lstStyle/>
          <a:p>
            <a:pPr fontAlgn="auto">
              <a:spcBef>
                <a:spcPts val="0"/>
              </a:spcBef>
              <a:spcAft>
                <a:spcPts val="0"/>
              </a:spcAft>
              <a:defRPr/>
            </a:pPr>
            <a:r>
              <a:rPr lang="en-US" sz="4000" dirty="0">
                <a:latin typeface="+mn-lt"/>
              </a:rPr>
              <a:t>BACK</a:t>
            </a:r>
          </a:p>
        </p:txBody>
      </p:sp>
      <p:pic>
        <p:nvPicPr>
          <p:cNvPr id="98310" name="Picture 2"/>
          <p:cNvPicPr>
            <a:picLocks noChangeAspect="1" noChangeArrowheads="1"/>
          </p:cNvPicPr>
          <p:nvPr/>
        </p:nvPicPr>
        <p:blipFill>
          <a:blip r:embed="rId4" cstate="print"/>
          <a:srcRect/>
          <a:stretch>
            <a:fillRect/>
          </a:stretch>
        </p:blipFill>
        <p:spPr bwMode="auto">
          <a:xfrm>
            <a:off x="7315200" y="5075238"/>
            <a:ext cx="823913" cy="944562"/>
          </a:xfrm>
          <a:prstGeom prst="rect">
            <a:avLst/>
          </a:prstGeom>
          <a:noFill/>
          <a:ln w="9525">
            <a:noFill/>
            <a:miter lim="800000"/>
            <a:headEnd/>
            <a:tailEnd/>
          </a:ln>
        </p:spPr>
      </p:pic>
      <p:pic>
        <p:nvPicPr>
          <p:cNvPr id="98311" name="Picture 2" descr="Girl 2"/>
          <p:cNvPicPr>
            <a:picLocks noChangeAspect="1" noChangeArrowheads="1"/>
          </p:cNvPicPr>
          <p:nvPr/>
        </p:nvPicPr>
        <p:blipFill>
          <a:blip r:embed="rId5" cstate="print"/>
          <a:srcRect/>
          <a:stretch>
            <a:fillRect/>
          </a:stretch>
        </p:blipFill>
        <p:spPr bwMode="auto">
          <a:xfrm>
            <a:off x="6096000" y="3429000"/>
            <a:ext cx="1714500" cy="1143000"/>
          </a:xfrm>
          <a:prstGeom prst="rect">
            <a:avLst/>
          </a:prstGeom>
          <a:noFill/>
          <a:ln w="9525">
            <a:noFill/>
            <a:miter lim="800000"/>
            <a:headEnd/>
            <a:tailEnd/>
          </a:ln>
        </p:spPr>
      </p:pic>
      <p:sp>
        <p:nvSpPr>
          <p:cNvPr id="6" name="Content Placeholder 2"/>
          <p:cNvSpPr txBox="1">
            <a:spLocks/>
          </p:cNvSpPr>
          <p:nvPr/>
        </p:nvSpPr>
        <p:spPr>
          <a:xfrm>
            <a:off x="914400" y="838200"/>
            <a:ext cx="7239000" cy="5181600"/>
          </a:xfrm>
          <a:prstGeom prst="rect">
            <a:avLst/>
          </a:prstGeom>
          <a:solidFill>
            <a:schemeClr val="tx2">
              <a:lumMod val="20000"/>
              <a:lumOff val="80000"/>
            </a:schemeClr>
          </a:solidFill>
        </p:spPr>
        <p:txBody>
          <a:bodyPr>
            <a:normAutofit/>
          </a:bodyPr>
          <a:lstStyle/>
          <a:p>
            <a:pPr algn="r"/>
            <a:endParaRPr lang="en-US" sz="3200">
              <a:latin typeface="Calibri" pitchFamily="34" charset="0"/>
            </a:endParaRPr>
          </a:p>
        </p:txBody>
      </p:sp>
      <p:sp>
        <p:nvSpPr>
          <p:cNvPr id="98313" name="Content Placeholder 2"/>
          <p:cNvSpPr>
            <a:spLocks/>
          </p:cNvSpPr>
          <p:nvPr/>
        </p:nvSpPr>
        <p:spPr bwMode="auto">
          <a:xfrm>
            <a:off x="914400" y="838200"/>
            <a:ext cx="7162800" cy="5105400"/>
          </a:xfrm>
          <a:prstGeom prst="rect">
            <a:avLst/>
          </a:prstGeom>
          <a:noFill/>
          <a:ln w="9525">
            <a:noFill/>
            <a:miter lim="800000"/>
            <a:headEnd/>
            <a:tailEnd/>
          </a:ln>
        </p:spPr>
        <p:txBody>
          <a:bodyPr/>
          <a:lstStyle/>
          <a:p>
            <a:pPr marL="342900" indent="-342900">
              <a:spcBef>
                <a:spcPct val="20000"/>
              </a:spcBef>
              <a:buFont typeface="Arial" charset="0"/>
              <a:buNone/>
            </a:pPr>
            <a:r>
              <a:rPr lang="en-US" sz="3200">
                <a:latin typeface="Calibri" pitchFamily="34" charset="0"/>
              </a:rPr>
              <a:t>Please mix 4 capfuls of Miralax in 18 ounces of any liquid and stir well </a:t>
            </a:r>
          </a:p>
          <a:p>
            <a:pPr marL="342900" indent="-342900">
              <a:spcBef>
                <a:spcPct val="20000"/>
              </a:spcBef>
              <a:buFont typeface="Arial" charset="0"/>
              <a:buNone/>
            </a:pPr>
            <a:endParaRPr lang="en-US" sz="3200">
              <a:latin typeface="Calibri" pitchFamily="34" charset="0"/>
            </a:endParaRPr>
          </a:p>
          <a:p>
            <a:pPr marL="342900" indent="-342900">
              <a:spcBef>
                <a:spcPct val="20000"/>
              </a:spcBef>
              <a:buFont typeface="Arial" charset="0"/>
              <a:buNone/>
            </a:pPr>
            <a:endParaRPr lang="en-US" sz="3200">
              <a:latin typeface="Calibri" pitchFamily="34" charset="0"/>
            </a:endParaRPr>
          </a:p>
          <a:p>
            <a:pPr marL="342900" indent="-342900">
              <a:spcBef>
                <a:spcPct val="20000"/>
              </a:spcBef>
              <a:buFont typeface="Arial" charset="0"/>
              <a:buNone/>
            </a:pPr>
            <a:endParaRPr lang="en-US" sz="3200">
              <a:latin typeface="Calibri" pitchFamily="34" charset="0"/>
            </a:endParaRPr>
          </a:p>
          <a:p>
            <a:pPr marL="342900" indent="-342900">
              <a:spcBef>
                <a:spcPct val="20000"/>
              </a:spcBef>
              <a:buFont typeface="Arial" charset="0"/>
              <a:buNone/>
            </a:pPr>
            <a:endParaRPr lang="en-US" sz="3200">
              <a:latin typeface="Calibri" pitchFamily="34" charset="0"/>
            </a:endParaRPr>
          </a:p>
          <a:p>
            <a:pPr marL="342900" indent="-342900">
              <a:spcBef>
                <a:spcPct val="20000"/>
              </a:spcBef>
              <a:buFont typeface="Arial" charset="0"/>
              <a:buNone/>
            </a:pPr>
            <a:r>
              <a:rPr lang="en-US" sz="3200">
                <a:latin typeface="Calibri" pitchFamily="34" charset="0"/>
              </a:rPr>
              <a:t>Press DONE when you have finished preparing the Miralax prep</a:t>
            </a:r>
          </a:p>
          <a:p>
            <a:pPr marL="342900" indent="-342900">
              <a:spcBef>
                <a:spcPct val="20000"/>
              </a:spcBef>
              <a:buFont typeface="Arial" charset="0"/>
              <a:buChar char="•"/>
            </a:pPr>
            <a:endParaRPr lang="en-US" sz="3200">
              <a:latin typeface="Calibri" pitchFamily="34" charset="0"/>
            </a:endParaRPr>
          </a:p>
        </p:txBody>
      </p:sp>
      <p:sp>
        <p:nvSpPr>
          <p:cNvPr id="98314" name="TextBox 5"/>
          <p:cNvSpPr txBox="1">
            <a:spLocks noChangeArrowheads="1"/>
          </p:cNvSpPr>
          <p:nvPr/>
        </p:nvSpPr>
        <p:spPr bwMode="auto">
          <a:xfrm>
            <a:off x="5867400" y="4876800"/>
            <a:ext cx="2133600" cy="1006475"/>
          </a:xfrm>
          <a:prstGeom prst="rect">
            <a:avLst/>
          </a:prstGeom>
          <a:solidFill>
            <a:srgbClr val="92D050"/>
          </a:solidFill>
          <a:ln w="9525">
            <a:noFill/>
            <a:miter lim="800000"/>
            <a:headEnd/>
            <a:tailEnd/>
          </a:ln>
        </p:spPr>
        <p:txBody>
          <a:bodyPr>
            <a:spAutoFit/>
          </a:bodyPr>
          <a:lstStyle/>
          <a:p>
            <a:r>
              <a:rPr lang="en-US" sz="6000">
                <a:latin typeface="Calibri" pitchFamily="34" charset="0"/>
              </a:rPr>
              <a:t>DONE</a:t>
            </a:r>
          </a:p>
        </p:txBody>
      </p:sp>
      <p:pic>
        <p:nvPicPr>
          <p:cNvPr id="98316" name="Picture 12" descr="cup"/>
          <p:cNvPicPr>
            <a:picLocks noChangeAspect="1" noChangeArrowheads="1"/>
          </p:cNvPicPr>
          <p:nvPr/>
        </p:nvPicPr>
        <p:blipFill>
          <a:blip r:embed="rId6" cstate="print"/>
          <a:srcRect/>
          <a:stretch>
            <a:fillRect/>
          </a:stretch>
        </p:blipFill>
        <p:spPr bwMode="auto">
          <a:xfrm>
            <a:off x="2133600" y="1905000"/>
            <a:ext cx="2705100" cy="2705100"/>
          </a:xfrm>
          <a:prstGeom prst="rect">
            <a:avLst/>
          </a:prstGeom>
          <a:noFill/>
        </p:spPr>
      </p:pic>
      <p:pic>
        <p:nvPicPr>
          <p:cNvPr id="98317" name="Picture 13" descr="miralax2"/>
          <p:cNvPicPr>
            <a:picLocks noChangeAspect="1" noChangeArrowheads="1"/>
          </p:cNvPicPr>
          <p:nvPr/>
        </p:nvPicPr>
        <p:blipFill>
          <a:blip r:embed="rId7" cstate="print"/>
          <a:srcRect/>
          <a:stretch>
            <a:fillRect/>
          </a:stretch>
        </p:blipFill>
        <p:spPr bwMode="auto">
          <a:xfrm>
            <a:off x="5410200" y="1752600"/>
            <a:ext cx="1628775" cy="2400300"/>
          </a:xfrm>
          <a:prstGeom prst="rect">
            <a:avLst/>
          </a:prstGeom>
          <a:noFill/>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endParaRPr lang="en-US" smtClean="0"/>
          </a:p>
        </p:txBody>
      </p:sp>
      <p:pic>
        <p:nvPicPr>
          <p:cNvPr id="56322" name="Picture 2" descr="http://upload.wikimedia.org/wikipedia/commons/thumb/7/7e/IPad-WiFi-1stGen.jpg/837px-IPad-WiFi-1stGen.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6323" name="Content Placeholder 3" descr="What-is-Colonoscopy.jpg"/>
          <p:cNvPicPr>
            <a:picLocks noGrp="1" noChangeAspect="1"/>
          </p:cNvPicPr>
          <p:nvPr>
            <p:ph idx="1"/>
          </p:nvPr>
        </p:nvPicPr>
        <p:blipFill>
          <a:blip r:embed="rId3" cstate="print"/>
          <a:srcRect/>
          <a:stretch>
            <a:fillRect/>
          </a:stretch>
        </p:blipFill>
        <p:spPr>
          <a:xfrm>
            <a:off x="914400" y="838200"/>
            <a:ext cx="7239000" cy="5105400"/>
          </a:xfrm>
        </p:spPr>
      </p:pic>
      <p:sp>
        <p:nvSpPr>
          <p:cNvPr id="6" name="Content Placeholder 2"/>
          <p:cNvSpPr txBox="1">
            <a:spLocks/>
          </p:cNvSpPr>
          <p:nvPr/>
        </p:nvSpPr>
        <p:spPr>
          <a:xfrm>
            <a:off x="914400" y="838200"/>
            <a:ext cx="7239000" cy="5181600"/>
          </a:xfrm>
          <a:prstGeom prst="rect">
            <a:avLst/>
          </a:prstGeom>
          <a:solidFill>
            <a:schemeClr val="tx2">
              <a:lumMod val="20000"/>
              <a:lumOff val="80000"/>
            </a:schemeClr>
          </a:solidFill>
        </p:spPr>
        <p:txBody>
          <a:bodyPr>
            <a:normAutofit/>
          </a:bodyPr>
          <a:lstStyle/>
          <a:p>
            <a:pPr algn="r"/>
            <a:r>
              <a:rPr lang="en-US" sz="2400">
                <a:latin typeface="Calibri" pitchFamily="34" charset="0"/>
              </a:rPr>
              <a:t>Time left to finish first half of Miralax prep: 03:59:17</a:t>
            </a:r>
          </a:p>
          <a:p>
            <a:pPr algn="r"/>
            <a:endParaRPr lang="en-US" sz="2400">
              <a:latin typeface="Calibri" pitchFamily="34" charset="0"/>
            </a:endParaRPr>
          </a:p>
          <a:p>
            <a:r>
              <a:rPr lang="en-US" sz="2400">
                <a:latin typeface="Calibri" pitchFamily="34" charset="0"/>
              </a:rPr>
              <a:t>Over the next 4 hours, please have your child take half (9oz)</a:t>
            </a:r>
            <a:r>
              <a:rPr lang="en-US" sz="2400" i="1">
                <a:latin typeface="Calibri" pitchFamily="34" charset="0"/>
              </a:rPr>
              <a:t> </a:t>
            </a:r>
            <a:r>
              <a:rPr lang="en-US" sz="2400">
                <a:latin typeface="Calibri" pitchFamily="34" charset="0"/>
              </a:rPr>
              <a:t>of the Miralax Prep</a:t>
            </a:r>
          </a:p>
          <a:p>
            <a:pPr>
              <a:spcBef>
                <a:spcPct val="20000"/>
              </a:spcBef>
              <a:buFont typeface="Arial" charset="0"/>
              <a:buNone/>
            </a:pPr>
            <a:endParaRPr lang="en-US" sz="3200">
              <a:latin typeface="Calibri" pitchFamily="34" charset="0"/>
            </a:endParaRPr>
          </a:p>
        </p:txBody>
      </p:sp>
      <p:sp>
        <p:nvSpPr>
          <p:cNvPr id="8" name="TextBox 7"/>
          <p:cNvSpPr txBox="1"/>
          <p:nvPr/>
        </p:nvSpPr>
        <p:spPr>
          <a:xfrm>
            <a:off x="4191000" y="5257800"/>
            <a:ext cx="1295400" cy="708025"/>
          </a:xfrm>
          <a:prstGeom prst="rect">
            <a:avLst/>
          </a:prstGeom>
          <a:solidFill>
            <a:schemeClr val="accent2">
              <a:lumMod val="40000"/>
              <a:lumOff val="60000"/>
            </a:schemeClr>
          </a:solidFill>
        </p:spPr>
        <p:txBody>
          <a:bodyPr>
            <a:spAutoFit/>
          </a:bodyPr>
          <a:lstStyle/>
          <a:p>
            <a:pPr fontAlgn="auto">
              <a:spcBef>
                <a:spcPts val="0"/>
              </a:spcBef>
              <a:spcAft>
                <a:spcPts val="0"/>
              </a:spcAft>
              <a:defRPr/>
            </a:pPr>
            <a:r>
              <a:rPr lang="en-US" sz="4000" dirty="0">
                <a:latin typeface="+mn-lt"/>
              </a:rPr>
              <a:t>BACK</a:t>
            </a:r>
          </a:p>
        </p:txBody>
      </p:sp>
      <p:pic>
        <p:nvPicPr>
          <p:cNvPr id="56326" name="Picture 2"/>
          <p:cNvPicPr>
            <a:picLocks noChangeAspect="1" noChangeArrowheads="1"/>
          </p:cNvPicPr>
          <p:nvPr/>
        </p:nvPicPr>
        <p:blipFill>
          <a:blip r:embed="rId4" cstate="print"/>
          <a:srcRect/>
          <a:stretch>
            <a:fillRect/>
          </a:stretch>
        </p:blipFill>
        <p:spPr bwMode="auto">
          <a:xfrm>
            <a:off x="7315200" y="5075238"/>
            <a:ext cx="823913" cy="944562"/>
          </a:xfrm>
          <a:prstGeom prst="rect">
            <a:avLst/>
          </a:prstGeom>
          <a:noFill/>
          <a:ln w="9525">
            <a:noFill/>
            <a:miter lim="800000"/>
            <a:headEnd/>
            <a:tailEnd/>
          </a:ln>
        </p:spPr>
      </p:pic>
      <p:pic>
        <p:nvPicPr>
          <p:cNvPr id="56328" name="Picture 2" descr="Hands"/>
          <p:cNvPicPr>
            <a:picLocks noChangeAspect="1" noChangeArrowheads="1"/>
          </p:cNvPicPr>
          <p:nvPr/>
        </p:nvPicPr>
        <p:blipFill>
          <a:blip r:embed="rId5" cstate="print"/>
          <a:srcRect/>
          <a:stretch>
            <a:fillRect/>
          </a:stretch>
        </p:blipFill>
        <p:spPr bwMode="auto">
          <a:xfrm>
            <a:off x="4038600" y="2667000"/>
            <a:ext cx="2857500" cy="1895475"/>
          </a:xfrm>
          <a:prstGeom prst="rect">
            <a:avLst/>
          </a:prstGeom>
          <a:noFill/>
          <a:ln w="9525">
            <a:noFill/>
            <a:miter lim="800000"/>
            <a:headEnd/>
            <a:tailEnd/>
          </a:ln>
        </p:spPr>
      </p:pic>
      <p:pic>
        <p:nvPicPr>
          <p:cNvPr id="56330" name="Picture 10" descr="miralax"/>
          <p:cNvPicPr>
            <a:picLocks noChangeAspect="1" noChangeArrowheads="1"/>
          </p:cNvPicPr>
          <p:nvPr/>
        </p:nvPicPr>
        <p:blipFill>
          <a:blip r:embed="rId6" cstate="print"/>
          <a:srcRect/>
          <a:stretch>
            <a:fillRect/>
          </a:stretch>
        </p:blipFill>
        <p:spPr bwMode="auto">
          <a:xfrm>
            <a:off x="1752600" y="2743200"/>
            <a:ext cx="1287463" cy="2362200"/>
          </a:xfrm>
          <a:prstGeom prst="rect">
            <a:avLst/>
          </a:prstGeom>
          <a:noFill/>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endParaRPr lang="en-US" smtClean="0"/>
          </a:p>
        </p:txBody>
      </p:sp>
      <p:sp>
        <p:nvSpPr>
          <p:cNvPr id="49154" name="Content Placeholder 2"/>
          <p:cNvSpPr>
            <a:spLocks noGrp="1"/>
          </p:cNvSpPr>
          <p:nvPr>
            <p:ph idx="1"/>
          </p:nvPr>
        </p:nvSpPr>
        <p:spPr/>
        <p:txBody>
          <a:bodyPr/>
          <a:lstStyle/>
          <a:p>
            <a:endParaRPr lang="en-US" smtClean="0"/>
          </a:p>
        </p:txBody>
      </p:sp>
      <p:pic>
        <p:nvPicPr>
          <p:cNvPr id="49155" name="Picture 2" descr="http://upload.wikimedia.org/wikipedia/commons/thumb/7/7e/IPad-WiFi-1stGen.jpg/837px-IPad-WiFi-1stGen.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49156" name="Picture 3" descr="U:\Colonoscopy App\Homescreen.jpg"/>
          <p:cNvPicPr>
            <a:picLocks noChangeAspect="1" noChangeArrowheads="1"/>
          </p:cNvPicPr>
          <p:nvPr/>
        </p:nvPicPr>
        <p:blipFill>
          <a:blip r:embed="rId3" cstate="print"/>
          <a:srcRect/>
          <a:stretch>
            <a:fillRect/>
          </a:stretch>
        </p:blipFill>
        <p:spPr bwMode="auto">
          <a:xfrm>
            <a:off x="914400" y="742950"/>
            <a:ext cx="7239000" cy="5429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idx="4294967295"/>
          </p:nvPr>
        </p:nvSpPr>
        <p:spPr/>
        <p:txBody>
          <a:bodyPr/>
          <a:lstStyle/>
          <a:p>
            <a:endParaRPr lang="en-US" smtClean="0"/>
          </a:p>
        </p:txBody>
      </p:sp>
      <p:pic>
        <p:nvPicPr>
          <p:cNvPr id="105475" name="Picture 2" descr="http://upload.wikimedia.org/wikipedia/commons/thumb/7/7e/IPad-WiFi-1stGen.jpg/837px-IPad-WiFi-1stGen.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105476" name="Content Placeholder 3" descr="What-is-Colonoscopy.jpg"/>
          <p:cNvPicPr>
            <a:picLocks noGrp="1" noChangeAspect="1"/>
          </p:cNvPicPr>
          <p:nvPr>
            <p:ph idx="4294967295"/>
          </p:nvPr>
        </p:nvPicPr>
        <p:blipFill>
          <a:blip r:embed="rId3" cstate="print"/>
          <a:srcRect/>
          <a:stretch>
            <a:fillRect/>
          </a:stretch>
        </p:blipFill>
        <p:spPr>
          <a:xfrm>
            <a:off x="914400" y="838200"/>
            <a:ext cx="7239000" cy="5105400"/>
          </a:xfrm>
        </p:spPr>
      </p:pic>
      <p:sp>
        <p:nvSpPr>
          <p:cNvPr id="6" name="Content Placeholder 2"/>
          <p:cNvSpPr txBox="1">
            <a:spLocks/>
          </p:cNvSpPr>
          <p:nvPr/>
        </p:nvSpPr>
        <p:spPr>
          <a:xfrm>
            <a:off x="914400" y="838200"/>
            <a:ext cx="7239000" cy="5181600"/>
          </a:xfrm>
          <a:prstGeom prst="rect">
            <a:avLst/>
          </a:prstGeom>
          <a:solidFill>
            <a:schemeClr val="tx2">
              <a:lumMod val="20000"/>
              <a:lumOff val="80000"/>
            </a:schemeClr>
          </a:solidFill>
        </p:spPr>
        <p:txBody>
          <a:bodyPr>
            <a:normAutofit/>
          </a:bodyPr>
          <a:lstStyle/>
          <a:p>
            <a:pPr algn="r"/>
            <a:r>
              <a:rPr lang="en-US" sz="2400">
                <a:latin typeface="Calibri" pitchFamily="34" charset="0"/>
              </a:rPr>
              <a:t>Time left to finish first half of Miralax prep: 03:01:17</a:t>
            </a:r>
          </a:p>
          <a:p>
            <a:pPr algn="r"/>
            <a:endParaRPr lang="en-US" sz="2400">
              <a:latin typeface="Calibri" pitchFamily="34" charset="0"/>
            </a:endParaRPr>
          </a:p>
          <a:p>
            <a:r>
              <a:rPr lang="en-US" sz="2400">
                <a:latin typeface="Calibri" pitchFamily="34" charset="0"/>
              </a:rPr>
              <a:t>Over the next 4 hours, please have your child take half (9oz)</a:t>
            </a:r>
            <a:r>
              <a:rPr lang="en-US" sz="2400" i="1">
                <a:latin typeface="Calibri" pitchFamily="34" charset="0"/>
              </a:rPr>
              <a:t> </a:t>
            </a:r>
            <a:r>
              <a:rPr lang="en-US" sz="2400">
                <a:latin typeface="Calibri" pitchFamily="34" charset="0"/>
              </a:rPr>
              <a:t>of the Miralax Prep</a:t>
            </a:r>
          </a:p>
          <a:p>
            <a:pPr>
              <a:spcBef>
                <a:spcPct val="20000"/>
              </a:spcBef>
              <a:buFont typeface="Arial" charset="0"/>
              <a:buNone/>
            </a:pPr>
            <a:endParaRPr lang="en-US" sz="3200">
              <a:latin typeface="Calibri" pitchFamily="34" charset="0"/>
            </a:endParaRPr>
          </a:p>
        </p:txBody>
      </p:sp>
      <p:sp>
        <p:nvSpPr>
          <p:cNvPr id="8" name="TextBox 7"/>
          <p:cNvSpPr txBox="1"/>
          <p:nvPr/>
        </p:nvSpPr>
        <p:spPr>
          <a:xfrm>
            <a:off x="4191000" y="5257800"/>
            <a:ext cx="1295400" cy="708025"/>
          </a:xfrm>
          <a:prstGeom prst="rect">
            <a:avLst/>
          </a:prstGeom>
          <a:solidFill>
            <a:schemeClr val="accent2">
              <a:lumMod val="40000"/>
              <a:lumOff val="60000"/>
            </a:schemeClr>
          </a:solidFill>
        </p:spPr>
        <p:txBody>
          <a:bodyPr>
            <a:spAutoFit/>
          </a:bodyPr>
          <a:lstStyle/>
          <a:p>
            <a:pPr fontAlgn="auto">
              <a:spcBef>
                <a:spcPts val="0"/>
              </a:spcBef>
              <a:spcAft>
                <a:spcPts val="0"/>
              </a:spcAft>
              <a:defRPr/>
            </a:pPr>
            <a:r>
              <a:rPr lang="en-US" sz="4000" dirty="0">
                <a:latin typeface="+mn-lt"/>
              </a:rPr>
              <a:t>BACK</a:t>
            </a:r>
          </a:p>
        </p:txBody>
      </p:sp>
      <p:pic>
        <p:nvPicPr>
          <p:cNvPr id="105479" name="Picture 2"/>
          <p:cNvPicPr>
            <a:picLocks noChangeAspect="1" noChangeArrowheads="1"/>
          </p:cNvPicPr>
          <p:nvPr/>
        </p:nvPicPr>
        <p:blipFill>
          <a:blip r:embed="rId4" cstate="print"/>
          <a:srcRect/>
          <a:stretch>
            <a:fillRect/>
          </a:stretch>
        </p:blipFill>
        <p:spPr bwMode="auto">
          <a:xfrm>
            <a:off x="7315200" y="5075238"/>
            <a:ext cx="823913" cy="944562"/>
          </a:xfrm>
          <a:prstGeom prst="rect">
            <a:avLst/>
          </a:prstGeom>
          <a:noFill/>
          <a:ln w="9525">
            <a:noFill/>
            <a:miter lim="800000"/>
            <a:headEnd/>
            <a:tailEnd/>
          </a:ln>
        </p:spPr>
      </p:pic>
      <p:pic>
        <p:nvPicPr>
          <p:cNvPr id="105480" name="Picture 2" descr="Hands"/>
          <p:cNvPicPr>
            <a:picLocks noChangeAspect="1" noChangeArrowheads="1"/>
          </p:cNvPicPr>
          <p:nvPr/>
        </p:nvPicPr>
        <p:blipFill>
          <a:blip r:embed="rId5" cstate="print"/>
          <a:srcRect/>
          <a:stretch>
            <a:fillRect/>
          </a:stretch>
        </p:blipFill>
        <p:spPr bwMode="auto">
          <a:xfrm>
            <a:off x="4038600" y="2667000"/>
            <a:ext cx="2857500" cy="1895475"/>
          </a:xfrm>
          <a:prstGeom prst="rect">
            <a:avLst/>
          </a:prstGeom>
          <a:noFill/>
          <a:ln w="9525">
            <a:noFill/>
            <a:miter lim="800000"/>
            <a:headEnd/>
            <a:tailEnd/>
          </a:ln>
        </p:spPr>
      </p:pic>
      <p:pic>
        <p:nvPicPr>
          <p:cNvPr id="105481" name="Picture 9" descr="miralax"/>
          <p:cNvPicPr>
            <a:picLocks noChangeAspect="1" noChangeArrowheads="1"/>
          </p:cNvPicPr>
          <p:nvPr/>
        </p:nvPicPr>
        <p:blipFill>
          <a:blip r:embed="rId6" cstate="print"/>
          <a:srcRect/>
          <a:stretch>
            <a:fillRect/>
          </a:stretch>
        </p:blipFill>
        <p:spPr bwMode="auto">
          <a:xfrm>
            <a:off x="1752600" y="2743200"/>
            <a:ext cx="1287463" cy="2362200"/>
          </a:xfrm>
          <a:prstGeom prst="rect">
            <a:avLst/>
          </a:prstGeom>
          <a:noFill/>
        </p:spPr>
      </p:pic>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p:cNvSpPr>
            <a:spLocks noGrp="1"/>
          </p:cNvSpPr>
          <p:nvPr>
            <p:ph type="title" idx="4294967295"/>
          </p:nvPr>
        </p:nvSpPr>
        <p:spPr/>
        <p:txBody>
          <a:bodyPr/>
          <a:lstStyle/>
          <a:p>
            <a:endParaRPr lang="en-US" smtClean="0"/>
          </a:p>
        </p:txBody>
      </p:sp>
      <p:pic>
        <p:nvPicPr>
          <p:cNvPr id="106499" name="Picture 2" descr="http://upload.wikimedia.org/wikipedia/commons/thumb/7/7e/IPad-WiFi-1stGen.jpg/837px-IPad-WiFi-1stGen.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106500" name="Content Placeholder 3" descr="What-is-Colonoscopy.jpg"/>
          <p:cNvPicPr>
            <a:picLocks noGrp="1" noChangeAspect="1"/>
          </p:cNvPicPr>
          <p:nvPr>
            <p:ph idx="4294967295"/>
          </p:nvPr>
        </p:nvPicPr>
        <p:blipFill>
          <a:blip r:embed="rId3" cstate="print"/>
          <a:srcRect/>
          <a:stretch>
            <a:fillRect/>
          </a:stretch>
        </p:blipFill>
        <p:spPr>
          <a:xfrm>
            <a:off x="914400" y="838200"/>
            <a:ext cx="7239000" cy="5105400"/>
          </a:xfrm>
        </p:spPr>
      </p:pic>
      <p:sp>
        <p:nvSpPr>
          <p:cNvPr id="6" name="Content Placeholder 2"/>
          <p:cNvSpPr txBox="1">
            <a:spLocks/>
          </p:cNvSpPr>
          <p:nvPr/>
        </p:nvSpPr>
        <p:spPr>
          <a:xfrm>
            <a:off x="914400" y="838200"/>
            <a:ext cx="7239000" cy="5181600"/>
          </a:xfrm>
          <a:prstGeom prst="rect">
            <a:avLst/>
          </a:prstGeom>
          <a:solidFill>
            <a:schemeClr val="tx2">
              <a:lumMod val="20000"/>
              <a:lumOff val="80000"/>
            </a:schemeClr>
          </a:solidFill>
        </p:spPr>
        <p:txBody>
          <a:bodyPr>
            <a:normAutofit/>
          </a:bodyPr>
          <a:lstStyle/>
          <a:p>
            <a:pPr algn="r"/>
            <a:r>
              <a:rPr lang="en-US" sz="2400">
                <a:latin typeface="Calibri" pitchFamily="34" charset="0"/>
              </a:rPr>
              <a:t>Time left to finish first half of Miralax prep: 02:53:22</a:t>
            </a:r>
          </a:p>
          <a:p>
            <a:pPr algn="r"/>
            <a:endParaRPr lang="en-US" sz="2400">
              <a:latin typeface="Calibri" pitchFamily="34" charset="0"/>
            </a:endParaRPr>
          </a:p>
          <a:p>
            <a:r>
              <a:rPr lang="en-US" sz="2400">
                <a:latin typeface="Calibri" pitchFamily="34" charset="0"/>
              </a:rPr>
              <a:t>Over the next 4 hours, please have your child take half (9oz)</a:t>
            </a:r>
            <a:r>
              <a:rPr lang="en-US" sz="2400" i="1">
                <a:latin typeface="Calibri" pitchFamily="34" charset="0"/>
              </a:rPr>
              <a:t> </a:t>
            </a:r>
            <a:r>
              <a:rPr lang="en-US" sz="2400">
                <a:latin typeface="Calibri" pitchFamily="34" charset="0"/>
              </a:rPr>
              <a:t>of the Miralax Prep</a:t>
            </a:r>
          </a:p>
          <a:p>
            <a:pPr>
              <a:spcBef>
                <a:spcPct val="20000"/>
              </a:spcBef>
              <a:buFont typeface="Arial" charset="0"/>
              <a:buNone/>
            </a:pPr>
            <a:endParaRPr lang="en-US" sz="3200">
              <a:latin typeface="Calibri" pitchFamily="34" charset="0"/>
            </a:endParaRPr>
          </a:p>
        </p:txBody>
      </p:sp>
      <p:sp>
        <p:nvSpPr>
          <p:cNvPr id="8" name="TextBox 7"/>
          <p:cNvSpPr txBox="1"/>
          <p:nvPr/>
        </p:nvSpPr>
        <p:spPr>
          <a:xfrm>
            <a:off x="4191000" y="5257800"/>
            <a:ext cx="1295400" cy="708025"/>
          </a:xfrm>
          <a:prstGeom prst="rect">
            <a:avLst/>
          </a:prstGeom>
          <a:solidFill>
            <a:schemeClr val="accent2">
              <a:lumMod val="40000"/>
              <a:lumOff val="60000"/>
            </a:schemeClr>
          </a:solidFill>
        </p:spPr>
        <p:txBody>
          <a:bodyPr>
            <a:spAutoFit/>
          </a:bodyPr>
          <a:lstStyle/>
          <a:p>
            <a:pPr fontAlgn="auto">
              <a:spcBef>
                <a:spcPts val="0"/>
              </a:spcBef>
              <a:spcAft>
                <a:spcPts val="0"/>
              </a:spcAft>
              <a:defRPr/>
            </a:pPr>
            <a:r>
              <a:rPr lang="en-US" sz="4000" dirty="0">
                <a:latin typeface="+mn-lt"/>
              </a:rPr>
              <a:t>BACK</a:t>
            </a:r>
          </a:p>
        </p:txBody>
      </p:sp>
      <p:pic>
        <p:nvPicPr>
          <p:cNvPr id="106503" name="Picture 2"/>
          <p:cNvPicPr>
            <a:picLocks noChangeAspect="1" noChangeArrowheads="1"/>
          </p:cNvPicPr>
          <p:nvPr/>
        </p:nvPicPr>
        <p:blipFill>
          <a:blip r:embed="rId4" cstate="print"/>
          <a:srcRect/>
          <a:stretch>
            <a:fillRect/>
          </a:stretch>
        </p:blipFill>
        <p:spPr bwMode="auto">
          <a:xfrm>
            <a:off x="7315200" y="5075238"/>
            <a:ext cx="823913" cy="944562"/>
          </a:xfrm>
          <a:prstGeom prst="rect">
            <a:avLst/>
          </a:prstGeom>
          <a:noFill/>
          <a:ln w="9525">
            <a:noFill/>
            <a:miter lim="800000"/>
            <a:headEnd/>
            <a:tailEnd/>
          </a:ln>
        </p:spPr>
      </p:pic>
      <p:pic>
        <p:nvPicPr>
          <p:cNvPr id="106504" name="Picture 2" descr="Hands"/>
          <p:cNvPicPr>
            <a:picLocks noChangeAspect="1" noChangeArrowheads="1"/>
          </p:cNvPicPr>
          <p:nvPr/>
        </p:nvPicPr>
        <p:blipFill>
          <a:blip r:embed="rId5" cstate="print"/>
          <a:srcRect/>
          <a:stretch>
            <a:fillRect/>
          </a:stretch>
        </p:blipFill>
        <p:spPr bwMode="auto">
          <a:xfrm>
            <a:off x="4038600" y="2667000"/>
            <a:ext cx="2857500" cy="1895475"/>
          </a:xfrm>
          <a:prstGeom prst="rect">
            <a:avLst/>
          </a:prstGeom>
          <a:noFill/>
          <a:ln w="9525">
            <a:noFill/>
            <a:miter lim="800000"/>
            <a:headEnd/>
            <a:tailEnd/>
          </a:ln>
        </p:spPr>
      </p:pic>
      <p:pic>
        <p:nvPicPr>
          <p:cNvPr id="106505" name="Picture 9" descr="miralax"/>
          <p:cNvPicPr>
            <a:picLocks noChangeAspect="1" noChangeArrowheads="1"/>
          </p:cNvPicPr>
          <p:nvPr/>
        </p:nvPicPr>
        <p:blipFill>
          <a:blip r:embed="rId6" cstate="print"/>
          <a:srcRect/>
          <a:stretch>
            <a:fillRect/>
          </a:stretch>
        </p:blipFill>
        <p:spPr bwMode="auto">
          <a:xfrm>
            <a:off x="1752600" y="2743200"/>
            <a:ext cx="1287463" cy="2362200"/>
          </a:xfrm>
          <a:prstGeom prst="rect">
            <a:avLst/>
          </a:prstGeom>
          <a:noFill/>
        </p:spPr>
      </p:pic>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endParaRPr lang="en-US" smtClean="0"/>
          </a:p>
        </p:txBody>
      </p:sp>
      <p:sp>
        <p:nvSpPr>
          <p:cNvPr id="57346" name="Content Placeholder 2"/>
          <p:cNvSpPr>
            <a:spLocks noGrp="1"/>
          </p:cNvSpPr>
          <p:nvPr>
            <p:ph idx="1"/>
          </p:nvPr>
        </p:nvSpPr>
        <p:spPr/>
        <p:txBody>
          <a:bodyPr/>
          <a:lstStyle/>
          <a:p>
            <a:r>
              <a:rPr lang="en-US" dirty="0" smtClean="0"/>
              <a:t>Over the next 4 hours, different tips will randomly appear on the screen, fading into each other</a:t>
            </a:r>
          </a:p>
          <a:p>
            <a:r>
              <a:rPr lang="en-US" dirty="0" smtClean="0"/>
              <a:t>Each tip remains on screen for 2 minutes at a time.</a:t>
            </a:r>
          </a:p>
          <a:p>
            <a:r>
              <a:rPr lang="en-US" dirty="0" smtClean="0"/>
              <a:t>Examples are on the next few screens and will be the only ones we will use for now</a:t>
            </a:r>
            <a:endParaRPr lang="en-US"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endParaRPr lang="en-US" smtClean="0"/>
          </a:p>
        </p:txBody>
      </p:sp>
      <p:pic>
        <p:nvPicPr>
          <p:cNvPr id="58370" name="Picture 2" descr="http://upload.wikimedia.org/wikipedia/commons/thumb/7/7e/IPad-WiFi-1stGen.jpg/837px-IPad-WiFi-1stGen.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8371" name="Content Placeholder 3" descr="What-is-Colonoscopy.jpg"/>
          <p:cNvPicPr>
            <a:picLocks noGrp="1" noChangeAspect="1"/>
          </p:cNvPicPr>
          <p:nvPr>
            <p:ph idx="1"/>
          </p:nvPr>
        </p:nvPicPr>
        <p:blipFill>
          <a:blip r:embed="rId3" cstate="print"/>
          <a:srcRect/>
          <a:stretch>
            <a:fillRect/>
          </a:stretch>
        </p:blipFill>
        <p:spPr>
          <a:xfrm>
            <a:off x="914400" y="838200"/>
            <a:ext cx="7239000" cy="5105400"/>
          </a:xfrm>
        </p:spPr>
      </p:pic>
      <p:sp>
        <p:nvSpPr>
          <p:cNvPr id="6" name="Content Placeholder 2"/>
          <p:cNvSpPr txBox="1">
            <a:spLocks/>
          </p:cNvSpPr>
          <p:nvPr/>
        </p:nvSpPr>
        <p:spPr>
          <a:xfrm>
            <a:off x="914400" y="838200"/>
            <a:ext cx="7239000" cy="5181600"/>
          </a:xfrm>
          <a:prstGeom prst="rect">
            <a:avLst/>
          </a:prstGeom>
          <a:solidFill>
            <a:schemeClr val="tx2">
              <a:lumMod val="20000"/>
              <a:lumOff val="80000"/>
            </a:schemeClr>
          </a:solidFill>
        </p:spPr>
        <p:txBody>
          <a:bodyPr>
            <a:normAutofit/>
          </a:bodyPr>
          <a:lstStyle/>
          <a:p>
            <a:pPr algn="r"/>
            <a:r>
              <a:rPr lang="en-US" sz="2400">
                <a:latin typeface="Calibri" pitchFamily="34" charset="0"/>
              </a:rPr>
              <a:t>Time left to finish first half of Miralax prep: 02:23:44</a:t>
            </a:r>
          </a:p>
          <a:p>
            <a:pPr algn="r"/>
            <a:endParaRPr lang="en-US" sz="2400">
              <a:latin typeface="Calibri" pitchFamily="34" charset="0"/>
            </a:endParaRPr>
          </a:p>
          <a:p>
            <a:r>
              <a:rPr lang="en-US" sz="2400">
                <a:latin typeface="Calibri" pitchFamily="34" charset="0"/>
              </a:rPr>
              <a:t>Over the next 4 hours, please have your child take half (9oz)</a:t>
            </a:r>
            <a:r>
              <a:rPr lang="en-US" sz="2400" i="1">
                <a:latin typeface="Calibri" pitchFamily="34" charset="0"/>
              </a:rPr>
              <a:t> </a:t>
            </a:r>
            <a:r>
              <a:rPr lang="en-US" sz="2400">
                <a:latin typeface="Calibri" pitchFamily="34" charset="0"/>
              </a:rPr>
              <a:t>of the Miralax Prep</a:t>
            </a:r>
          </a:p>
          <a:p>
            <a:pPr>
              <a:spcBef>
                <a:spcPct val="20000"/>
              </a:spcBef>
              <a:buFont typeface="Arial" charset="0"/>
              <a:buNone/>
            </a:pPr>
            <a:endParaRPr lang="en-US" sz="2400">
              <a:latin typeface="Calibri" pitchFamily="34" charset="0"/>
            </a:endParaRPr>
          </a:p>
          <a:p>
            <a:pPr>
              <a:spcBef>
                <a:spcPct val="20000"/>
              </a:spcBef>
            </a:pPr>
            <a:r>
              <a:rPr lang="en-US" sz="3200" b="1">
                <a:latin typeface="Calibri" pitchFamily="34" charset="0"/>
              </a:rPr>
              <a:t>For the last 7 hours prior to </a:t>
            </a:r>
          </a:p>
          <a:p>
            <a:pPr>
              <a:spcBef>
                <a:spcPct val="20000"/>
              </a:spcBef>
            </a:pPr>
            <a:r>
              <a:rPr lang="en-US" sz="3200" b="1">
                <a:latin typeface="Calibri" pitchFamily="34" charset="0"/>
              </a:rPr>
              <a:t>the procedure, your child </a:t>
            </a:r>
          </a:p>
          <a:p>
            <a:pPr>
              <a:spcBef>
                <a:spcPct val="20000"/>
              </a:spcBef>
            </a:pPr>
            <a:r>
              <a:rPr lang="en-US" sz="3200" b="1">
                <a:latin typeface="Calibri" pitchFamily="34" charset="0"/>
              </a:rPr>
              <a:t>Should have nothing to eat </a:t>
            </a:r>
          </a:p>
          <a:p>
            <a:pPr>
              <a:spcBef>
                <a:spcPct val="20000"/>
              </a:spcBef>
            </a:pPr>
            <a:r>
              <a:rPr lang="en-US" sz="3200" b="1">
                <a:latin typeface="Calibri" pitchFamily="34" charset="0"/>
              </a:rPr>
              <a:t>or drink.</a:t>
            </a:r>
            <a:endParaRPr lang="en-US" sz="3200">
              <a:latin typeface="Calibri" pitchFamily="34" charset="0"/>
            </a:endParaRPr>
          </a:p>
        </p:txBody>
      </p:sp>
      <p:pic>
        <p:nvPicPr>
          <p:cNvPr id="58374" name="Picture 2"/>
          <p:cNvPicPr>
            <a:picLocks noChangeAspect="1" noChangeArrowheads="1"/>
          </p:cNvPicPr>
          <p:nvPr/>
        </p:nvPicPr>
        <p:blipFill>
          <a:blip r:embed="rId4" cstate="print"/>
          <a:srcRect/>
          <a:stretch>
            <a:fillRect/>
          </a:stretch>
        </p:blipFill>
        <p:spPr bwMode="auto">
          <a:xfrm>
            <a:off x="7315200" y="5075238"/>
            <a:ext cx="823913" cy="944562"/>
          </a:xfrm>
          <a:prstGeom prst="rect">
            <a:avLst/>
          </a:prstGeom>
          <a:noFill/>
          <a:ln w="9525">
            <a:noFill/>
            <a:miter lim="800000"/>
            <a:headEnd/>
            <a:tailEnd/>
          </a:ln>
        </p:spPr>
      </p:pic>
      <p:pic>
        <p:nvPicPr>
          <p:cNvPr id="58375" name="Picture 2" descr="Girl 2"/>
          <p:cNvPicPr>
            <a:picLocks noChangeAspect="1" noChangeArrowheads="1"/>
          </p:cNvPicPr>
          <p:nvPr/>
        </p:nvPicPr>
        <p:blipFill>
          <a:blip r:embed="rId5" cstate="print"/>
          <a:srcRect/>
          <a:stretch>
            <a:fillRect/>
          </a:stretch>
        </p:blipFill>
        <p:spPr bwMode="auto">
          <a:xfrm>
            <a:off x="6096000" y="3429000"/>
            <a:ext cx="1714500" cy="11430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p:txBody>
          <a:bodyPr/>
          <a:lstStyle/>
          <a:p>
            <a:endParaRPr lang="en-US" smtClean="0"/>
          </a:p>
        </p:txBody>
      </p:sp>
      <p:pic>
        <p:nvPicPr>
          <p:cNvPr id="59394" name="Picture 2" descr="http://upload.wikimedia.org/wikipedia/commons/thumb/7/7e/IPad-WiFi-1stGen.jpg/837px-IPad-WiFi-1stGen.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9395" name="Content Placeholder 3" descr="What-is-Colonoscopy.jpg"/>
          <p:cNvPicPr>
            <a:picLocks noGrp="1" noChangeAspect="1"/>
          </p:cNvPicPr>
          <p:nvPr>
            <p:ph idx="1"/>
          </p:nvPr>
        </p:nvPicPr>
        <p:blipFill>
          <a:blip r:embed="rId3" cstate="print"/>
          <a:srcRect/>
          <a:stretch>
            <a:fillRect/>
          </a:stretch>
        </p:blipFill>
        <p:spPr>
          <a:xfrm>
            <a:off x="914400" y="838200"/>
            <a:ext cx="7239000" cy="5105400"/>
          </a:xfrm>
        </p:spPr>
      </p:pic>
      <p:sp>
        <p:nvSpPr>
          <p:cNvPr id="6" name="Content Placeholder 2"/>
          <p:cNvSpPr txBox="1">
            <a:spLocks/>
          </p:cNvSpPr>
          <p:nvPr/>
        </p:nvSpPr>
        <p:spPr>
          <a:xfrm>
            <a:off x="914400" y="838200"/>
            <a:ext cx="7239000" cy="5181600"/>
          </a:xfrm>
          <a:prstGeom prst="rect">
            <a:avLst/>
          </a:prstGeom>
          <a:solidFill>
            <a:schemeClr val="tx2">
              <a:lumMod val="20000"/>
              <a:lumOff val="80000"/>
            </a:schemeClr>
          </a:solidFill>
        </p:spPr>
        <p:txBody>
          <a:bodyPr>
            <a:normAutofit/>
          </a:bodyPr>
          <a:lstStyle/>
          <a:p>
            <a:pPr algn="r"/>
            <a:r>
              <a:rPr lang="en-US" sz="2400">
                <a:latin typeface="Calibri" pitchFamily="34" charset="0"/>
              </a:rPr>
              <a:t>Time left to finish first half of Miralax prep: 01:01:22</a:t>
            </a:r>
          </a:p>
          <a:p>
            <a:pPr algn="r"/>
            <a:endParaRPr lang="en-US" sz="2400">
              <a:latin typeface="Calibri" pitchFamily="34" charset="0"/>
            </a:endParaRPr>
          </a:p>
          <a:p>
            <a:r>
              <a:rPr lang="en-US" sz="2400">
                <a:latin typeface="Calibri" pitchFamily="34" charset="0"/>
              </a:rPr>
              <a:t>Over the next 4 hours, please have your child take half (9oz)</a:t>
            </a:r>
            <a:r>
              <a:rPr lang="en-US" sz="2400" i="1">
                <a:latin typeface="Calibri" pitchFamily="34" charset="0"/>
              </a:rPr>
              <a:t> </a:t>
            </a:r>
            <a:r>
              <a:rPr lang="en-US" sz="2400">
                <a:latin typeface="Calibri" pitchFamily="34" charset="0"/>
              </a:rPr>
              <a:t>of the Miralax Prep</a:t>
            </a:r>
          </a:p>
          <a:p>
            <a:endParaRPr lang="en-US" sz="2400">
              <a:latin typeface="Calibri" pitchFamily="34" charset="0"/>
            </a:endParaRPr>
          </a:p>
          <a:p>
            <a:r>
              <a:rPr lang="en-US" sz="2400" b="1">
                <a:latin typeface="Calibri" pitchFamily="34" charset="0"/>
              </a:rPr>
              <a:t>Once the prep has begun, </a:t>
            </a:r>
          </a:p>
          <a:p>
            <a:r>
              <a:rPr lang="en-US" sz="2400" b="1">
                <a:latin typeface="Calibri" pitchFamily="34" charset="0"/>
              </a:rPr>
              <a:t>your child must be on a diet </a:t>
            </a:r>
          </a:p>
          <a:p>
            <a:r>
              <a:rPr lang="en-US" sz="2400" b="1">
                <a:latin typeface="Calibri" pitchFamily="34" charset="0"/>
              </a:rPr>
              <a:t>consisting of clear liquids only.  </a:t>
            </a:r>
          </a:p>
          <a:p>
            <a:r>
              <a:rPr lang="en-US" sz="2400" b="1">
                <a:latin typeface="Calibri" pitchFamily="34" charset="0"/>
              </a:rPr>
              <a:t>Clear liquids are those that </a:t>
            </a:r>
          </a:p>
          <a:p>
            <a:r>
              <a:rPr lang="en-US" sz="2400" b="1">
                <a:latin typeface="Calibri" pitchFamily="34" charset="0"/>
              </a:rPr>
              <a:t>you can see through.</a:t>
            </a:r>
            <a:r>
              <a:rPr lang="en-US" sz="2400">
                <a:latin typeface="Calibri" pitchFamily="34" charset="0"/>
              </a:rPr>
              <a:t>  </a:t>
            </a:r>
          </a:p>
          <a:p>
            <a:r>
              <a:rPr lang="en-US" sz="2400" b="1">
                <a:latin typeface="Calibri" pitchFamily="34" charset="0"/>
              </a:rPr>
              <a:t>Avoid red, orange or purple </a:t>
            </a:r>
          </a:p>
          <a:p>
            <a:r>
              <a:rPr lang="en-US" sz="2400" b="1">
                <a:latin typeface="Calibri" pitchFamily="34" charset="0"/>
              </a:rPr>
              <a:t>liquids.</a:t>
            </a:r>
            <a:endParaRPr lang="en-US" sz="2400">
              <a:latin typeface="Calibri" pitchFamily="34" charset="0"/>
            </a:endParaRPr>
          </a:p>
          <a:p>
            <a:pPr>
              <a:spcBef>
                <a:spcPct val="20000"/>
              </a:spcBef>
              <a:buFont typeface="Arial" charset="0"/>
              <a:buNone/>
            </a:pPr>
            <a:endParaRPr lang="en-US" sz="2400">
              <a:latin typeface="Calibri" pitchFamily="34" charset="0"/>
            </a:endParaRPr>
          </a:p>
        </p:txBody>
      </p:sp>
      <p:pic>
        <p:nvPicPr>
          <p:cNvPr id="59398" name="Picture 2"/>
          <p:cNvPicPr>
            <a:picLocks noChangeAspect="1" noChangeArrowheads="1"/>
          </p:cNvPicPr>
          <p:nvPr/>
        </p:nvPicPr>
        <p:blipFill>
          <a:blip r:embed="rId4" cstate="print"/>
          <a:srcRect/>
          <a:stretch>
            <a:fillRect/>
          </a:stretch>
        </p:blipFill>
        <p:spPr bwMode="auto">
          <a:xfrm>
            <a:off x="7315200" y="5075238"/>
            <a:ext cx="823913" cy="944562"/>
          </a:xfrm>
          <a:prstGeom prst="rect">
            <a:avLst/>
          </a:prstGeom>
          <a:noFill/>
          <a:ln w="9525">
            <a:noFill/>
            <a:miter lim="800000"/>
            <a:headEnd/>
            <a:tailEnd/>
          </a:ln>
        </p:spPr>
      </p:pic>
      <p:pic>
        <p:nvPicPr>
          <p:cNvPr id="59402" name="Picture 10" descr="Water, Glass, Juice, Outline, Drawing, Cup, Bottle"/>
          <p:cNvPicPr>
            <a:picLocks noChangeAspect="1" noChangeArrowheads="1"/>
          </p:cNvPicPr>
          <p:nvPr/>
        </p:nvPicPr>
        <p:blipFill>
          <a:blip r:embed="rId5" cstate="print"/>
          <a:srcRect/>
          <a:stretch>
            <a:fillRect/>
          </a:stretch>
        </p:blipFill>
        <p:spPr bwMode="auto">
          <a:xfrm>
            <a:off x="4953000" y="2438400"/>
            <a:ext cx="2971800" cy="2763838"/>
          </a:xfrm>
          <a:prstGeom prst="rect">
            <a:avLst/>
          </a:prstGeom>
          <a:noFill/>
        </p:spPr>
      </p:pic>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endParaRPr lang="en-US" smtClean="0"/>
          </a:p>
        </p:txBody>
      </p:sp>
      <p:pic>
        <p:nvPicPr>
          <p:cNvPr id="58370" name="Picture 2" descr="http://upload.wikimedia.org/wikipedia/commons/thumb/7/7e/IPad-WiFi-1stGen.jpg/837px-IPad-WiFi-1stGen.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8371" name="Content Placeholder 3" descr="What-is-Colonoscopy.jpg"/>
          <p:cNvPicPr>
            <a:picLocks noGrp="1" noChangeAspect="1"/>
          </p:cNvPicPr>
          <p:nvPr>
            <p:ph idx="1"/>
          </p:nvPr>
        </p:nvPicPr>
        <p:blipFill>
          <a:blip r:embed="rId3" cstate="print"/>
          <a:srcRect/>
          <a:stretch>
            <a:fillRect/>
          </a:stretch>
        </p:blipFill>
        <p:spPr>
          <a:xfrm>
            <a:off x="914400" y="838200"/>
            <a:ext cx="7239000" cy="5105400"/>
          </a:xfrm>
        </p:spPr>
      </p:pic>
      <p:sp>
        <p:nvSpPr>
          <p:cNvPr id="6" name="Content Placeholder 2"/>
          <p:cNvSpPr txBox="1">
            <a:spLocks/>
          </p:cNvSpPr>
          <p:nvPr/>
        </p:nvSpPr>
        <p:spPr>
          <a:xfrm>
            <a:off x="914400" y="838200"/>
            <a:ext cx="7239000" cy="5181600"/>
          </a:xfrm>
          <a:prstGeom prst="rect">
            <a:avLst/>
          </a:prstGeom>
          <a:solidFill>
            <a:schemeClr val="tx2">
              <a:lumMod val="20000"/>
              <a:lumOff val="80000"/>
            </a:schemeClr>
          </a:solidFill>
        </p:spPr>
        <p:txBody>
          <a:bodyPr>
            <a:normAutofit/>
          </a:bodyPr>
          <a:lstStyle/>
          <a:p>
            <a:pPr algn="r"/>
            <a:r>
              <a:rPr lang="en-US" sz="2400" dirty="0">
                <a:latin typeface="Calibri" pitchFamily="34" charset="0"/>
              </a:rPr>
              <a:t>Time left to finish first half of </a:t>
            </a:r>
            <a:r>
              <a:rPr lang="en-US" sz="2400" dirty="0" err="1">
                <a:latin typeface="Calibri" pitchFamily="34" charset="0"/>
              </a:rPr>
              <a:t>Miralax</a:t>
            </a:r>
            <a:r>
              <a:rPr lang="en-US" sz="2400" dirty="0">
                <a:latin typeface="Calibri" pitchFamily="34" charset="0"/>
              </a:rPr>
              <a:t> prep</a:t>
            </a:r>
            <a:r>
              <a:rPr lang="en-US" sz="2400">
                <a:latin typeface="Calibri" pitchFamily="34" charset="0"/>
              </a:rPr>
              <a:t>: </a:t>
            </a:r>
            <a:r>
              <a:rPr lang="en-US" sz="2400" smtClean="0">
                <a:latin typeface="Calibri" pitchFamily="34" charset="0"/>
              </a:rPr>
              <a:t>01:00:44</a:t>
            </a:r>
            <a:endParaRPr lang="en-US" sz="2400" dirty="0">
              <a:latin typeface="Calibri" pitchFamily="34" charset="0"/>
            </a:endParaRPr>
          </a:p>
          <a:p>
            <a:pPr algn="r"/>
            <a:endParaRPr lang="en-US" sz="2400" dirty="0">
              <a:latin typeface="Calibri" pitchFamily="34" charset="0"/>
            </a:endParaRPr>
          </a:p>
          <a:p>
            <a:r>
              <a:rPr lang="en-US" sz="2400" dirty="0">
                <a:latin typeface="Calibri" pitchFamily="34" charset="0"/>
              </a:rPr>
              <a:t>Over the next 4 hours, please have your child take half (9oz)</a:t>
            </a:r>
            <a:r>
              <a:rPr lang="en-US" sz="2400" i="1" dirty="0">
                <a:latin typeface="Calibri" pitchFamily="34" charset="0"/>
              </a:rPr>
              <a:t> </a:t>
            </a:r>
            <a:r>
              <a:rPr lang="en-US" sz="2400" dirty="0">
                <a:latin typeface="Calibri" pitchFamily="34" charset="0"/>
              </a:rPr>
              <a:t>of the </a:t>
            </a:r>
            <a:r>
              <a:rPr lang="en-US" sz="2400" dirty="0" err="1">
                <a:latin typeface="Calibri" pitchFamily="34" charset="0"/>
              </a:rPr>
              <a:t>Miralax</a:t>
            </a:r>
            <a:r>
              <a:rPr lang="en-US" sz="2400" dirty="0">
                <a:latin typeface="Calibri" pitchFamily="34" charset="0"/>
              </a:rPr>
              <a:t> Prep</a:t>
            </a:r>
          </a:p>
          <a:p>
            <a:pPr>
              <a:spcBef>
                <a:spcPct val="20000"/>
              </a:spcBef>
              <a:buFont typeface="Arial" charset="0"/>
              <a:buNone/>
            </a:pPr>
            <a:endParaRPr lang="en-US" sz="2400" dirty="0">
              <a:latin typeface="Calibri" pitchFamily="34" charset="0"/>
            </a:endParaRPr>
          </a:p>
          <a:p>
            <a:pPr>
              <a:spcBef>
                <a:spcPct val="20000"/>
              </a:spcBef>
            </a:pPr>
            <a:r>
              <a:rPr lang="en-US" sz="3200" b="1" dirty="0" smtClean="0">
                <a:latin typeface="Calibri" pitchFamily="34" charset="0"/>
              </a:rPr>
              <a:t>It is perfectly fine for your</a:t>
            </a:r>
          </a:p>
          <a:p>
            <a:pPr>
              <a:spcBef>
                <a:spcPct val="20000"/>
              </a:spcBef>
            </a:pPr>
            <a:r>
              <a:rPr lang="en-US" sz="3200" b="1" dirty="0" smtClean="0">
                <a:latin typeface="Calibri" pitchFamily="34" charset="0"/>
              </a:rPr>
              <a:t>Child to finish the first half</a:t>
            </a:r>
          </a:p>
          <a:p>
            <a:pPr>
              <a:spcBef>
                <a:spcPct val="20000"/>
              </a:spcBef>
            </a:pPr>
            <a:r>
              <a:rPr lang="en-US" sz="3200" b="1" dirty="0" smtClean="0">
                <a:latin typeface="Calibri" pitchFamily="34" charset="0"/>
              </a:rPr>
              <a:t>Of the prep early.  You do not</a:t>
            </a:r>
          </a:p>
          <a:p>
            <a:pPr>
              <a:spcBef>
                <a:spcPct val="20000"/>
              </a:spcBef>
            </a:pPr>
            <a:r>
              <a:rPr lang="en-US" sz="3200" b="1" dirty="0" smtClean="0">
                <a:latin typeface="Calibri" pitchFamily="34" charset="0"/>
              </a:rPr>
              <a:t>Have to wait the entire 4 hours.</a:t>
            </a:r>
            <a:endParaRPr lang="en-US" sz="3200" dirty="0">
              <a:latin typeface="Calibri" pitchFamily="34" charset="0"/>
            </a:endParaRPr>
          </a:p>
        </p:txBody>
      </p:sp>
      <p:pic>
        <p:nvPicPr>
          <p:cNvPr id="58374" name="Picture 2"/>
          <p:cNvPicPr>
            <a:picLocks noChangeAspect="1" noChangeArrowheads="1"/>
          </p:cNvPicPr>
          <p:nvPr/>
        </p:nvPicPr>
        <p:blipFill>
          <a:blip r:embed="rId4" cstate="print"/>
          <a:srcRect/>
          <a:stretch>
            <a:fillRect/>
          </a:stretch>
        </p:blipFill>
        <p:spPr bwMode="auto">
          <a:xfrm>
            <a:off x="7315200" y="5075238"/>
            <a:ext cx="823913" cy="944562"/>
          </a:xfrm>
          <a:prstGeom prst="rect">
            <a:avLst/>
          </a:prstGeom>
          <a:noFill/>
          <a:ln w="9525">
            <a:noFill/>
            <a:miter lim="800000"/>
            <a:headEnd/>
            <a:tailEnd/>
          </a:ln>
        </p:spPr>
      </p:pic>
      <p:pic>
        <p:nvPicPr>
          <p:cNvPr id="58375" name="Picture 2" descr="Girl 2"/>
          <p:cNvPicPr>
            <a:picLocks noChangeAspect="1" noChangeArrowheads="1"/>
          </p:cNvPicPr>
          <p:nvPr/>
        </p:nvPicPr>
        <p:blipFill>
          <a:blip r:embed="rId5" cstate="print"/>
          <a:srcRect/>
          <a:stretch>
            <a:fillRect/>
          </a:stretch>
        </p:blipFill>
        <p:spPr bwMode="auto">
          <a:xfrm>
            <a:off x="6096000" y="3429000"/>
            <a:ext cx="1714500" cy="11430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endParaRPr lang="en-US" dirty="0" smtClean="0"/>
          </a:p>
        </p:txBody>
      </p:sp>
      <p:sp>
        <p:nvSpPr>
          <p:cNvPr id="65538" name="Content Placeholder 2"/>
          <p:cNvSpPr>
            <a:spLocks noGrp="1"/>
          </p:cNvSpPr>
          <p:nvPr>
            <p:ph idx="1"/>
          </p:nvPr>
        </p:nvSpPr>
        <p:spPr>
          <a:xfrm>
            <a:off x="457200" y="1219200"/>
            <a:ext cx="8229600" cy="5334000"/>
          </a:xfrm>
        </p:spPr>
        <p:txBody>
          <a:bodyPr/>
          <a:lstStyle/>
          <a:p>
            <a:r>
              <a:rPr lang="en-US" sz="4000" dirty="0" smtClean="0"/>
              <a:t>A</a:t>
            </a:r>
            <a:r>
              <a:rPr lang="en-US" sz="4000" dirty="0" smtClean="0"/>
              <a:t>n audio alert warns patients when they have 1 hour, 30 </a:t>
            </a:r>
            <a:r>
              <a:rPr lang="en-US" sz="4000" dirty="0" smtClean="0"/>
              <a:t>and 10 minutes </a:t>
            </a:r>
            <a:r>
              <a:rPr lang="en-US" sz="4000" dirty="0" err="1" smtClean="0"/>
              <a:t>minutes</a:t>
            </a:r>
            <a:r>
              <a:rPr lang="en-US" sz="4000" dirty="0" smtClean="0"/>
              <a:t> left to Finish the prep.</a:t>
            </a:r>
            <a:endParaRPr lang="en-US" sz="4000"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p:txBody>
          <a:bodyPr/>
          <a:lstStyle/>
          <a:p>
            <a:endParaRPr lang="en-US" smtClean="0"/>
          </a:p>
        </p:txBody>
      </p:sp>
      <p:pic>
        <p:nvPicPr>
          <p:cNvPr id="59394" name="Picture 2" descr="http://upload.wikimedia.org/wikipedia/commons/thumb/7/7e/IPad-WiFi-1stGen.jpg/837px-IPad-WiFi-1stGen.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9395" name="Content Placeholder 3" descr="What-is-Colonoscopy.jpg"/>
          <p:cNvPicPr>
            <a:picLocks noGrp="1" noChangeAspect="1"/>
          </p:cNvPicPr>
          <p:nvPr>
            <p:ph idx="1"/>
          </p:nvPr>
        </p:nvPicPr>
        <p:blipFill>
          <a:blip r:embed="rId3" cstate="print"/>
          <a:srcRect/>
          <a:stretch>
            <a:fillRect/>
          </a:stretch>
        </p:blipFill>
        <p:spPr>
          <a:xfrm>
            <a:off x="914400" y="838200"/>
            <a:ext cx="7239000" cy="5105400"/>
          </a:xfrm>
        </p:spPr>
      </p:pic>
      <p:sp>
        <p:nvSpPr>
          <p:cNvPr id="6" name="Content Placeholder 2"/>
          <p:cNvSpPr txBox="1">
            <a:spLocks/>
          </p:cNvSpPr>
          <p:nvPr/>
        </p:nvSpPr>
        <p:spPr>
          <a:xfrm>
            <a:off x="914400" y="838200"/>
            <a:ext cx="7239000" cy="5181600"/>
          </a:xfrm>
          <a:prstGeom prst="rect">
            <a:avLst/>
          </a:prstGeom>
          <a:solidFill>
            <a:schemeClr val="tx2">
              <a:lumMod val="20000"/>
              <a:lumOff val="80000"/>
            </a:schemeClr>
          </a:solidFill>
        </p:spPr>
        <p:txBody>
          <a:bodyPr>
            <a:normAutofit/>
          </a:bodyPr>
          <a:lstStyle/>
          <a:p>
            <a:pPr algn="r"/>
            <a:r>
              <a:rPr lang="en-US" sz="2400">
                <a:latin typeface="Calibri" pitchFamily="34" charset="0"/>
              </a:rPr>
              <a:t>Time left to finish first half of Miralax prep: 01:01:22</a:t>
            </a:r>
          </a:p>
          <a:p>
            <a:pPr algn="r"/>
            <a:endParaRPr lang="en-US" sz="2400">
              <a:latin typeface="Calibri" pitchFamily="34" charset="0"/>
            </a:endParaRPr>
          </a:p>
          <a:p>
            <a:r>
              <a:rPr lang="en-US" sz="2400">
                <a:latin typeface="Calibri" pitchFamily="34" charset="0"/>
              </a:rPr>
              <a:t>Over the next 4 hours, please have your child take half (9oz)</a:t>
            </a:r>
            <a:r>
              <a:rPr lang="en-US" sz="2400" i="1">
                <a:latin typeface="Calibri" pitchFamily="34" charset="0"/>
              </a:rPr>
              <a:t> </a:t>
            </a:r>
            <a:r>
              <a:rPr lang="en-US" sz="2400">
                <a:latin typeface="Calibri" pitchFamily="34" charset="0"/>
              </a:rPr>
              <a:t>of the Miralax Prep</a:t>
            </a:r>
          </a:p>
          <a:p>
            <a:endParaRPr lang="en-US" sz="2400">
              <a:latin typeface="Calibri" pitchFamily="34" charset="0"/>
            </a:endParaRPr>
          </a:p>
          <a:p>
            <a:r>
              <a:rPr lang="en-US" sz="2400" b="1">
                <a:latin typeface="Calibri" pitchFamily="34" charset="0"/>
              </a:rPr>
              <a:t>Once the prep has begun, </a:t>
            </a:r>
          </a:p>
          <a:p>
            <a:r>
              <a:rPr lang="en-US" sz="2400" b="1">
                <a:latin typeface="Calibri" pitchFamily="34" charset="0"/>
              </a:rPr>
              <a:t>your child must be on a diet </a:t>
            </a:r>
          </a:p>
          <a:p>
            <a:r>
              <a:rPr lang="en-US" sz="2400" b="1">
                <a:latin typeface="Calibri" pitchFamily="34" charset="0"/>
              </a:rPr>
              <a:t>consisting of clear liquids only.  </a:t>
            </a:r>
          </a:p>
          <a:p>
            <a:r>
              <a:rPr lang="en-US" sz="2400" b="1">
                <a:latin typeface="Calibri" pitchFamily="34" charset="0"/>
              </a:rPr>
              <a:t>Clear liquids are those that </a:t>
            </a:r>
          </a:p>
          <a:p>
            <a:r>
              <a:rPr lang="en-US" sz="2400" b="1">
                <a:latin typeface="Calibri" pitchFamily="34" charset="0"/>
              </a:rPr>
              <a:t>you can see through.</a:t>
            </a:r>
            <a:r>
              <a:rPr lang="en-US" sz="2400">
                <a:latin typeface="Calibri" pitchFamily="34" charset="0"/>
              </a:rPr>
              <a:t>  </a:t>
            </a:r>
          </a:p>
          <a:p>
            <a:r>
              <a:rPr lang="en-US" sz="2400" b="1">
                <a:latin typeface="Calibri" pitchFamily="34" charset="0"/>
              </a:rPr>
              <a:t>Avoid red, orange or purple </a:t>
            </a:r>
          </a:p>
          <a:p>
            <a:r>
              <a:rPr lang="en-US" sz="2400" b="1">
                <a:latin typeface="Calibri" pitchFamily="34" charset="0"/>
              </a:rPr>
              <a:t>liquids.</a:t>
            </a:r>
            <a:endParaRPr lang="en-US" sz="2400">
              <a:latin typeface="Calibri" pitchFamily="34" charset="0"/>
            </a:endParaRPr>
          </a:p>
          <a:p>
            <a:pPr>
              <a:spcBef>
                <a:spcPct val="20000"/>
              </a:spcBef>
              <a:buFont typeface="Arial" charset="0"/>
              <a:buNone/>
            </a:pPr>
            <a:endParaRPr lang="en-US" sz="2400">
              <a:latin typeface="Calibri" pitchFamily="34" charset="0"/>
            </a:endParaRPr>
          </a:p>
        </p:txBody>
      </p:sp>
      <p:pic>
        <p:nvPicPr>
          <p:cNvPr id="59398" name="Picture 2"/>
          <p:cNvPicPr>
            <a:picLocks noChangeAspect="1" noChangeArrowheads="1"/>
          </p:cNvPicPr>
          <p:nvPr/>
        </p:nvPicPr>
        <p:blipFill>
          <a:blip r:embed="rId4" cstate="print"/>
          <a:srcRect/>
          <a:stretch>
            <a:fillRect/>
          </a:stretch>
        </p:blipFill>
        <p:spPr bwMode="auto">
          <a:xfrm>
            <a:off x="7315200" y="5075238"/>
            <a:ext cx="823913" cy="944562"/>
          </a:xfrm>
          <a:prstGeom prst="rect">
            <a:avLst/>
          </a:prstGeom>
          <a:noFill/>
          <a:ln w="9525">
            <a:noFill/>
            <a:miter lim="800000"/>
            <a:headEnd/>
            <a:tailEnd/>
          </a:ln>
        </p:spPr>
      </p:pic>
      <p:pic>
        <p:nvPicPr>
          <p:cNvPr id="59402" name="Picture 10" descr="Water, Glass, Juice, Outline, Drawing, Cup, Bottle"/>
          <p:cNvPicPr>
            <a:picLocks noChangeAspect="1" noChangeArrowheads="1"/>
          </p:cNvPicPr>
          <p:nvPr/>
        </p:nvPicPr>
        <p:blipFill>
          <a:blip r:embed="rId5" cstate="print"/>
          <a:srcRect/>
          <a:stretch>
            <a:fillRect/>
          </a:stretch>
        </p:blipFill>
        <p:spPr bwMode="auto">
          <a:xfrm>
            <a:off x="4953000" y="2438400"/>
            <a:ext cx="2971800" cy="2763838"/>
          </a:xfrm>
          <a:prstGeom prst="rect">
            <a:avLst/>
          </a:prstGeom>
          <a:noFill/>
        </p:spPr>
      </p:pic>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p:txBody>
          <a:bodyPr/>
          <a:lstStyle/>
          <a:p>
            <a:endParaRPr lang="en-US" smtClean="0"/>
          </a:p>
        </p:txBody>
      </p:sp>
      <p:pic>
        <p:nvPicPr>
          <p:cNvPr id="59394" name="Picture 2" descr="http://upload.wikimedia.org/wikipedia/commons/thumb/7/7e/IPad-WiFi-1stGen.jpg/837px-IPad-WiFi-1stGen.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9395" name="Content Placeholder 3" descr="What-is-Colonoscopy.jpg"/>
          <p:cNvPicPr>
            <a:picLocks noGrp="1" noChangeAspect="1"/>
          </p:cNvPicPr>
          <p:nvPr>
            <p:ph idx="1"/>
          </p:nvPr>
        </p:nvPicPr>
        <p:blipFill>
          <a:blip r:embed="rId3" cstate="print"/>
          <a:srcRect/>
          <a:stretch>
            <a:fillRect/>
          </a:stretch>
        </p:blipFill>
        <p:spPr>
          <a:xfrm>
            <a:off x="914400" y="838200"/>
            <a:ext cx="7239000" cy="5105400"/>
          </a:xfrm>
        </p:spPr>
      </p:pic>
      <p:sp>
        <p:nvSpPr>
          <p:cNvPr id="6" name="Content Placeholder 2"/>
          <p:cNvSpPr txBox="1">
            <a:spLocks/>
          </p:cNvSpPr>
          <p:nvPr/>
        </p:nvSpPr>
        <p:spPr>
          <a:xfrm>
            <a:off x="914400" y="838200"/>
            <a:ext cx="7239000" cy="5181600"/>
          </a:xfrm>
          <a:prstGeom prst="rect">
            <a:avLst/>
          </a:prstGeom>
          <a:solidFill>
            <a:schemeClr val="tx2">
              <a:lumMod val="20000"/>
              <a:lumOff val="80000"/>
            </a:schemeClr>
          </a:solidFill>
        </p:spPr>
        <p:txBody>
          <a:bodyPr>
            <a:normAutofit/>
          </a:bodyPr>
          <a:lstStyle/>
          <a:p>
            <a:pPr algn="r"/>
            <a:r>
              <a:rPr lang="en-US" sz="2400" dirty="0">
                <a:latin typeface="Calibri" pitchFamily="34" charset="0"/>
              </a:rPr>
              <a:t>Time left to finish first half of </a:t>
            </a:r>
            <a:r>
              <a:rPr lang="en-US" sz="2400" dirty="0" err="1">
                <a:latin typeface="Calibri" pitchFamily="34" charset="0"/>
              </a:rPr>
              <a:t>Miralax</a:t>
            </a:r>
            <a:r>
              <a:rPr lang="en-US" sz="2400" dirty="0">
                <a:latin typeface="Calibri" pitchFamily="34" charset="0"/>
              </a:rPr>
              <a:t> prep: </a:t>
            </a:r>
            <a:r>
              <a:rPr lang="en-US" sz="2400" dirty="0" smtClean="0">
                <a:latin typeface="Calibri" pitchFamily="34" charset="0"/>
              </a:rPr>
              <a:t>00:59:59</a:t>
            </a:r>
            <a:endParaRPr lang="en-US" sz="2400" dirty="0">
              <a:latin typeface="Calibri" pitchFamily="34" charset="0"/>
            </a:endParaRPr>
          </a:p>
          <a:p>
            <a:pPr algn="r"/>
            <a:endParaRPr lang="en-US" sz="2400" dirty="0">
              <a:latin typeface="Calibri" pitchFamily="34" charset="0"/>
            </a:endParaRPr>
          </a:p>
          <a:p>
            <a:r>
              <a:rPr lang="en-US" sz="2400" dirty="0">
                <a:latin typeface="Calibri" pitchFamily="34" charset="0"/>
              </a:rPr>
              <a:t>Over the next 4 hours, please have your child take half (9oz)</a:t>
            </a:r>
            <a:r>
              <a:rPr lang="en-US" sz="2400" i="1" dirty="0">
                <a:latin typeface="Calibri" pitchFamily="34" charset="0"/>
              </a:rPr>
              <a:t> </a:t>
            </a:r>
            <a:r>
              <a:rPr lang="en-US" sz="2400" dirty="0">
                <a:latin typeface="Calibri" pitchFamily="34" charset="0"/>
              </a:rPr>
              <a:t>of the </a:t>
            </a:r>
            <a:r>
              <a:rPr lang="en-US" sz="2400" dirty="0" err="1">
                <a:latin typeface="Calibri" pitchFamily="34" charset="0"/>
              </a:rPr>
              <a:t>Miralax</a:t>
            </a:r>
            <a:r>
              <a:rPr lang="en-US" sz="2400" dirty="0">
                <a:latin typeface="Calibri" pitchFamily="34" charset="0"/>
              </a:rPr>
              <a:t> Prep</a:t>
            </a:r>
          </a:p>
          <a:p>
            <a:endParaRPr lang="en-US" sz="2400" dirty="0">
              <a:latin typeface="Calibri" pitchFamily="34" charset="0"/>
            </a:endParaRPr>
          </a:p>
          <a:p>
            <a:pPr>
              <a:spcBef>
                <a:spcPct val="20000"/>
              </a:spcBef>
              <a:buFont typeface="Arial" charset="0"/>
              <a:buNone/>
            </a:pPr>
            <a:r>
              <a:rPr lang="en-US" sz="2400" dirty="0" smtClean="0">
                <a:latin typeface="Calibri" pitchFamily="34" charset="0"/>
              </a:rPr>
              <a:t>You now have </a:t>
            </a:r>
            <a:r>
              <a:rPr lang="en-US" sz="2400" b="1" dirty="0" smtClean="0">
                <a:latin typeface="Calibri" pitchFamily="34" charset="0"/>
              </a:rPr>
              <a:t>1 hour</a:t>
            </a:r>
            <a:r>
              <a:rPr lang="en-US" sz="2400" dirty="0" smtClean="0">
                <a:latin typeface="Calibri" pitchFamily="34" charset="0"/>
              </a:rPr>
              <a:t> left to finish</a:t>
            </a:r>
          </a:p>
          <a:p>
            <a:pPr>
              <a:spcBef>
                <a:spcPct val="20000"/>
              </a:spcBef>
              <a:buFont typeface="Arial" charset="0"/>
              <a:buNone/>
            </a:pPr>
            <a:r>
              <a:rPr lang="en-US" sz="2400" dirty="0" smtClean="0">
                <a:latin typeface="Calibri" pitchFamily="34" charset="0"/>
              </a:rPr>
              <a:t>the first half of the </a:t>
            </a:r>
            <a:r>
              <a:rPr lang="en-US" sz="2400" dirty="0" err="1" smtClean="0">
                <a:latin typeface="Calibri" pitchFamily="34" charset="0"/>
              </a:rPr>
              <a:t>miralax</a:t>
            </a:r>
            <a:r>
              <a:rPr lang="en-US" sz="2400" dirty="0" smtClean="0">
                <a:latin typeface="Calibri" pitchFamily="34" charset="0"/>
              </a:rPr>
              <a:t> prep</a:t>
            </a:r>
          </a:p>
          <a:p>
            <a:pPr>
              <a:spcBef>
                <a:spcPct val="20000"/>
              </a:spcBef>
              <a:buFont typeface="Arial" charset="0"/>
              <a:buNone/>
            </a:pPr>
            <a:endParaRPr lang="en-US" sz="2400" dirty="0" smtClean="0">
              <a:latin typeface="Calibri" pitchFamily="34" charset="0"/>
            </a:endParaRPr>
          </a:p>
          <a:p>
            <a:pPr>
              <a:spcBef>
                <a:spcPct val="20000"/>
              </a:spcBef>
              <a:buFont typeface="Arial" charset="0"/>
              <a:buNone/>
            </a:pPr>
            <a:r>
              <a:rPr lang="en-US" sz="2400" i="1" dirty="0" smtClean="0">
                <a:latin typeface="Calibri" pitchFamily="34" charset="0"/>
              </a:rPr>
              <a:t>                (</a:t>
            </a:r>
            <a:r>
              <a:rPr lang="en-US" sz="2400" b="1" i="1" u="sng" dirty="0" smtClean="0">
                <a:latin typeface="Calibri" pitchFamily="34" charset="0"/>
              </a:rPr>
              <a:t>BEEP </a:t>
            </a:r>
            <a:r>
              <a:rPr lang="en-US" sz="2400" b="1" i="1" u="sng" dirty="0" err="1" smtClean="0">
                <a:latin typeface="Calibri" pitchFamily="34" charset="0"/>
              </a:rPr>
              <a:t>BEEP</a:t>
            </a:r>
            <a:r>
              <a:rPr lang="en-US" sz="2400" b="1" i="1" u="sng" dirty="0" smtClean="0">
                <a:latin typeface="Calibri" pitchFamily="34" charset="0"/>
              </a:rPr>
              <a:t>!)</a:t>
            </a:r>
            <a:endParaRPr lang="en-US" sz="2400" i="1" dirty="0">
              <a:latin typeface="Calibri" pitchFamily="34" charset="0"/>
            </a:endParaRPr>
          </a:p>
        </p:txBody>
      </p:sp>
      <p:pic>
        <p:nvPicPr>
          <p:cNvPr id="59398" name="Picture 2"/>
          <p:cNvPicPr>
            <a:picLocks noChangeAspect="1" noChangeArrowheads="1"/>
          </p:cNvPicPr>
          <p:nvPr/>
        </p:nvPicPr>
        <p:blipFill>
          <a:blip r:embed="rId4" cstate="print"/>
          <a:srcRect/>
          <a:stretch>
            <a:fillRect/>
          </a:stretch>
        </p:blipFill>
        <p:spPr bwMode="auto">
          <a:xfrm>
            <a:off x="7315200" y="5075238"/>
            <a:ext cx="823913" cy="944562"/>
          </a:xfrm>
          <a:prstGeom prst="rect">
            <a:avLst/>
          </a:prstGeom>
          <a:noFill/>
          <a:ln w="9525">
            <a:noFill/>
            <a:miter lim="800000"/>
            <a:headEnd/>
            <a:tailEnd/>
          </a:ln>
        </p:spPr>
      </p:pic>
      <p:pic>
        <p:nvPicPr>
          <p:cNvPr id="3074" name="Picture 2" descr="Icon, Sand, Glass, Cartoon, Time, Free, Hour, Clock"/>
          <p:cNvPicPr>
            <a:picLocks noChangeAspect="1" noChangeArrowheads="1"/>
          </p:cNvPicPr>
          <p:nvPr/>
        </p:nvPicPr>
        <p:blipFill>
          <a:blip r:embed="rId5" cstate="print"/>
          <a:srcRect/>
          <a:stretch>
            <a:fillRect/>
          </a:stretch>
        </p:blipFill>
        <p:spPr bwMode="auto">
          <a:xfrm>
            <a:off x="5334000" y="2133600"/>
            <a:ext cx="2531269" cy="3176495"/>
          </a:xfrm>
          <a:prstGeom prst="rect">
            <a:avLst/>
          </a:prstGeom>
          <a:noFill/>
        </p:spPr>
      </p:pic>
    </p:spTree>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endParaRPr lang="en-US" smtClean="0"/>
          </a:p>
        </p:txBody>
      </p:sp>
      <p:pic>
        <p:nvPicPr>
          <p:cNvPr id="60418" name="Picture 2" descr="http://upload.wikimedia.org/wikipedia/commons/thumb/7/7e/IPad-WiFi-1stGen.jpg/837px-IPad-WiFi-1stGen.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60419" name="Content Placeholder 3" descr="What-is-Colonoscopy.jpg"/>
          <p:cNvPicPr>
            <a:picLocks noGrp="1" noChangeAspect="1"/>
          </p:cNvPicPr>
          <p:nvPr>
            <p:ph idx="1"/>
          </p:nvPr>
        </p:nvPicPr>
        <p:blipFill>
          <a:blip r:embed="rId3" cstate="print"/>
          <a:srcRect/>
          <a:stretch>
            <a:fillRect/>
          </a:stretch>
        </p:blipFill>
        <p:spPr>
          <a:xfrm>
            <a:off x="914400" y="838200"/>
            <a:ext cx="7239000" cy="5105400"/>
          </a:xfrm>
        </p:spPr>
      </p:pic>
      <p:sp>
        <p:nvSpPr>
          <p:cNvPr id="6" name="Content Placeholder 2"/>
          <p:cNvSpPr txBox="1">
            <a:spLocks/>
          </p:cNvSpPr>
          <p:nvPr/>
        </p:nvSpPr>
        <p:spPr>
          <a:xfrm>
            <a:off x="914400" y="838200"/>
            <a:ext cx="7239000" cy="5181600"/>
          </a:xfrm>
          <a:prstGeom prst="rect">
            <a:avLst/>
          </a:prstGeom>
          <a:solidFill>
            <a:schemeClr val="tx2">
              <a:lumMod val="20000"/>
              <a:lumOff val="80000"/>
            </a:schemeClr>
          </a:solidFill>
        </p:spPr>
        <p:txBody>
          <a:bodyPr>
            <a:normAutofit/>
          </a:bodyPr>
          <a:lstStyle/>
          <a:p>
            <a:pPr algn="r"/>
            <a:r>
              <a:rPr lang="en-US" sz="2400">
                <a:latin typeface="Calibri" pitchFamily="34" charset="0"/>
              </a:rPr>
              <a:t>Time left to finish first half of Miralax prep: 00:32:19</a:t>
            </a:r>
          </a:p>
          <a:p>
            <a:pPr algn="r"/>
            <a:endParaRPr lang="en-US" sz="2400">
              <a:latin typeface="Calibri" pitchFamily="34" charset="0"/>
            </a:endParaRPr>
          </a:p>
          <a:p>
            <a:r>
              <a:rPr lang="en-US" sz="2400">
                <a:latin typeface="Calibri" pitchFamily="34" charset="0"/>
              </a:rPr>
              <a:t>Over the next 4 hours, please have your child take half (9oz)</a:t>
            </a:r>
            <a:r>
              <a:rPr lang="en-US" sz="2400" i="1">
                <a:latin typeface="Calibri" pitchFamily="34" charset="0"/>
              </a:rPr>
              <a:t> </a:t>
            </a:r>
            <a:r>
              <a:rPr lang="en-US" sz="2400">
                <a:latin typeface="Calibri" pitchFamily="34" charset="0"/>
              </a:rPr>
              <a:t>of the Miralax Prep</a:t>
            </a:r>
          </a:p>
          <a:p>
            <a:endParaRPr lang="en-US" sz="2400">
              <a:latin typeface="Calibri" pitchFamily="34" charset="0"/>
            </a:endParaRPr>
          </a:p>
          <a:p>
            <a:r>
              <a:rPr lang="en-US" sz="2400">
                <a:latin typeface="Calibri" pitchFamily="34" charset="0"/>
              </a:rPr>
              <a:t>Your child may feel a little </a:t>
            </a:r>
          </a:p>
          <a:p>
            <a:r>
              <a:rPr lang="en-US" sz="2400">
                <a:latin typeface="Calibri" pitchFamily="34" charset="0"/>
              </a:rPr>
              <a:t>bloated and pass more gas </a:t>
            </a:r>
          </a:p>
          <a:p>
            <a:r>
              <a:rPr lang="en-US" sz="2400">
                <a:latin typeface="Calibri" pitchFamily="34" charset="0"/>
              </a:rPr>
              <a:t>than usual for several hours </a:t>
            </a:r>
          </a:p>
          <a:p>
            <a:r>
              <a:rPr lang="en-US" sz="2400">
                <a:latin typeface="Calibri" pitchFamily="34" charset="0"/>
              </a:rPr>
              <a:t>after the procedure.  This is </a:t>
            </a:r>
          </a:p>
          <a:p>
            <a:r>
              <a:rPr lang="en-US" sz="2400">
                <a:latin typeface="Calibri" pitchFamily="34" charset="0"/>
              </a:rPr>
              <a:t>normal.  </a:t>
            </a:r>
          </a:p>
        </p:txBody>
      </p:sp>
      <p:pic>
        <p:nvPicPr>
          <p:cNvPr id="60422" name="Picture 2"/>
          <p:cNvPicPr>
            <a:picLocks noChangeAspect="1" noChangeArrowheads="1"/>
          </p:cNvPicPr>
          <p:nvPr/>
        </p:nvPicPr>
        <p:blipFill>
          <a:blip r:embed="rId4" cstate="print"/>
          <a:srcRect/>
          <a:stretch>
            <a:fillRect/>
          </a:stretch>
        </p:blipFill>
        <p:spPr bwMode="auto">
          <a:xfrm>
            <a:off x="7315200" y="5075238"/>
            <a:ext cx="823913" cy="944562"/>
          </a:xfrm>
          <a:prstGeom prst="rect">
            <a:avLst/>
          </a:prstGeom>
          <a:noFill/>
          <a:ln w="9525">
            <a:noFill/>
            <a:miter lim="800000"/>
            <a:headEnd/>
            <a:tailEnd/>
          </a:ln>
        </p:spPr>
      </p:pic>
      <p:pic>
        <p:nvPicPr>
          <p:cNvPr id="60423" name="Picture 2" descr="Crazy Baby"/>
          <p:cNvPicPr>
            <a:picLocks noChangeAspect="1" noChangeArrowheads="1"/>
          </p:cNvPicPr>
          <p:nvPr/>
        </p:nvPicPr>
        <p:blipFill>
          <a:blip r:embed="rId5" cstate="print"/>
          <a:srcRect/>
          <a:stretch>
            <a:fillRect/>
          </a:stretch>
        </p:blipFill>
        <p:spPr bwMode="auto">
          <a:xfrm>
            <a:off x="4724400" y="2819400"/>
            <a:ext cx="2857500" cy="191452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7975" y="2590800"/>
            <a:ext cx="8229600" cy="1143000"/>
          </a:xfrm>
        </p:spPr>
        <p:txBody>
          <a:bodyPr>
            <a:normAutofit fontScale="90000"/>
          </a:bodyPr>
          <a:lstStyle/>
          <a:p>
            <a:r>
              <a:rPr lang="en-US" sz="4000" i="1" dirty="0" smtClean="0"/>
              <a:t>ADMIN button</a:t>
            </a:r>
            <a:r>
              <a:rPr lang="en-US" sz="4000" i="1" dirty="0" smtClean="0"/>
              <a:t/>
            </a:r>
            <a:br>
              <a:rPr lang="en-US" sz="4000" i="1" dirty="0" smtClean="0"/>
            </a:br>
            <a:r>
              <a:rPr lang="en-US" sz="4000" i="1" dirty="0" smtClean="0"/>
              <a:t>(not pictured</a:t>
            </a:r>
            <a:r>
              <a:rPr lang="en-US" sz="4000" i="1" dirty="0" smtClean="0"/>
              <a:t>)</a:t>
            </a:r>
            <a:br>
              <a:rPr lang="en-US" sz="4000" i="1" dirty="0" smtClean="0"/>
            </a:br>
            <a:r>
              <a:rPr lang="en-US" sz="4000" i="1" dirty="0" smtClean="0"/>
              <a:t/>
            </a:r>
            <a:br>
              <a:rPr lang="en-US" sz="4000" i="1" dirty="0" smtClean="0"/>
            </a:br>
            <a:r>
              <a:rPr lang="en-US" sz="4000" i="1" dirty="0" smtClean="0"/>
              <a:t>[formerly called “Setup” tab]</a:t>
            </a:r>
            <a:endParaRPr lang="en-US" sz="4000" i="1"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p:txBody>
          <a:bodyPr/>
          <a:lstStyle/>
          <a:p>
            <a:endParaRPr lang="en-US" smtClean="0"/>
          </a:p>
        </p:txBody>
      </p:sp>
      <p:pic>
        <p:nvPicPr>
          <p:cNvPr id="59394" name="Picture 2" descr="http://upload.wikimedia.org/wikipedia/commons/thumb/7/7e/IPad-WiFi-1stGen.jpg/837px-IPad-WiFi-1stGen.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9395" name="Content Placeholder 3" descr="What-is-Colonoscopy.jpg"/>
          <p:cNvPicPr>
            <a:picLocks noGrp="1" noChangeAspect="1"/>
          </p:cNvPicPr>
          <p:nvPr>
            <p:ph idx="1"/>
          </p:nvPr>
        </p:nvPicPr>
        <p:blipFill>
          <a:blip r:embed="rId3" cstate="print"/>
          <a:srcRect/>
          <a:stretch>
            <a:fillRect/>
          </a:stretch>
        </p:blipFill>
        <p:spPr>
          <a:xfrm>
            <a:off x="914400" y="838200"/>
            <a:ext cx="7239000" cy="5105400"/>
          </a:xfrm>
        </p:spPr>
      </p:pic>
      <p:sp>
        <p:nvSpPr>
          <p:cNvPr id="6" name="Content Placeholder 2"/>
          <p:cNvSpPr txBox="1">
            <a:spLocks/>
          </p:cNvSpPr>
          <p:nvPr/>
        </p:nvSpPr>
        <p:spPr>
          <a:xfrm>
            <a:off x="914400" y="838200"/>
            <a:ext cx="7239000" cy="5181600"/>
          </a:xfrm>
          <a:prstGeom prst="rect">
            <a:avLst/>
          </a:prstGeom>
          <a:solidFill>
            <a:schemeClr val="tx2">
              <a:lumMod val="20000"/>
              <a:lumOff val="80000"/>
            </a:schemeClr>
          </a:solidFill>
        </p:spPr>
        <p:txBody>
          <a:bodyPr>
            <a:normAutofit/>
          </a:bodyPr>
          <a:lstStyle/>
          <a:p>
            <a:pPr algn="r"/>
            <a:r>
              <a:rPr lang="en-US" sz="2400" dirty="0">
                <a:latin typeface="Calibri" pitchFamily="34" charset="0"/>
              </a:rPr>
              <a:t>Time left to finish first half of </a:t>
            </a:r>
            <a:r>
              <a:rPr lang="en-US" sz="2400" dirty="0" err="1">
                <a:latin typeface="Calibri" pitchFamily="34" charset="0"/>
              </a:rPr>
              <a:t>Miralax</a:t>
            </a:r>
            <a:r>
              <a:rPr lang="en-US" sz="2400" dirty="0">
                <a:latin typeface="Calibri" pitchFamily="34" charset="0"/>
              </a:rPr>
              <a:t> prep: </a:t>
            </a:r>
            <a:r>
              <a:rPr lang="en-US" sz="2400" dirty="0" smtClean="0">
                <a:latin typeface="Calibri" pitchFamily="34" charset="0"/>
              </a:rPr>
              <a:t>00:29:59</a:t>
            </a:r>
            <a:endParaRPr lang="en-US" sz="2400" dirty="0">
              <a:latin typeface="Calibri" pitchFamily="34" charset="0"/>
            </a:endParaRPr>
          </a:p>
          <a:p>
            <a:pPr algn="r"/>
            <a:endParaRPr lang="en-US" sz="2400" dirty="0">
              <a:latin typeface="Calibri" pitchFamily="34" charset="0"/>
            </a:endParaRPr>
          </a:p>
          <a:p>
            <a:r>
              <a:rPr lang="en-US" sz="2400" dirty="0">
                <a:latin typeface="Calibri" pitchFamily="34" charset="0"/>
              </a:rPr>
              <a:t>Over the next 4 hours, please have your child take half (9oz)</a:t>
            </a:r>
            <a:r>
              <a:rPr lang="en-US" sz="2400" i="1" dirty="0">
                <a:latin typeface="Calibri" pitchFamily="34" charset="0"/>
              </a:rPr>
              <a:t> </a:t>
            </a:r>
            <a:r>
              <a:rPr lang="en-US" sz="2400" dirty="0">
                <a:latin typeface="Calibri" pitchFamily="34" charset="0"/>
              </a:rPr>
              <a:t>of the </a:t>
            </a:r>
            <a:r>
              <a:rPr lang="en-US" sz="2400" dirty="0" err="1">
                <a:latin typeface="Calibri" pitchFamily="34" charset="0"/>
              </a:rPr>
              <a:t>Miralax</a:t>
            </a:r>
            <a:r>
              <a:rPr lang="en-US" sz="2400" dirty="0">
                <a:latin typeface="Calibri" pitchFamily="34" charset="0"/>
              </a:rPr>
              <a:t> Prep</a:t>
            </a:r>
          </a:p>
          <a:p>
            <a:endParaRPr lang="en-US" sz="2400" dirty="0">
              <a:latin typeface="Calibri" pitchFamily="34" charset="0"/>
            </a:endParaRPr>
          </a:p>
          <a:p>
            <a:pPr>
              <a:spcBef>
                <a:spcPct val="20000"/>
              </a:spcBef>
              <a:buFont typeface="Arial" charset="0"/>
              <a:buNone/>
            </a:pPr>
            <a:r>
              <a:rPr lang="en-US" sz="2400" dirty="0" smtClean="0">
                <a:latin typeface="Calibri" pitchFamily="34" charset="0"/>
              </a:rPr>
              <a:t>You now have </a:t>
            </a:r>
            <a:r>
              <a:rPr lang="en-US" sz="2400" b="1" dirty="0" smtClean="0">
                <a:latin typeface="Calibri" pitchFamily="34" charset="0"/>
              </a:rPr>
              <a:t>30 minutes</a:t>
            </a:r>
            <a:r>
              <a:rPr lang="en-US" sz="2400" dirty="0" smtClean="0">
                <a:latin typeface="Calibri" pitchFamily="34" charset="0"/>
              </a:rPr>
              <a:t> left to finish</a:t>
            </a:r>
          </a:p>
          <a:p>
            <a:pPr>
              <a:spcBef>
                <a:spcPct val="20000"/>
              </a:spcBef>
              <a:buFont typeface="Arial" charset="0"/>
              <a:buNone/>
            </a:pPr>
            <a:r>
              <a:rPr lang="en-US" sz="2400" dirty="0" smtClean="0">
                <a:latin typeface="Calibri" pitchFamily="34" charset="0"/>
              </a:rPr>
              <a:t>the first half of the </a:t>
            </a:r>
            <a:r>
              <a:rPr lang="en-US" sz="2400" dirty="0" err="1" smtClean="0">
                <a:latin typeface="Calibri" pitchFamily="34" charset="0"/>
              </a:rPr>
              <a:t>miralax</a:t>
            </a:r>
            <a:r>
              <a:rPr lang="en-US" sz="2400" dirty="0" smtClean="0">
                <a:latin typeface="Calibri" pitchFamily="34" charset="0"/>
              </a:rPr>
              <a:t> prep</a:t>
            </a:r>
          </a:p>
          <a:p>
            <a:pPr>
              <a:spcBef>
                <a:spcPct val="20000"/>
              </a:spcBef>
              <a:buFont typeface="Arial" charset="0"/>
              <a:buNone/>
            </a:pPr>
            <a:endParaRPr lang="en-US" sz="2400" dirty="0" smtClean="0">
              <a:latin typeface="Calibri" pitchFamily="34" charset="0"/>
            </a:endParaRPr>
          </a:p>
          <a:p>
            <a:pPr>
              <a:spcBef>
                <a:spcPct val="20000"/>
              </a:spcBef>
              <a:buFont typeface="Arial" charset="0"/>
              <a:buNone/>
            </a:pPr>
            <a:r>
              <a:rPr lang="en-US" sz="2400" i="1" dirty="0" smtClean="0">
                <a:latin typeface="Calibri" pitchFamily="34" charset="0"/>
              </a:rPr>
              <a:t>                </a:t>
            </a:r>
            <a:r>
              <a:rPr lang="en-US" sz="2400" i="1" dirty="0" smtClean="0">
                <a:latin typeface="Calibri" pitchFamily="34" charset="0"/>
              </a:rPr>
              <a:t>(</a:t>
            </a:r>
            <a:r>
              <a:rPr lang="en-US" sz="2400" b="1" i="1" u="sng" dirty="0" smtClean="0">
                <a:latin typeface="Calibri" pitchFamily="34" charset="0"/>
              </a:rPr>
              <a:t>BEEP </a:t>
            </a:r>
            <a:r>
              <a:rPr lang="en-US" sz="2400" b="1" i="1" u="sng" dirty="0" err="1" smtClean="0">
                <a:latin typeface="Calibri" pitchFamily="34" charset="0"/>
              </a:rPr>
              <a:t>BEEP</a:t>
            </a:r>
            <a:r>
              <a:rPr lang="en-US" sz="2400" b="1" i="1" u="sng" dirty="0" smtClean="0">
                <a:latin typeface="Calibri" pitchFamily="34" charset="0"/>
              </a:rPr>
              <a:t>!)</a:t>
            </a:r>
            <a:endParaRPr lang="en-US" sz="2400" dirty="0">
              <a:latin typeface="Calibri" pitchFamily="34" charset="0"/>
            </a:endParaRPr>
          </a:p>
        </p:txBody>
      </p:sp>
      <p:pic>
        <p:nvPicPr>
          <p:cNvPr id="59398" name="Picture 2"/>
          <p:cNvPicPr>
            <a:picLocks noChangeAspect="1" noChangeArrowheads="1"/>
          </p:cNvPicPr>
          <p:nvPr/>
        </p:nvPicPr>
        <p:blipFill>
          <a:blip r:embed="rId4" cstate="print"/>
          <a:srcRect/>
          <a:stretch>
            <a:fillRect/>
          </a:stretch>
        </p:blipFill>
        <p:spPr bwMode="auto">
          <a:xfrm>
            <a:off x="7315200" y="5075238"/>
            <a:ext cx="823913" cy="944562"/>
          </a:xfrm>
          <a:prstGeom prst="rect">
            <a:avLst/>
          </a:prstGeom>
          <a:noFill/>
          <a:ln w="9525">
            <a:noFill/>
            <a:miter lim="800000"/>
            <a:headEnd/>
            <a:tailEnd/>
          </a:ln>
        </p:spPr>
      </p:pic>
      <p:pic>
        <p:nvPicPr>
          <p:cNvPr id="3074" name="Picture 2" descr="Icon, Sand, Glass, Cartoon, Time, Free, Hour, Clock"/>
          <p:cNvPicPr>
            <a:picLocks noChangeAspect="1" noChangeArrowheads="1"/>
          </p:cNvPicPr>
          <p:nvPr/>
        </p:nvPicPr>
        <p:blipFill>
          <a:blip r:embed="rId5" cstate="print"/>
          <a:srcRect/>
          <a:stretch>
            <a:fillRect/>
          </a:stretch>
        </p:blipFill>
        <p:spPr bwMode="auto">
          <a:xfrm>
            <a:off x="5334000" y="2133600"/>
            <a:ext cx="2531269" cy="3176495"/>
          </a:xfrm>
          <a:prstGeom prst="rect">
            <a:avLst/>
          </a:prstGeom>
          <a:noFill/>
        </p:spPr>
      </p:pic>
    </p:spTree>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endParaRPr lang="en-US" smtClean="0"/>
          </a:p>
        </p:txBody>
      </p:sp>
      <p:sp>
        <p:nvSpPr>
          <p:cNvPr id="61442" name="Content Placeholder 2"/>
          <p:cNvSpPr>
            <a:spLocks noGrp="1"/>
          </p:cNvSpPr>
          <p:nvPr>
            <p:ph idx="1"/>
          </p:nvPr>
        </p:nvSpPr>
        <p:spPr/>
        <p:txBody>
          <a:bodyPr/>
          <a:lstStyle/>
          <a:p>
            <a:pPr>
              <a:buFont typeface="Arial" charset="0"/>
              <a:buNone/>
            </a:pPr>
            <a:r>
              <a:rPr lang="en-US" dirty="0" smtClean="0"/>
              <a:t>Once </a:t>
            </a:r>
            <a:r>
              <a:rPr lang="en-US" dirty="0" smtClean="0"/>
              <a:t>the 4 </a:t>
            </a:r>
            <a:r>
              <a:rPr lang="en-US" dirty="0" smtClean="0"/>
              <a:t>hours </a:t>
            </a:r>
            <a:r>
              <a:rPr lang="en-US" dirty="0" smtClean="0"/>
              <a:t>of the first half of the prep </a:t>
            </a:r>
            <a:r>
              <a:rPr lang="en-US" dirty="0" smtClean="0"/>
              <a:t>have </a:t>
            </a:r>
            <a:r>
              <a:rPr lang="en-US" dirty="0" smtClean="0"/>
              <a:t>elapsed, the program will once again sound an audio </a:t>
            </a:r>
            <a:r>
              <a:rPr lang="en-US" dirty="0" smtClean="0"/>
              <a:t>alarm telling patients that they have finished the first half of the prep.</a:t>
            </a:r>
          </a:p>
          <a:p>
            <a:pPr>
              <a:buFont typeface="Arial" charset="0"/>
              <a:buNone/>
            </a:pPr>
            <a:r>
              <a:rPr lang="en-US" dirty="0" smtClean="0"/>
              <a:t>Users will click the “DONE” button to confirm that they have finished the first half of the prep</a:t>
            </a:r>
          </a:p>
          <a:p>
            <a:pPr>
              <a:buFont typeface="Arial" charset="0"/>
              <a:buNone/>
            </a:pPr>
            <a:r>
              <a:rPr lang="en-US" dirty="0" smtClean="0"/>
              <a:t>The time when the first half is finished is recorded and accessible in the ADMIN panel</a:t>
            </a:r>
            <a:r>
              <a:rPr lang="en-US" dirty="0" smtClean="0"/>
              <a:t>  </a:t>
            </a:r>
            <a:endParaRPr lang="en-US"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idx="4294967295"/>
          </p:nvPr>
        </p:nvSpPr>
        <p:spPr/>
        <p:txBody>
          <a:bodyPr/>
          <a:lstStyle/>
          <a:p>
            <a:endParaRPr lang="en-US" smtClean="0"/>
          </a:p>
        </p:txBody>
      </p:sp>
      <p:pic>
        <p:nvPicPr>
          <p:cNvPr id="98307" name="Picture 2" descr="http://upload.wikimedia.org/wikipedia/commons/thumb/7/7e/IPad-WiFi-1stGen.jpg/837px-IPad-WiFi-1stGen.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98308" name="Content Placeholder 3" descr="What-is-Colonoscopy.jpg"/>
          <p:cNvPicPr>
            <a:picLocks noGrp="1" noChangeAspect="1"/>
          </p:cNvPicPr>
          <p:nvPr>
            <p:ph idx="4294967295"/>
          </p:nvPr>
        </p:nvPicPr>
        <p:blipFill>
          <a:blip r:embed="rId3" cstate="print"/>
          <a:srcRect/>
          <a:stretch>
            <a:fillRect/>
          </a:stretch>
        </p:blipFill>
        <p:spPr>
          <a:xfrm>
            <a:off x="914400" y="838200"/>
            <a:ext cx="7239000" cy="5105400"/>
          </a:xfrm>
        </p:spPr>
      </p:pic>
      <p:sp>
        <p:nvSpPr>
          <p:cNvPr id="8" name="TextBox 7"/>
          <p:cNvSpPr txBox="1"/>
          <p:nvPr/>
        </p:nvSpPr>
        <p:spPr>
          <a:xfrm>
            <a:off x="4191000" y="5257800"/>
            <a:ext cx="1295400" cy="708025"/>
          </a:xfrm>
          <a:prstGeom prst="rect">
            <a:avLst/>
          </a:prstGeom>
          <a:solidFill>
            <a:schemeClr val="accent2">
              <a:lumMod val="40000"/>
              <a:lumOff val="60000"/>
            </a:schemeClr>
          </a:solidFill>
        </p:spPr>
        <p:txBody>
          <a:bodyPr>
            <a:spAutoFit/>
          </a:bodyPr>
          <a:lstStyle/>
          <a:p>
            <a:pPr fontAlgn="auto">
              <a:spcBef>
                <a:spcPts val="0"/>
              </a:spcBef>
              <a:spcAft>
                <a:spcPts val="0"/>
              </a:spcAft>
              <a:defRPr/>
            </a:pPr>
            <a:r>
              <a:rPr lang="en-US" sz="4000" dirty="0">
                <a:latin typeface="+mn-lt"/>
              </a:rPr>
              <a:t>BACK</a:t>
            </a:r>
          </a:p>
        </p:txBody>
      </p:sp>
      <p:pic>
        <p:nvPicPr>
          <p:cNvPr id="98310" name="Picture 2"/>
          <p:cNvPicPr>
            <a:picLocks noChangeAspect="1" noChangeArrowheads="1"/>
          </p:cNvPicPr>
          <p:nvPr/>
        </p:nvPicPr>
        <p:blipFill>
          <a:blip r:embed="rId4" cstate="print"/>
          <a:srcRect/>
          <a:stretch>
            <a:fillRect/>
          </a:stretch>
        </p:blipFill>
        <p:spPr bwMode="auto">
          <a:xfrm>
            <a:off x="7315200" y="5075238"/>
            <a:ext cx="823913" cy="944562"/>
          </a:xfrm>
          <a:prstGeom prst="rect">
            <a:avLst/>
          </a:prstGeom>
          <a:noFill/>
          <a:ln w="9525">
            <a:noFill/>
            <a:miter lim="800000"/>
            <a:headEnd/>
            <a:tailEnd/>
          </a:ln>
        </p:spPr>
      </p:pic>
      <p:pic>
        <p:nvPicPr>
          <p:cNvPr id="98311" name="Picture 2" descr="Girl 2"/>
          <p:cNvPicPr>
            <a:picLocks noChangeAspect="1" noChangeArrowheads="1"/>
          </p:cNvPicPr>
          <p:nvPr/>
        </p:nvPicPr>
        <p:blipFill>
          <a:blip r:embed="rId5" cstate="print"/>
          <a:srcRect/>
          <a:stretch>
            <a:fillRect/>
          </a:stretch>
        </p:blipFill>
        <p:spPr bwMode="auto">
          <a:xfrm>
            <a:off x="6096000" y="3429000"/>
            <a:ext cx="1714500" cy="1143000"/>
          </a:xfrm>
          <a:prstGeom prst="rect">
            <a:avLst/>
          </a:prstGeom>
          <a:noFill/>
          <a:ln w="9525">
            <a:noFill/>
            <a:miter lim="800000"/>
            <a:headEnd/>
            <a:tailEnd/>
          </a:ln>
        </p:spPr>
      </p:pic>
      <p:sp>
        <p:nvSpPr>
          <p:cNvPr id="6" name="Content Placeholder 2"/>
          <p:cNvSpPr txBox="1">
            <a:spLocks/>
          </p:cNvSpPr>
          <p:nvPr/>
        </p:nvSpPr>
        <p:spPr>
          <a:xfrm>
            <a:off x="914400" y="838200"/>
            <a:ext cx="7239000" cy="5181600"/>
          </a:xfrm>
          <a:prstGeom prst="rect">
            <a:avLst/>
          </a:prstGeom>
          <a:solidFill>
            <a:schemeClr val="tx2">
              <a:lumMod val="20000"/>
              <a:lumOff val="80000"/>
            </a:schemeClr>
          </a:solidFill>
        </p:spPr>
        <p:txBody>
          <a:bodyPr>
            <a:normAutofit/>
          </a:bodyPr>
          <a:lstStyle/>
          <a:p>
            <a:pPr algn="r"/>
            <a:endParaRPr lang="en-US" sz="3200">
              <a:latin typeface="Calibri" pitchFamily="34" charset="0"/>
            </a:endParaRPr>
          </a:p>
        </p:txBody>
      </p:sp>
      <p:sp>
        <p:nvSpPr>
          <p:cNvPr id="98313" name="Content Placeholder 2"/>
          <p:cNvSpPr>
            <a:spLocks/>
          </p:cNvSpPr>
          <p:nvPr/>
        </p:nvSpPr>
        <p:spPr bwMode="auto">
          <a:xfrm>
            <a:off x="914400" y="838200"/>
            <a:ext cx="7162800" cy="5105400"/>
          </a:xfrm>
          <a:prstGeom prst="rect">
            <a:avLst/>
          </a:prstGeom>
          <a:noFill/>
          <a:ln w="9525">
            <a:noFill/>
            <a:miter lim="800000"/>
            <a:headEnd/>
            <a:tailEnd/>
          </a:ln>
        </p:spPr>
        <p:txBody>
          <a:bodyPr/>
          <a:lstStyle/>
          <a:p>
            <a:pPr marL="342900" indent="-342900">
              <a:spcBef>
                <a:spcPct val="20000"/>
              </a:spcBef>
              <a:buFont typeface="Arial" charset="0"/>
              <a:buNone/>
            </a:pPr>
            <a:r>
              <a:rPr lang="en-US" sz="3200" dirty="0" smtClean="0">
                <a:latin typeface="Calibri" pitchFamily="34" charset="0"/>
              </a:rPr>
              <a:t>By now, your child should be finished with the first half of the prep.  </a:t>
            </a:r>
          </a:p>
          <a:p>
            <a:pPr marL="342900" indent="-342900">
              <a:spcBef>
                <a:spcPct val="20000"/>
              </a:spcBef>
              <a:buFont typeface="Arial" charset="0"/>
              <a:buNone/>
            </a:pPr>
            <a:endParaRPr lang="en-US" sz="3200" dirty="0" smtClean="0">
              <a:latin typeface="Calibri" pitchFamily="34" charset="0"/>
            </a:endParaRPr>
          </a:p>
          <a:p>
            <a:pPr marL="342900" indent="-342900">
              <a:spcBef>
                <a:spcPct val="20000"/>
              </a:spcBef>
              <a:buFont typeface="Arial" charset="0"/>
              <a:buNone/>
            </a:pPr>
            <a:r>
              <a:rPr lang="en-US" sz="3200" dirty="0" smtClean="0">
                <a:latin typeface="Calibri" pitchFamily="34" charset="0"/>
              </a:rPr>
              <a:t>Please press the DONE button to confirm that your child has finished the first half (9oz) of the prep.</a:t>
            </a:r>
            <a:endParaRPr lang="en-US" sz="3200" dirty="0" smtClean="0">
              <a:latin typeface="Calibri" pitchFamily="34" charset="0"/>
            </a:endParaRPr>
          </a:p>
          <a:p>
            <a:pPr marL="342900" indent="-342900">
              <a:spcBef>
                <a:spcPct val="20000"/>
              </a:spcBef>
              <a:buFont typeface="Arial" charset="0"/>
              <a:buNone/>
            </a:pPr>
            <a:endParaRPr lang="en-US" sz="3200" dirty="0">
              <a:latin typeface="Calibri" pitchFamily="34" charset="0"/>
            </a:endParaRPr>
          </a:p>
          <a:p>
            <a:pPr marL="342900" indent="-342900">
              <a:spcBef>
                <a:spcPct val="20000"/>
              </a:spcBef>
              <a:buFont typeface="Arial" charset="0"/>
              <a:buNone/>
            </a:pPr>
            <a:endParaRPr lang="en-US" sz="3200" dirty="0">
              <a:latin typeface="Calibri" pitchFamily="34" charset="0"/>
            </a:endParaRPr>
          </a:p>
          <a:p>
            <a:pPr marL="342900" indent="-342900">
              <a:spcBef>
                <a:spcPct val="20000"/>
              </a:spcBef>
              <a:buFont typeface="Arial" charset="0"/>
              <a:buNone/>
            </a:pPr>
            <a:endParaRPr lang="en-US" sz="3200" dirty="0">
              <a:latin typeface="Calibri" pitchFamily="34" charset="0"/>
            </a:endParaRPr>
          </a:p>
          <a:p>
            <a:pPr marL="342900" indent="-342900">
              <a:spcBef>
                <a:spcPct val="20000"/>
              </a:spcBef>
              <a:buFont typeface="Arial" charset="0"/>
              <a:buNone/>
            </a:pPr>
            <a:endParaRPr lang="en-US" sz="3200" dirty="0">
              <a:latin typeface="Calibri" pitchFamily="34" charset="0"/>
            </a:endParaRPr>
          </a:p>
          <a:p>
            <a:pPr marL="342900" indent="-342900">
              <a:spcBef>
                <a:spcPct val="20000"/>
              </a:spcBef>
              <a:buFont typeface="Arial" charset="0"/>
              <a:buNone/>
            </a:pPr>
            <a:endParaRPr lang="en-US" sz="3200" dirty="0">
              <a:latin typeface="Calibri" pitchFamily="34" charset="0"/>
            </a:endParaRPr>
          </a:p>
          <a:p>
            <a:pPr marL="342900" indent="-342900">
              <a:spcBef>
                <a:spcPct val="20000"/>
              </a:spcBef>
              <a:buFont typeface="Arial" charset="0"/>
              <a:buChar char="•"/>
            </a:pPr>
            <a:endParaRPr lang="en-US" sz="3200" dirty="0">
              <a:latin typeface="Calibri" pitchFamily="34" charset="0"/>
            </a:endParaRPr>
          </a:p>
        </p:txBody>
      </p:sp>
      <p:sp>
        <p:nvSpPr>
          <p:cNvPr id="98314" name="TextBox 5"/>
          <p:cNvSpPr txBox="1">
            <a:spLocks noChangeArrowheads="1"/>
          </p:cNvSpPr>
          <p:nvPr/>
        </p:nvSpPr>
        <p:spPr bwMode="auto">
          <a:xfrm>
            <a:off x="3505200" y="4419600"/>
            <a:ext cx="2133600" cy="1006475"/>
          </a:xfrm>
          <a:prstGeom prst="rect">
            <a:avLst/>
          </a:prstGeom>
          <a:solidFill>
            <a:srgbClr val="92D050"/>
          </a:solidFill>
          <a:ln w="9525">
            <a:noFill/>
            <a:miter lim="800000"/>
            <a:headEnd/>
            <a:tailEnd/>
          </a:ln>
        </p:spPr>
        <p:txBody>
          <a:bodyPr>
            <a:spAutoFit/>
          </a:bodyPr>
          <a:lstStyle/>
          <a:p>
            <a:r>
              <a:rPr lang="en-US" sz="6000" dirty="0" smtClean="0">
                <a:latin typeface="Calibri" pitchFamily="34" charset="0"/>
              </a:rPr>
              <a:t>DONE</a:t>
            </a:r>
            <a:endParaRPr lang="en-US" sz="6000" dirty="0">
              <a:latin typeface="Calibri" pitchFamily="34" charset="0"/>
            </a:endParaRP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for patient</a:t>
            </a:r>
            <a:endParaRPr lang="en-US" dirty="0"/>
          </a:p>
        </p:txBody>
      </p:sp>
      <p:sp>
        <p:nvSpPr>
          <p:cNvPr id="3" name="Content Placeholder 2"/>
          <p:cNvSpPr>
            <a:spLocks noGrp="1"/>
          </p:cNvSpPr>
          <p:nvPr>
            <p:ph idx="1"/>
          </p:nvPr>
        </p:nvSpPr>
        <p:spPr/>
        <p:txBody>
          <a:bodyPr/>
          <a:lstStyle/>
          <a:p>
            <a:r>
              <a:rPr lang="en-US" dirty="0" smtClean="0"/>
              <a:t>After confirming that they have finished the first half of the interactive prep, the following 2 questions will be asked of patients:</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idx="4294967295"/>
          </p:nvPr>
        </p:nvSpPr>
        <p:spPr>
          <a:xfrm>
            <a:off x="685800" y="712788"/>
            <a:ext cx="8229600" cy="1143000"/>
          </a:xfrm>
        </p:spPr>
        <p:txBody>
          <a:bodyPr/>
          <a:lstStyle/>
          <a:p>
            <a:endParaRPr lang="en-US" smtClean="0"/>
          </a:p>
        </p:txBody>
      </p:sp>
      <p:sp>
        <p:nvSpPr>
          <p:cNvPr id="77827" name="Content Placeholder 2"/>
          <p:cNvSpPr>
            <a:spLocks noGrp="1"/>
          </p:cNvSpPr>
          <p:nvPr>
            <p:ph idx="4294967295"/>
          </p:nvPr>
        </p:nvSpPr>
        <p:spPr>
          <a:xfrm>
            <a:off x="685800" y="2038350"/>
            <a:ext cx="8229600" cy="4525963"/>
          </a:xfrm>
        </p:spPr>
        <p:txBody>
          <a:bodyPr/>
          <a:lstStyle/>
          <a:p>
            <a:endParaRPr lang="en-US" smtClean="0"/>
          </a:p>
        </p:txBody>
      </p:sp>
      <p:pic>
        <p:nvPicPr>
          <p:cNvPr id="77828" name="Picture 2" descr="http://upload.wikimedia.org/wikipedia/commons/thumb/7/7e/IPad-WiFi-1stGen.jpg/837px-IPad-WiFi-1stGen.jpg"/>
          <p:cNvPicPr>
            <a:picLocks noChangeAspect="1" noChangeArrowheads="1"/>
          </p:cNvPicPr>
          <p:nvPr/>
        </p:nvPicPr>
        <p:blipFill>
          <a:blip r:embed="rId2" cstate="print"/>
          <a:srcRect/>
          <a:stretch>
            <a:fillRect/>
          </a:stretch>
        </p:blipFill>
        <p:spPr bwMode="auto">
          <a:xfrm>
            <a:off x="228600" y="133350"/>
            <a:ext cx="8763000" cy="6572250"/>
          </a:xfrm>
          <a:prstGeom prst="rect">
            <a:avLst/>
          </a:prstGeom>
          <a:noFill/>
          <a:ln w="9525">
            <a:noFill/>
            <a:miter lim="800000"/>
            <a:headEnd/>
            <a:tailEnd/>
          </a:ln>
        </p:spPr>
      </p:pic>
      <p:sp>
        <p:nvSpPr>
          <p:cNvPr id="6" name="Rectangle 5"/>
          <p:cNvSpPr/>
          <p:nvPr/>
        </p:nvSpPr>
        <p:spPr>
          <a:xfrm>
            <a:off x="1143000" y="990600"/>
            <a:ext cx="6934200" cy="487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4343400" y="1143000"/>
            <a:ext cx="3352800" cy="4093114"/>
          </a:xfrm>
          <a:prstGeom prst="rect">
            <a:avLst/>
          </a:prstGeom>
          <a:noFill/>
          <a:ln w="9525">
            <a:noFill/>
            <a:miter lim="800000"/>
            <a:headEnd/>
            <a:tailEnd/>
          </a:ln>
        </p:spPr>
      </p:pic>
      <p:sp>
        <p:nvSpPr>
          <p:cNvPr id="8" name="TextBox 7"/>
          <p:cNvSpPr txBox="1"/>
          <p:nvPr/>
        </p:nvSpPr>
        <p:spPr>
          <a:xfrm>
            <a:off x="1371600" y="1524000"/>
            <a:ext cx="2667000" cy="3970318"/>
          </a:xfrm>
          <a:prstGeom prst="rect">
            <a:avLst/>
          </a:prstGeom>
          <a:noFill/>
        </p:spPr>
        <p:txBody>
          <a:bodyPr wrap="square" rtlCol="0">
            <a:spAutoFit/>
          </a:bodyPr>
          <a:lstStyle/>
          <a:p>
            <a:r>
              <a:rPr lang="en-US" dirty="0" smtClean="0"/>
              <a:t>Please tap the panel on the right that best describes your child’s stool output.</a:t>
            </a:r>
          </a:p>
          <a:p>
            <a:endParaRPr lang="en-US" dirty="0" smtClean="0"/>
          </a:p>
          <a:p>
            <a:r>
              <a:rPr lang="en-US" dirty="0" smtClean="0"/>
              <a:t>If your child is not producing stool, please press the “</a:t>
            </a:r>
            <a:r>
              <a:rPr lang="en-US" dirty="0" smtClean="0"/>
              <a:t>My child is not producing </a:t>
            </a:r>
            <a:r>
              <a:rPr lang="en-US" dirty="0" smtClean="0"/>
              <a:t>stool” button</a:t>
            </a:r>
          </a:p>
          <a:p>
            <a:endParaRPr lang="en-US" dirty="0" smtClean="0"/>
          </a:p>
          <a:p>
            <a:r>
              <a:rPr lang="en-US" dirty="0" smtClean="0"/>
              <a:t>(they highlight a type, then press OK to confirm)</a:t>
            </a:r>
            <a:endParaRPr lang="en-US" dirty="0" smtClean="0"/>
          </a:p>
        </p:txBody>
      </p:sp>
      <p:sp>
        <p:nvSpPr>
          <p:cNvPr id="9" name="TextBox 8"/>
          <p:cNvSpPr txBox="1"/>
          <p:nvPr/>
        </p:nvSpPr>
        <p:spPr>
          <a:xfrm>
            <a:off x="4343400" y="5257800"/>
            <a:ext cx="3352800" cy="369332"/>
          </a:xfrm>
          <a:prstGeom prst="rect">
            <a:avLst/>
          </a:prstGeom>
          <a:solidFill>
            <a:srgbClr val="FBFE8C"/>
          </a:solidFill>
          <a:ln>
            <a:solidFill>
              <a:schemeClr val="accent2">
                <a:lumMod val="60000"/>
                <a:lumOff val="40000"/>
              </a:schemeClr>
            </a:solidFill>
          </a:ln>
        </p:spPr>
        <p:txBody>
          <a:bodyPr wrap="square" rtlCol="0">
            <a:spAutoFit/>
          </a:bodyPr>
          <a:lstStyle/>
          <a:p>
            <a:r>
              <a:rPr lang="en-US" dirty="0" smtClean="0"/>
              <a:t>My child is not producing stool</a:t>
            </a:r>
            <a:endParaRPr lang="en-US" dirty="0"/>
          </a:p>
        </p:txBody>
      </p:sp>
      <p:sp>
        <p:nvSpPr>
          <p:cNvPr id="10" name="TextBox 9"/>
          <p:cNvSpPr txBox="1"/>
          <p:nvPr/>
        </p:nvSpPr>
        <p:spPr>
          <a:xfrm>
            <a:off x="2362200" y="5334000"/>
            <a:ext cx="533400" cy="369332"/>
          </a:xfrm>
          <a:prstGeom prst="rect">
            <a:avLst/>
          </a:prstGeom>
          <a:solidFill>
            <a:schemeClr val="accent3">
              <a:lumMod val="40000"/>
              <a:lumOff val="60000"/>
            </a:schemeClr>
          </a:solidFill>
          <a:ln>
            <a:solidFill>
              <a:schemeClr val="accent2">
                <a:lumMod val="60000"/>
                <a:lumOff val="40000"/>
              </a:schemeClr>
            </a:solidFill>
          </a:ln>
        </p:spPr>
        <p:txBody>
          <a:bodyPr wrap="square" rtlCol="0">
            <a:spAutoFit/>
          </a:bodyPr>
          <a:lstStyle/>
          <a:p>
            <a:r>
              <a:rPr lang="en-US" dirty="0" smtClean="0"/>
              <a:t>OK</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idx="4294967295"/>
          </p:nvPr>
        </p:nvSpPr>
        <p:spPr>
          <a:xfrm>
            <a:off x="685800" y="712788"/>
            <a:ext cx="8229600" cy="1143000"/>
          </a:xfrm>
        </p:spPr>
        <p:txBody>
          <a:bodyPr/>
          <a:lstStyle/>
          <a:p>
            <a:endParaRPr lang="en-US" smtClean="0"/>
          </a:p>
        </p:txBody>
      </p:sp>
      <p:sp>
        <p:nvSpPr>
          <p:cNvPr id="77827" name="Content Placeholder 2"/>
          <p:cNvSpPr>
            <a:spLocks noGrp="1"/>
          </p:cNvSpPr>
          <p:nvPr>
            <p:ph idx="4294967295"/>
          </p:nvPr>
        </p:nvSpPr>
        <p:spPr>
          <a:xfrm>
            <a:off x="685800" y="2038350"/>
            <a:ext cx="8229600" cy="4525963"/>
          </a:xfrm>
        </p:spPr>
        <p:txBody>
          <a:bodyPr/>
          <a:lstStyle/>
          <a:p>
            <a:endParaRPr lang="en-US" smtClean="0"/>
          </a:p>
        </p:txBody>
      </p:sp>
      <p:pic>
        <p:nvPicPr>
          <p:cNvPr id="77828" name="Picture 2" descr="http://upload.wikimedia.org/wikipedia/commons/thumb/7/7e/IPad-WiFi-1stGen.jpg/837px-IPad-WiFi-1stGen.jpg"/>
          <p:cNvPicPr>
            <a:picLocks noChangeAspect="1" noChangeArrowheads="1"/>
          </p:cNvPicPr>
          <p:nvPr/>
        </p:nvPicPr>
        <p:blipFill>
          <a:blip r:embed="rId2" cstate="print"/>
          <a:srcRect/>
          <a:stretch>
            <a:fillRect/>
          </a:stretch>
        </p:blipFill>
        <p:spPr bwMode="auto">
          <a:xfrm>
            <a:off x="228600" y="133350"/>
            <a:ext cx="8763000" cy="6572250"/>
          </a:xfrm>
          <a:prstGeom prst="rect">
            <a:avLst/>
          </a:prstGeom>
          <a:noFill/>
          <a:ln w="9525">
            <a:noFill/>
            <a:miter lim="800000"/>
            <a:headEnd/>
            <a:tailEnd/>
          </a:ln>
        </p:spPr>
      </p:pic>
      <p:sp>
        <p:nvSpPr>
          <p:cNvPr id="6" name="Rectangle 5"/>
          <p:cNvSpPr/>
          <p:nvPr/>
        </p:nvSpPr>
        <p:spPr>
          <a:xfrm>
            <a:off x="1143000" y="990600"/>
            <a:ext cx="6934200" cy="487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71600" y="1524000"/>
            <a:ext cx="2667000" cy="4524315"/>
          </a:xfrm>
          <a:prstGeom prst="rect">
            <a:avLst/>
          </a:prstGeom>
          <a:noFill/>
        </p:spPr>
        <p:txBody>
          <a:bodyPr wrap="square" rtlCol="0">
            <a:spAutoFit/>
          </a:bodyPr>
          <a:lstStyle/>
          <a:p>
            <a:r>
              <a:rPr lang="en-US" dirty="0" smtClean="0"/>
              <a:t>Please tap the panel on the right that best describes your child’s stool color.</a:t>
            </a:r>
          </a:p>
          <a:p>
            <a:endParaRPr lang="en-US" dirty="0" smtClean="0"/>
          </a:p>
          <a:p>
            <a:r>
              <a:rPr lang="en-US" dirty="0" smtClean="0"/>
              <a:t>If your child is not producing stool, please press the “My child is not producing stool” </a:t>
            </a:r>
            <a:r>
              <a:rPr lang="en-US" dirty="0" smtClean="0"/>
              <a:t>button</a:t>
            </a:r>
          </a:p>
          <a:p>
            <a:endParaRPr lang="en-US" dirty="0" smtClean="0"/>
          </a:p>
          <a:p>
            <a:r>
              <a:rPr lang="en-US" dirty="0" smtClean="0"/>
              <a:t>(</a:t>
            </a:r>
            <a:r>
              <a:rPr lang="en-US" dirty="0" smtClean="0"/>
              <a:t>they highlight a color, then press OK to confirm)</a:t>
            </a:r>
          </a:p>
          <a:p>
            <a:endParaRPr lang="en-US" dirty="0" smtClean="0"/>
          </a:p>
          <a:p>
            <a:endParaRPr lang="en-US" dirty="0" smtClean="0"/>
          </a:p>
        </p:txBody>
      </p:sp>
      <p:sp>
        <p:nvSpPr>
          <p:cNvPr id="9" name="TextBox 8"/>
          <p:cNvSpPr txBox="1"/>
          <p:nvPr/>
        </p:nvSpPr>
        <p:spPr>
          <a:xfrm>
            <a:off x="4343400" y="5257800"/>
            <a:ext cx="3352800" cy="369332"/>
          </a:xfrm>
          <a:prstGeom prst="rect">
            <a:avLst/>
          </a:prstGeom>
          <a:solidFill>
            <a:srgbClr val="FBFE8C"/>
          </a:solidFill>
          <a:ln>
            <a:solidFill>
              <a:schemeClr val="accent2">
                <a:lumMod val="60000"/>
                <a:lumOff val="40000"/>
              </a:schemeClr>
            </a:solidFill>
          </a:ln>
        </p:spPr>
        <p:txBody>
          <a:bodyPr wrap="square" rtlCol="0">
            <a:spAutoFit/>
          </a:bodyPr>
          <a:lstStyle/>
          <a:p>
            <a:r>
              <a:rPr lang="en-US" dirty="0" smtClean="0"/>
              <a:t>My child is not producing stool</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4114800" y="1219200"/>
            <a:ext cx="3751910" cy="3486150"/>
          </a:xfrm>
          <a:prstGeom prst="rect">
            <a:avLst/>
          </a:prstGeom>
          <a:noFill/>
          <a:ln w="9525">
            <a:noFill/>
            <a:miter lim="800000"/>
            <a:headEnd/>
            <a:tailEnd/>
          </a:ln>
        </p:spPr>
      </p:pic>
      <p:sp>
        <p:nvSpPr>
          <p:cNvPr id="10" name="TextBox 9"/>
          <p:cNvSpPr txBox="1"/>
          <p:nvPr/>
        </p:nvSpPr>
        <p:spPr>
          <a:xfrm>
            <a:off x="5410200" y="4419600"/>
            <a:ext cx="2590800" cy="646331"/>
          </a:xfrm>
          <a:prstGeom prst="rect">
            <a:avLst/>
          </a:prstGeom>
          <a:solidFill>
            <a:schemeClr val="accent2">
              <a:lumMod val="40000"/>
              <a:lumOff val="60000"/>
            </a:schemeClr>
          </a:solidFill>
        </p:spPr>
        <p:txBody>
          <a:bodyPr wrap="square" rtlCol="0">
            <a:spAutoFit/>
          </a:bodyPr>
          <a:lstStyle/>
          <a:p>
            <a:r>
              <a:rPr lang="en-US" dirty="0" smtClean="0"/>
              <a:t>(is this too many colors? Too  difficult?)</a:t>
            </a:r>
            <a:endParaRPr lang="en-US" dirty="0"/>
          </a:p>
        </p:txBody>
      </p:sp>
      <p:sp>
        <p:nvSpPr>
          <p:cNvPr id="11" name="TextBox 10"/>
          <p:cNvSpPr txBox="1"/>
          <p:nvPr/>
        </p:nvSpPr>
        <p:spPr>
          <a:xfrm>
            <a:off x="2362200" y="5334000"/>
            <a:ext cx="533400" cy="369332"/>
          </a:xfrm>
          <a:prstGeom prst="rect">
            <a:avLst/>
          </a:prstGeom>
          <a:solidFill>
            <a:schemeClr val="accent3">
              <a:lumMod val="40000"/>
              <a:lumOff val="60000"/>
            </a:schemeClr>
          </a:solidFill>
          <a:ln>
            <a:solidFill>
              <a:schemeClr val="accent2">
                <a:lumMod val="60000"/>
                <a:lumOff val="40000"/>
              </a:schemeClr>
            </a:solidFill>
          </a:ln>
        </p:spPr>
        <p:txBody>
          <a:bodyPr wrap="square" rtlCol="0">
            <a:spAutoFit/>
          </a:bodyPr>
          <a:lstStyle/>
          <a:p>
            <a:r>
              <a:rPr lang="en-US" dirty="0" smtClean="0"/>
              <a:t>OK</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r>
              <a:rPr lang="en-US" dirty="0" smtClean="0"/>
              <a:t>2</a:t>
            </a:r>
            <a:r>
              <a:rPr lang="en-US" baseline="30000" dirty="0" smtClean="0"/>
              <a:t>nd</a:t>
            </a:r>
            <a:r>
              <a:rPr lang="en-US" dirty="0" smtClean="0"/>
              <a:t> half of prep</a:t>
            </a:r>
            <a:endParaRPr lang="en-US" dirty="0" smtClean="0"/>
          </a:p>
        </p:txBody>
      </p:sp>
      <p:sp>
        <p:nvSpPr>
          <p:cNvPr id="65538" name="Content Placeholder 2"/>
          <p:cNvSpPr>
            <a:spLocks noGrp="1"/>
          </p:cNvSpPr>
          <p:nvPr>
            <p:ph idx="1"/>
          </p:nvPr>
        </p:nvSpPr>
        <p:spPr/>
        <p:txBody>
          <a:bodyPr/>
          <a:lstStyle/>
          <a:p>
            <a:r>
              <a:rPr lang="en-US" dirty="0" smtClean="0"/>
              <a:t>2 hours after finishing the first half of the prep, app will prompt </a:t>
            </a:r>
            <a:r>
              <a:rPr lang="en-US" dirty="0" smtClean="0"/>
              <a:t>parents to give the 2</a:t>
            </a:r>
            <a:r>
              <a:rPr lang="en-US" baseline="30000" dirty="0" smtClean="0"/>
              <a:t>nd</a:t>
            </a:r>
            <a:r>
              <a:rPr lang="en-US" dirty="0" smtClean="0"/>
              <a:t> half of the </a:t>
            </a:r>
            <a:r>
              <a:rPr lang="en-US" dirty="0" smtClean="0"/>
              <a:t>prep</a:t>
            </a:r>
            <a:endParaRPr lang="en-US"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idx="4294967295"/>
          </p:nvPr>
        </p:nvSpPr>
        <p:spPr/>
        <p:txBody>
          <a:bodyPr/>
          <a:lstStyle/>
          <a:p>
            <a:endParaRPr lang="en-US" smtClean="0"/>
          </a:p>
        </p:txBody>
      </p:sp>
      <p:pic>
        <p:nvPicPr>
          <p:cNvPr id="98307" name="Picture 2" descr="http://upload.wikimedia.org/wikipedia/commons/thumb/7/7e/IPad-WiFi-1stGen.jpg/837px-IPad-WiFi-1stGen.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98308" name="Content Placeholder 3" descr="What-is-Colonoscopy.jpg"/>
          <p:cNvPicPr>
            <a:picLocks noGrp="1" noChangeAspect="1"/>
          </p:cNvPicPr>
          <p:nvPr>
            <p:ph idx="4294967295"/>
          </p:nvPr>
        </p:nvPicPr>
        <p:blipFill>
          <a:blip r:embed="rId3" cstate="print"/>
          <a:srcRect/>
          <a:stretch>
            <a:fillRect/>
          </a:stretch>
        </p:blipFill>
        <p:spPr>
          <a:xfrm>
            <a:off x="914400" y="838200"/>
            <a:ext cx="7239000" cy="5105400"/>
          </a:xfrm>
        </p:spPr>
      </p:pic>
      <p:sp>
        <p:nvSpPr>
          <p:cNvPr id="8" name="TextBox 7"/>
          <p:cNvSpPr txBox="1"/>
          <p:nvPr/>
        </p:nvSpPr>
        <p:spPr>
          <a:xfrm>
            <a:off x="4191000" y="5257800"/>
            <a:ext cx="1295400" cy="708025"/>
          </a:xfrm>
          <a:prstGeom prst="rect">
            <a:avLst/>
          </a:prstGeom>
          <a:solidFill>
            <a:schemeClr val="accent2">
              <a:lumMod val="40000"/>
              <a:lumOff val="60000"/>
            </a:schemeClr>
          </a:solidFill>
        </p:spPr>
        <p:txBody>
          <a:bodyPr>
            <a:spAutoFit/>
          </a:bodyPr>
          <a:lstStyle/>
          <a:p>
            <a:pPr fontAlgn="auto">
              <a:spcBef>
                <a:spcPts val="0"/>
              </a:spcBef>
              <a:spcAft>
                <a:spcPts val="0"/>
              </a:spcAft>
              <a:defRPr/>
            </a:pPr>
            <a:r>
              <a:rPr lang="en-US" sz="4000" dirty="0">
                <a:latin typeface="+mn-lt"/>
              </a:rPr>
              <a:t>BACK</a:t>
            </a:r>
          </a:p>
        </p:txBody>
      </p:sp>
      <p:pic>
        <p:nvPicPr>
          <p:cNvPr id="98310" name="Picture 2"/>
          <p:cNvPicPr>
            <a:picLocks noChangeAspect="1" noChangeArrowheads="1"/>
          </p:cNvPicPr>
          <p:nvPr/>
        </p:nvPicPr>
        <p:blipFill>
          <a:blip r:embed="rId4" cstate="print"/>
          <a:srcRect/>
          <a:stretch>
            <a:fillRect/>
          </a:stretch>
        </p:blipFill>
        <p:spPr bwMode="auto">
          <a:xfrm>
            <a:off x="7315200" y="5075238"/>
            <a:ext cx="823913" cy="944562"/>
          </a:xfrm>
          <a:prstGeom prst="rect">
            <a:avLst/>
          </a:prstGeom>
          <a:noFill/>
          <a:ln w="9525">
            <a:noFill/>
            <a:miter lim="800000"/>
            <a:headEnd/>
            <a:tailEnd/>
          </a:ln>
        </p:spPr>
      </p:pic>
      <p:pic>
        <p:nvPicPr>
          <p:cNvPr id="98311" name="Picture 2" descr="Girl 2"/>
          <p:cNvPicPr>
            <a:picLocks noChangeAspect="1" noChangeArrowheads="1"/>
          </p:cNvPicPr>
          <p:nvPr/>
        </p:nvPicPr>
        <p:blipFill>
          <a:blip r:embed="rId5" cstate="print"/>
          <a:srcRect/>
          <a:stretch>
            <a:fillRect/>
          </a:stretch>
        </p:blipFill>
        <p:spPr bwMode="auto">
          <a:xfrm>
            <a:off x="6096000" y="3429000"/>
            <a:ext cx="1714500" cy="1143000"/>
          </a:xfrm>
          <a:prstGeom prst="rect">
            <a:avLst/>
          </a:prstGeom>
          <a:noFill/>
          <a:ln w="9525">
            <a:noFill/>
            <a:miter lim="800000"/>
            <a:headEnd/>
            <a:tailEnd/>
          </a:ln>
        </p:spPr>
      </p:pic>
      <p:sp>
        <p:nvSpPr>
          <p:cNvPr id="6" name="Content Placeholder 2"/>
          <p:cNvSpPr txBox="1">
            <a:spLocks/>
          </p:cNvSpPr>
          <p:nvPr/>
        </p:nvSpPr>
        <p:spPr>
          <a:xfrm>
            <a:off x="914400" y="838200"/>
            <a:ext cx="7239000" cy="5181600"/>
          </a:xfrm>
          <a:prstGeom prst="rect">
            <a:avLst/>
          </a:prstGeom>
          <a:solidFill>
            <a:schemeClr val="tx2">
              <a:lumMod val="20000"/>
              <a:lumOff val="80000"/>
            </a:schemeClr>
          </a:solidFill>
        </p:spPr>
        <p:txBody>
          <a:bodyPr>
            <a:normAutofit/>
          </a:bodyPr>
          <a:lstStyle/>
          <a:p>
            <a:pPr algn="r"/>
            <a:endParaRPr lang="en-US" sz="3200">
              <a:latin typeface="Calibri" pitchFamily="34" charset="0"/>
            </a:endParaRPr>
          </a:p>
        </p:txBody>
      </p:sp>
      <p:sp>
        <p:nvSpPr>
          <p:cNvPr id="98313" name="Content Placeholder 2"/>
          <p:cNvSpPr>
            <a:spLocks/>
          </p:cNvSpPr>
          <p:nvPr/>
        </p:nvSpPr>
        <p:spPr bwMode="auto">
          <a:xfrm>
            <a:off x="914400" y="838200"/>
            <a:ext cx="7162800" cy="5105400"/>
          </a:xfrm>
          <a:prstGeom prst="rect">
            <a:avLst/>
          </a:prstGeom>
          <a:noFill/>
          <a:ln w="9525">
            <a:noFill/>
            <a:miter lim="800000"/>
            <a:headEnd/>
            <a:tailEnd/>
          </a:ln>
        </p:spPr>
        <p:txBody>
          <a:bodyPr/>
          <a:lstStyle/>
          <a:p>
            <a:pPr marL="342900" indent="-342900">
              <a:spcBef>
                <a:spcPct val="20000"/>
              </a:spcBef>
              <a:buFont typeface="Arial" charset="0"/>
              <a:buNone/>
            </a:pPr>
            <a:r>
              <a:rPr lang="en-US" sz="3200" dirty="0" smtClean="0">
                <a:latin typeface="Calibri" pitchFamily="34" charset="0"/>
              </a:rPr>
              <a:t>2 hours have passed and it is now time to have your child take the second half (9oz) of </a:t>
            </a:r>
            <a:r>
              <a:rPr lang="en-US" sz="3200" dirty="0" err="1" smtClean="0">
                <a:latin typeface="Calibri" pitchFamily="34" charset="0"/>
              </a:rPr>
              <a:t>Miralax</a:t>
            </a:r>
            <a:r>
              <a:rPr lang="en-US" sz="3200" dirty="0" smtClean="0">
                <a:latin typeface="Calibri" pitchFamily="34" charset="0"/>
              </a:rPr>
              <a:t> prep.</a:t>
            </a:r>
          </a:p>
          <a:p>
            <a:pPr marL="342900" indent="-342900">
              <a:spcBef>
                <a:spcPct val="20000"/>
              </a:spcBef>
              <a:buFont typeface="Arial" charset="0"/>
              <a:buNone/>
            </a:pPr>
            <a:r>
              <a:rPr lang="en-US" sz="3200" dirty="0" smtClean="0">
                <a:latin typeface="Calibri" pitchFamily="34" charset="0"/>
              </a:rPr>
              <a:t>Once again, you will have another 4 hours to finish the prep</a:t>
            </a:r>
          </a:p>
          <a:p>
            <a:pPr marL="342900" indent="-342900">
              <a:spcBef>
                <a:spcPct val="20000"/>
              </a:spcBef>
            </a:pPr>
            <a:r>
              <a:rPr lang="en-US" sz="3200" dirty="0" smtClean="0">
                <a:latin typeface="Calibri" pitchFamily="34" charset="0"/>
              </a:rPr>
              <a:t>Please </a:t>
            </a:r>
            <a:r>
              <a:rPr lang="en-US" sz="3200" dirty="0" smtClean="0">
                <a:latin typeface="Calibri" pitchFamily="34" charset="0"/>
              </a:rPr>
              <a:t>press </a:t>
            </a:r>
            <a:r>
              <a:rPr lang="en-US" sz="3200" dirty="0" smtClean="0">
                <a:latin typeface="Calibri" pitchFamily="34" charset="0"/>
              </a:rPr>
              <a:t>BEGIN </a:t>
            </a:r>
          </a:p>
          <a:p>
            <a:pPr marL="342900" indent="-342900">
              <a:spcBef>
                <a:spcPct val="20000"/>
              </a:spcBef>
            </a:pPr>
            <a:r>
              <a:rPr lang="en-US" sz="3200" dirty="0" smtClean="0">
                <a:latin typeface="Calibri" pitchFamily="34" charset="0"/>
              </a:rPr>
              <a:t>to </a:t>
            </a:r>
            <a:r>
              <a:rPr lang="en-US" sz="3200" dirty="0" smtClean="0">
                <a:latin typeface="Calibri" pitchFamily="34" charset="0"/>
              </a:rPr>
              <a:t>start </a:t>
            </a:r>
            <a:r>
              <a:rPr lang="en-US" sz="3200" dirty="0" smtClean="0">
                <a:latin typeface="Calibri" pitchFamily="34" charset="0"/>
              </a:rPr>
              <a:t>the 2</a:t>
            </a:r>
            <a:r>
              <a:rPr lang="en-US" sz="3200" baseline="30000" dirty="0" smtClean="0">
                <a:latin typeface="Calibri" pitchFamily="34" charset="0"/>
              </a:rPr>
              <a:t>nd</a:t>
            </a:r>
            <a:r>
              <a:rPr lang="en-US" sz="3200" dirty="0" smtClean="0">
                <a:latin typeface="Calibri" pitchFamily="34" charset="0"/>
              </a:rPr>
              <a:t> half of </a:t>
            </a:r>
          </a:p>
          <a:p>
            <a:pPr marL="342900" indent="-342900">
              <a:spcBef>
                <a:spcPct val="20000"/>
              </a:spcBef>
            </a:pPr>
            <a:r>
              <a:rPr lang="en-US" sz="3200" dirty="0" smtClean="0">
                <a:latin typeface="Calibri" pitchFamily="34" charset="0"/>
              </a:rPr>
              <a:t>the </a:t>
            </a:r>
            <a:r>
              <a:rPr lang="en-US" sz="3200" dirty="0" err="1" smtClean="0">
                <a:latin typeface="Calibri" pitchFamily="34" charset="0"/>
              </a:rPr>
              <a:t>Miralax</a:t>
            </a:r>
            <a:r>
              <a:rPr lang="en-US" sz="3200" dirty="0" smtClean="0">
                <a:latin typeface="Calibri" pitchFamily="34" charset="0"/>
              </a:rPr>
              <a:t> prep.</a:t>
            </a:r>
          </a:p>
          <a:p>
            <a:pPr marL="342900" indent="-342900">
              <a:spcBef>
                <a:spcPct val="20000"/>
              </a:spcBef>
              <a:buFont typeface="Arial" charset="0"/>
              <a:buNone/>
            </a:pPr>
            <a:endParaRPr lang="en-US" sz="3200" dirty="0">
              <a:latin typeface="Calibri" pitchFamily="34" charset="0"/>
            </a:endParaRPr>
          </a:p>
          <a:p>
            <a:pPr marL="342900" indent="-342900">
              <a:spcBef>
                <a:spcPct val="20000"/>
              </a:spcBef>
              <a:buFont typeface="Arial" charset="0"/>
              <a:buNone/>
            </a:pPr>
            <a:endParaRPr lang="en-US" sz="3200" dirty="0">
              <a:latin typeface="Calibri" pitchFamily="34" charset="0"/>
            </a:endParaRPr>
          </a:p>
          <a:p>
            <a:pPr marL="342900" indent="-342900">
              <a:spcBef>
                <a:spcPct val="20000"/>
              </a:spcBef>
              <a:buFont typeface="Arial" charset="0"/>
              <a:buNone/>
            </a:pPr>
            <a:endParaRPr lang="en-US" sz="3200" dirty="0">
              <a:latin typeface="Calibri" pitchFamily="34" charset="0"/>
            </a:endParaRPr>
          </a:p>
          <a:p>
            <a:pPr marL="342900" indent="-342900">
              <a:spcBef>
                <a:spcPct val="20000"/>
              </a:spcBef>
              <a:buFont typeface="Arial" charset="0"/>
              <a:buNone/>
            </a:pPr>
            <a:endParaRPr lang="en-US" sz="3200" dirty="0">
              <a:latin typeface="Calibri" pitchFamily="34" charset="0"/>
            </a:endParaRPr>
          </a:p>
          <a:p>
            <a:pPr marL="342900" indent="-342900">
              <a:spcBef>
                <a:spcPct val="20000"/>
              </a:spcBef>
              <a:buFont typeface="Arial" charset="0"/>
              <a:buNone/>
            </a:pPr>
            <a:endParaRPr lang="en-US" sz="3200" dirty="0">
              <a:latin typeface="Calibri" pitchFamily="34" charset="0"/>
            </a:endParaRPr>
          </a:p>
          <a:p>
            <a:pPr marL="342900" indent="-342900">
              <a:spcBef>
                <a:spcPct val="20000"/>
              </a:spcBef>
              <a:buFont typeface="Arial" charset="0"/>
              <a:buChar char="•"/>
            </a:pPr>
            <a:endParaRPr lang="en-US" sz="3200" dirty="0">
              <a:latin typeface="Calibri" pitchFamily="34" charset="0"/>
            </a:endParaRPr>
          </a:p>
        </p:txBody>
      </p:sp>
      <p:sp>
        <p:nvSpPr>
          <p:cNvPr id="98314" name="TextBox 5"/>
          <p:cNvSpPr txBox="1">
            <a:spLocks noChangeArrowheads="1"/>
          </p:cNvSpPr>
          <p:nvPr/>
        </p:nvSpPr>
        <p:spPr bwMode="auto">
          <a:xfrm>
            <a:off x="5410200" y="4876800"/>
            <a:ext cx="2133600" cy="1006475"/>
          </a:xfrm>
          <a:prstGeom prst="rect">
            <a:avLst/>
          </a:prstGeom>
          <a:solidFill>
            <a:srgbClr val="92D050"/>
          </a:solidFill>
          <a:ln w="9525">
            <a:noFill/>
            <a:miter lim="800000"/>
            <a:headEnd/>
            <a:tailEnd/>
          </a:ln>
        </p:spPr>
        <p:txBody>
          <a:bodyPr>
            <a:spAutoFit/>
          </a:bodyPr>
          <a:lstStyle/>
          <a:p>
            <a:r>
              <a:rPr lang="en-US" sz="6000" dirty="0" smtClean="0">
                <a:latin typeface="Calibri" pitchFamily="34" charset="0"/>
              </a:rPr>
              <a:t>BEGIN</a:t>
            </a:r>
            <a:endParaRPr lang="en-US" sz="6000" dirty="0">
              <a:latin typeface="Calibri" pitchFamily="34" charset="0"/>
            </a:endParaRPr>
          </a:p>
        </p:txBody>
      </p:sp>
      <p:pic>
        <p:nvPicPr>
          <p:cNvPr id="13" name="Picture 2" descr="Newborn Drinking Milk"/>
          <p:cNvPicPr>
            <a:picLocks noChangeAspect="1" noChangeArrowheads="1"/>
          </p:cNvPicPr>
          <p:nvPr/>
        </p:nvPicPr>
        <p:blipFill>
          <a:blip r:embed="rId6" cstate="print"/>
          <a:srcRect/>
          <a:stretch>
            <a:fillRect/>
          </a:stretch>
        </p:blipFill>
        <p:spPr bwMode="auto">
          <a:xfrm>
            <a:off x="5486400" y="3124200"/>
            <a:ext cx="2130136" cy="15621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r>
              <a:rPr lang="en-US" dirty="0" smtClean="0"/>
              <a:t>2</a:t>
            </a:r>
            <a:r>
              <a:rPr lang="en-US" baseline="30000" dirty="0" smtClean="0"/>
              <a:t>nd</a:t>
            </a:r>
            <a:r>
              <a:rPr lang="en-US" dirty="0" smtClean="0"/>
              <a:t> half of prep</a:t>
            </a:r>
            <a:endParaRPr lang="en-US" dirty="0" smtClean="0"/>
          </a:p>
        </p:txBody>
      </p:sp>
      <p:sp>
        <p:nvSpPr>
          <p:cNvPr id="65538" name="Content Placeholder 2"/>
          <p:cNvSpPr>
            <a:spLocks noGrp="1"/>
          </p:cNvSpPr>
          <p:nvPr>
            <p:ph idx="1"/>
          </p:nvPr>
        </p:nvSpPr>
        <p:spPr>
          <a:xfrm>
            <a:off x="457200" y="1219200"/>
            <a:ext cx="8229600" cy="5334000"/>
          </a:xfrm>
        </p:spPr>
        <p:txBody>
          <a:bodyPr/>
          <a:lstStyle/>
          <a:p>
            <a:r>
              <a:rPr lang="en-US" sz="2600" dirty="0" smtClean="0"/>
              <a:t>Patients can tell the app they have finished the 2</a:t>
            </a:r>
            <a:r>
              <a:rPr lang="en-US" sz="2600" baseline="30000" dirty="0" smtClean="0"/>
              <a:t>nd</a:t>
            </a:r>
            <a:r>
              <a:rPr lang="en-US" sz="2600" dirty="0" smtClean="0"/>
              <a:t> half at any time by hitting the FINISHED button at any time (i.e. it’s not necessary to wait the full 4 hours)</a:t>
            </a:r>
          </a:p>
          <a:p>
            <a:r>
              <a:rPr lang="en-US" sz="2600" dirty="0" smtClean="0"/>
              <a:t>Like the first half, i</a:t>
            </a:r>
            <a:r>
              <a:rPr lang="en-US" sz="2600" dirty="0" smtClean="0"/>
              <a:t>f user doesn’t press </a:t>
            </a:r>
            <a:r>
              <a:rPr lang="en-US" sz="2600" dirty="0" smtClean="0"/>
              <a:t>the FINISHED button, an audio alert warns patients when they have 1 hour, 30 minutes and 10 minutes left to finish the prep.</a:t>
            </a:r>
          </a:p>
          <a:p>
            <a:r>
              <a:rPr lang="en-US" sz="2600" dirty="0" smtClean="0"/>
              <a:t>After 4 hours, the app makes an audio alert telling the patient that they should be finished with the prep and to press the FINISHED button when actually done</a:t>
            </a:r>
          </a:p>
          <a:p>
            <a:pPr>
              <a:buNone/>
            </a:pPr>
            <a:r>
              <a:rPr lang="en-US" dirty="0" smtClean="0"/>
              <a:t>The time when the </a:t>
            </a:r>
            <a:r>
              <a:rPr lang="en-US" dirty="0" smtClean="0"/>
              <a:t>Second half </a:t>
            </a:r>
            <a:r>
              <a:rPr lang="en-US" dirty="0" smtClean="0"/>
              <a:t>is finished is recorded and accessible in the ADMIN panel  </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endParaRPr lang="en-US" smtClean="0"/>
          </a:p>
        </p:txBody>
      </p:sp>
      <p:pic>
        <p:nvPicPr>
          <p:cNvPr id="62466" name="Picture 2" descr="http://upload.wikimedia.org/wikipedia/commons/thumb/7/7e/IPad-WiFi-1stGen.jpg/837px-IPad-WiFi-1stGen.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62467" name="Content Placeholder 3" descr="What-is-Colonoscopy.jpg"/>
          <p:cNvPicPr>
            <a:picLocks noGrp="1" noChangeAspect="1"/>
          </p:cNvPicPr>
          <p:nvPr>
            <p:ph idx="1"/>
          </p:nvPr>
        </p:nvPicPr>
        <p:blipFill>
          <a:blip r:embed="rId3" cstate="print"/>
          <a:srcRect/>
          <a:stretch>
            <a:fillRect/>
          </a:stretch>
        </p:blipFill>
        <p:spPr>
          <a:xfrm>
            <a:off x="914400" y="838200"/>
            <a:ext cx="7239000" cy="5105400"/>
          </a:xfrm>
        </p:spPr>
      </p:pic>
      <p:sp>
        <p:nvSpPr>
          <p:cNvPr id="6" name="Content Placeholder 2"/>
          <p:cNvSpPr txBox="1">
            <a:spLocks/>
          </p:cNvSpPr>
          <p:nvPr/>
        </p:nvSpPr>
        <p:spPr>
          <a:xfrm>
            <a:off x="914400" y="838200"/>
            <a:ext cx="7239000" cy="5181600"/>
          </a:xfrm>
          <a:prstGeom prst="rect">
            <a:avLst/>
          </a:prstGeom>
          <a:solidFill>
            <a:schemeClr val="tx2">
              <a:lumMod val="20000"/>
              <a:lumOff val="80000"/>
            </a:schemeClr>
          </a:solidFill>
        </p:spPr>
        <p:txBody>
          <a:bodyPr>
            <a:normAutofit/>
          </a:bodyPr>
          <a:lstStyle/>
          <a:p>
            <a:pPr algn="r"/>
            <a:r>
              <a:rPr lang="en-US" sz="2400" dirty="0">
                <a:latin typeface="Calibri" pitchFamily="34" charset="0"/>
              </a:rPr>
              <a:t>Time left to finish second half of </a:t>
            </a:r>
            <a:r>
              <a:rPr lang="en-US" sz="2400" dirty="0" err="1">
                <a:latin typeface="Calibri" pitchFamily="34" charset="0"/>
              </a:rPr>
              <a:t>Miralax</a:t>
            </a:r>
            <a:r>
              <a:rPr lang="en-US" sz="2400" dirty="0">
                <a:latin typeface="Calibri" pitchFamily="34" charset="0"/>
              </a:rPr>
              <a:t> prep: </a:t>
            </a:r>
            <a:r>
              <a:rPr lang="en-US" sz="2400" dirty="0" smtClean="0">
                <a:latin typeface="Calibri" pitchFamily="34" charset="0"/>
              </a:rPr>
              <a:t>03:40:17</a:t>
            </a:r>
            <a:endParaRPr lang="en-US" sz="2400" dirty="0">
              <a:latin typeface="Calibri" pitchFamily="34" charset="0"/>
            </a:endParaRPr>
          </a:p>
          <a:p>
            <a:pPr algn="r"/>
            <a:endParaRPr lang="en-US" sz="2400" dirty="0">
              <a:latin typeface="Calibri" pitchFamily="34" charset="0"/>
            </a:endParaRPr>
          </a:p>
          <a:p>
            <a:r>
              <a:rPr lang="en-US" sz="2400" dirty="0">
                <a:latin typeface="Calibri" pitchFamily="34" charset="0"/>
              </a:rPr>
              <a:t>Over the next 4 hours, please have your child take the rest  (9oz)</a:t>
            </a:r>
            <a:r>
              <a:rPr lang="en-US" sz="2400" i="1" dirty="0">
                <a:latin typeface="Calibri" pitchFamily="34" charset="0"/>
              </a:rPr>
              <a:t> </a:t>
            </a:r>
            <a:r>
              <a:rPr lang="en-US" sz="2400" dirty="0">
                <a:latin typeface="Calibri" pitchFamily="34" charset="0"/>
              </a:rPr>
              <a:t>of the </a:t>
            </a:r>
            <a:r>
              <a:rPr lang="en-US" sz="2400" dirty="0" err="1">
                <a:latin typeface="Calibri" pitchFamily="34" charset="0"/>
              </a:rPr>
              <a:t>Miralax</a:t>
            </a:r>
            <a:r>
              <a:rPr lang="en-US" sz="2400" dirty="0">
                <a:latin typeface="Calibri" pitchFamily="34" charset="0"/>
              </a:rPr>
              <a:t> Prep.  Press FINISHED </a:t>
            </a:r>
            <a:r>
              <a:rPr lang="en-US" sz="2400" dirty="0" smtClean="0">
                <a:latin typeface="Calibri" pitchFamily="34" charset="0"/>
              </a:rPr>
              <a:t>if you finish before the timer ends.</a:t>
            </a:r>
            <a:endParaRPr lang="en-US" sz="2400" dirty="0">
              <a:latin typeface="Calibri" pitchFamily="34" charset="0"/>
            </a:endParaRPr>
          </a:p>
          <a:p>
            <a:pPr>
              <a:spcBef>
                <a:spcPct val="20000"/>
              </a:spcBef>
              <a:buFont typeface="Arial" charset="0"/>
              <a:buNone/>
            </a:pPr>
            <a:endParaRPr lang="en-US" sz="3200" dirty="0">
              <a:latin typeface="Calibri" pitchFamily="34" charset="0"/>
            </a:endParaRPr>
          </a:p>
        </p:txBody>
      </p:sp>
      <p:pic>
        <p:nvPicPr>
          <p:cNvPr id="62470" name="Picture 2"/>
          <p:cNvPicPr>
            <a:picLocks noChangeAspect="1" noChangeArrowheads="1"/>
          </p:cNvPicPr>
          <p:nvPr/>
        </p:nvPicPr>
        <p:blipFill>
          <a:blip r:embed="rId4" cstate="print"/>
          <a:srcRect/>
          <a:stretch>
            <a:fillRect/>
          </a:stretch>
        </p:blipFill>
        <p:spPr bwMode="auto">
          <a:xfrm>
            <a:off x="7315200" y="5075238"/>
            <a:ext cx="823913" cy="944562"/>
          </a:xfrm>
          <a:prstGeom prst="rect">
            <a:avLst/>
          </a:prstGeom>
          <a:noFill/>
          <a:ln w="9525">
            <a:noFill/>
            <a:miter lim="800000"/>
            <a:headEnd/>
            <a:tailEnd/>
          </a:ln>
        </p:spPr>
      </p:pic>
      <p:pic>
        <p:nvPicPr>
          <p:cNvPr id="62471" name="Picture 2" descr="Newborn Drinking Milk"/>
          <p:cNvPicPr>
            <a:picLocks noChangeAspect="1" noChangeArrowheads="1"/>
          </p:cNvPicPr>
          <p:nvPr/>
        </p:nvPicPr>
        <p:blipFill>
          <a:blip r:embed="rId5" cstate="print"/>
          <a:srcRect/>
          <a:stretch>
            <a:fillRect/>
          </a:stretch>
        </p:blipFill>
        <p:spPr bwMode="auto">
          <a:xfrm>
            <a:off x="4876800" y="2781300"/>
            <a:ext cx="2857500" cy="2095500"/>
          </a:xfrm>
          <a:prstGeom prst="rect">
            <a:avLst/>
          </a:prstGeom>
          <a:noFill/>
          <a:ln w="9525">
            <a:noFill/>
            <a:miter lim="800000"/>
            <a:headEnd/>
            <a:tailEnd/>
          </a:ln>
        </p:spPr>
      </p:pic>
      <p:pic>
        <p:nvPicPr>
          <p:cNvPr id="62472" name="Picture 4" descr="Little Old Man"/>
          <p:cNvPicPr>
            <a:picLocks noChangeAspect="1" noChangeArrowheads="1"/>
          </p:cNvPicPr>
          <p:nvPr/>
        </p:nvPicPr>
        <p:blipFill>
          <a:blip r:embed="rId6" cstate="print"/>
          <a:srcRect/>
          <a:stretch>
            <a:fillRect/>
          </a:stretch>
        </p:blipFill>
        <p:spPr bwMode="auto">
          <a:xfrm>
            <a:off x="1600200" y="2895600"/>
            <a:ext cx="1905000" cy="2857500"/>
          </a:xfrm>
          <a:prstGeom prst="rect">
            <a:avLst/>
          </a:prstGeom>
          <a:noFill/>
          <a:ln w="9525">
            <a:noFill/>
            <a:miter lim="800000"/>
            <a:headEnd/>
            <a:tailEnd/>
          </a:ln>
        </p:spPr>
      </p:pic>
      <p:sp>
        <p:nvSpPr>
          <p:cNvPr id="8" name="TextBox 7"/>
          <p:cNvSpPr txBox="1"/>
          <p:nvPr/>
        </p:nvSpPr>
        <p:spPr>
          <a:xfrm>
            <a:off x="4572000" y="5105400"/>
            <a:ext cx="2133600" cy="701675"/>
          </a:xfrm>
          <a:prstGeom prst="rect">
            <a:avLst/>
          </a:prstGeom>
          <a:solidFill>
            <a:schemeClr val="accent2">
              <a:lumMod val="40000"/>
              <a:lumOff val="60000"/>
            </a:schemeClr>
          </a:solidFill>
        </p:spPr>
        <p:txBody>
          <a:bodyPr>
            <a:spAutoFit/>
          </a:bodyPr>
          <a:lstStyle/>
          <a:p>
            <a:r>
              <a:rPr lang="en-US" sz="4000">
                <a:latin typeface="Calibri" pitchFamily="34" charset="0"/>
              </a:rPr>
              <a:t>FINISHED</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p:cNvSpPr>
            <a:spLocks noGrp="1"/>
          </p:cNvSpPr>
          <p:nvPr>
            <p:ph type="title" idx="4294967295"/>
          </p:nvPr>
        </p:nvSpPr>
        <p:spPr/>
        <p:txBody>
          <a:bodyPr/>
          <a:lstStyle/>
          <a:p>
            <a:endParaRPr lang="en-US" smtClean="0"/>
          </a:p>
        </p:txBody>
      </p:sp>
      <p:sp>
        <p:nvSpPr>
          <p:cNvPr id="109571" name="Content Placeholder 2"/>
          <p:cNvSpPr>
            <a:spLocks noGrp="1"/>
          </p:cNvSpPr>
          <p:nvPr>
            <p:ph idx="4294967295"/>
          </p:nvPr>
        </p:nvSpPr>
        <p:spPr>
          <a:xfrm>
            <a:off x="457200" y="609600"/>
            <a:ext cx="8229600" cy="4525963"/>
          </a:xfrm>
        </p:spPr>
        <p:txBody>
          <a:bodyPr/>
          <a:lstStyle/>
          <a:p>
            <a:r>
              <a:rPr lang="en-US" dirty="0" smtClean="0"/>
              <a:t>Password-locked button</a:t>
            </a:r>
          </a:p>
          <a:p>
            <a:r>
              <a:rPr lang="en-US" dirty="0" smtClean="0"/>
              <a:t>This is where we enter the following information:</a:t>
            </a:r>
          </a:p>
          <a:p>
            <a:pPr lvl="1"/>
            <a:r>
              <a:rPr lang="en-US" dirty="0" smtClean="0"/>
              <a:t>Patient’s weight (so that they have prep A, B or C)</a:t>
            </a:r>
          </a:p>
          <a:p>
            <a:pPr lvl="1"/>
            <a:r>
              <a:rPr lang="en-US" dirty="0" smtClean="0"/>
              <a:t>Date and Time of their scheduled </a:t>
            </a:r>
            <a:r>
              <a:rPr lang="en-US" dirty="0" smtClean="0"/>
              <a:t>colonoscopy</a:t>
            </a:r>
          </a:p>
          <a:p>
            <a:r>
              <a:rPr lang="en-US" dirty="0" smtClean="0"/>
              <a:t>Also shows administrators the following information:</a:t>
            </a:r>
          </a:p>
          <a:p>
            <a:pPr lvl="1"/>
            <a:r>
              <a:rPr lang="en-US" dirty="0" smtClean="0"/>
              <a:t>When patient viewed video, how many views</a:t>
            </a:r>
          </a:p>
          <a:p>
            <a:pPr lvl="1"/>
            <a:r>
              <a:rPr lang="en-US" dirty="0" smtClean="0"/>
              <a:t>- How they answered questions</a:t>
            </a:r>
          </a:p>
          <a:p>
            <a:pPr lvl="1"/>
            <a:r>
              <a:rPr lang="en-US" dirty="0" smtClean="0"/>
              <a:t>Which FAQs were accessed</a:t>
            </a:r>
          </a:p>
          <a:p>
            <a:pPr lvl="1"/>
            <a:r>
              <a:rPr lang="en-US" dirty="0" smtClean="0"/>
              <a:t>Time/date when patient started/finished 1</a:t>
            </a:r>
            <a:r>
              <a:rPr lang="en-US" baseline="30000" dirty="0" smtClean="0"/>
              <a:t>st</a:t>
            </a:r>
            <a:r>
              <a:rPr lang="en-US" dirty="0" smtClean="0"/>
              <a:t> and 2</a:t>
            </a:r>
            <a:r>
              <a:rPr lang="en-US" baseline="30000" dirty="0" smtClean="0"/>
              <a:t>nd</a:t>
            </a:r>
            <a:r>
              <a:rPr lang="en-US" dirty="0" smtClean="0"/>
              <a:t> half of preps</a:t>
            </a:r>
            <a:endParaRPr lang="en-US"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p:txBody>
          <a:bodyPr/>
          <a:lstStyle/>
          <a:p>
            <a:endParaRPr lang="en-US" smtClean="0"/>
          </a:p>
        </p:txBody>
      </p:sp>
      <p:pic>
        <p:nvPicPr>
          <p:cNvPr id="64514" name="Picture 2" descr="http://upload.wikimedia.org/wikipedia/commons/thumb/7/7e/IPad-WiFi-1stGen.jpg/837px-IPad-WiFi-1stGen.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64515" name="Content Placeholder 3" descr="What-is-Colonoscopy.jpg"/>
          <p:cNvPicPr>
            <a:picLocks noGrp="1" noChangeAspect="1"/>
          </p:cNvPicPr>
          <p:nvPr>
            <p:ph idx="1"/>
          </p:nvPr>
        </p:nvPicPr>
        <p:blipFill>
          <a:blip r:embed="rId3" cstate="print"/>
          <a:srcRect/>
          <a:stretch>
            <a:fillRect/>
          </a:stretch>
        </p:blipFill>
        <p:spPr>
          <a:xfrm>
            <a:off x="914400" y="838200"/>
            <a:ext cx="7239000" cy="5105400"/>
          </a:xfrm>
        </p:spPr>
      </p:pic>
      <p:sp>
        <p:nvSpPr>
          <p:cNvPr id="6" name="Content Placeholder 2"/>
          <p:cNvSpPr txBox="1">
            <a:spLocks/>
          </p:cNvSpPr>
          <p:nvPr/>
        </p:nvSpPr>
        <p:spPr>
          <a:xfrm>
            <a:off x="914400" y="838200"/>
            <a:ext cx="7239000" cy="5181600"/>
          </a:xfrm>
          <a:prstGeom prst="rect">
            <a:avLst/>
          </a:prstGeom>
          <a:solidFill>
            <a:schemeClr val="tx2">
              <a:lumMod val="20000"/>
              <a:lumOff val="80000"/>
            </a:schemeClr>
          </a:solidFill>
        </p:spPr>
        <p:txBody>
          <a:bodyPr>
            <a:normAutofit/>
          </a:bodyPr>
          <a:lstStyle/>
          <a:p>
            <a:pPr algn="r"/>
            <a:r>
              <a:rPr lang="en-US" sz="2400" dirty="0">
                <a:latin typeface="Calibri" pitchFamily="34" charset="0"/>
              </a:rPr>
              <a:t>Time left to finish second half of </a:t>
            </a:r>
            <a:r>
              <a:rPr lang="en-US" sz="2400" dirty="0" err="1">
                <a:latin typeface="Calibri" pitchFamily="34" charset="0"/>
              </a:rPr>
              <a:t>Miralax</a:t>
            </a:r>
            <a:r>
              <a:rPr lang="en-US" sz="2400" dirty="0">
                <a:latin typeface="Calibri" pitchFamily="34" charset="0"/>
              </a:rPr>
              <a:t> prep: 01:21:27</a:t>
            </a:r>
          </a:p>
          <a:p>
            <a:pPr algn="r"/>
            <a:endParaRPr lang="en-US" sz="2400" dirty="0">
              <a:latin typeface="Calibri" pitchFamily="34" charset="0"/>
            </a:endParaRPr>
          </a:p>
          <a:p>
            <a:r>
              <a:rPr lang="en-US" sz="2400" dirty="0">
                <a:latin typeface="Calibri" pitchFamily="34" charset="0"/>
              </a:rPr>
              <a:t>Over the next 4 hours, please have your child take the rest  (9oz)</a:t>
            </a:r>
            <a:r>
              <a:rPr lang="en-US" sz="2400" i="1" dirty="0">
                <a:latin typeface="Calibri" pitchFamily="34" charset="0"/>
              </a:rPr>
              <a:t> </a:t>
            </a:r>
            <a:r>
              <a:rPr lang="en-US" sz="2400" dirty="0">
                <a:latin typeface="Calibri" pitchFamily="34" charset="0"/>
              </a:rPr>
              <a:t>of the </a:t>
            </a:r>
            <a:r>
              <a:rPr lang="en-US" sz="2400" dirty="0" err="1">
                <a:latin typeface="Calibri" pitchFamily="34" charset="0"/>
              </a:rPr>
              <a:t>Miralax</a:t>
            </a:r>
            <a:r>
              <a:rPr lang="en-US" sz="2400" dirty="0">
                <a:latin typeface="Calibri" pitchFamily="34" charset="0"/>
              </a:rPr>
              <a:t> Prep. </a:t>
            </a:r>
            <a:r>
              <a:rPr lang="en-US" sz="2400" dirty="0" smtClean="0">
                <a:latin typeface="Calibri" pitchFamily="34" charset="0"/>
              </a:rPr>
              <a:t>Press FINISHED if you finish before the timer </a:t>
            </a:r>
            <a:r>
              <a:rPr lang="en-US" sz="2400" dirty="0" smtClean="0">
                <a:latin typeface="Calibri" pitchFamily="34" charset="0"/>
              </a:rPr>
              <a:t>ends</a:t>
            </a:r>
          </a:p>
          <a:p>
            <a:endParaRPr lang="en-US" sz="2400" dirty="0" smtClean="0">
              <a:latin typeface="Calibri" pitchFamily="34" charset="0"/>
            </a:endParaRPr>
          </a:p>
          <a:p>
            <a:endParaRPr lang="en-US" sz="900" dirty="0">
              <a:latin typeface="Calibri" pitchFamily="34" charset="0"/>
            </a:endParaRPr>
          </a:p>
          <a:p>
            <a:endParaRPr lang="en-US" sz="900" dirty="0">
              <a:latin typeface="Calibri" pitchFamily="34" charset="0"/>
            </a:endParaRPr>
          </a:p>
          <a:p>
            <a:r>
              <a:rPr lang="en-US" sz="2400" dirty="0">
                <a:latin typeface="Calibri" pitchFamily="34" charset="0"/>
              </a:rPr>
              <a:t>The colonoscopy will take </a:t>
            </a:r>
          </a:p>
          <a:p>
            <a:r>
              <a:rPr lang="en-US" sz="2400" dirty="0">
                <a:latin typeface="Calibri" pitchFamily="34" charset="0"/>
              </a:rPr>
              <a:t>place on the 14</a:t>
            </a:r>
            <a:r>
              <a:rPr lang="en-US" sz="2400" baseline="30000" dirty="0">
                <a:latin typeface="Calibri" pitchFamily="34" charset="0"/>
              </a:rPr>
              <a:t>th</a:t>
            </a:r>
            <a:r>
              <a:rPr lang="en-US" sz="2400" dirty="0">
                <a:latin typeface="Calibri" pitchFamily="34" charset="0"/>
              </a:rPr>
              <a:t> floor of the </a:t>
            </a:r>
          </a:p>
          <a:p>
            <a:r>
              <a:rPr lang="en-US" sz="2400" dirty="0">
                <a:latin typeface="Calibri" pitchFamily="34" charset="0"/>
              </a:rPr>
              <a:t>main hospital.  When you arrive, proceed left to the North Tower to Endoscopy Reception (14N 01).  The actual procedure takes approximately 1 hour, but expect to be at the hospital for </a:t>
            </a:r>
          </a:p>
          <a:p>
            <a:r>
              <a:rPr lang="en-US" sz="2400" dirty="0">
                <a:latin typeface="Calibri" pitchFamily="34" charset="0"/>
              </a:rPr>
              <a:t>about 3-5 hours. </a:t>
            </a:r>
          </a:p>
        </p:txBody>
      </p:sp>
      <p:pic>
        <p:nvPicPr>
          <p:cNvPr id="64518" name="Picture 2"/>
          <p:cNvPicPr>
            <a:picLocks noChangeAspect="1" noChangeArrowheads="1"/>
          </p:cNvPicPr>
          <p:nvPr/>
        </p:nvPicPr>
        <p:blipFill>
          <a:blip r:embed="rId4" cstate="print"/>
          <a:srcRect/>
          <a:stretch>
            <a:fillRect/>
          </a:stretch>
        </p:blipFill>
        <p:spPr bwMode="auto">
          <a:xfrm>
            <a:off x="7407275" y="5181600"/>
            <a:ext cx="731838" cy="838200"/>
          </a:xfrm>
          <a:prstGeom prst="rect">
            <a:avLst/>
          </a:prstGeom>
          <a:noFill/>
          <a:ln w="9525">
            <a:noFill/>
            <a:miter lim="800000"/>
            <a:headEnd/>
            <a:tailEnd/>
          </a:ln>
        </p:spPr>
      </p:pic>
      <p:pic>
        <p:nvPicPr>
          <p:cNvPr id="64519" name="Picture 2" descr="http://cancer.stonybrookmedicine.edu/sites/default/files/hospital_front2012.jpg"/>
          <p:cNvPicPr>
            <a:picLocks noChangeAspect="1" noChangeArrowheads="1"/>
          </p:cNvPicPr>
          <p:nvPr/>
        </p:nvPicPr>
        <p:blipFill>
          <a:blip r:embed="rId5" cstate="print"/>
          <a:srcRect/>
          <a:stretch>
            <a:fillRect/>
          </a:stretch>
        </p:blipFill>
        <p:spPr bwMode="auto">
          <a:xfrm>
            <a:off x="4648200" y="2362200"/>
            <a:ext cx="3228975" cy="1543050"/>
          </a:xfrm>
          <a:prstGeom prst="rect">
            <a:avLst/>
          </a:prstGeom>
          <a:noFill/>
          <a:ln w="9525">
            <a:noFill/>
            <a:miter lim="800000"/>
            <a:headEnd/>
            <a:tailEnd/>
          </a:ln>
        </p:spPr>
      </p:pic>
      <p:sp>
        <p:nvSpPr>
          <p:cNvPr id="8" name="TextBox 7"/>
          <p:cNvSpPr txBox="1"/>
          <p:nvPr/>
        </p:nvSpPr>
        <p:spPr>
          <a:xfrm>
            <a:off x="4572000" y="5241925"/>
            <a:ext cx="2133600" cy="701675"/>
          </a:xfrm>
          <a:prstGeom prst="rect">
            <a:avLst/>
          </a:prstGeom>
          <a:solidFill>
            <a:schemeClr val="accent2">
              <a:lumMod val="40000"/>
              <a:lumOff val="60000"/>
            </a:schemeClr>
          </a:solidFill>
        </p:spPr>
        <p:txBody>
          <a:bodyPr>
            <a:spAutoFit/>
          </a:bodyPr>
          <a:lstStyle/>
          <a:p>
            <a:r>
              <a:rPr lang="en-US" sz="4000">
                <a:latin typeface="Calibri" pitchFamily="34" charset="0"/>
              </a:rPr>
              <a:t>FINISHED</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p:cNvSpPr>
          <p:nvPr>
            <p:ph type="title"/>
          </p:nvPr>
        </p:nvSpPr>
        <p:spPr/>
        <p:txBody>
          <a:bodyPr/>
          <a:lstStyle/>
          <a:p>
            <a:endParaRPr lang="en-US" smtClean="0"/>
          </a:p>
        </p:txBody>
      </p:sp>
      <p:sp>
        <p:nvSpPr>
          <p:cNvPr id="107523" name="Rectangle 3"/>
          <p:cNvSpPr>
            <a:spLocks noGrp="1"/>
          </p:cNvSpPr>
          <p:nvPr>
            <p:ph type="body" idx="1"/>
          </p:nvPr>
        </p:nvSpPr>
        <p:spPr>
          <a:xfrm>
            <a:off x="457200" y="2743200"/>
            <a:ext cx="8229600" cy="4525963"/>
          </a:xfrm>
        </p:spPr>
        <p:txBody>
          <a:bodyPr/>
          <a:lstStyle/>
          <a:p>
            <a:pPr algn="ctr">
              <a:buFont typeface="Arial" charset="0"/>
              <a:buNone/>
            </a:pPr>
            <a:r>
              <a:rPr lang="en-US" i="1" smtClean="0"/>
              <a:t>Once FINISHED is pressed…</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p:txBody>
          <a:bodyPr/>
          <a:lstStyle/>
          <a:p>
            <a:endParaRPr lang="en-US" smtClean="0"/>
          </a:p>
        </p:txBody>
      </p:sp>
      <p:pic>
        <p:nvPicPr>
          <p:cNvPr id="67586" name="Picture 2" descr="http://upload.wikimedia.org/wikipedia/commons/thumb/7/7e/IPad-WiFi-1stGen.jpg/837px-IPad-WiFi-1stGen.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67587" name="Content Placeholder 3" descr="What-is-Colonoscopy.jpg"/>
          <p:cNvPicPr>
            <a:picLocks noGrp="1" noChangeAspect="1"/>
          </p:cNvPicPr>
          <p:nvPr>
            <p:ph idx="1"/>
          </p:nvPr>
        </p:nvPicPr>
        <p:blipFill>
          <a:blip r:embed="rId3" cstate="print"/>
          <a:srcRect/>
          <a:stretch>
            <a:fillRect/>
          </a:stretch>
        </p:blipFill>
        <p:spPr>
          <a:xfrm>
            <a:off x="914400" y="838200"/>
            <a:ext cx="7239000" cy="5105400"/>
          </a:xfrm>
        </p:spPr>
      </p:pic>
      <p:sp>
        <p:nvSpPr>
          <p:cNvPr id="6" name="Content Placeholder 2"/>
          <p:cNvSpPr txBox="1">
            <a:spLocks/>
          </p:cNvSpPr>
          <p:nvPr/>
        </p:nvSpPr>
        <p:spPr>
          <a:xfrm>
            <a:off x="914400" y="838200"/>
            <a:ext cx="7239000" cy="5181600"/>
          </a:xfrm>
          <a:prstGeom prst="rect">
            <a:avLst/>
          </a:prstGeom>
          <a:solidFill>
            <a:schemeClr val="tx2">
              <a:lumMod val="20000"/>
              <a:lumOff val="80000"/>
            </a:schemeClr>
          </a:solidFill>
        </p:spPr>
        <p:txBody>
          <a:bodyPr>
            <a:normAutofit/>
          </a:bodyPr>
          <a:lstStyle/>
          <a:p>
            <a:pPr algn="r"/>
            <a:r>
              <a:rPr lang="en-US" sz="2200">
                <a:latin typeface="Calibri" pitchFamily="34" charset="0"/>
              </a:rPr>
              <a:t>Time left to finish second half of Miralax prep: 01:21:27</a:t>
            </a:r>
          </a:p>
          <a:p>
            <a:pPr algn="r"/>
            <a:endParaRPr lang="en-US" sz="2200">
              <a:latin typeface="Calibri" pitchFamily="34" charset="0"/>
            </a:endParaRPr>
          </a:p>
          <a:p>
            <a:r>
              <a:rPr lang="en-US" sz="2200">
                <a:latin typeface="Calibri" pitchFamily="34" charset="0"/>
              </a:rPr>
              <a:t>Your child’s Bowel Prep is now complete!!!</a:t>
            </a:r>
          </a:p>
          <a:p>
            <a:endParaRPr lang="en-US" sz="2200">
              <a:latin typeface="Calibri" pitchFamily="34" charset="0"/>
            </a:endParaRPr>
          </a:p>
          <a:p>
            <a:r>
              <a:rPr lang="en-US" sz="2200">
                <a:latin typeface="Calibri" pitchFamily="34" charset="0"/>
              </a:rPr>
              <a:t>Your child’s colonoscopy will </a:t>
            </a:r>
          </a:p>
          <a:p>
            <a:r>
              <a:rPr lang="en-US" sz="2200">
                <a:latin typeface="Calibri" pitchFamily="34" charset="0"/>
              </a:rPr>
              <a:t>take place at 9am on May 23,</a:t>
            </a:r>
          </a:p>
          <a:p>
            <a:r>
              <a:rPr lang="en-US" sz="2200">
                <a:latin typeface="Calibri" pitchFamily="34" charset="0"/>
              </a:rPr>
              <a:t>2014 on the 14</a:t>
            </a:r>
            <a:r>
              <a:rPr lang="en-US" sz="2200" baseline="30000">
                <a:latin typeface="Calibri" pitchFamily="34" charset="0"/>
              </a:rPr>
              <a:t>th</a:t>
            </a:r>
            <a:r>
              <a:rPr lang="en-US" sz="2200">
                <a:latin typeface="Calibri" pitchFamily="34" charset="0"/>
              </a:rPr>
              <a:t> floor of the </a:t>
            </a:r>
          </a:p>
          <a:p>
            <a:r>
              <a:rPr lang="en-US" sz="2200">
                <a:latin typeface="Calibri" pitchFamily="34" charset="0"/>
              </a:rPr>
              <a:t>main hospital. Please arrive 1 </a:t>
            </a:r>
          </a:p>
          <a:p>
            <a:r>
              <a:rPr lang="en-US" sz="2200">
                <a:latin typeface="Calibri" pitchFamily="34" charset="0"/>
              </a:rPr>
              <a:t>hour before your scheduled procedure.</a:t>
            </a:r>
          </a:p>
          <a:p>
            <a:endParaRPr lang="en-US" sz="2200">
              <a:latin typeface="Calibri" pitchFamily="34" charset="0"/>
            </a:endParaRPr>
          </a:p>
          <a:p>
            <a:r>
              <a:rPr lang="en-US" sz="2200">
                <a:latin typeface="Calibri" pitchFamily="34" charset="0"/>
              </a:rPr>
              <a:t>Directions to the hospital can be found </a:t>
            </a:r>
            <a:r>
              <a:rPr lang="en-US" sz="2200" u="sng">
                <a:solidFill>
                  <a:schemeClr val="accent1"/>
                </a:solidFill>
                <a:latin typeface="Calibri" pitchFamily="34" charset="0"/>
              </a:rPr>
              <a:t>here.</a:t>
            </a:r>
          </a:p>
          <a:p>
            <a:endParaRPr lang="en-US" sz="2200" u="sng">
              <a:solidFill>
                <a:schemeClr val="accent1"/>
              </a:solidFill>
              <a:latin typeface="Calibri" pitchFamily="34" charset="0"/>
            </a:endParaRPr>
          </a:p>
          <a:p>
            <a:r>
              <a:rPr lang="en-US" sz="2200">
                <a:latin typeface="Calibri" pitchFamily="34" charset="0"/>
              </a:rPr>
              <a:t>Proceed left to the North Tower to Endoscopy Reception (14N 01).  The actual procedure takes approximately 1 hour, but expect to be at the hospital for about 3-5 hours. </a:t>
            </a:r>
          </a:p>
        </p:txBody>
      </p:sp>
      <p:sp>
        <p:nvSpPr>
          <p:cNvPr id="8" name="TextBox 7"/>
          <p:cNvSpPr txBox="1"/>
          <p:nvPr/>
        </p:nvSpPr>
        <p:spPr>
          <a:xfrm>
            <a:off x="6400800" y="3733800"/>
            <a:ext cx="1447800" cy="708025"/>
          </a:xfrm>
          <a:prstGeom prst="rect">
            <a:avLst/>
          </a:prstGeom>
          <a:solidFill>
            <a:schemeClr val="accent2">
              <a:lumMod val="40000"/>
              <a:lumOff val="60000"/>
            </a:schemeClr>
          </a:solidFill>
        </p:spPr>
        <p:txBody>
          <a:bodyPr>
            <a:spAutoFit/>
          </a:bodyPr>
          <a:lstStyle/>
          <a:p>
            <a:pPr fontAlgn="auto">
              <a:spcBef>
                <a:spcPts val="0"/>
              </a:spcBef>
              <a:spcAft>
                <a:spcPts val="0"/>
              </a:spcAft>
              <a:defRPr/>
            </a:pPr>
            <a:r>
              <a:rPr lang="en-US" sz="4000" dirty="0">
                <a:latin typeface="+mn-lt"/>
              </a:rPr>
              <a:t>DONE</a:t>
            </a:r>
          </a:p>
        </p:txBody>
      </p:sp>
      <p:pic>
        <p:nvPicPr>
          <p:cNvPr id="67590" name="Picture 2" descr="http://cancer.stonybrookmedicine.edu/sites/default/files/hospital_front2012.jpg"/>
          <p:cNvPicPr>
            <a:picLocks noChangeAspect="1" noChangeArrowheads="1"/>
          </p:cNvPicPr>
          <p:nvPr/>
        </p:nvPicPr>
        <p:blipFill>
          <a:blip r:embed="rId4" cstate="print"/>
          <a:srcRect/>
          <a:stretch>
            <a:fillRect/>
          </a:stretch>
        </p:blipFill>
        <p:spPr bwMode="auto">
          <a:xfrm>
            <a:off x="4800600" y="1981200"/>
            <a:ext cx="3228975" cy="1543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endParaRPr lang="en-US" smtClean="0"/>
          </a:p>
        </p:txBody>
      </p:sp>
      <p:sp>
        <p:nvSpPr>
          <p:cNvPr id="68610" name="Content Placeholder 2"/>
          <p:cNvSpPr>
            <a:spLocks noGrp="1"/>
          </p:cNvSpPr>
          <p:nvPr>
            <p:ph idx="1"/>
          </p:nvPr>
        </p:nvSpPr>
        <p:spPr/>
        <p:txBody>
          <a:bodyPr/>
          <a:lstStyle/>
          <a:p>
            <a:r>
              <a:rPr lang="en-US" dirty="0" smtClean="0"/>
              <a:t>(when user clicks on the </a:t>
            </a:r>
            <a:r>
              <a:rPr lang="en-US" u="sng" dirty="0" smtClean="0">
                <a:solidFill>
                  <a:schemeClr val="accent1"/>
                </a:solidFill>
              </a:rPr>
              <a:t>here</a:t>
            </a:r>
            <a:r>
              <a:rPr lang="en-US" dirty="0" smtClean="0"/>
              <a:t> link, it links them to Google Maps directions </a:t>
            </a:r>
            <a:r>
              <a:rPr lang="en-US" dirty="0" smtClean="0"/>
              <a:t>“from current location” </a:t>
            </a:r>
            <a:r>
              <a:rPr lang="en-US" dirty="0" smtClean="0"/>
              <a:t>to 101 Nicholls Road, Stony Brook, NY 11794)</a:t>
            </a:r>
          </a:p>
          <a:p>
            <a:r>
              <a:rPr lang="en-US" dirty="0" smtClean="0"/>
              <a:t>Date </a:t>
            </a:r>
            <a:r>
              <a:rPr lang="en-US" dirty="0" smtClean="0"/>
              <a:t>&amp; time of procedure was entered in the </a:t>
            </a:r>
            <a:r>
              <a:rPr lang="en-US" dirty="0" smtClean="0"/>
              <a:t>ADMIN panel</a:t>
            </a:r>
            <a:endParaRPr lang="en-US" dirty="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for patient</a:t>
            </a:r>
            <a:endParaRPr lang="en-US" dirty="0"/>
          </a:p>
        </p:txBody>
      </p:sp>
      <p:sp>
        <p:nvSpPr>
          <p:cNvPr id="3" name="Content Placeholder 2"/>
          <p:cNvSpPr>
            <a:spLocks noGrp="1"/>
          </p:cNvSpPr>
          <p:nvPr>
            <p:ph idx="1"/>
          </p:nvPr>
        </p:nvSpPr>
        <p:spPr/>
        <p:txBody>
          <a:bodyPr/>
          <a:lstStyle/>
          <a:p>
            <a:r>
              <a:rPr lang="en-US" dirty="0" smtClean="0"/>
              <a:t>After finishing the second half of the interactive prep, the following 2 questions will once again be asked of patients:</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idx="4294967295"/>
          </p:nvPr>
        </p:nvSpPr>
        <p:spPr>
          <a:xfrm>
            <a:off x="685800" y="712788"/>
            <a:ext cx="8229600" cy="1143000"/>
          </a:xfrm>
        </p:spPr>
        <p:txBody>
          <a:bodyPr/>
          <a:lstStyle/>
          <a:p>
            <a:endParaRPr lang="en-US" smtClean="0"/>
          </a:p>
        </p:txBody>
      </p:sp>
      <p:sp>
        <p:nvSpPr>
          <p:cNvPr id="77827" name="Content Placeholder 2"/>
          <p:cNvSpPr>
            <a:spLocks noGrp="1"/>
          </p:cNvSpPr>
          <p:nvPr>
            <p:ph idx="4294967295"/>
          </p:nvPr>
        </p:nvSpPr>
        <p:spPr>
          <a:xfrm>
            <a:off x="685800" y="2038350"/>
            <a:ext cx="8229600" cy="4525963"/>
          </a:xfrm>
        </p:spPr>
        <p:txBody>
          <a:bodyPr/>
          <a:lstStyle/>
          <a:p>
            <a:endParaRPr lang="en-US" smtClean="0"/>
          </a:p>
        </p:txBody>
      </p:sp>
      <p:pic>
        <p:nvPicPr>
          <p:cNvPr id="77828" name="Picture 2" descr="http://upload.wikimedia.org/wikipedia/commons/thumb/7/7e/IPad-WiFi-1stGen.jpg/837px-IPad-WiFi-1stGen.jpg"/>
          <p:cNvPicPr>
            <a:picLocks noChangeAspect="1" noChangeArrowheads="1"/>
          </p:cNvPicPr>
          <p:nvPr/>
        </p:nvPicPr>
        <p:blipFill>
          <a:blip r:embed="rId2" cstate="print"/>
          <a:srcRect/>
          <a:stretch>
            <a:fillRect/>
          </a:stretch>
        </p:blipFill>
        <p:spPr bwMode="auto">
          <a:xfrm>
            <a:off x="228600" y="133350"/>
            <a:ext cx="8763000" cy="6572250"/>
          </a:xfrm>
          <a:prstGeom prst="rect">
            <a:avLst/>
          </a:prstGeom>
          <a:noFill/>
          <a:ln w="9525">
            <a:noFill/>
            <a:miter lim="800000"/>
            <a:headEnd/>
            <a:tailEnd/>
          </a:ln>
        </p:spPr>
      </p:pic>
      <p:sp>
        <p:nvSpPr>
          <p:cNvPr id="6" name="Rectangle 5"/>
          <p:cNvSpPr/>
          <p:nvPr/>
        </p:nvSpPr>
        <p:spPr>
          <a:xfrm>
            <a:off x="1143000" y="990600"/>
            <a:ext cx="6934200" cy="487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4343400" y="1143000"/>
            <a:ext cx="3352800" cy="4093114"/>
          </a:xfrm>
          <a:prstGeom prst="rect">
            <a:avLst/>
          </a:prstGeom>
          <a:noFill/>
          <a:ln w="9525">
            <a:noFill/>
            <a:miter lim="800000"/>
            <a:headEnd/>
            <a:tailEnd/>
          </a:ln>
        </p:spPr>
      </p:pic>
      <p:sp>
        <p:nvSpPr>
          <p:cNvPr id="8" name="TextBox 7"/>
          <p:cNvSpPr txBox="1"/>
          <p:nvPr/>
        </p:nvSpPr>
        <p:spPr>
          <a:xfrm>
            <a:off x="1371600" y="1524000"/>
            <a:ext cx="2667000" cy="3970318"/>
          </a:xfrm>
          <a:prstGeom prst="rect">
            <a:avLst/>
          </a:prstGeom>
          <a:noFill/>
        </p:spPr>
        <p:txBody>
          <a:bodyPr wrap="square" rtlCol="0">
            <a:spAutoFit/>
          </a:bodyPr>
          <a:lstStyle/>
          <a:p>
            <a:r>
              <a:rPr lang="en-US" dirty="0" smtClean="0"/>
              <a:t>Please tap the panel on the right that best describes your child’s stool output.</a:t>
            </a:r>
          </a:p>
          <a:p>
            <a:endParaRPr lang="en-US" dirty="0" smtClean="0"/>
          </a:p>
          <a:p>
            <a:r>
              <a:rPr lang="en-US" dirty="0" smtClean="0"/>
              <a:t>If your child is not producing stool, please press the “</a:t>
            </a:r>
            <a:r>
              <a:rPr lang="en-US" dirty="0" smtClean="0"/>
              <a:t>My child is not producing </a:t>
            </a:r>
            <a:r>
              <a:rPr lang="en-US" dirty="0" smtClean="0"/>
              <a:t>stool” button</a:t>
            </a:r>
          </a:p>
          <a:p>
            <a:endParaRPr lang="en-US" dirty="0" smtClean="0"/>
          </a:p>
          <a:p>
            <a:r>
              <a:rPr lang="en-US" dirty="0" smtClean="0"/>
              <a:t>(they highlight a type, then press OK to confirm)</a:t>
            </a:r>
            <a:endParaRPr lang="en-US" dirty="0" smtClean="0"/>
          </a:p>
        </p:txBody>
      </p:sp>
      <p:sp>
        <p:nvSpPr>
          <p:cNvPr id="9" name="TextBox 8"/>
          <p:cNvSpPr txBox="1"/>
          <p:nvPr/>
        </p:nvSpPr>
        <p:spPr>
          <a:xfrm>
            <a:off x="4343400" y="5257800"/>
            <a:ext cx="3352800" cy="369332"/>
          </a:xfrm>
          <a:prstGeom prst="rect">
            <a:avLst/>
          </a:prstGeom>
          <a:solidFill>
            <a:srgbClr val="FBFE8C"/>
          </a:solidFill>
          <a:ln>
            <a:solidFill>
              <a:schemeClr val="accent2">
                <a:lumMod val="60000"/>
                <a:lumOff val="40000"/>
              </a:schemeClr>
            </a:solidFill>
          </a:ln>
        </p:spPr>
        <p:txBody>
          <a:bodyPr wrap="square" rtlCol="0">
            <a:spAutoFit/>
          </a:bodyPr>
          <a:lstStyle/>
          <a:p>
            <a:r>
              <a:rPr lang="en-US" dirty="0" smtClean="0"/>
              <a:t>My child is not producing stool</a:t>
            </a:r>
            <a:endParaRPr lang="en-US" dirty="0"/>
          </a:p>
        </p:txBody>
      </p:sp>
      <p:sp>
        <p:nvSpPr>
          <p:cNvPr id="10" name="TextBox 9"/>
          <p:cNvSpPr txBox="1"/>
          <p:nvPr/>
        </p:nvSpPr>
        <p:spPr>
          <a:xfrm>
            <a:off x="2362200" y="5334000"/>
            <a:ext cx="533400" cy="369332"/>
          </a:xfrm>
          <a:prstGeom prst="rect">
            <a:avLst/>
          </a:prstGeom>
          <a:solidFill>
            <a:schemeClr val="accent3">
              <a:lumMod val="40000"/>
              <a:lumOff val="60000"/>
            </a:schemeClr>
          </a:solidFill>
          <a:ln>
            <a:solidFill>
              <a:schemeClr val="accent2">
                <a:lumMod val="60000"/>
                <a:lumOff val="40000"/>
              </a:schemeClr>
            </a:solidFill>
          </a:ln>
        </p:spPr>
        <p:txBody>
          <a:bodyPr wrap="square" rtlCol="0">
            <a:spAutoFit/>
          </a:bodyPr>
          <a:lstStyle/>
          <a:p>
            <a:r>
              <a:rPr lang="en-US" dirty="0" smtClean="0"/>
              <a:t>OK</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idx="4294967295"/>
          </p:nvPr>
        </p:nvSpPr>
        <p:spPr>
          <a:xfrm>
            <a:off x="685800" y="712788"/>
            <a:ext cx="8229600" cy="1143000"/>
          </a:xfrm>
        </p:spPr>
        <p:txBody>
          <a:bodyPr/>
          <a:lstStyle/>
          <a:p>
            <a:endParaRPr lang="en-US" smtClean="0"/>
          </a:p>
        </p:txBody>
      </p:sp>
      <p:sp>
        <p:nvSpPr>
          <p:cNvPr id="77827" name="Content Placeholder 2"/>
          <p:cNvSpPr>
            <a:spLocks noGrp="1"/>
          </p:cNvSpPr>
          <p:nvPr>
            <p:ph idx="4294967295"/>
          </p:nvPr>
        </p:nvSpPr>
        <p:spPr>
          <a:xfrm>
            <a:off x="685800" y="2038350"/>
            <a:ext cx="8229600" cy="4525963"/>
          </a:xfrm>
        </p:spPr>
        <p:txBody>
          <a:bodyPr/>
          <a:lstStyle/>
          <a:p>
            <a:endParaRPr lang="en-US" smtClean="0"/>
          </a:p>
        </p:txBody>
      </p:sp>
      <p:pic>
        <p:nvPicPr>
          <p:cNvPr id="77828" name="Picture 2" descr="http://upload.wikimedia.org/wikipedia/commons/thumb/7/7e/IPad-WiFi-1stGen.jpg/837px-IPad-WiFi-1stGen.jpg"/>
          <p:cNvPicPr>
            <a:picLocks noChangeAspect="1" noChangeArrowheads="1"/>
          </p:cNvPicPr>
          <p:nvPr/>
        </p:nvPicPr>
        <p:blipFill>
          <a:blip r:embed="rId2" cstate="print"/>
          <a:srcRect/>
          <a:stretch>
            <a:fillRect/>
          </a:stretch>
        </p:blipFill>
        <p:spPr bwMode="auto">
          <a:xfrm>
            <a:off x="228600" y="133350"/>
            <a:ext cx="8763000" cy="6572250"/>
          </a:xfrm>
          <a:prstGeom prst="rect">
            <a:avLst/>
          </a:prstGeom>
          <a:noFill/>
          <a:ln w="9525">
            <a:noFill/>
            <a:miter lim="800000"/>
            <a:headEnd/>
            <a:tailEnd/>
          </a:ln>
        </p:spPr>
      </p:pic>
      <p:sp>
        <p:nvSpPr>
          <p:cNvPr id="6" name="Rectangle 5"/>
          <p:cNvSpPr/>
          <p:nvPr/>
        </p:nvSpPr>
        <p:spPr>
          <a:xfrm>
            <a:off x="1143000" y="990600"/>
            <a:ext cx="6934200" cy="487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71600" y="1524000"/>
            <a:ext cx="2667000" cy="4524315"/>
          </a:xfrm>
          <a:prstGeom prst="rect">
            <a:avLst/>
          </a:prstGeom>
          <a:noFill/>
        </p:spPr>
        <p:txBody>
          <a:bodyPr wrap="square" rtlCol="0">
            <a:spAutoFit/>
          </a:bodyPr>
          <a:lstStyle/>
          <a:p>
            <a:r>
              <a:rPr lang="en-US" dirty="0" smtClean="0"/>
              <a:t>Please tap the panel on the right that best describes your child’s stool color.</a:t>
            </a:r>
          </a:p>
          <a:p>
            <a:endParaRPr lang="en-US" dirty="0" smtClean="0"/>
          </a:p>
          <a:p>
            <a:r>
              <a:rPr lang="en-US" dirty="0" smtClean="0"/>
              <a:t>If your child is not producing stool, please press the “My child is not producing stool” </a:t>
            </a:r>
            <a:r>
              <a:rPr lang="en-US" dirty="0" smtClean="0"/>
              <a:t>button</a:t>
            </a:r>
          </a:p>
          <a:p>
            <a:endParaRPr lang="en-US" dirty="0" smtClean="0"/>
          </a:p>
          <a:p>
            <a:r>
              <a:rPr lang="en-US" dirty="0" smtClean="0"/>
              <a:t>(</a:t>
            </a:r>
            <a:r>
              <a:rPr lang="en-US" dirty="0" smtClean="0"/>
              <a:t>they highlight a color, then press OK to confirm)</a:t>
            </a:r>
          </a:p>
          <a:p>
            <a:endParaRPr lang="en-US" dirty="0" smtClean="0"/>
          </a:p>
          <a:p>
            <a:endParaRPr lang="en-US" dirty="0" smtClean="0"/>
          </a:p>
        </p:txBody>
      </p:sp>
      <p:sp>
        <p:nvSpPr>
          <p:cNvPr id="9" name="TextBox 8"/>
          <p:cNvSpPr txBox="1"/>
          <p:nvPr/>
        </p:nvSpPr>
        <p:spPr>
          <a:xfrm>
            <a:off x="4343400" y="5257800"/>
            <a:ext cx="3352800" cy="369332"/>
          </a:xfrm>
          <a:prstGeom prst="rect">
            <a:avLst/>
          </a:prstGeom>
          <a:solidFill>
            <a:srgbClr val="FBFE8C"/>
          </a:solidFill>
          <a:ln>
            <a:solidFill>
              <a:schemeClr val="accent2">
                <a:lumMod val="60000"/>
                <a:lumOff val="40000"/>
              </a:schemeClr>
            </a:solidFill>
          </a:ln>
        </p:spPr>
        <p:txBody>
          <a:bodyPr wrap="square" rtlCol="0">
            <a:spAutoFit/>
          </a:bodyPr>
          <a:lstStyle/>
          <a:p>
            <a:r>
              <a:rPr lang="en-US" dirty="0" smtClean="0"/>
              <a:t>My child is not producing stool</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4114800" y="1219200"/>
            <a:ext cx="3751910" cy="3486150"/>
          </a:xfrm>
          <a:prstGeom prst="rect">
            <a:avLst/>
          </a:prstGeom>
          <a:noFill/>
          <a:ln w="9525">
            <a:noFill/>
            <a:miter lim="800000"/>
            <a:headEnd/>
            <a:tailEnd/>
          </a:ln>
        </p:spPr>
      </p:pic>
      <p:sp>
        <p:nvSpPr>
          <p:cNvPr id="10" name="TextBox 9"/>
          <p:cNvSpPr txBox="1"/>
          <p:nvPr/>
        </p:nvSpPr>
        <p:spPr>
          <a:xfrm>
            <a:off x="5410200" y="4419600"/>
            <a:ext cx="2590800" cy="646331"/>
          </a:xfrm>
          <a:prstGeom prst="rect">
            <a:avLst/>
          </a:prstGeom>
          <a:solidFill>
            <a:schemeClr val="accent2">
              <a:lumMod val="40000"/>
              <a:lumOff val="60000"/>
            </a:schemeClr>
          </a:solidFill>
        </p:spPr>
        <p:txBody>
          <a:bodyPr wrap="square" rtlCol="0">
            <a:spAutoFit/>
          </a:bodyPr>
          <a:lstStyle/>
          <a:p>
            <a:r>
              <a:rPr lang="en-US" dirty="0" smtClean="0"/>
              <a:t>(is this too many colors? Too  difficult?)</a:t>
            </a:r>
            <a:endParaRPr lang="en-US" dirty="0"/>
          </a:p>
        </p:txBody>
      </p:sp>
      <p:sp>
        <p:nvSpPr>
          <p:cNvPr id="11" name="TextBox 10"/>
          <p:cNvSpPr txBox="1"/>
          <p:nvPr/>
        </p:nvSpPr>
        <p:spPr>
          <a:xfrm>
            <a:off x="2362200" y="5334000"/>
            <a:ext cx="533400" cy="369332"/>
          </a:xfrm>
          <a:prstGeom prst="rect">
            <a:avLst/>
          </a:prstGeom>
          <a:solidFill>
            <a:schemeClr val="accent3">
              <a:lumMod val="40000"/>
              <a:lumOff val="60000"/>
            </a:schemeClr>
          </a:solidFill>
          <a:ln>
            <a:solidFill>
              <a:schemeClr val="accent2">
                <a:lumMod val="60000"/>
                <a:lumOff val="40000"/>
              </a:schemeClr>
            </a:solidFill>
          </a:ln>
        </p:spPr>
        <p:txBody>
          <a:bodyPr wrap="square" rtlCol="0">
            <a:spAutoFit/>
          </a:bodyPr>
          <a:lstStyle/>
          <a:p>
            <a:r>
              <a:rPr lang="en-US" dirty="0" smtClean="0"/>
              <a:t>OK</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a:xfrm>
            <a:off x="307975" y="2590800"/>
            <a:ext cx="8229600" cy="1143000"/>
          </a:xfrm>
        </p:spPr>
        <p:txBody>
          <a:bodyPr/>
          <a:lstStyle/>
          <a:p>
            <a:r>
              <a:rPr lang="en-US" i="1" smtClean="0"/>
              <a:t>Help/FAQs</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p:txBody>
          <a:bodyPr/>
          <a:lstStyle/>
          <a:p>
            <a:endParaRPr lang="en-US" smtClean="0"/>
          </a:p>
        </p:txBody>
      </p:sp>
      <p:pic>
        <p:nvPicPr>
          <p:cNvPr id="71682" name="Picture 2" descr="http://upload.wikimedia.org/wikipedia/commons/thumb/7/7e/IPad-WiFi-1stGen.jpg/837px-IPad-WiFi-1stGen.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71683" name="Content Placeholder 3" descr="What-is-Colonoscopy.jpg"/>
          <p:cNvPicPr>
            <a:picLocks noGrp="1" noChangeAspect="1"/>
          </p:cNvPicPr>
          <p:nvPr>
            <p:ph idx="1"/>
          </p:nvPr>
        </p:nvPicPr>
        <p:blipFill>
          <a:blip r:embed="rId3" cstate="print"/>
          <a:srcRect/>
          <a:stretch>
            <a:fillRect/>
          </a:stretch>
        </p:blipFill>
        <p:spPr>
          <a:xfrm>
            <a:off x="914400" y="838200"/>
            <a:ext cx="7239000" cy="5105400"/>
          </a:xfrm>
        </p:spPr>
      </p:pic>
      <p:sp>
        <p:nvSpPr>
          <p:cNvPr id="6" name="Content Placeholder 2"/>
          <p:cNvSpPr txBox="1">
            <a:spLocks/>
          </p:cNvSpPr>
          <p:nvPr/>
        </p:nvSpPr>
        <p:spPr>
          <a:xfrm>
            <a:off x="914400" y="838200"/>
            <a:ext cx="7239000" cy="5181600"/>
          </a:xfrm>
          <a:prstGeom prst="rect">
            <a:avLst/>
          </a:prstGeom>
          <a:solidFill>
            <a:schemeClr val="tx2">
              <a:lumMod val="20000"/>
              <a:lumOff val="80000"/>
            </a:schemeClr>
          </a:solidFill>
        </p:spPr>
        <p:txBody>
          <a:bodyPr>
            <a:normAutofit/>
          </a:bodyPr>
          <a:lstStyle/>
          <a:p>
            <a:pPr algn="r" fontAlgn="auto">
              <a:spcBef>
                <a:spcPts val="0"/>
              </a:spcBef>
              <a:spcAft>
                <a:spcPts val="0"/>
              </a:spcAft>
              <a:defRPr/>
            </a:pPr>
            <a:endParaRPr lang="en-US" sz="2400" dirty="0">
              <a:latin typeface="+mn-lt"/>
            </a:endParaRPr>
          </a:p>
        </p:txBody>
      </p:sp>
      <p:sp>
        <p:nvSpPr>
          <p:cNvPr id="8" name="TextBox 7"/>
          <p:cNvSpPr txBox="1"/>
          <p:nvPr/>
        </p:nvSpPr>
        <p:spPr>
          <a:xfrm>
            <a:off x="6553200" y="990600"/>
            <a:ext cx="1447800" cy="708025"/>
          </a:xfrm>
          <a:prstGeom prst="rect">
            <a:avLst/>
          </a:prstGeom>
          <a:solidFill>
            <a:schemeClr val="accent2">
              <a:lumMod val="40000"/>
              <a:lumOff val="60000"/>
            </a:schemeClr>
          </a:solidFill>
        </p:spPr>
        <p:txBody>
          <a:bodyPr>
            <a:spAutoFit/>
          </a:bodyPr>
          <a:lstStyle/>
          <a:p>
            <a:pPr fontAlgn="auto">
              <a:spcBef>
                <a:spcPts val="0"/>
              </a:spcBef>
              <a:spcAft>
                <a:spcPts val="0"/>
              </a:spcAft>
              <a:defRPr/>
            </a:pPr>
            <a:r>
              <a:rPr lang="en-US" sz="4000" dirty="0">
                <a:latin typeface="+mn-lt"/>
              </a:rPr>
              <a:t>BACK</a:t>
            </a:r>
          </a:p>
        </p:txBody>
      </p:sp>
      <p:sp>
        <p:nvSpPr>
          <p:cNvPr id="71686" name="TextBox 8"/>
          <p:cNvSpPr txBox="1">
            <a:spLocks noChangeArrowheads="1"/>
          </p:cNvSpPr>
          <p:nvPr/>
        </p:nvSpPr>
        <p:spPr bwMode="auto">
          <a:xfrm>
            <a:off x="1219200" y="914400"/>
            <a:ext cx="7010400" cy="5078413"/>
          </a:xfrm>
          <a:prstGeom prst="rect">
            <a:avLst/>
          </a:prstGeom>
          <a:noFill/>
          <a:ln w="9525">
            <a:noFill/>
            <a:miter lim="800000"/>
            <a:headEnd/>
            <a:tailEnd/>
          </a:ln>
        </p:spPr>
        <p:txBody>
          <a:bodyPr>
            <a:spAutoFit/>
          </a:bodyPr>
          <a:lstStyle/>
          <a:p>
            <a:r>
              <a:rPr lang="en-US" sz="3600">
                <a:latin typeface="Calibri" pitchFamily="34" charset="0"/>
              </a:rPr>
              <a:t>FAQs</a:t>
            </a:r>
          </a:p>
          <a:p>
            <a:r>
              <a:rPr lang="en-US">
                <a:latin typeface="Calibri" pitchFamily="34" charset="0"/>
              </a:rPr>
              <a:t/>
            </a:r>
            <a:br>
              <a:rPr lang="en-US">
                <a:latin typeface="Calibri" pitchFamily="34" charset="0"/>
              </a:rPr>
            </a:br>
            <a:r>
              <a:rPr lang="en-US">
                <a:latin typeface="Calibri" pitchFamily="34" charset="0"/>
              </a:rPr>
              <a:t>Click on any question to see the answer</a:t>
            </a:r>
          </a:p>
          <a:p>
            <a:endParaRPr lang="en-US">
              <a:latin typeface="Calibri" pitchFamily="34" charset="0"/>
            </a:endParaRPr>
          </a:p>
          <a:p>
            <a:r>
              <a:rPr lang="en-US">
                <a:solidFill>
                  <a:schemeClr val="accent1"/>
                </a:solidFill>
                <a:latin typeface="Calibri" pitchFamily="34" charset="0"/>
              </a:rPr>
              <a:t>How long after starting the Prep should my child start to go to the bathroom?</a:t>
            </a:r>
          </a:p>
          <a:p>
            <a:endParaRPr lang="en-US">
              <a:solidFill>
                <a:schemeClr val="accent1"/>
              </a:solidFill>
              <a:latin typeface="Calibri" pitchFamily="34" charset="0"/>
            </a:endParaRPr>
          </a:p>
          <a:p>
            <a:r>
              <a:rPr lang="en-US">
                <a:solidFill>
                  <a:schemeClr val="accent1"/>
                </a:solidFill>
                <a:latin typeface="Calibri" pitchFamily="34" charset="0"/>
              </a:rPr>
              <a:t>My child drank the prep and is going to the bathroom, but it is solid or soft and not “apple juice”-colored.  What should I do?</a:t>
            </a:r>
          </a:p>
          <a:p>
            <a:endParaRPr lang="en-US">
              <a:solidFill>
                <a:schemeClr val="accent1"/>
              </a:solidFill>
              <a:latin typeface="Calibri" pitchFamily="34" charset="0"/>
            </a:endParaRPr>
          </a:p>
          <a:p>
            <a:r>
              <a:rPr lang="en-US">
                <a:solidFill>
                  <a:schemeClr val="accent1"/>
                </a:solidFill>
                <a:latin typeface="Calibri" pitchFamily="34" charset="0"/>
              </a:rPr>
              <a:t>My child drank the prep and has still not gone to the bathroom.  What </a:t>
            </a:r>
          </a:p>
          <a:p>
            <a:r>
              <a:rPr lang="en-US">
                <a:solidFill>
                  <a:schemeClr val="accent1"/>
                </a:solidFill>
                <a:latin typeface="Calibri" pitchFamily="34" charset="0"/>
              </a:rPr>
              <a:t>How long must my child refrain from eating before the colonoscopy?</a:t>
            </a:r>
          </a:p>
          <a:p>
            <a:endParaRPr lang="en-US">
              <a:solidFill>
                <a:schemeClr val="accent1"/>
              </a:solidFill>
              <a:latin typeface="Calibri" pitchFamily="34" charset="0"/>
            </a:endParaRPr>
          </a:p>
          <a:p>
            <a:r>
              <a:rPr lang="en-US">
                <a:solidFill>
                  <a:schemeClr val="accent1"/>
                </a:solidFill>
                <a:latin typeface="Calibri" pitchFamily="34" charset="0"/>
              </a:rPr>
              <a:t>When will I be able to get results from my child’s colonoscopy?</a:t>
            </a:r>
          </a:p>
          <a:p>
            <a:endParaRPr lang="en-US">
              <a:solidFill>
                <a:schemeClr val="accent1"/>
              </a:solidFill>
              <a:latin typeface="Calibri" pitchFamily="34" charset="0"/>
            </a:endParaRPr>
          </a:p>
          <a:p>
            <a:r>
              <a:rPr lang="en-US">
                <a:solidFill>
                  <a:schemeClr val="accent1"/>
                </a:solidFill>
                <a:latin typeface="Calibri" pitchFamily="34" charset="0"/>
              </a:rPr>
              <a:t>My child will be in school the day before the colonoscopy.  At what time should he/she begin the prep?</a:t>
            </a:r>
          </a:p>
        </p:txBody>
      </p:sp>
      <p:sp>
        <p:nvSpPr>
          <p:cNvPr id="71687" name="AutoShape 2" descr="data:image/jpeg;base64,/9j/4AAQSkZJRgABAQAAAQABAAD/2wCEAAkGBwgTEhUTEhMVFRUWFBQZGRUYEhYXFhkdGhcYFxYYHxYaITQgGxopHBYUJkAkJjU3Oi46Ix8zOjgsQy05LisBCgoKDg0OGxAQGzckHyQtMiw3NCwuLyw3Nyw1LywsNCwyLCwvLiwsLDQsLTQvLCwsNCwsLCwsOCwsNiwwLDg3LP/AABEIAFAAUAMBEQACEQEDEQH/xAAcAAACAwEBAQEAAAAAAAAAAAAFBwADBgQIAQL/xABBEAABAwICBgEPCwUAAAAAAAABAgMEABEFIQYSMVFhoUEHExQjNENxc4GCkZOy0fEVIjIzNVJTVGJjsRYXJEJy/8QAGgEAAgMBAQAAAAAAAAAAAAAAAAQCAwUBBv/EAC8RAAICAAQEBQQBBQEAAAAAAAECAAMEESFREjEycRMUM6HxQWGx8IEjQlKR0SL/2gAMAwEAAhEDEQA/AHjRCSiEyWP6dQ2V9ZjoMl8m2ojYDxUL+gcqWsxIU8K6mJ24tVPCgzMCPp0tkZvykREnvbQ1l+Wx2+WqT4zdRy7SlvHfqbh7Qe7orhZzdekuneXEjkQTzqBoT6kmVHDp/cSZR/T2FIzbdlNHelxJ5WB51HwkHIkSPg1jkSJ2w5ukrP1EtEofhvDUWeAJOZ86pq1q9LZ95Yr3J0txd5pcA06hvL6zIQYz4NtRewngo29B50xXiQx4W0MZqxaseFxkZraZjklEJKIReaRY7NmvKhwl6jSPr5HQOjVFvL4aSttaxuBOX1MzrrmtY11nT6mXYdDgxUajCbZfOWfpr8J3cBlQqqgyWdRVrGSyt6TXCZwtB78ob6gWlZaD3pQ31AtKi04H5NQJlZaVu4kytIbkpLjewG/bG+KFH2TkeFcLgjJtROGwEZPqPeazRLSd+OtuNJcDjLg7RJ39Gqq+zoGeymabihCscweRjuHxBQhHOYPIxkU/NKZLqiY0+y0iOxcvyTqIttAyCjzA+FLYmwqOFeZieLtKqEXmYIhRY8ZpLDdiE5qUP919KvB0DhVSgIOESlVFa8IlL8mokyJaD35NQJlZabnQpLaooJAPz19A305Rqkfw2RrnRpShlMR9WqMmlHYN1SuACGTvAFbdoh3sSUdg9NYxeefNk5VyHDUc5DiMJYJKaVrR3jZp0iyj3tzYlwbh0HePBU62HS3I/mW1MOhuR9jvG51O8afeaXHfyfjHUXfaRmEnkR8a1MNYWHC3MTYwlpZSjcxM9IldexKS+foxUhpH/Sri/hycqgtxWs22kXZuK5m/x0lT0mokyJaD35NQJlZaD35QqBaVloyups8FwkkfiOe1WhhTnXNPBHOoQhpl3DJ8Sv8Aip3+me0txHpN2nnisKebkohJRCMDRbFCmXDkX7oQphzitFkgnibt0/S+Tq2+k0qLMrEbfQznwWQexluHa9KcUfNSm3NxVRQ/+M9zIVt/TJ3P7+ZW/JqJMiWjG/ojBiMwv1hp/wAsk0/KVmUPdTzAVbQ56w1w4SsyJwNR+YdwTCIkVoMsghAJOZuczc51dXWEGQjFVa1rwrynRiENp5tbS76q0lJsbGx411lDDIyTqGUqfrMr/bPRz7rnrTS/k6op5CnaT+2ejn3XPWmjydUPIU7RRaRQ2mZTzSL6qHFJFzc2HGsu1QrkCY9yBLConVAfIiFQ2szGVjz0LvzaTU1OSdiP32kkbKvsQfz/AMhKLrIiqQdrUt1J85Cbc21VMaJlsZaNK8tif32gyRJqtmlLNpHqjHMJsP8AIZ2DvqPfWz4ibz0AtTcT78uYR+YZ9aj30eIm8PFTcTrjSWHE6zakrTvSoEekVIEHUSYYEZifp11tIKlEJSBckmwHloJygSBqZxfLmEfmGfWo99R8RN5DxU3Eny5hH5hn1qPfR4ibw8VNxELpY4hU2QpJCgXVkEG4Oe+sW852GefxBBtYjeWwGCYhSNr0xlA8xC783U1JRmncj9951Fzr7kD9/wBzUaSYepuZMYA7oQH2+KkXUQOJu5TFqZOy76xu6vKx131EwDjxNIkzOJldcnJLV2Ed/Uo+z0eMc9qtfB+kJvYD0RDGmXcMnxK/4q2/0z2l2I9Ju0872rDnm59tRCSuQjA0Wwsqlw49u50Kfc4LXZQB4izdP1Jm6rtrNKivOxF21M2fVEwV91pEhjJ+MddFtpGRUOQPxprE1lhxLzEcxdRZQ68xFFjkZk6slkWadJukd7c2qbO4dI3jwVl2KOpeR/Mx7VHWvI+x2gmqpTJRCO/qUfZ6PGOe1Wxg/SE3sB6IhjTLuGT4lf8AFW3+me0uxHpN2nnisKebkohC2BxmRrSXhdpoiyT3xzalsbx0ncPDVtajqbkPzLqlHW3Ie52jd6neCvstLkP5vyTrrvtAzKRzJ+FamGrKjibmZsYSoqpduZmtpmORbaX6LvR1uSIzYcYcHb43PWTbZ0m42UhdSUJZRmDzEzMRhyhLoMweYi+l4OCkuxlF1oZkW7a3wWkdH6hkeFItXpxLqJnNVpxJqPcd4JqqUwph+kWMMo62y+tCASdUEWz21atzqMgZal9iDJTpLJOlOOuJUhchxSVCxSSLEbtldN9hGRMk2JtYZFoHqmUQtEwcBIdkqLTRzAt21zghJ6P1HIcauWvTibQS5atOJ9B7ntGDojou9IW3Ikthphsdojc9ZV9vQbnbTtNJchmGQHITRw+HLkO4yA5CMmn5pyUQkohMlj+gsN5fXo6zGfBvro2E8Ui3pHOlrMMGPEuhiduEVjxIcjMZi+jeMpv2RCRJ/dYV1tZ4kJGZ82lXqcdS59onZRYOpM/uNJmpELBwbK7LZO5bCF89ZJ5UuVQbj+PiKMlY3HcfEkeFg5Nk9lvHchhCOeso8qAqfc/x8wVKzuew+ZpcI0bxlVux4SI37r6uuLHEBQyPm0wlLnpXLvG66LD0pl9zrNngGgsNlfXpCzJfJvrr2A8Em/pPKmq8MqnibUxyrCKp4nOZmtpmOSUQn//Z"/>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latin typeface="Calibri" pitchFamily="34" charset="0"/>
            </a:endParaRPr>
          </a:p>
        </p:txBody>
      </p:sp>
      <p:sp>
        <p:nvSpPr>
          <p:cNvPr id="71688" name="AutoShape 4" descr="data:image/jpeg;base64,/9j/4AAQSkZJRgABAQAAAQABAAD/2wCEAAkGBwgTEhUTEhMVFRUWFBQZGRUYEhYXFhkdGhcYFxYYHxYaITQgGxopHBYUJkAkJjU3Oi46Ix8zOjgsQy05LisBCgoKDg0OGxAQGzckHyQtMiw3NCwuLyw3Nyw1LywsNCwyLCwvLiwsLDQsLTQvLCwsNCwsLCwsOCwsNiwwLDg3LP/AABEIAFAAUAMBEQACEQEDEQH/xAAcAAACAwEBAQEAAAAAAAAAAAAFBwADBgQIAQL/xABBEAABAwICBgEPCwUAAAAAAAABAgMEABEFIQYSMVFhoUEHExQjNENxc4GCkZOy0fEVIjIzNVJTVGJjsRYXJEJy/8QAGgEAAgMBAQAAAAAAAAAAAAAAAAQCAwUBBv/EAC8RAAICAAQEBQQBBQEAAAAAAAECAAMEESFREjEycRMUM6HxQWGx8IEjQlKR0SL/2gAMAwEAAhEDEQA/AHjRCSiEyWP6dQ2V9ZjoMl8m2ojYDxUL+gcqWsxIU8K6mJ24tVPCgzMCPp0tkZvykREnvbQ1l+Wx2+WqT4zdRy7SlvHfqbh7Qe7orhZzdekuneXEjkQTzqBoT6kmVHDp/cSZR/T2FIzbdlNHelxJ5WB51HwkHIkSPg1jkSJ2w5ukrP1EtEofhvDUWeAJOZ86pq1q9LZ95Yr3J0txd5pcA06hvL6zIQYz4NtRewngo29B50xXiQx4W0MZqxaseFxkZraZjklEJKIReaRY7NmvKhwl6jSPr5HQOjVFvL4aSttaxuBOX1MzrrmtY11nT6mXYdDgxUajCbZfOWfpr8J3cBlQqqgyWdRVrGSyt6TXCZwtB78ob6gWlZaD3pQ31AtKi04H5NQJlZaVu4kytIbkpLjewG/bG+KFH2TkeFcLgjJtROGwEZPqPeazRLSd+OtuNJcDjLg7RJ39Gqq+zoGeymabihCscweRjuHxBQhHOYPIxkU/NKZLqiY0+y0iOxcvyTqIttAyCjzA+FLYmwqOFeZieLtKqEXmYIhRY8ZpLDdiE5qUP919KvB0DhVSgIOESlVFa8IlL8mokyJaD35NQJlZabnQpLaooJAPz19A305Rqkfw2RrnRpShlMR9WqMmlHYN1SuACGTvAFbdoh3sSUdg9NYxeefNk5VyHDUc5DiMJYJKaVrR3jZp0iyj3tzYlwbh0HePBU62HS3I/mW1MOhuR9jvG51O8afeaXHfyfjHUXfaRmEnkR8a1MNYWHC3MTYwlpZSjcxM9IldexKS+foxUhpH/Sri/hycqgtxWs22kXZuK5m/x0lT0mokyJaD35NQJlZaD35QqBaVloyups8FwkkfiOe1WhhTnXNPBHOoQhpl3DJ8Sv8Aip3+me0txHpN2nnisKebkohJRCMDRbFCmXDkX7oQphzitFkgnibt0/S+Tq2+k0qLMrEbfQznwWQexluHa9KcUfNSm3NxVRQ/+M9zIVt/TJ3P7+ZW/JqJMiWjG/ojBiMwv1hp/wAsk0/KVmUPdTzAVbQ56w1w4SsyJwNR+YdwTCIkVoMsghAJOZuczc51dXWEGQjFVa1rwrynRiENp5tbS76q0lJsbGx411lDDIyTqGUqfrMr/bPRz7rnrTS/k6op5CnaT+2ejn3XPWmjydUPIU7RRaRQ2mZTzSL6qHFJFzc2HGsu1QrkCY9yBLConVAfIiFQ2szGVjz0LvzaTU1OSdiP32kkbKvsQfz/AMhKLrIiqQdrUt1J85Cbc21VMaJlsZaNK8tif32gyRJqtmlLNpHqjHMJsP8AIZ2DvqPfWz4ibz0AtTcT78uYR+YZ9aj30eIm8PFTcTrjSWHE6zakrTvSoEekVIEHUSYYEZifp11tIKlEJSBckmwHloJygSBqZxfLmEfmGfWo99R8RN5DxU3Eny5hH5hn1qPfR4ibw8VNxELpY4hU2QpJCgXVkEG4Oe+sW852GefxBBtYjeWwGCYhSNr0xlA8xC783U1JRmncj9951Fzr7kD9/wBzUaSYepuZMYA7oQH2+KkXUQOJu5TFqZOy76xu6vKx131EwDjxNIkzOJldcnJLV2Ed/Uo+z0eMc9qtfB+kJvYD0RDGmXcMnxK/4q2/0z2l2I9Ju0872rDnm59tRCSuQjA0Wwsqlw49u50Kfc4LXZQB4izdP1Jm6rtrNKivOxF21M2fVEwV91pEhjJ+MddFtpGRUOQPxprE1lhxLzEcxdRZQ68xFFjkZk6slkWadJukd7c2qbO4dI3jwVl2KOpeR/Mx7VHWvI+x2gmqpTJRCO/qUfZ6PGOe1Wxg/SE3sB6IhjTLuGT4lf8AFW3+me0uxHpN2nnisKebkohC2BxmRrSXhdpoiyT3xzalsbx0ncPDVtajqbkPzLqlHW3Ie52jd6neCvstLkP5vyTrrvtAzKRzJ+FamGrKjibmZsYSoqpduZmtpmORbaX6LvR1uSIzYcYcHb43PWTbZ0m42UhdSUJZRmDzEzMRhyhLoMweYi+l4OCkuxlF1oZkW7a3wWkdH6hkeFItXpxLqJnNVpxJqPcd4JqqUwph+kWMMo62y+tCASdUEWz21atzqMgZal9iDJTpLJOlOOuJUhchxSVCxSSLEbtldN9hGRMk2JtYZFoHqmUQtEwcBIdkqLTRzAt21zghJ6P1HIcauWvTibQS5atOJ9B7ntGDojou9IW3Ikthphsdojc9ZV9vQbnbTtNJchmGQHITRw+HLkO4yA5CMmn5pyUQkohMlj+gsN5fXo6zGfBvro2E8Ui3pHOlrMMGPEuhiduEVjxIcjMZi+jeMpv2RCRJ/dYV1tZ4kJGZ82lXqcdS59onZRYOpM/uNJmpELBwbK7LZO5bCF89ZJ5UuVQbj+PiKMlY3HcfEkeFg5Nk9lvHchhCOeso8qAqfc/x8wVKzuew+ZpcI0bxlVux4SI37r6uuLHEBQyPm0wlLnpXLvG66LD0pl9zrNngGgsNlfXpCzJfJvrr2A8Em/pPKmq8MqnibUxyrCKp4nOZmtpmOSUQn//Z"/>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latin typeface="Calibri" pitchFamily="34" charset="0"/>
            </a:endParaRPr>
          </a:p>
        </p:txBody>
      </p:sp>
      <p:pic>
        <p:nvPicPr>
          <p:cNvPr id="71696" name="Picture 16" descr="plus"/>
          <p:cNvPicPr>
            <a:picLocks noChangeAspect="1" noChangeArrowheads="1"/>
          </p:cNvPicPr>
          <p:nvPr/>
        </p:nvPicPr>
        <p:blipFill>
          <a:blip r:embed="rId4" cstate="print"/>
          <a:srcRect/>
          <a:stretch>
            <a:fillRect/>
          </a:stretch>
        </p:blipFill>
        <p:spPr bwMode="auto">
          <a:xfrm>
            <a:off x="914400" y="2438400"/>
            <a:ext cx="381000" cy="381000"/>
          </a:xfrm>
          <a:prstGeom prst="rect">
            <a:avLst/>
          </a:prstGeom>
          <a:noFill/>
        </p:spPr>
      </p:pic>
      <p:pic>
        <p:nvPicPr>
          <p:cNvPr id="71697" name="Picture 17" descr="plus"/>
          <p:cNvPicPr>
            <a:picLocks noChangeAspect="1" noChangeArrowheads="1"/>
          </p:cNvPicPr>
          <p:nvPr/>
        </p:nvPicPr>
        <p:blipFill>
          <a:blip r:embed="rId4" cstate="print"/>
          <a:srcRect/>
          <a:stretch>
            <a:fillRect/>
          </a:stretch>
        </p:blipFill>
        <p:spPr bwMode="auto">
          <a:xfrm>
            <a:off x="914400" y="3200400"/>
            <a:ext cx="381000" cy="381000"/>
          </a:xfrm>
          <a:prstGeom prst="rect">
            <a:avLst/>
          </a:prstGeom>
          <a:noFill/>
        </p:spPr>
      </p:pic>
      <p:pic>
        <p:nvPicPr>
          <p:cNvPr id="71698" name="Picture 18" descr="plus"/>
          <p:cNvPicPr>
            <a:picLocks noChangeAspect="1" noChangeArrowheads="1"/>
          </p:cNvPicPr>
          <p:nvPr/>
        </p:nvPicPr>
        <p:blipFill>
          <a:blip r:embed="rId4" cstate="print"/>
          <a:srcRect/>
          <a:stretch>
            <a:fillRect/>
          </a:stretch>
        </p:blipFill>
        <p:spPr bwMode="auto">
          <a:xfrm>
            <a:off x="914400" y="4038600"/>
            <a:ext cx="381000" cy="381000"/>
          </a:xfrm>
          <a:prstGeom prst="rect">
            <a:avLst/>
          </a:prstGeom>
          <a:noFill/>
        </p:spPr>
      </p:pic>
      <p:pic>
        <p:nvPicPr>
          <p:cNvPr id="71699" name="Picture 19" descr="plus"/>
          <p:cNvPicPr>
            <a:picLocks noChangeAspect="1" noChangeArrowheads="1"/>
          </p:cNvPicPr>
          <p:nvPr/>
        </p:nvPicPr>
        <p:blipFill>
          <a:blip r:embed="rId4" cstate="print"/>
          <a:srcRect/>
          <a:stretch>
            <a:fillRect/>
          </a:stretch>
        </p:blipFill>
        <p:spPr bwMode="auto">
          <a:xfrm>
            <a:off x="914400" y="4724400"/>
            <a:ext cx="381000" cy="381000"/>
          </a:xfrm>
          <a:prstGeom prst="rect">
            <a:avLst/>
          </a:prstGeom>
          <a:noFill/>
        </p:spPr>
      </p:pic>
      <p:pic>
        <p:nvPicPr>
          <p:cNvPr id="71700" name="Picture 20" descr="plus"/>
          <p:cNvPicPr>
            <a:picLocks noChangeAspect="1" noChangeArrowheads="1"/>
          </p:cNvPicPr>
          <p:nvPr/>
        </p:nvPicPr>
        <p:blipFill>
          <a:blip r:embed="rId4" cstate="print"/>
          <a:srcRect/>
          <a:stretch>
            <a:fillRect/>
          </a:stretch>
        </p:blipFill>
        <p:spPr bwMode="auto">
          <a:xfrm>
            <a:off x="914400" y="5410200"/>
            <a:ext cx="381000" cy="381000"/>
          </a:xfrm>
          <a:prstGeom prst="rect">
            <a:avLst/>
          </a:prstGeom>
          <a:noFill/>
        </p:spPr>
      </p:pic>
    </p:spTree>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p:txBody>
          <a:bodyPr/>
          <a:lstStyle/>
          <a:p>
            <a:endParaRPr lang="en-US" smtClean="0"/>
          </a:p>
        </p:txBody>
      </p:sp>
      <p:pic>
        <p:nvPicPr>
          <p:cNvPr id="73730" name="Picture 2" descr="http://upload.wikimedia.org/wikipedia/commons/thumb/7/7e/IPad-WiFi-1stGen.jpg/837px-IPad-WiFi-1stGen.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73731" name="Content Placeholder 3" descr="What-is-Colonoscopy.jpg"/>
          <p:cNvPicPr>
            <a:picLocks noGrp="1" noChangeAspect="1"/>
          </p:cNvPicPr>
          <p:nvPr>
            <p:ph idx="1"/>
          </p:nvPr>
        </p:nvPicPr>
        <p:blipFill>
          <a:blip r:embed="rId3" cstate="print"/>
          <a:srcRect/>
          <a:stretch>
            <a:fillRect/>
          </a:stretch>
        </p:blipFill>
        <p:spPr>
          <a:xfrm>
            <a:off x="914400" y="838200"/>
            <a:ext cx="7239000" cy="5105400"/>
          </a:xfrm>
        </p:spPr>
      </p:pic>
      <p:sp>
        <p:nvSpPr>
          <p:cNvPr id="6" name="Content Placeholder 2"/>
          <p:cNvSpPr txBox="1">
            <a:spLocks/>
          </p:cNvSpPr>
          <p:nvPr/>
        </p:nvSpPr>
        <p:spPr>
          <a:xfrm>
            <a:off x="914400" y="838200"/>
            <a:ext cx="7239000" cy="5181600"/>
          </a:xfrm>
          <a:prstGeom prst="rect">
            <a:avLst/>
          </a:prstGeom>
          <a:solidFill>
            <a:schemeClr val="tx2">
              <a:lumMod val="20000"/>
              <a:lumOff val="80000"/>
            </a:schemeClr>
          </a:solidFill>
        </p:spPr>
        <p:txBody>
          <a:bodyPr>
            <a:normAutofit/>
          </a:bodyPr>
          <a:lstStyle/>
          <a:p>
            <a:pPr algn="r" fontAlgn="auto">
              <a:spcBef>
                <a:spcPts val="0"/>
              </a:spcBef>
              <a:spcAft>
                <a:spcPts val="0"/>
              </a:spcAft>
              <a:defRPr/>
            </a:pPr>
            <a:endParaRPr lang="en-US" sz="2400" dirty="0">
              <a:latin typeface="+mn-lt"/>
            </a:endParaRPr>
          </a:p>
        </p:txBody>
      </p:sp>
      <p:sp>
        <p:nvSpPr>
          <p:cNvPr id="8" name="TextBox 7"/>
          <p:cNvSpPr txBox="1"/>
          <p:nvPr/>
        </p:nvSpPr>
        <p:spPr>
          <a:xfrm>
            <a:off x="6553200" y="990600"/>
            <a:ext cx="1447800" cy="708025"/>
          </a:xfrm>
          <a:prstGeom prst="rect">
            <a:avLst/>
          </a:prstGeom>
          <a:solidFill>
            <a:schemeClr val="accent2">
              <a:lumMod val="40000"/>
              <a:lumOff val="60000"/>
            </a:schemeClr>
          </a:solidFill>
        </p:spPr>
        <p:txBody>
          <a:bodyPr>
            <a:spAutoFit/>
          </a:bodyPr>
          <a:lstStyle/>
          <a:p>
            <a:pPr fontAlgn="auto">
              <a:spcBef>
                <a:spcPts val="0"/>
              </a:spcBef>
              <a:spcAft>
                <a:spcPts val="0"/>
              </a:spcAft>
              <a:defRPr/>
            </a:pPr>
            <a:r>
              <a:rPr lang="en-US" sz="4000" dirty="0">
                <a:latin typeface="+mn-lt"/>
              </a:rPr>
              <a:t>BACK</a:t>
            </a:r>
          </a:p>
        </p:txBody>
      </p:sp>
      <p:sp>
        <p:nvSpPr>
          <p:cNvPr id="73734" name="TextBox 8"/>
          <p:cNvSpPr txBox="1">
            <a:spLocks noChangeArrowheads="1"/>
          </p:cNvSpPr>
          <p:nvPr/>
        </p:nvSpPr>
        <p:spPr bwMode="auto">
          <a:xfrm>
            <a:off x="1219200" y="914400"/>
            <a:ext cx="7010400" cy="2308225"/>
          </a:xfrm>
          <a:prstGeom prst="rect">
            <a:avLst/>
          </a:prstGeom>
          <a:noFill/>
          <a:ln w="9525">
            <a:noFill/>
            <a:miter lim="800000"/>
            <a:headEnd/>
            <a:tailEnd/>
          </a:ln>
        </p:spPr>
        <p:txBody>
          <a:bodyPr>
            <a:spAutoFit/>
          </a:bodyPr>
          <a:lstStyle/>
          <a:p>
            <a:r>
              <a:rPr lang="en-US" sz="3600">
                <a:latin typeface="Calibri" pitchFamily="34" charset="0"/>
              </a:rPr>
              <a:t>FAQs</a:t>
            </a:r>
          </a:p>
          <a:p>
            <a:r>
              <a:rPr lang="en-US">
                <a:latin typeface="Calibri" pitchFamily="34" charset="0"/>
              </a:rPr>
              <a:t/>
            </a:r>
            <a:br>
              <a:rPr lang="en-US">
                <a:latin typeface="Calibri" pitchFamily="34" charset="0"/>
              </a:rPr>
            </a:br>
            <a:r>
              <a:rPr lang="en-US">
                <a:latin typeface="Calibri" pitchFamily="34" charset="0"/>
              </a:rPr>
              <a:t>Click on any question to see the answer</a:t>
            </a:r>
          </a:p>
          <a:p>
            <a:endParaRPr lang="en-US">
              <a:latin typeface="Calibri" pitchFamily="34" charset="0"/>
            </a:endParaRPr>
          </a:p>
          <a:p>
            <a:r>
              <a:rPr lang="en-US">
                <a:solidFill>
                  <a:schemeClr val="accent1"/>
                </a:solidFill>
                <a:latin typeface="Calibri" pitchFamily="34" charset="0"/>
              </a:rPr>
              <a:t>How long after starting the Prep should my child start to go to the bathroom?</a:t>
            </a:r>
          </a:p>
          <a:p>
            <a:endParaRPr lang="en-US">
              <a:solidFill>
                <a:schemeClr val="accent1"/>
              </a:solidFill>
              <a:latin typeface="Calibri" pitchFamily="34" charset="0"/>
            </a:endParaRPr>
          </a:p>
        </p:txBody>
      </p:sp>
      <p:sp>
        <p:nvSpPr>
          <p:cNvPr id="73735" name="AutoShape 2" descr="data:image/jpeg;base64,/9j/4AAQSkZJRgABAQAAAQABAAD/2wCEAAkGBwgTEhUTEhMVFRUWFBQZGRUYEhYXFhkdGhcYFxYYHxYaITQgGxopHBYUJkAkJjU3Oi46Ix8zOjgsQy05LisBCgoKDg0OGxAQGzckHyQtMiw3NCwuLyw3Nyw1LywsNCwyLCwvLiwsLDQsLTQvLCwsNCwsLCwsOCwsNiwwLDg3LP/AABEIAFAAUAMBEQACEQEDEQH/xAAcAAACAwEBAQEAAAAAAAAAAAAFBwADBgQIAQL/xABBEAABAwICBgEPCwUAAAAAAAABAgMEABEFIQYSMVFhoUEHExQjNENxc4GCkZOy0fEVIjIzNVJTVGJjsRYXJEJy/8QAGgEAAgMBAQAAAAAAAAAAAAAAAAQCAwUBBv/EAC8RAAICAAQEBQQBBQEAAAAAAAECAAMEESFREjEycRMUM6HxQWGx8IEjQlKR0SL/2gAMAwEAAhEDEQA/AHjRCSiEyWP6dQ2V9ZjoMl8m2ojYDxUL+gcqWsxIU8K6mJ24tVPCgzMCPp0tkZvykREnvbQ1l+Wx2+WqT4zdRy7SlvHfqbh7Qe7orhZzdekuneXEjkQTzqBoT6kmVHDp/cSZR/T2FIzbdlNHelxJ5WB51HwkHIkSPg1jkSJ2w5ukrP1EtEofhvDUWeAJOZ86pq1q9LZ95Yr3J0txd5pcA06hvL6zIQYz4NtRewngo29B50xXiQx4W0MZqxaseFxkZraZjklEJKIReaRY7NmvKhwl6jSPr5HQOjVFvL4aSttaxuBOX1MzrrmtY11nT6mXYdDgxUajCbZfOWfpr8J3cBlQqqgyWdRVrGSyt6TXCZwtB78ob6gWlZaD3pQ31AtKi04H5NQJlZaVu4kytIbkpLjewG/bG+KFH2TkeFcLgjJtROGwEZPqPeazRLSd+OtuNJcDjLg7RJ39Gqq+zoGeymabihCscweRjuHxBQhHOYPIxkU/NKZLqiY0+y0iOxcvyTqIttAyCjzA+FLYmwqOFeZieLtKqEXmYIhRY8ZpLDdiE5qUP919KvB0DhVSgIOESlVFa8IlL8mokyJaD35NQJlZabnQpLaooJAPz19A305Rqkfw2RrnRpShlMR9WqMmlHYN1SuACGTvAFbdoh3sSUdg9NYxeefNk5VyHDUc5DiMJYJKaVrR3jZp0iyj3tzYlwbh0HePBU62HS3I/mW1MOhuR9jvG51O8afeaXHfyfjHUXfaRmEnkR8a1MNYWHC3MTYwlpZSjcxM9IldexKS+foxUhpH/Sri/hycqgtxWs22kXZuK5m/x0lT0mokyJaD35NQJlZaD35QqBaVloyups8FwkkfiOe1WhhTnXNPBHOoQhpl3DJ8Sv8Aip3+me0txHpN2nnisKebkohJRCMDRbFCmXDkX7oQphzitFkgnibt0/S+Tq2+k0qLMrEbfQznwWQexluHa9KcUfNSm3NxVRQ/+M9zIVt/TJ3P7+ZW/JqJMiWjG/ojBiMwv1hp/wAsk0/KVmUPdTzAVbQ56w1w4SsyJwNR+YdwTCIkVoMsghAJOZuczc51dXWEGQjFVa1rwrynRiENp5tbS76q0lJsbGx411lDDIyTqGUqfrMr/bPRz7rnrTS/k6op5CnaT+2ejn3XPWmjydUPIU7RRaRQ2mZTzSL6qHFJFzc2HGsu1QrkCY9yBLConVAfIiFQ2szGVjz0LvzaTU1OSdiP32kkbKvsQfz/AMhKLrIiqQdrUt1J85Cbc21VMaJlsZaNK8tif32gyRJqtmlLNpHqjHMJsP8AIZ2DvqPfWz4ibz0AtTcT78uYR+YZ9aj30eIm8PFTcTrjSWHE6zakrTvSoEekVIEHUSYYEZifp11tIKlEJSBckmwHloJygSBqZxfLmEfmGfWo99R8RN5DxU3Eny5hH5hn1qPfR4ibw8VNxELpY4hU2QpJCgXVkEG4Oe+sW852GefxBBtYjeWwGCYhSNr0xlA8xC783U1JRmncj9951Fzr7kD9/wBzUaSYepuZMYA7oQH2+KkXUQOJu5TFqZOy76xu6vKx131EwDjxNIkzOJldcnJLV2Ed/Uo+z0eMc9qtfB+kJvYD0RDGmXcMnxK/4q2/0z2l2I9Ju0872rDnm59tRCSuQjA0Wwsqlw49u50Kfc4LXZQB4izdP1Jm6rtrNKivOxF21M2fVEwV91pEhjJ+MddFtpGRUOQPxprE1lhxLzEcxdRZQ68xFFjkZk6slkWadJukd7c2qbO4dI3jwVl2KOpeR/Mx7VHWvI+x2gmqpTJRCO/qUfZ6PGOe1Wxg/SE3sB6IhjTLuGT4lf8AFW3+me0uxHpN2nnisKebkohC2BxmRrSXhdpoiyT3xzalsbx0ncPDVtajqbkPzLqlHW3Ie52jd6neCvstLkP5vyTrrvtAzKRzJ+FamGrKjibmZsYSoqpduZmtpmORbaX6LvR1uSIzYcYcHb43PWTbZ0m42UhdSUJZRmDzEzMRhyhLoMweYi+l4OCkuxlF1oZkW7a3wWkdH6hkeFItXpxLqJnNVpxJqPcd4JqqUwph+kWMMo62y+tCASdUEWz21atzqMgZal9iDJTpLJOlOOuJUhchxSVCxSSLEbtldN9hGRMk2JtYZFoHqmUQtEwcBIdkqLTRzAt21zghJ6P1HIcauWvTibQS5atOJ9B7ntGDojou9IW3Ikthphsdojc9ZV9vQbnbTtNJchmGQHITRw+HLkO4yA5CMmn5pyUQkohMlj+gsN5fXo6zGfBvro2E8Ui3pHOlrMMGPEuhiduEVjxIcjMZi+jeMpv2RCRJ/dYV1tZ4kJGZ82lXqcdS59onZRYOpM/uNJmpELBwbK7LZO5bCF89ZJ5UuVQbj+PiKMlY3HcfEkeFg5Nk9lvHchhCOeso8qAqfc/x8wVKzuew+ZpcI0bxlVux4SI37r6uuLHEBQyPm0wlLnpXLvG66LD0pl9zrNngGgsNlfXpCzJfJvrr2A8Em/pPKmq8MqnibUxyrCKp4nOZmtpmOSUQn//Z"/>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latin typeface="Calibri" pitchFamily="34" charset="0"/>
            </a:endParaRPr>
          </a:p>
        </p:txBody>
      </p:sp>
      <p:sp>
        <p:nvSpPr>
          <p:cNvPr id="73736" name="AutoShape 4" descr="data:image/jpeg;base64,/9j/4AAQSkZJRgABAQAAAQABAAD/2wCEAAkGBwgTEhUTEhMVFRUWFBQZGRUYEhYXFhkdGhcYFxYYHxYaITQgGxopHBYUJkAkJjU3Oi46Ix8zOjgsQy05LisBCgoKDg0OGxAQGzckHyQtMiw3NCwuLyw3Nyw1LywsNCwyLCwvLiwsLDQsLTQvLCwsNCwsLCwsOCwsNiwwLDg3LP/AABEIAFAAUAMBEQACEQEDEQH/xAAcAAACAwEBAQEAAAAAAAAAAAAFBwADBgQIAQL/xABBEAABAwICBgEPCwUAAAAAAAABAgMEABEFIQYSMVFhoUEHExQjNENxc4GCkZOy0fEVIjIzNVJTVGJjsRYXJEJy/8QAGgEAAgMBAQAAAAAAAAAAAAAAAAQCAwUBBv/EAC8RAAICAAQEBQQBBQEAAAAAAAECAAMEESFREjEycRMUM6HxQWGx8IEjQlKR0SL/2gAMAwEAAhEDEQA/AHjRCSiEyWP6dQ2V9ZjoMl8m2ojYDxUL+gcqWsxIU8K6mJ24tVPCgzMCPp0tkZvykREnvbQ1l+Wx2+WqT4zdRy7SlvHfqbh7Qe7orhZzdekuneXEjkQTzqBoT6kmVHDp/cSZR/T2FIzbdlNHelxJ5WB51HwkHIkSPg1jkSJ2w5ukrP1EtEofhvDUWeAJOZ86pq1q9LZ95Yr3J0txd5pcA06hvL6zIQYz4NtRewngo29B50xXiQx4W0MZqxaseFxkZraZjklEJKIReaRY7NmvKhwl6jSPr5HQOjVFvL4aSttaxuBOX1MzrrmtY11nT6mXYdDgxUajCbZfOWfpr8J3cBlQqqgyWdRVrGSyt6TXCZwtB78ob6gWlZaD3pQ31AtKi04H5NQJlZaVu4kytIbkpLjewG/bG+KFH2TkeFcLgjJtROGwEZPqPeazRLSd+OtuNJcDjLg7RJ39Gqq+zoGeymabihCscweRjuHxBQhHOYPIxkU/NKZLqiY0+y0iOxcvyTqIttAyCjzA+FLYmwqOFeZieLtKqEXmYIhRY8ZpLDdiE5qUP919KvB0DhVSgIOESlVFa8IlL8mokyJaD35NQJlZabnQpLaooJAPz19A305Rqkfw2RrnRpShlMR9WqMmlHYN1SuACGTvAFbdoh3sSUdg9NYxeefNk5VyHDUc5DiMJYJKaVrR3jZp0iyj3tzYlwbh0HePBU62HS3I/mW1MOhuR9jvG51O8afeaXHfyfjHUXfaRmEnkR8a1MNYWHC3MTYwlpZSjcxM9IldexKS+foxUhpH/Sri/hycqgtxWs22kXZuK5m/x0lT0mokyJaD35NQJlZaD35QqBaVloyups8FwkkfiOe1WhhTnXNPBHOoQhpl3DJ8Sv8Aip3+me0txHpN2nnisKebkohJRCMDRbFCmXDkX7oQphzitFkgnibt0/S+Tq2+k0qLMrEbfQznwWQexluHa9KcUfNSm3NxVRQ/+M9zIVt/TJ3P7+ZW/JqJMiWjG/ojBiMwv1hp/wAsk0/KVmUPdTzAVbQ56w1w4SsyJwNR+YdwTCIkVoMsghAJOZuczc51dXWEGQjFVa1rwrynRiENp5tbS76q0lJsbGx411lDDIyTqGUqfrMr/bPRz7rnrTS/k6op5CnaT+2ejn3XPWmjydUPIU7RRaRQ2mZTzSL6qHFJFzc2HGsu1QrkCY9yBLConVAfIiFQ2szGVjz0LvzaTU1OSdiP32kkbKvsQfz/AMhKLrIiqQdrUt1J85Cbc21VMaJlsZaNK8tif32gyRJqtmlLNpHqjHMJsP8AIZ2DvqPfWz4ibz0AtTcT78uYR+YZ9aj30eIm8PFTcTrjSWHE6zakrTvSoEekVIEHUSYYEZifp11tIKlEJSBckmwHloJygSBqZxfLmEfmGfWo99R8RN5DxU3Eny5hH5hn1qPfR4ibw8VNxELpY4hU2QpJCgXVkEG4Oe+sW852GefxBBtYjeWwGCYhSNr0xlA8xC783U1JRmncj9951Fzr7kD9/wBzUaSYepuZMYA7oQH2+KkXUQOJu5TFqZOy76xu6vKx131EwDjxNIkzOJldcnJLV2Ed/Uo+z0eMc9qtfB+kJvYD0RDGmXcMnxK/4q2/0z2l2I9Ju0872rDnm59tRCSuQjA0Wwsqlw49u50Kfc4LXZQB4izdP1Jm6rtrNKivOxF21M2fVEwV91pEhjJ+MddFtpGRUOQPxprE1lhxLzEcxdRZQ68xFFjkZk6slkWadJukd7c2qbO4dI3jwVl2KOpeR/Mx7VHWvI+x2gmqpTJRCO/qUfZ6PGOe1Wxg/SE3sB6IhjTLuGT4lf8AFW3+me0uxHpN2nnisKebkohC2BxmRrSXhdpoiyT3xzalsbx0ncPDVtajqbkPzLqlHW3Ie52jd6neCvstLkP5vyTrrvtAzKRzJ+FamGrKjibmZsYSoqpduZmtpmORbaX6LvR1uSIzYcYcHb43PWTbZ0m42UhdSUJZRmDzEzMRhyhLoMweYi+l4OCkuxlF1oZkW7a3wWkdH6hkeFItXpxLqJnNVpxJqPcd4JqqUwph+kWMMo62y+tCASdUEWz21atzqMgZal9iDJTpLJOlOOuJUhchxSVCxSSLEbtldN9hGRMk2JtYZFoHqmUQtEwcBIdkqLTRzAt21zghJ6P1HIcauWvTibQS5atOJ9B7ntGDojou9IW3Ikthphsdojc9ZV9vQbnbTtNJchmGQHITRw+HLkO4yA5CMmn5pyUQkohMlj+gsN5fXo6zGfBvro2E8Ui3pHOlrMMGPEuhiduEVjxIcjMZi+jeMpv2RCRJ/dYV1tZ4kJGZ82lXqcdS59onZRYOpM/uNJmpELBwbK7LZO5bCF89ZJ5UuVQbj+PiKMlY3HcfEkeFg5Nk9lvHchhCOeso8qAqfc/x8wVKzuew+ZpcI0bxlVux4SI37r6uuLHEBQyPm0wlLnpXLvG66LD0pl9zrNngGgsNlfXpCzJfJvrr2A8Em/pPKmq8MqnibUxyrCKp4nOZmtpmOSUQn//Z"/>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latin typeface="Calibri" pitchFamily="34" charset="0"/>
            </a:endParaRPr>
          </a:p>
        </p:txBody>
      </p:sp>
      <p:sp>
        <p:nvSpPr>
          <p:cNvPr id="73738" name="TextBox 16"/>
          <p:cNvSpPr txBox="1">
            <a:spLocks noChangeArrowheads="1"/>
          </p:cNvSpPr>
          <p:nvPr/>
        </p:nvSpPr>
        <p:spPr bwMode="auto">
          <a:xfrm>
            <a:off x="1295400" y="2895600"/>
            <a:ext cx="6400800" cy="2014538"/>
          </a:xfrm>
          <a:prstGeom prst="rect">
            <a:avLst/>
          </a:prstGeom>
          <a:noFill/>
          <a:ln w="9525">
            <a:noFill/>
            <a:miter lim="800000"/>
            <a:headEnd/>
            <a:tailEnd/>
          </a:ln>
        </p:spPr>
        <p:txBody>
          <a:bodyPr>
            <a:spAutoFit/>
          </a:bodyPr>
          <a:lstStyle/>
          <a:p>
            <a:r>
              <a:rPr lang="en-US">
                <a:latin typeface="Calibri" pitchFamily="34" charset="0"/>
              </a:rPr>
              <a:t>Each child is different, but most children should have to move their bowels by the time they finish both halves of the Miralax preparation.</a:t>
            </a:r>
          </a:p>
          <a:p>
            <a:r>
              <a:rPr lang="en-US">
                <a:latin typeface="Calibri" pitchFamily="34" charset="0"/>
              </a:rPr>
              <a:t>If your child has finished the entire bowel prep and still has not had a bowel movement, please wait another 2 hours.  If he or she still has not gone to the bathroom, please call (631) 444-6000 and ask to speak to the pediatric gastroenterologist fellow on call.</a:t>
            </a:r>
          </a:p>
        </p:txBody>
      </p:sp>
      <p:pic>
        <p:nvPicPr>
          <p:cNvPr id="73740" name="Picture 12" descr="minus"/>
          <p:cNvPicPr>
            <a:picLocks noChangeAspect="1" noChangeArrowheads="1"/>
          </p:cNvPicPr>
          <p:nvPr/>
        </p:nvPicPr>
        <p:blipFill>
          <a:blip r:embed="rId4" cstate="print"/>
          <a:srcRect/>
          <a:stretch>
            <a:fillRect/>
          </a:stretch>
        </p:blipFill>
        <p:spPr bwMode="auto">
          <a:xfrm>
            <a:off x="914400" y="2438400"/>
            <a:ext cx="381000" cy="381000"/>
          </a:xfrm>
          <a:prstGeom prst="rect">
            <a:avLst/>
          </a:prstGeom>
          <a:noFill/>
        </p:spPr>
      </p:pic>
      <p:sp>
        <p:nvSpPr>
          <p:cNvPr id="73741" name="TextBox 8"/>
          <p:cNvSpPr txBox="1">
            <a:spLocks noChangeArrowheads="1"/>
          </p:cNvSpPr>
          <p:nvPr/>
        </p:nvSpPr>
        <p:spPr bwMode="auto">
          <a:xfrm>
            <a:off x="1371600" y="5029200"/>
            <a:ext cx="7010400" cy="641350"/>
          </a:xfrm>
          <a:prstGeom prst="rect">
            <a:avLst/>
          </a:prstGeom>
          <a:noFill/>
          <a:ln w="9525">
            <a:noFill/>
            <a:miter lim="800000"/>
            <a:headEnd/>
            <a:tailEnd/>
          </a:ln>
        </p:spPr>
        <p:txBody>
          <a:bodyPr>
            <a:spAutoFit/>
          </a:bodyPr>
          <a:lstStyle/>
          <a:p>
            <a:r>
              <a:rPr lang="en-US">
                <a:solidFill>
                  <a:schemeClr val="accent1"/>
                </a:solidFill>
                <a:latin typeface="Calibri" pitchFamily="34" charset="0"/>
              </a:rPr>
              <a:t>My child drank the prep and is going to the bathroom, but it is solid or soft and not “apple juice” colored.  What should I do?</a:t>
            </a:r>
          </a:p>
        </p:txBody>
      </p:sp>
      <p:pic>
        <p:nvPicPr>
          <p:cNvPr id="73742" name="Picture 14" descr="plus"/>
          <p:cNvPicPr>
            <a:picLocks noChangeAspect="1" noChangeArrowheads="1"/>
          </p:cNvPicPr>
          <p:nvPr/>
        </p:nvPicPr>
        <p:blipFill>
          <a:blip r:embed="rId5" cstate="print"/>
          <a:srcRect/>
          <a:stretch>
            <a:fillRect/>
          </a:stretch>
        </p:blipFill>
        <p:spPr bwMode="auto">
          <a:xfrm>
            <a:off x="990600" y="5181600"/>
            <a:ext cx="381000" cy="381000"/>
          </a:xfrm>
          <a:prstGeom prst="rect">
            <a:avLst/>
          </a:prstGeom>
          <a:noFill/>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p:txBody>
          <a:bodyPr/>
          <a:lstStyle/>
          <a:p>
            <a:endParaRPr lang="en-US" smtClean="0"/>
          </a:p>
        </p:txBody>
      </p:sp>
      <p:sp>
        <p:nvSpPr>
          <p:cNvPr id="13314" name="Content Placeholder 2"/>
          <p:cNvSpPr>
            <a:spLocks noGrp="1"/>
          </p:cNvSpPr>
          <p:nvPr>
            <p:ph idx="1"/>
          </p:nvPr>
        </p:nvSpPr>
        <p:spPr/>
        <p:txBody>
          <a:bodyPr/>
          <a:lstStyle/>
          <a:p>
            <a:endParaRPr lang="en-US" smtClean="0"/>
          </a:p>
        </p:txBody>
      </p:sp>
      <p:pic>
        <p:nvPicPr>
          <p:cNvPr id="13315" name="Picture 2" descr="http://upload.wikimedia.org/wikipedia/commons/thumb/7/7e/IPad-WiFi-1stGen.jpg/837px-IPad-WiFi-1stGen.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13316" name="Picture 3" descr="U:\Colonoscopy App\Homescreen.jpg"/>
          <p:cNvPicPr>
            <a:picLocks noChangeAspect="1" noChangeArrowheads="1"/>
          </p:cNvPicPr>
          <p:nvPr/>
        </p:nvPicPr>
        <p:blipFill>
          <a:blip r:embed="rId3" cstate="print"/>
          <a:srcRect/>
          <a:stretch>
            <a:fillRect/>
          </a:stretch>
        </p:blipFill>
        <p:spPr bwMode="auto">
          <a:xfrm>
            <a:off x="914400" y="742950"/>
            <a:ext cx="7239000" cy="5429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Which FAQs and number of times accessed should be recorded in ADMIN panel</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p:txBody>
          <a:bodyPr/>
          <a:lstStyle/>
          <a:p>
            <a:endParaRPr lang="en-US" smtClean="0"/>
          </a:p>
        </p:txBody>
      </p:sp>
      <p:sp>
        <p:nvSpPr>
          <p:cNvPr id="74754" name="Content Placeholder 2"/>
          <p:cNvSpPr>
            <a:spLocks noGrp="1"/>
          </p:cNvSpPr>
          <p:nvPr>
            <p:ph idx="1"/>
          </p:nvPr>
        </p:nvSpPr>
        <p:spPr/>
        <p:txBody>
          <a:bodyPr/>
          <a:lstStyle/>
          <a:p>
            <a:endParaRPr lang="en-US" smtClean="0"/>
          </a:p>
        </p:txBody>
      </p:sp>
      <p:pic>
        <p:nvPicPr>
          <p:cNvPr id="74755" name="Picture 2" descr="http://upload.wikimedia.org/wikipedia/commons/thumb/7/7e/IPad-WiFi-1stGen.jpg/837px-IPad-WiFi-1stGen.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74756" name="Picture 3" descr="U:\Colonoscopy App\Homescreen.jpg"/>
          <p:cNvPicPr>
            <a:picLocks noChangeAspect="1" noChangeArrowheads="1"/>
          </p:cNvPicPr>
          <p:nvPr/>
        </p:nvPicPr>
        <p:blipFill>
          <a:blip r:embed="rId3" cstate="print"/>
          <a:srcRect/>
          <a:stretch>
            <a:fillRect/>
          </a:stretch>
        </p:blipFill>
        <p:spPr bwMode="auto">
          <a:xfrm>
            <a:off x="914400" y="742950"/>
            <a:ext cx="7239000" cy="5429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307975" y="2590800"/>
            <a:ext cx="8229600" cy="1143000"/>
          </a:xfrm>
        </p:spPr>
        <p:txBody>
          <a:bodyPr/>
          <a:lstStyle/>
          <a:p>
            <a:r>
              <a:rPr lang="en-US" i="1" smtClean="0"/>
              <a:t>What is this App?</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idx="4294967295"/>
          </p:nvPr>
        </p:nvSpPr>
        <p:spPr/>
        <p:txBody>
          <a:bodyPr/>
          <a:lstStyle/>
          <a:p>
            <a:endParaRPr lang="en-US" smtClean="0"/>
          </a:p>
        </p:txBody>
      </p:sp>
      <p:sp>
        <p:nvSpPr>
          <p:cNvPr id="81923" name="Content Placeholder 2"/>
          <p:cNvSpPr>
            <a:spLocks noGrp="1"/>
          </p:cNvSpPr>
          <p:nvPr>
            <p:ph idx="4294967295"/>
          </p:nvPr>
        </p:nvSpPr>
        <p:spPr/>
        <p:txBody>
          <a:bodyPr/>
          <a:lstStyle/>
          <a:p>
            <a:endParaRPr lang="en-US" smtClean="0"/>
          </a:p>
        </p:txBody>
      </p:sp>
      <p:pic>
        <p:nvPicPr>
          <p:cNvPr id="81924" name="Picture 2" descr="http://upload.wikimedia.org/wikipedia/commons/thumb/7/7e/IPad-WiFi-1stGen.jpg/837px-IPad-WiFi-1stGen.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81925" name="Picture 3" descr="U:\Colonoscopy App\Homescreen.jpg"/>
          <p:cNvPicPr>
            <a:picLocks noChangeAspect="1" noChangeArrowheads="1"/>
          </p:cNvPicPr>
          <p:nvPr/>
        </p:nvPicPr>
        <p:blipFill>
          <a:blip r:embed="rId3" cstate="print"/>
          <a:srcRect/>
          <a:stretch>
            <a:fillRect/>
          </a:stretch>
        </p:blipFill>
        <p:spPr bwMode="auto">
          <a:xfrm>
            <a:off x="914400" y="742950"/>
            <a:ext cx="7239000" cy="5429250"/>
          </a:xfrm>
          <a:prstGeom prst="rect">
            <a:avLst/>
          </a:prstGeom>
          <a:noFill/>
          <a:ln w="9525">
            <a:noFill/>
            <a:miter lim="800000"/>
            <a:headEnd/>
            <a:tailEnd/>
          </a:ln>
        </p:spPr>
      </p:pic>
      <p:sp>
        <p:nvSpPr>
          <p:cNvPr id="81926" name="Rectangle 6"/>
          <p:cNvSpPr>
            <a:spLocks noChangeArrowheads="1"/>
          </p:cNvSpPr>
          <p:nvPr/>
        </p:nvSpPr>
        <p:spPr bwMode="auto">
          <a:xfrm>
            <a:off x="914400" y="685800"/>
            <a:ext cx="7239000" cy="5562600"/>
          </a:xfrm>
          <a:prstGeom prst="rect">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6" name="Content Placeholder 2"/>
          <p:cNvSpPr txBox="1">
            <a:spLocks/>
          </p:cNvSpPr>
          <p:nvPr/>
        </p:nvSpPr>
        <p:spPr bwMode="auto">
          <a:xfrm>
            <a:off x="914400" y="685800"/>
            <a:ext cx="3733800" cy="5181600"/>
          </a:xfrm>
          <a:prstGeom prst="rect">
            <a:avLst/>
          </a:prstGeom>
          <a:noFill/>
          <a:ln w="9525">
            <a:noFill/>
            <a:miter lim="800000"/>
            <a:headEnd/>
            <a:tailEnd/>
          </a:ln>
        </p:spPr>
        <p:txBody>
          <a:bodyPr/>
          <a:lstStyle/>
          <a:p>
            <a:pPr>
              <a:lnSpc>
                <a:spcPct val="80000"/>
              </a:lnSpc>
              <a:spcBef>
                <a:spcPct val="20000"/>
              </a:spcBef>
              <a:buFont typeface="Arial" charset="0"/>
              <a:buNone/>
            </a:pPr>
            <a:r>
              <a:rPr lang="en-US" sz="2800">
                <a:latin typeface="Calibri" pitchFamily="34" charset="0"/>
              </a:rPr>
              <a:t>One of the most-difficult parts of a colonoscopy takes place on the day before the procedure when patients must clean out (or “prep”) their bowels so that the doctors can </a:t>
            </a:r>
          </a:p>
        </p:txBody>
      </p:sp>
      <p:sp>
        <p:nvSpPr>
          <p:cNvPr id="2" name="Content Placeholder 2"/>
          <p:cNvSpPr txBox="1">
            <a:spLocks/>
          </p:cNvSpPr>
          <p:nvPr/>
        </p:nvSpPr>
        <p:spPr bwMode="auto">
          <a:xfrm>
            <a:off x="914400" y="3429000"/>
            <a:ext cx="7239000" cy="5181600"/>
          </a:xfrm>
          <a:prstGeom prst="rect">
            <a:avLst/>
          </a:prstGeom>
          <a:noFill/>
          <a:ln w="9525">
            <a:noFill/>
            <a:miter lim="800000"/>
            <a:headEnd/>
            <a:tailEnd/>
          </a:ln>
        </p:spPr>
        <p:txBody>
          <a:bodyPr/>
          <a:lstStyle/>
          <a:p>
            <a:r>
              <a:rPr lang="en-US" sz="2800">
                <a:latin typeface="Calibri" pitchFamily="34" charset="0"/>
              </a:rPr>
              <a:t>better visualize the lower intestines. The software that you are now using was designed by the department of pediatric gastroenterology at Stony Brook Children’s Hospital and it is believed to be the first of its kind in the world. </a:t>
            </a:r>
          </a:p>
        </p:txBody>
      </p:sp>
      <p:pic>
        <p:nvPicPr>
          <p:cNvPr id="81930" name="Picture 10" descr="600_hl_colonoscopy_0223"/>
          <p:cNvPicPr>
            <a:picLocks noChangeAspect="1" noChangeArrowheads="1"/>
          </p:cNvPicPr>
          <p:nvPr/>
        </p:nvPicPr>
        <p:blipFill>
          <a:blip r:embed="rId4" cstate="print"/>
          <a:srcRect/>
          <a:stretch>
            <a:fillRect/>
          </a:stretch>
        </p:blipFill>
        <p:spPr bwMode="auto">
          <a:xfrm>
            <a:off x="4572000" y="990600"/>
            <a:ext cx="3505200" cy="2336800"/>
          </a:xfrm>
          <a:prstGeom prst="rect">
            <a:avLst/>
          </a:prstGeom>
          <a:noFill/>
        </p:spPr>
      </p:pic>
      <p:sp>
        <p:nvSpPr>
          <p:cNvPr id="8" name="TextBox 7"/>
          <p:cNvSpPr txBox="1"/>
          <p:nvPr/>
        </p:nvSpPr>
        <p:spPr>
          <a:xfrm>
            <a:off x="6781800" y="5638800"/>
            <a:ext cx="1066800" cy="579438"/>
          </a:xfrm>
          <a:prstGeom prst="rect">
            <a:avLst/>
          </a:prstGeom>
          <a:solidFill>
            <a:schemeClr val="accent2">
              <a:lumMod val="40000"/>
              <a:lumOff val="60000"/>
            </a:schemeClr>
          </a:solidFill>
        </p:spPr>
        <p:txBody>
          <a:bodyPr>
            <a:spAutoFit/>
          </a:bodyPr>
          <a:lstStyle/>
          <a:p>
            <a:r>
              <a:rPr lang="en-US" sz="3200">
                <a:latin typeface="Calibri" pitchFamily="34" charset="0"/>
              </a:rPr>
              <a:t>NEXT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365</TotalTime>
  <Words>2609</Words>
  <Application>Microsoft Office PowerPoint</Application>
  <PresentationFormat>On-screen Show (4:3)</PresentationFormat>
  <Paragraphs>302</Paragraphs>
  <Slides>71</Slides>
  <Notes>0</Notes>
  <HiddenSlides>0</HiddenSlides>
  <MMClips>0</MMClips>
  <ScaleCrop>false</ScaleCrop>
  <HeadingPairs>
    <vt:vector size="4" baseType="variant">
      <vt:variant>
        <vt:lpstr>Theme</vt:lpstr>
      </vt:variant>
      <vt:variant>
        <vt:i4>1</vt:i4>
      </vt:variant>
      <vt:variant>
        <vt:lpstr>Slide Titles</vt:lpstr>
      </vt:variant>
      <vt:variant>
        <vt:i4>71</vt:i4>
      </vt:variant>
    </vt:vector>
  </HeadingPairs>
  <TitlesOfParts>
    <vt:vector size="72" baseType="lpstr">
      <vt:lpstr>Office Theme</vt:lpstr>
      <vt:lpstr>Colonoscopy Prep App Outline</vt:lpstr>
      <vt:lpstr>Slide 2</vt:lpstr>
      <vt:lpstr>Slide 3</vt:lpstr>
      <vt:lpstr>Slide 4</vt:lpstr>
      <vt:lpstr>ADMIN button (not pictured)  [formerly called “Setup” tab]</vt:lpstr>
      <vt:lpstr>Slide 6</vt:lpstr>
      <vt:lpstr>Slide 7</vt:lpstr>
      <vt:lpstr>What is this App?</vt:lpstr>
      <vt:lpstr>Slide 9</vt:lpstr>
      <vt:lpstr>Slide 10</vt:lpstr>
      <vt:lpstr>Slide 11</vt:lpstr>
      <vt:lpstr>What is a Colonoscopy?</vt:lpstr>
      <vt:lpstr>Slide 13</vt:lpstr>
      <vt:lpstr>Slide 14</vt:lpstr>
      <vt:lpstr>Slide 15</vt:lpstr>
      <vt:lpstr>Slide 16</vt:lpstr>
      <vt:lpstr>Slide 17</vt:lpstr>
      <vt:lpstr>Video Tutorial</vt:lpstr>
      <vt:lpstr>Slide 19</vt:lpstr>
      <vt:lpstr>Slide 20</vt:lpstr>
      <vt:lpstr>Slide 21</vt:lpstr>
      <vt:lpstr>Written Instructions (unlockable)</vt:lpstr>
      <vt:lpstr>Slide 23</vt:lpstr>
      <vt:lpstr>The following screens are for a patient with Prep A</vt:lpstr>
      <vt:lpstr>Slide 25</vt:lpstr>
      <vt:lpstr>Slide 26</vt:lpstr>
      <vt:lpstr>Slide 27</vt:lpstr>
      <vt:lpstr>Slide 28</vt:lpstr>
      <vt:lpstr>Slide 29</vt:lpstr>
      <vt:lpstr>Slide 30</vt:lpstr>
      <vt:lpstr>Slide 31</vt:lpstr>
      <vt:lpstr>Slide 32</vt:lpstr>
      <vt:lpstr>Start Colonoscopy Prep Now</vt:lpstr>
      <vt:lpstr>Slide 34</vt:lpstr>
      <vt:lpstr>Slide 35</vt:lpstr>
      <vt:lpstr>(app now waits 4 hours, then makes an audio alarm to the user)</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Questions for patient</vt:lpstr>
      <vt:lpstr>Slide 54</vt:lpstr>
      <vt:lpstr>Slide 55</vt:lpstr>
      <vt:lpstr>2nd half of prep</vt:lpstr>
      <vt:lpstr>Slide 57</vt:lpstr>
      <vt:lpstr>2nd half of prep</vt:lpstr>
      <vt:lpstr>Slide 59</vt:lpstr>
      <vt:lpstr>Slide 60</vt:lpstr>
      <vt:lpstr>Slide 61</vt:lpstr>
      <vt:lpstr>Slide 62</vt:lpstr>
      <vt:lpstr>Slide 63</vt:lpstr>
      <vt:lpstr>Questions for patient</vt:lpstr>
      <vt:lpstr>Slide 65</vt:lpstr>
      <vt:lpstr>Slide 66</vt:lpstr>
      <vt:lpstr>Help/FAQs</vt:lpstr>
      <vt:lpstr>Slide 68</vt:lpstr>
      <vt:lpstr>Slide 69</vt:lpstr>
      <vt:lpstr>Slide 70</vt:lpstr>
      <vt:lpstr>Slide 71</vt:lpstr>
    </vt:vector>
  </TitlesOfParts>
  <Company>Stony Brook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SSO KM User</dc:creator>
  <cp:lastModifiedBy>Brief, James</cp:lastModifiedBy>
  <cp:revision>63</cp:revision>
  <dcterms:created xsi:type="dcterms:W3CDTF">2014-04-23T21:37:31Z</dcterms:created>
  <dcterms:modified xsi:type="dcterms:W3CDTF">2014-05-02T20:53:34Z</dcterms:modified>
</cp:coreProperties>
</file>