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3204" autoAdjust="0"/>
  </p:normalViewPr>
  <p:slideViewPr>
    <p:cSldViewPr snapToGrid="0">
      <p:cViewPr>
        <p:scale>
          <a:sx n="100" d="100"/>
          <a:sy n="100" d="100"/>
        </p:scale>
        <p:origin x="-234" y="-21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3:59:51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0 24575,'-16'0'0,"-15"0"0,-8 0 0,-7 5 0,-2 3 0,3-2 0,4 0 0,3-2 0,8-2-8191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3:19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28 24575,'-25'0'0,"-1"-1"0,0 0 0,1-2 0,0-1 0,-30-9 0,17 8-1365,30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3:25.0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326 0 24575,'-318'9'-1365,"310"-9"-5461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3:29.3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176 0 24575,'-168'0'-1365,"161"0"-5461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3:32.2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185 1 24575,'-179'6'-1365,"174"-6"-5461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3:37.60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204 0 24575,'-2'0'0,"-4"0"0,-4 0 0,-3 0 0,-4 0 0,-1 0 0,0 1 0,1 1 0,-2-1 0,3 0 0,0 0 0,3 0 0,2-1 0,0 0 0,2 0 0,2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3:5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0 24575,'-219'7'-1365,"214"-7"-5461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4:03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6 24575,'-83'1'0,"-86"-2"0,149-3-1365,14 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4:15.14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147 1 24575,'-146'20'-1365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0:04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0 24575,'-10'0'0,"-14"0"0,-8 0 0,-10 0 0,-7 0 0,5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0:31.3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156 0 24575,'-5'0'0,"-7"0"0,-7 0 0,-4 0 0,-5 0 0,-8 0 0,3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0:38.11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0 24575,'-5'0'0,"-7"0"0,-7 0 0,5 0 0,11 0 0,10 0 0,10 0 0,1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0:56.5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118 0 24575,'-84'7'0,"53"-3"0,29-2 0,14-2 0,93-6-1365,-99 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1:02.06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219 1 24575,'-120'8'0,"74"-4"0,0-3 0,39-1 0,30 0 0,92 0-1365,-107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1:50.6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3:08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247 0 24575,'-239'9'-1365,"232"-9"-5461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3:14.25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212 0 24575,'-93'9'0,"-18"-9"-1365,104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54.png"/><Relationship Id="rId21" Type="http://schemas.openxmlformats.org/officeDocument/2006/relationships/image" Target="../media/image44.png"/><Relationship Id="rId34" Type="http://schemas.openxmlformats.org/officeDocument/2006/relationships/image" Target="../media/image51.png"/><Relationship Id="rId7" Type="http://schemas.openxmlformats.org/officeDocument/2006/relationships/customXml" Target="../ink/ink3.xml"/><Relationship Id="rId12" Type="http://schemas.openxmlformats.org/officeDocument/2006/relationships/image" Target="../media/image39.png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customXml" Target="../ink/ink15.xml"/><Relationship Id="rId38" Type="http://schemas.openxmlformats.org/officeDocument/2006/relationships/image" Target="../media/image53.png"/><Relationship Id="rId2" Type="http://schemas.openxmlformats.org/officeDocument/2006/relationships/image" Target="../media/image34.png"/><Relationship Id="rId16" Type="http://schemas.openxmlformats.org/officeDocument/2006/relationships/image" Target="../media/image41.png"/><Relationship Id="rId20" Type="http://schemas.openxmlformats.org/officeDocument/2006/relationships/customXml" Target="../ink/ink9.xml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11" Type="http://schemas.openxmlformats.org/officeDocument/2006/relationships/customXml" Target="../ink/ink5.xml"/><Relationship Id="rId24" Type="http://schemas.openxmlformats.org/officeDocument/2006/relationships/customXml" Target="../ink/ink11.xml"/><Relationship Id="rId32" Type="http://schemas.openxmlformats.org/officeDocument/2006/relationships/image" Target="../media/image50.png"/><Relationship Id="rId37" Type="http://schemas.openxmlformats.org/officeDocument/2006/relationships/customXml" Target="../ink/ink17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45.png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8.png"/><Relationship Id="rId19" Type="http://schemas.openxmlformats.org/officeDocument/2006/relationships/image" Target="../media/image43.png"/><Relationship Id="rId31" Type="http://schemas.openxmlformats.org/officeDocument/2006/relationships/customXml" Target="../ink/ink14.xml"/><Relationship Id="rId4" Type="http://schemas.openxmlformats.org/officeDocument/2006/relationships/image" Target="../media/image35.png"/><Relationship Id="rId9" Type="http://schemas.openxmlformats.org/officeDocument/2006/relationships/customXml" Target="../ink/ink4.xml"/><Relationship Id="rId14" Type="http://schemas.openxmlformats.org/officeDocument/2006/relationships/image" Target="../media/image40.png"/><Relationship Id="rId22" Type="http://schemas.openxmlformats.org/officeDocument/2006/relationships/customXml" Target="../ink/ink10.xml"/><Relationship Id="rId27" Type="http://schemas.openxmlformats.org/officeDocument/2006/relationships/image" Target="../media/image47.png"/><Relationship Id="rId30" Type="http://schemas.openxmlformats.org/officeDocument/2006/relationships/image" Target="../media/image49.png"/><Relationship Id="rId35" Type="http://schemas.openxmlformats.org/officeDocument/2006/relationships/customXml" Target="../ink/ink16.xml"/><Relationship Id="rId8" Type="http://schemas.openxmlformats.org/officeDocument/2006/relationships/image" Target="../media/image37.png"/><Relationship Id="rId3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Crime Hotspot Prediction</a:t>
            </a:r>
            <a:br>
              <a:rPr lang="en-US" dirty="0"/>
            </a:br>
            <a:r>
              <a:rPr lang="en-US" sz="2800" b="0" dirty="0"/>
              <a:t>Max </a:t>
            </a:r>
            <a:r>
              <a:rPr lang="en-US" sz="2800" b="0" dirty="0" err="1"/>
              <a:t>HAviv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FF60-DC42-569E-10DA-03215FC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A8959-0195-0A60-73AC-56FD2BE44B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D1E5-99EC-BB2C-E0F0-54446FEA6506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Cluster hotspots of crimes committed in Toronto from 2014-2019</a:t>
            </a:r>
          </a:p>
          <a:p>
            <a:endParaRPr lang="en-US" dirty="0"/>
          </a:p>
          <a:p>
            <a:r>
              <a:rPr lang="en-US" dirty="0"/>
              <a:t>K-Means clustering classified with K-Nearest-Neighbor</a:t>
            </a:r>
          </a:p>
          <a:p>
            <a:endParaRPr lang="en-US" dirty="0"/>
          </a:p>
          <a:p>
            <a:r>
              <a:rPr lang="en-US" dirty="0"/>
              <a:t>Density Based Clustering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4655-BFAC-C05F-5E5B-ABB36235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6354-0A5F-9FDB-9A7A-9359752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394B0-CB76-E5B1-6A87-6862A4D8F5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2B140-DDAA-9E5A-446E-1A88E4044ED6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Libraries used: pandas, </a:t>
            </a:r>
            <a:r>
              <a:rPr lang="en-US" dirty="0" err="1"/>
              <a:t>numpy</a:t>
            </a:r>
            <a:r>
              <a:rPr lang="en-US" dirty="0"/>
              <a:t>, matplotlib</a:t>
            </a:r>
          </a:p>
          <a:p>
            <a:endParaRPr lang="en-US" dirty="0"/>
          </a:p>
          <a:p>
            <a:r>
              <a:rPr lang="en-US" dirty="0"/>
              <a:t>Toronto MCI with around 180,000 crimes reported between 2014 and 2019. (Assault, Break and Enter, Robbery, Auto Theft, and Theft Over)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9A02-0993-F63B-BBDE-377DFB9D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684-7770-9D51-97A6-2F6A3F38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B41E-587E-FEE1-94D5-DF534DAEBC8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FB1A1-A720-7FFA-10D2-458303779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26FD3-081B-3763-6B50-1C8DE309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E43B1-FA2D-869B-2089-DF1DA0B6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962275"/>
            <a:ext cx="3877545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D172F3-AA36-0FD0-622C-5745DF00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08" y="2962275"/>
            <a:ext cx="3914094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BAC2-E489-4823-5342-4A7A9B3E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clusters classified with K-nearest-neighbor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D3239-F034-30CB-1B67-E25AFF4414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 of 0.06 is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points within the cluster’s radius that also belong to the correct crime type are plotted in their respective color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4568-5CA2-FAD2-735C-975ED39B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BBF53-B1A7-3C1D-A130-49DBB7E179CE}"/>
              </a:ext>
            </a:extLst>
          </p:cNvPr>
          <p:cNvPicPr>
            <a:picLocks noGrp="1" noChangeAspect="1" noChangeArrowheads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36" y="2323189"/>
            <a:ext cx="4618507" cy="43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B621-4C30-3D94-F4FD-E6744E03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runs of K-means Clustering and KNN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3E445-A40F-F0F1-01D1-DDC0E06F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6A678-58F6-8460-4B98-40B4560A9956}"/>
              </a:ext>
            </a:extLst>
          </p:cNvPr>
          <p:cNvPicPr>
            <a:picLocks noGrp="1" noChangeAspect="1" noChangeArrowheads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41" y="2530933"/>
            <a:ext cx="35952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3DBFDF-208E-2CE8-1BBE-F6C6BD3B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65" y="2530933"/>
            <a:ext cx="3589782" cy="34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C2174E4-5B53-2C57-CB50-2893775B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45" y="2530933"/>
            <a:ext cx="359489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73F1-6C9E-67C9-E8B5-98BDAE85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9863-2A26-60E3-3C25-B7F60B4BF0C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5795010" cy="3006531"/>
          </a:xfrm>
        </p:spPr>
        <p:txBody>
          <a:bodyPr/>
          <a:lstStyle/>
          <a:p>
            <a:r>
              <a:rPr lang="en-US" dirty="0"/>
              <a:t>Fit on Longitude, Latitude, and MCI</a:t>
            </a:r>
          </a:p>
          <a:p>
            <a:endParaRPr lang="en-US" dirty="0"/>
          </a:p>
          <a:p>
            <a:r>
              <a:rPr lang="en-US" dirty="0"/>
              <a:t>Set to only create five clusters</a:t>
            </a:r>
          </a:p>
          <a:p>
            <a:endParaRPr lang="en-US" dirty="0"/>
          </a:p>
          <a:p>
            <a:r>
              <a:rPr lang="en-US" dirty="0"/>
              <a:t>Radius of 0.005 and a minimum samples of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B30E2-3FB9-E0AD-970F-8B4F5663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E92D1-56DF-981B-56AE-78B4F10C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684" y="1190960"/>
            <a:ext cx="3668527" cy="34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B0FE-AAA0-FB34-38D1-EF93A539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runs of density based clustering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D24F50-35D3-8416-17F1-5BCA0ADED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3177" y="3310499"/>
            <a:ext cx="3005206" cy="28930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ABD36-DD1D-EA4F-1643-0433B4E2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B5FA9-4E8C-4D40-F7DF-3EEA57314CA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517D31-B094-8668-9880-A13E328F5771}"/>
                  </a:ext>
                </a:extLst>
              </p14:cNvPr>
              <p14:cNvContentPartPr/>
              <p14:nvPr/>
            </p14:nvContentPartPr>
            <p14:xfrm>
              <a:off x="8329346" y="3701507"/>
              <a:ext cx="120600" cy="1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517D31-B094-8668-9880-A13E328F57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3226" y="3695387"/>
                <a:ext cx="132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607946-5E15-A312-0F3C-5EF7C5EF48A9}"/>
                  </a:ext>
                </a:extLst>
              </p14:cNvPr>
              <p14:cNvContentPartPr/>
              <p14:nvPr/>
            </p14:nvContentPartPr>
            <p14:xfrm>
              <a:off x="8332946" y="3481187"/>
              <a:ext cx="727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607946-5E15-A312-0F3C-5EF7C5EF48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6826" y="3475067"/>
                <a:ext cx="8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FA358FF-56DD-E609-930D-8476825A053F}"/>
                  </a:ext>
                </a:extLst>
              </p14:cNvPr>
              <p14:cNvContentPartPr/>
              <p14:nvPr/>
            </p14:nvContentPartPr>
            <p14:xfrm>
              <a:off x="8371466" y="3547427"/>
              <a:ext cx="5652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FA358FF-56DD-E609-930D-8476825A05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65346" y="3541307"/>
                <a:ext cx="68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EC74D9-FF7B-BA2D-7A09-09921EADCE29}"/>
                  </a:ext>
                </a:extLst>
              </p14:cNvPr>
              <p14:cNvContentPartPr/>
              <p14:nvPr/>
            </p14:nvContentPartPr>
            <p14:xfrm>
              <a:off x="8375426" y="3624467"/>
              <a:ext cx="1944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EC74D9-FF7B-BA2D-7A09-09921EADCE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9306" y="3618347"/>
                <a:ext cx="31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7B6C7C-66F0-6D79-1241-183019802DE3}"/>
                  </a:ext>
                </a:extLst>
              </p14:cNvPr>
              <p14:cNvContentPartPr/>
              <p14:nvPr/>
            </p14:nvContentPartPr>
            <p14:xfrm>
              <a:off x="8356151" y="3781339"/>
              <a:ext cx="45000" cy="5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7B6C7C-66F0-6D79-1241-183019802D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0031" y="3775219"/>
                <a:ext cx="572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ED7BDB-85D7-F3EF-0DC5-186CB5045EA1}"/>
                  </a:ext>
                </a:extLst>
              </p14:cNvPr>
              <p14:cNvContentPartPr/>
              <p14:nvPr/>
            </p14:nvContentPartPr>
            <p14:xfrm>
              <a:off x="8348591" y="3624019"/>
              <a:ext cx="79200" cy="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ED7BDB-85D7-F3EF-0DC5-186CB5045E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2471" y="3617899"/>
                <a:ext cx="914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B8911C-86E1-7E4B-CCFA-F8F02794E348}"/>
                  </a:ext>
                </a:extLst>
              </p14:cNvPr>
              <p14:cNvContentPartPr/>
              <p14:nvPr/>
            </p14:nvContentPartPr>
            <p14:xfrm>
              <a:off x="3062186" y="468193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B8911C-86E1-7E4B-CCFA-F8F02794E3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56066" y="467581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8574342D-AFBE-2ECE-3B20-2D2749C506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49848" y="3310499"/>
            <a:ext cx="2948762" cy="28849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0C4F68-2FA7-96AD-9704-442BD8F26D05}"/>
                  </a:ext>
                </a:extLst>
              </p14:cNvPr>
              <p14:cNvContentPartPr/>
              <p14:nvPr/>
            </p14:nvContentPartPr>
            <p14:xfrm>
              <a:off x="5518210" y="3489275"/>
              <a:ext cx="88920" cy="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0C4F68-2FA7-96AD-9704-442BD8F26D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12090" y="3483155"/>
                <a:ext cx="1011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FC897D-D80E-4BBB-F5C7-88861D0FF4EE}"/>
                  </a:ext>
                </a:extLst>
              </p14:cNvPr>
              <p14:cNvContentPartPr/>
              <p14:nvPr/>
            </p14:nvContentPartPr>
            <p14:xfrm>
              <a:off x="5534050" y="3806795"/>
              <a:ext cx="76320" cy="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FC897D-D80E-4BBB-F5C7-88861D0FF4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27930" y="3800675"/>
                <a:ext cx="885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E5B72E-37BD-3FC9-1C02-B987E308635A}"/>
                  </a:ext>
                </a:extLst>
              </p14:cNvPr>
              <p14:cNvContentPartPr/>
              <p14:nvPr/>
            </p14:nvContentPartPr>
            <p14:xfrm>
              <a:off x="5515330" y="3733355"/>
              <a:ext cx="82440" cy="10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E5B72E-37BD-3FC9-1C02-B987E30863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9210" y="3727235"/>
                <a:ext cx="94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4597E27-D0D7-E82C-B6EA-FEB8C6971680}"/>
                  </a:ext>
                </a:extLst>
              </p14:cNvPr>
              <p14:cNvContentPartPr/>
              <p14:nvPr/>
            </p14:nvContentPartPr>
            <p14:xfrm>
              <a:off x="5499130" y="3648035"/>
              <a:ext cx="117720" cy="3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4597E27-D0D7-E82C-B6EA-FEB8C69716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93010" y="3641915"/>
                <a:ext cx="1299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685272-33B5-F56D-E8BA-A88C9DCD847D}"/>
                  </a:ext>
                </a:extLst>
              </p14:cNvPr>
              <p14:cNvContentPartPr/>
              <p14:nvPr/>
            </p14:nvContentPartPr>
            <p14:xfrm>
              <a:off x="5524690" y="3581435"/>
              <a:ext cx="63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685272-33B5-F56D-E8BA-A88C9DCD84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18570" y="3575315"/>
                <a:ext cx="75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4AFEC4D5-9E1F-56C5-AC78-AFC5D2509BF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25968" y="3310499"/>
            <a:ext cx="3024963" cy="28849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6D7D16-0687-B085-5DA6-58C334CD27D0}"/>
                  </a:ext>
                </a:extLst>
              </p14:cNvPr>
              <p14:cNvContentPartPr/>
              <p14:nvPr/>
            </p14:nvContentPartPr>
            <p14:xfrm>
              <a:off x="11489621" y="3547890"/>
              <a:ext cx="66960" cy="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6D7D16-0687-B085-5DA6-58C334CD27D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83501" y="3541770"/>
                <a:ext cx="792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01D2D7-C41A-0A79-1417-BA96B7D9444F}"/>
                  </a:ext>
                </a:extLst>
              </p14:cNvPr>
              <p14:cNvContentPartPr/>
              <p14:nvPr/>
            </p14:nvContentPartPr>
            <p14:xfrm>
              <a:off x="11480261" y="3624210"/>
              <a:ext cx="73800" cy="2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01D2D7-C41A-0A79-1417-BA96B7D9444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474141" y="3618090"/>
                <a:ext cx="860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08568D3-0C45-9E6B-4F20-675BD97F7E25}"/>
                  </a:ext>
                </a:extLst>
              </p14:cNvPr>
              <p14:cNvContentPartPr/>
              <p14:nvPr/>
            </p14:nvContentPartPr>
            <p14:xfrm>
              <a:off x="11468021" y="3705210"/>
              <a:ext cx="81000" cy="2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08568D3-0C45-9E6B-4F20-675BD97F7E2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461901" y="3699090"/>
                <a:ext cx="932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8C34C9A-B143-19F7-52A4-CD4F59A1A755}"/>
                  </a:ext>
                </a:extLst>
              </p14:cNvPr>
              <p14:cNvContentPartPr/>
              <p14:nvPr/>
            </p14:nvContentPartPr>
            <p14:xfrm>
              <a:off x="11446781" y="3474450"/>
              <a:ext cx="100080" cy="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8C34C9A-B143-19F7-52A4-CD4F59A1A7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440661" y="3468330"/>
                <a:ext cx="1123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762B518-20D1-5230-EBCA-5BB64585C001}"/>
                  </a:ext>
                </a:extLst>
              </p14:cNvPr>
              <p14:cNvContentPartPr/>
              <p14:nvPr/>
            </p14:nvContentPartPr>
            <p14:xfrm>
              <a:off x="11491421" y="3776490"/>
              <a:ext cx="52920" cy="7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762B518-20D1-5230-EBCA-5BB64585C0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485301" y="3770370"/>
                <a:ext cx="65160" cy="1980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D4FFD90-2F27-3B8F-0700-35086E23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456" y="173067"/>
            <a:ext cx="30384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6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12B8-8A8C-AD4D-7690-ECEA2C76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04698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FF083-BD5F-40B4-374E-8B1F44F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B75B-D404-1858-E528-C603A2CCD0D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095500"/>
            <a:ext cx="6597372" cy="4259580"/>
          </a:xfrm>
        </p:spPr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  <a:p>
            <a:r>
              <a:rPr lang="en-US" dirty="0"/>
              <a:t>Luke, Turner. “Create a K-Means Clustering Algorithm from Scratch in Python.” Medium, Towards Data Science, 3 May 2022, towardsdatascience.com/create-your-own-k-means-clustering-algorithm-in-python-d7d4c9077670.</a:t>
            </a:r>
          </a:p>
          <a:p>
            <a:endParaRPr lang="en-US" dirty="0"/>
          </a:p>
          <a:p>
            <a:r>
              <a:rPr lang="en-US" dirty="0"/>
              <a:t>Density Based Clustering</a:t>
            </a:r>
          </a:p>
          <a:p>
            <a:r>
              <a:rPr lang="en-US" dirty="0"/>
              <a:t>Ali, </a:t>
            </a:r>
            <a:r>
              <a:rPr lang="en-US" dirty="0" err="1"/>
              <a:t>Moosa</a:t>
            </a:r>
            <a:r>
              <a:rPr lang="en-US" dirty="0"/>
              <a:t>. “DBSCAN Clustering Algorithm Implementation from Scratch: Python.” Medium, Becoming Human: Artificial Intelligence Magazine, 29 Nov. 2021, becominghuman.ai/dbscan-clustering-algorithm-implementation-from-scratch-python-9950af5eed97.ring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60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{002055DF-4DD1-4A0D-A436-5E147CEAE6E0}tf33968143_win32</Template>
  <TotalTime>275</TotalTime>
  <Words>214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Custom</vt:lpstr>
      <vt:lpstr>Crime Hotspot Prediction Max HAviv</vt:lpstr>
      <vt:lpstr>Introduction</vt:lpstr>
      <vt:lpstr>Literature Review</vt:lpstr>
      <vt:lpstr>K-Means clustering</vt:lpstr>
      <vt:lpstr>K-Means clusters classified with K-nearest-neighbor</vt:lpstr>
      <vt:lpstr>Multiple runs of K-means Clustering and KNN</vt:lpstr>
      <vt:lpstr>Density Based Clustering</vt:lpstr>
      <vt:lpstr>Multiple runs of density based clustering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Hotspot Prediction Max HAviv</dc:title>
  <dc:creator>Max Haviv</dc:creator>
  <cp:lastModifiedBy>Max Haviv</cp:lastModifiedBy>
  <cp:revision>1</cp:revision>
  <dcterms:created xsi:type="dcterms:W3CDTF">2024-04-04T00:19:07Z</dcterms:created>
  <dcterms:modified xsi:type="dcterms:W3CDTF">2024-04-04T04:54:12Z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