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5760720" y="5212080"/>
            <a:ext cx="4248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Group 9 : </a:t>
            </a:r>
            <a:r>
              <a:rPr b="0" lang="en-US" sz="1800" spc="-1" strike="noStrike">
                <a:latin typeface="Arial"/>
              </a:rPr>
              <a:t>Peter </a:t>
            </a:r>
            <a:r>
              <a:rPr b="0" lang="en-US" sz="1800" spc="-1" strike="noStrike">
                <a:latin typeface="Arial"/>
              </a:rPr>
              <a:t>Hunyadi &amp; </a:t>
            </a:r>
            <a:r>
              <a:rPr b="0" lang="en-US" sz="1800" spc="-1" strike="noStrike">
                <a:latin typeface="Arial"/>
              </a:rPr>
              <a:t>Nikola Vinko 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8870400" y="5212080"/>
            <a:ext cx="1005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Group 9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4360" cy="1095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Minta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cím 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szerk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eszté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92640" y="1509480"/>
            <a:ext cx="8694360" cy="35978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Mintaszöveg szerkesztése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Második szint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Harmadik szint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Negyedik szint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Ötödik szint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92640" y="5256000"/>
            <a:ext cx="2268000" cy="301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D319A0D-E419-4465-97EF-A5742913CCB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339000" y="5256000"/>
            <a:ext cx="340200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119000" y="5256000"/>
            <a:ext cx="226800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6622FF-762D-4853-99F2-25BA1CCE55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-91440"/>
            <a:ext cx="6857640" cy="56692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729960" y="10058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uFillTx/>
                <a:latin typeface="Arial"/>
              </a:rPr>
              <a:t>ENZYMES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rcRect l="24990" t="22165" r="17303" b="0"/>
          <a:stretch/>
        </p:blipFill>
        <p:spPr>
          <a:xfrm>
            <a:off x="7040880" y="2253960"/>
            <a:ext cx="2742480" cy="277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Cluster evaluation based on NMI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554480" y="1172160"/>
            <a:ext cx="6800400" cy="436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Clusters do not represent the true labels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6680" y="14666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23800" y="1242720"/>
            <a:ext cx="4413960" cy="43351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303520" y="1152000"/>
            <a:ext cx="4439880" cy="446184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1920240" y="91440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True labels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858000" y="91440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Kmeans </a:t>
            </a:r>
            <a:r>
              <a:rPr b="0" lang="en-US" sz="1800" spc="-1" strike="noStrike">
                <a:latin typeface="Arial"/>
              </a:rPr>
              <a:t>Clusters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12560" y="643680"/>
            <a:ext cx="4616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Clusters have different degree distributions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rcRect l="0" t="0" r="0" b="46400"/>
          <a:stretch/>
        </p:blipFill>
        <p:spPr>
          <a:xfrm>
            <a:off x="7040880" y="640080"/>
            <a:ext cx="2063880" cy="24688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7040880" y="3069720"/>
            <a:ext cx="2103120" cy="232524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945000" y="2103120"/>
            <a:ext cx="4541400" cy="329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Arial"/>
              </a:rPr>
              <a:t>DR </a:t>
            </a:r>
            <a:r>
              <a:rPr b="0" lang="en-US" sz="2200" spc="-1" strike="noStrike">
                <a:latin typeface="Arial"/>
              </a:rPr>
              <a:t>describes </a:t>
            </a:r>
            <a:r>
              <a:rPr b="0" lang="en-US" sz="2200" spc="-1" strike="noStrike">
                <a:latin typeface="Arial"/>
              </a:rPr>
              <a:t>node labels </a:t>
            </a:r>
            <a:r>
              <a:rPr b="0" lang="en-US" sz="2200" spc="-1" strike="noStrike">
                <a:latin typeface="Arial"/>
              </a:rPr>
              <a:t>and node </a:t>
            </a:r>
            <a:r>
              <a:rPr b="0" lang="en-US" sz="2200" spc="-1" strike="noStrike">
                <a:latin typeface="Arial"/>
              </a:rPr>
              <a:t>count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74320" y="1463040"/>
            <a:ext cx="4676400" cy="34192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4937760" y="1463040"/>
            <a:ext cx="4937760" cy="349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True label analysis based on node properties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26600"/>
            <a:ext cx="397620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We notice higher correlation between EC 4,5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Also EC 1,3 are highly correlated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846320" y="1427400"/>
            <a:ext cx="4663080" cy="34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latin typeface="Arial"/>
              </a:rPr>
              <a:t>Difference between EC1 and other EC classes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920240" y="937440"/>
            <a:ext cx="6771960" cy="44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001680" y="1027440"/>
            <a:ext cx="4075920" cy="409500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1005840" y="378720"/>
            <a:ext cx="6949440" cy="79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500" spc="-1" strike="noStrike">
                <a:latin typeface="Arial"/>
              </a:rPr>
              <a:t>UMAP of only node attribute data (wtihout labels)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26760" y="414360"/>
            <a:ext cx="8694360" cy="510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SVM accuracy comparison of kernels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1268640" y="925200"/>
          <a:ext cx="6720120" cy="3066120"/>
        </p:xfrm>
        <a:graphic>
          <a:graphicData uri="http://schemas.openxmlformats.org/drawingml/2006/table">
            <a:tbl>
              <a:tblPr/>
              <a:tblGrid>
                <a:gridCol w="3360240"/>
                <a:gridCol w="3359880"/>
              </a:tblGrid>
              <a:tr h="357120">
                <a:tc rowSpan="5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WL iterations 1-5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 preprocessing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0,44898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56122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5714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6224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6122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57120">
                <a:tc rowSpan="5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WL iterations 1-5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WithOUT preprocessing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4583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6083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Graphlet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32653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Shortest Paths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48979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UMAP vector representation is strongly driven by node labels  (SSE elements), edge/node count</a:t>
            </a:r>
            <a:endParaRPr b="0" lang="en-US" sz="2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Clusters do not represent the ground truth labels</a:t>
            </a:r>
            <a:endParaRPr b="0" lang="en-US" sz="2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Clusters are formed based on different SSE composition, and structural differences e.g. degree distribution</a:t>
            </a:r>
            <a:endParaRPr b="0" lang="en-US" sz="2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Node attributes play also an important role in EC classification which could be used for building better kernels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21360" y="207144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Thank you for your attention!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ENZYMES Overview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600 enzymes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Graph representation of an enzyme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 EC enzyme labels: reflect catalyzed chemical reaction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92640" y="334080"/>
            <a:ext cx="8694360" cy="52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NMI values for the 3 kernels (with removing the </a:t>
            </a: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extreme values first)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1280160" y="856440"/>
          <a:ext cx="7387560" cy="2895840"/>
        </p:xfrm>
        <a:graphic>
          <a:graphicData uri="http://schemas.openxmlformats.org/drawingml/2006/table">
            <a:tbl>
              <a:tblPr/>
              <a:tblGrid>
                <a:gridCol w="1846800"/>
                <a:gridCol w="1846800"/>
                <a:gridCol w="1846800"/>
                <a:gridCol w="1847160"/>
              </a:tblGrid>
              <a:tr h="622440">
                <a:tc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WL iter 3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Graphlet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Shortest Paths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Kmeans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0,1018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0,0828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0,1091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Hierarchical Ward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0,2079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0,1710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0,1866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Hierarchical Complete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0,1774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0,1576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0,1601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Hierarchical Average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0,0446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0,0887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0,0602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Hierarchical Single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0,0338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0,0551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0,0508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Subkmeans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0,0833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0,0717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0,0754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Overview of NMI performance for different representations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3931920" cy="430560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120640" y="1093320"/>
            <a:ext cx="3942720" cy="430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548640" y="1674000"/>
            <a:ext cx="4332600" cy="313272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4858200" y="1572120"/>
            <a:ext cx="4743000" cy="345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371600" y="1267200"/>
            <a:ext cx="7062120" cy="357912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499320" y="2264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Scatter plot of avg. nodes and avg. edges 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Example graph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326600"/>
            <a:ext cx="562212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Node represent secondary structure elements (SSE)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- Helix,sheet or turn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Edge connects two SSE that are neighbors along the amino acid sequence or are one of three nearest neighbors in space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388200" y="2441520"/>
            <a:ext cx="3213000" cy="31363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rcRect l="0" t="0" r="28067" b="0"/>
          <a:stretch/>
        </p:blipFill>
        <p:spPr>
          <a:xfrm>
            <a:off x="5943600" y="101160"/>
            <a:ext cx="3808800" cy="227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Examples of representative enzymes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32920" y="1554480"/>
            <a:ext cx="2875680" cy="30092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383280" y="1554480"/>
            <a:ext cx="2837880" cy="3028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6583680" y="1467360"/>
            <a:ext cx="2923560" cy="310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Examples of representative enzymes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5760" y="1554480"/>
            <a:ext cx="2847240" cy="30186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566160" y="1554480"/>
            <a:ext cx="2894760" cy="30567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6766560" y="1524240"/>
            <a:ext cx="2875680" cy="30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1326600"/>
            <a:ext cx="45248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see some outlier points which are far separated from the main cluster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29200" y="1145160"/>
            <a:ext cx="4152240" cy="406656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504360" y="2264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Dimensionality Reduction on unprocessed data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Visualizing outliers:</a:t>
            </a:r>
            <a:r>
              <a:rPr b="0" lang="en-US" sz="2500" spc="-1" strike="noStrike">
                <a:latin typeface="Arial"/>
              </a:rPr>
              <a:t> unique structure and high/low number of edges/nodes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84360" y="1939680"/>
            <a:ext cx="2790000" cy="27234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3793320" y="1920240"/>
            <a:ext cx="2790000" cy="27234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6873480" y="1920240"/>
            <a:ext cx="2819160" cy="27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300" spc="-1" strike="noStrike">
                <a:latin typeface="Arial"/>
              </a:rPr>
              <a:t>Preprocessing:</a:t>
            </a:r>
            <a:r>
              <a:rPr b="0" lang="en-US" sz="2300" spc="-1" strike="noStrike">
                <a:latin typeface="Arial"/>
              </a:rPr>
              <a:t> removing outliers and graphs with extreme edge/node counts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573920" y="2198880"/>
            <a:ext cx="3637800" cy="26470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937480" y="2198880"/>
            <a:ext cx="3637800" cy="264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>
                <a:latin typeface="Arial"/>
              </a:rPr>
              <a:t>Dimensionality Reduction on labeled dataset: WL4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212080" y="1097280"/>
            <a:ext cx="4470480" cy="44805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548640" y="1189440"/>
            <a:ext cx="4494960" cy="445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2020-11-30T14:09:25Z</dcterms:created>
  <dc:creator/>
  <dc:description/>
  <dc:language>en-US</dc:language>
  <cp:lastModifiedBy/>
  <dcterms:modified xsi:type="dcterms:W3CDTF">2020-12-06T15:34:53Z</dcterms:modified>
  <cp:revision>24</cp:revision>
  <dc:subject/>
  <dc:title/>
</cp:coreProperties>
</file>