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8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82" r:id="rId7"/>
    <p:sldId id="274" r:id="rId8"/>
    <p:sldId id="281" r:id="rId9"/>
    <p:sldId id="264" r:id="rId10"/>
    <p:sldId id="283" r:id="rId11"/>
    <p:sldId id="273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669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725A8D-85DD-4321-BDBD-35BFC9DAF8CE}" type="datetime1">
              <a:rPr lang="de-DE" smtClean="0"/>
              <a:t>06.12.2020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5D058-5383-4350-9985-80C01FEF0DE2}" type="datetime1">
              <a:rPr lang="de-DE" smtClean="0"/>
              <a:pPr/>
              <a:t>06.12.2020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2775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220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9972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9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0874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6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2904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03C52C-5E29-41AF-BAA3-8217E886DA08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351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E25B7F-3376-4B1F-A656-877EBCBE6343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4962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BA3E09-AE22-4D1C-B3C2-3980A8D54E21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129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303A6C-9274-4AF6-B04D-BE30ED6248DD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524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15BD3-5D40-4A1E-8CB6-C23A1E6DD584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272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1DB3C94-697D-4B63-A1D9-DAF88DCAC5AC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348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126B02-885B-421D-AE1B-30A8F10E4A8D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19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DC3AF2-128C-4D73-AD47-EC3B87858DFB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27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A5FA19-C101-46A0-89BC-350835A32C34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27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8333D-32BA-4D82-8B54-251F8FC862A5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0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3B37492-79CE-4146-AF7E-E97DAC473465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89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F267D69-4A2D-48CF-BCB9-6EB71959AC62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9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8783679-4982-4FA1-BF42-F3E5347B198F}" type="datetime1">
              <a:rPr lang="de-DE" noProof="0" smtClean="0"/>
              <a:t>06.12.2020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4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OPT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680" y="1290320"/>
            <a:ext cx="8486501" cy="4439920"/>
          </a:xfrm>
        </p:spPr>
        <p:txBody>
          <a:bodyPr rtlCol="0" anchor="ctr">
            <a:normAutofit/>
          </a:bodyPr>
          <a:lstStyle/>
          <a:p>
            <a:r>
              <a:rPr lang="en-GB" sz="4000" b="1" u="sng" dirty="0"/>
              <a:t>Intermediate Progress Report</a:t>
            </a:r>
          </a:p>
          <a:p>
            <a:r>
              <a:rPr lang="en-GB" sz="4000" b="1" u="sng" dirty="0"/>
              <a:t>HiSC algorithm / Enzymes dataset</a:t>
            </a:r>
          </a:p>
          <a:p>
            <a:br>
              <a:rPr lang="en-GB" sz="2800" dirty="0"/>
            </a:br>
            <a:r>
              <a:rPr lang="de-AT" sz="2400" u="sng" dirty="0"/>
              <a:t>Data Mining Group 9:</a:t>
            </a:r>
          </a:p>
          <a:p>
            <a:r>
              <a:rPr lang="de-AT" sz="2400" dirty="0"/>
              <a:t>RAPHAEL BEDNARSKY, MAXIMILIAN FAISSNER,</a:t>
            </a:r>
          </a:p>
          <a:p>
            <a:r>
              <a:rPr lang="de-AT" sz="2400" dirty="0"/>
              <a:t> PETER HUNYADI, LAURA JAHN, NIKOLA VINKO</a:t>
            </a:r>
          </a:p>
          <a:p>
            <a:endParaRPr lang="en-GB" sz="2000" dirty="0"/>
          </a:p>
          <a:p>
            <a:r>
              <a:rPr lang="en-GB" sz="2000" dirty="0"/>
              <a:t>Presentation: Maximilian Faissner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30334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Overview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4B27C1-4B5A-4911-981F-73D4B8EB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1605280"/>
            <a:ext cx="10414000" cy="4815840"/>
          </a:xfrm>
        </p:spPr>
        <p:txBody>
          <a:bodyPr rtlCol="0">
            <a:noAutofit/>
          </a:bodyPr>
          <a:lstStyle/>
          <a:p>
            <a:r>
              <a:rPr lang="en-AU" sz="3200" dirty="0"/>
              <a:t>HiSC algorithm</a:t>
            </a:r>
          </a:p>
          <a:p>
            <a:pPr lvl="1"/>
            <a:r>
              <a:rPr lang="en-AU" sz="3200" dirty="0"/>
              <a:t>Comparison with OPTICS (related clustering algorithm)</a:t>
            </a:r>
          </a:p>
          <a:p>
            <a:pPr lvl="1"/>
            <a:r>
              <a:rPr lang="en-AU" sz="3200" dirty="0"/>
              <a:t>Algorithm overview</a:t>
            </a:r>
          </a:p>
          <a:p>
            <a:pPr lvl="1"/>
            <a:r>
              <a:rPr lang="en-AU" sz="3200" dirty="0"/>
              <a:t>Applying HiSC on test inputs / Visualization</a:t>
            </a:r>
            <a:endParaRPr lang="en-AU" sz="3000" dirty="0"/>
          </a:p>
          <a:p>
            <a:pPr lvl="2"/>
            <a:endParaRPr lang="en-AU" sz="3000" dirty="0"/>
          </a:p>
          <a:p>
            <a:pPr lvl="1"/>
            <a:endParaRPr lang="en-AU" sz="3200" dirty="0"/>
          </a:p>
          <a:p>
            <a:r>
              <a:rPr lang="en-AU" sz="3600" dirty="0"/>
              <a:t>Exploratory Data analysis of the Enzymes dataset</a:t>
            </a:r>
          </a:p>
          <a:p>
            <a:pPr lvl="1"/>
            <a:r>
              <a:rPr lang="en-AU" sz="3200" dirty="0"/>
              <a:t>Presentation by Nikola </a:t>
            </a:r>
            <a:r>
              <a:rPr lang="en-AU" sz="3200" dirty="0" err="1"/>
              <a:t>Vinko</a:t>
            </a:r>
            <a:endParaRPr lang="en-AU" sz="3200" dirty="0"/>
          </a:p>
          <a:p>
            <a:pPr marL="0" indent="0">
              <a:lnSpc>
                <a:spcPct val="100000"/>
              </a:lnSpc>
              <a:buNone/>
            </a:pPr>
            <a:endParaRPr lang="en-AU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928124-7CAB-4B2C-9609-2A997E5E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656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404614"/>
            <a:ext cx="11013440" cy="1099065"/>
          </a:xfrm>
        </p:spPr>
        <p:txBody>
          <a:bodyPr rtlCol="0">
            <a:noAutofit/>
          </a:bodyPr>
          <a:lstStyle/>
          <a:p>
            <a:pPr algn="ctr"/>
            <a:r>
              <a:rPr lang="en-AU" sz="5400" dirty="0"/>
              <a:t>Finding nested subspace clusters</a:t>
            </a:r>
            <a:endParaRPr lang="en-GB" sz="54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4B27C1-4B5A-4911-981F-73D4B8EB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26" y="5354320"/>
            <a:ext cx="8720667" cy="1099066"/>
          </a:xfrm>
        </p:spPr>
        <p:txBody>
          <a:bodyPr rtlCol="0">
            <a:noAutofit/>
          </a:bodyPr>
          <a:lstStyle/>
          <a:p>
            <a:pPr marL="0" indent="0" algn="ctr">
              <a:buNone/>
            </a:pPr>
            <a:r>
              <a:rPr lang="en-AU" sz="2800" dirty="0"/>
              <a:t>k-dimensional subspace cluster, embedded into l-dimensional subspace cluster (k &lt; l)</a:t>
            </a:r>
            <a:endParaRPr lang="en-AU" sz="1800" b="1" u="sng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D6DB55-A468-4218-B15E-67CAEE55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3</a:t>
            </a:fld>
            <a:endParaRPr lang="de-DE" noProof="0" dirty="0"/>
          </a:p>
        </p:txBody>
      </p:sp>
      <p:pic>
        <p:nvPicPr>
          <p:cNvPr id="5" name="Grafik 4" descr="https://lh3.googleusercontent.com/Qkj9oVAYsTfTKO1h1H_afsrN5lETO1r7ow7t-NKEMtpu0VOZUOj-tOtOdNzZsby-j4M_p4P0LJm22gUhBD3NLfhVB8ILYyCVgtxdUlVGJ5-SNOK1UTsaKjd8vhIPccSvVnksS1lS">
            <a:extLst>
              <a:ext uri="{FF2B5EF4-FFF2-40B4-BE49-F238E27FC236}">
                <a16:creationId xmlns:a16="http://schemas.microsoft.com/office/drawing/2014/main" id="{B86BA120-6C80-405C-983A-F326AF63BF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83" y="1503679"/>
            <a:ext cx="3533422" cy="358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3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55" y="25353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HiSC as OPTICS extension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48325-F016-487F-AFF5-75624138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4</a:t>
            </a:fld>
            <a:endParaRPr lang="de-DE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F606322-B658-4886-8E5C-3844F52C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72" y="1218380"/>
            <a:ext cx="6022895" cy="5235006"/>
          </a:xfrm>
        </p:spPr>
        <p:txBody>
          <a:bodyPr rtlCol="0">
            <a:noAutofit/>
          </a:bodyPr>
          <a:lstStyle/>
          <a:p>
            <a:r>
              <a:rPr lang="en-AU" sz="2800" dirty="0"/>
              <a:t>OPTICS: </a:t>
            </a:r>
          </a:p>
          <a:p>
            <a:pPr lvl="1"/>
            <a:r>
              <a:rPr lang="en-AU" dirty="0"/>
              <a:t>DBSCAN-based approach </a:t>
            </a:r>
          </a:p>
          <a:p>
            <a:pPr lvl="1"/>
            <a:r>
              <a:rPr lang="en-AU" dirty="0"/>
              <a:t>Outputs datapoints in a computed ordering with help of reachability distances (kNN)</a:t>
            </a:r>
          </a:p>
          <a:p>
            <a:pPr lvl="1"/>
            <a:r>
              <a:rPr lang="en-AU" dirty="0"/>
              <a:t>Reachability plot:</a:t>
            </a:r>
          </a:p>
          <a:p>
            <a:pPr lvl="2"/>
            <a:r>
              <a:rPr lang="en-AU" dirty="0"/>
              <a:t>x-axis: data points in ordered succession</a:t>
            </a:r>
          </a:p>
          <a:p>
            <a:pPr lvl="2"/>
            <a:r>
              <a:rPr lang="en-AU" dirty="0"/>
              <a:t>y-axis: reachability distance </a:t>
            </a:r>
          </a:p>
          <a:p>
            <a:pPr lvl="2"/>
            <a:r>
              <a:rPr lang="en-AU" dirty="0"/>
              <a:t>valleys correspond to clusters (labels are not computed)</a:t>
            </a:r>
          </a:p>
          <a:p>
            <a:r>
              <a:rPr lang="en-AU" sz="2800" dirty="0"/>
              <a:t>HiSC extension:</a:t>
            </a:r>
          </a:p>
          <a:p>
            <a:pPr lvl="1"/>
            <a:r>
              <a:rPr lang="en-AU" dirty="0"/>
              <a:t>Top-Down based (axis-parallel) subspace extension</a:t>
            </a:r>
          </a:p>
          <a:p>
            <a:pPr lvl="1"/>
            <a:r>
              <a:rPr lang="en-AU" dirty="0"/>
              <a:t>Each datapoint is assigned to a subspace dimension &amp; weighted reachability distance</a:t>
            </a:r>
          </a:p>
        </p:txBody>
      </p:sp>
      <p:pic>
        <p:nvPicPr>
          <p:cNvPr id="11" name="Grafik 10" descr="OPTICS.svg">
            <a:extLst>
              <a:ext uri="{FF2B5EF4-FFF2-40B4-BE49-F238E27FC236}">
                <a16:creationId xmlns:a16="http://schemas.microsoft.com/office/drawing/2014/main" id="{FCD2EF49-E817-45C7-8E4C-1593B4B4C5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56" y="2543807"/>
            <a:ext cx="4584439" cy="31346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41A2EC3-6990-489B-9706-4363FE85E639}"/>
              </a:ext>
            </a:extLst>
          </p:cNvPr>
          <p:cNvSpPr txBox="1">
            <a:spLocks/>
          </p:cNvSpPr>
          <p:nvPr/>
        </p:nvSpPr>
        <p:spPr>
          <a:xfrm>
            <a:off x="7360356" y="5822009"/>
            <a:ext cx="4831644" cy="78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800" dirty="0"/>
              <a:t>OPTICS reachability plot (from  </a:t>
            </a:r>
            <a:r>
              <a:rPr lang="en-AU" sz="1800" dirty="0">
                <a:hlinkClick r:id="rId4"/>
              </a:rPr>
              <a:t>https://de.wikipedia.org/wiki/OPTICS</a:t>
            </a:r>
            <a:r>
              <a:rPr lang="en-AU" sz="18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14518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55" y="25353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HiSC algorithm overview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48325-F016-487F-AFF5-75624138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5</a:t>
            </a:fld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FF606322-B658-4886-8E5C-3844F52C8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2972" y="1218380"/>
                <a:ext cx="10335250" cy="5639620"/>
              </a:xfrm>
            </p:spPr>
            <p:txBody>
              <a:bodyPr rtlCol="0">
                <a:noAutofit/>
              </a:bodyPr>
              <a:lstStyle/>
              <a:p>
                <a:r>
                  <a:rPr lang="en-AU" sz="2800" dirty="0"/>
                  <a:t>Pre-processing step: </a:t>
                </a:r>
              </a:p>
              <a:p>
                <a:pPr lvl="1"/>
                <a:r>
                  <a:rPr lang="en-AU" dirty="0"/>
                  <a:t>Assign subspace preference vectors to every datapoint</a:t>
                </a:r>
              </a:p>
              <a:p>
                <a:pPr lvl="1"/>
                <a:r>
                  <a:rPr lang="en-AU" dirty="0"/>
                  <a:t>Based on nearest neighbour (kNN, input parameter k is required)</a:t>
                </a:r>
              </a:p>
              <a:p>
                <a:pPr lvl="1"/>
                <a:endParaRPr lang="en-AU" dirty="0"/>
              </a:p>
              <a:p>
                <a:r>
                  <a:rPr lang="en-AU" sz="2800" dirty="0"/>
                  <a:t>Perform walk through the dataset like OPTICS:</a:t>
                </a:r>
              </a:p>
              <a:p>
                <a:pPr lvl="1"/>
                <a:r>
                  <a:rPr lang="en-AU" dirty="0"/>
                  <a:t>Next point has the smallest subspace distance to last point</a:t>
                </a:r>
              </a:p>
              <a:p>
                <a:pPr lvl="1"/>
                <a:r>
                  <a:rPr lang="en-AU" dirty="0"/>
                  <a:t>Initialize priority queue with the first data point randomly chosen</a:t>
                </a:r>
              </a:p>
              <a:p>
                <a:endParaRPr lang="en-AU" dirty="0"/>
              </a:p>
              <a:p>
                <a:r>
                  <a:rPr lang="en-AU" sz="2800" dirty="0"/>
                  <a:t>Walk succession: Calculate metrics to all remaining datapoints:</a:t>
                </a:r>
              </a:p>
              <a:p>
                <a:pPr lvl="1"/>
                <a:r>
                  <a:rPr lang="de-AT" dirty="0"/>
                  <a:t>Primary </a:t>
                </a:r>
                <a:r>
                  <a:rPr lang="en-AU" dirty="0"/>
                  <a:t>sorting</a:t>
                </a:r>
                <a:r>
                  <a:rPr lang="de-AT" dirty="0"/>
                  <a:t> </a:t>
                </a:r>
                <a:r>
                  <a:rPr lang="de-AT" dirty="0" err="1"/>
                  <a:t>by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i="0" dirty="0"/>
                  <a:t>:</a:t>
                </a:r>
                <a:r>
                  <a:rPr lang="en-AU" dirty="0"/>
                  <a:t> integer value based on </a:t>
                </a:r>
                <a:r>
                  <a:rPr lang="en-US" dirty="0"/>
                  <a:t>subspace preference vector between 2 points p and q. Requires 2</a:t>
                </a:r>
                <a:r>
                  <a:rPr lang="en-US" baseline="30000" dirty="0"/>
                  <a:t>nd</a:t>
                </a:r>
                <a:r>
                  <a:rPr lang="en-US" dirty="0"/>
                  <a:t> input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dirty="0"/>
                  <a:t>.</a:t>
                </a:r>
              </a:p>
              <a:p>
                <a:pPr lvl="1"/>
                <a:r>
                  <a:rPr lang="de-AT" dirty="0"/>
                  <a:t>Secondary </a:t>
                </a:r>
                <a:r>
                  <a:rPr lang="de-AT" dirty="0" err="1"/>
                  <a:t>sorting</a:t>
                </a:r>
                <a:r>
                  <a:rPr lang="de-AT" dirty="0"/>
                  <a:t> </a:t>
                </a:r>
                <a:r>
                  <a:rPr lang="de-AT" dirty="0" err="1"/>
                  <a:t>by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AU" dirty="0"/>
                  <a:t> Subspace-weighted Euclidean distance (based on combined subspace weighting vector)</a:t>
                </a:r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FF606322-B658-4886-8E5C-3844F52C8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2972" y="1218380"/>
                <a:ext cx="10335250" cy="5639620"/>
              </a:xfrm>
              <a:blipFill>
                <a:blip r:embed="rId3"/>
                <a:stretch>
                  <a:fillRect l="-1061" t="-1622" r="-17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41A2EC3-6990-489B-9706-4363FE85E639}"/>
              </a:ext>
            </a:extLst>
          </p:cNvPr>
          <p:cNvSpPr txBox="1">
            <a:spLocks/>
          </p:cNvSpPr>
          <p:nvPr/>
        </p:nvSpPr>
        <p:spPr>
          <a:xfrm>
            <a:off x="9181479" y="3701799"/>
            <a:ext cx="2664178" cy="78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800" dirty="0"/>
              <a:t>Subspace dimensionality of a single point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70312A-5C86-4A79-B627-BC7AFBEA0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913" y="1074319"/>
            <a:ext cx="2445310" cy="25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49" y="231022"/>
            <a:ext cx="10239786" cy="1474330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Verification &amp; Visualization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49C04F2F-DA69-4674-B434-FD2D11E04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1671" y="1210338"/>
                <a:ext cx="10421662" cy="1839392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Various multi-dimensional test datasets used as input</a:t>
                </a:r>
              </a:p>
              <a:p>
                <a:r>
                  <a:rPr lang="en-AU" dirty="0"/>
                  <a:t>Presented example: </a:t>
                </a:r>
                <a:r>
                  <a:rPr lang="en-AU" u="sng" dirty="0"/>
                  <a:t>subspaces_5d.csv</a:t>
                </a:r>
                <a:r>
                  <a:rPr lang="en-AU" dirty="0"/>
                  <a:t>, HiSC parameters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=0.02, 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source of file: ELKI</a:t>
                </a:r>
              </a:p>
              <a:p>
                <a:r>
                  <a:rPr lang="en-AU" dirty="0"/>
                  <a:t>Invoke HiSC, plot predecessor &amp; reachability plot without label considerations: </a:t>
                </a:r>
              </a:p>
              <a:p>
                <a:endParaRPr lang="en-AU" u="sng" dirty="0"/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49C04F2F-DA69-4674-B434-FD2D11E04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1671" y="1210338"/>
                <a:ext cx="10421662" cy="1839392"/>
              </a:xfrm>
              <a:blipFill>
                <a:blip r:embed="rId3"/>
                <a:stretch>
                  <a:fillRect l="-527" t="-299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DC27C578-0750-4B34-9E05-A89541D18625}"/>
              </a:ext>
            </a:extLst>
          </p:cNvPr>
          <p:cNvSpPr txBox="1">
            <a:spLocks/>
          </p:cNvSpPr>
          <p:nvPr/>
        </p:nvSpPr>
        <p:spPr>
          <a:xfrm>
            <a:off x="7074785" y="5992565"/>
            <a:ext cx="4077305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Reachability plot without labels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EC9956F-875B-4C23-B468-9BAA1EC8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FE1F976-8A16-49C1-BADB-A18AB0E8D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12" y="3077834"/>
            <a:ext cx="6021321" cy="28585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371E5D0-2F6B-4D88-85F1-D0FA75126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349" y="3077834"/>
            <a:ext cx="2745277" cy="2858526"/>
          </a:xfrm>
          <a:prstGeom prst="rect">
            <a:avLst/>
          </a:prstGeom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96A331D-3F31-45DE-8C5B-9CA1C91B0828}"/>
              </a:ext>
            </a:extLst>
          </p:cNvPr>
          <p:cNvSpPr txBox="1">
            <a:spLocks/>
          </p:cNvSpPr>
          <p:nvPr/>
        </p:nvSpPr>
        <p:spPr>
          <a:xfrm>
            <a:off x="1479762" y="5992566"/>
            <a:ext cx="4476091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Predecessor plot (2d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536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49" y="231022"/>
            <a:ext cx="10239786" cy="1474330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Cluster Generation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9C04F2F-DA69-4674-B434-FD2D11E0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360" y="1294646"/>
            <a:ext cx="10421662" cy="1614923"/>
          </a:xfrm>
        </p:spPr>
        <p:txBody>
          <a:bodyPr>
            <a:normAutofit/>
          </a:bodyPr>
          <a:lstStyle/>
          <a:p>
            <a:r>
              <a:rPr lang="en-AU" dirty="0"/>
              <a:t>Set threshold weighted distance k (y-axis of reachability plot)</a:t>
            </a:r>
          </a:p>
          <a:p>
            <a:r>
              <a:rPr lang="en-AU" dirty="0"/>
              <a:t>Assign all consecutive points to same cluster, if:</a:t>
            </a:r>
          </a:p>
          <a:p>
            <a:pPr lvl="1"/>
            <a:r>
              <a:rPr lang="en-AU" dirty="0"/>
              <a:t>Below threshold value k</a:t>
            </a:r>
          </a:p>
          <a:p>
            <a:pPr lvl="1"/>
            <a:r>
              <a:rPr lang="en-AU" dirty="0"/>
              <a:t>A minimum number of points are present in a cluster</a:t>
            </a:r>
            <a:endParaRPr lang="en-AU" u="sng" dirty="0"/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DC27C578-0750-4B34-9E05-A89541D18625}"/>
              </a:ext>
            </a:extLst>
          </p:cNvPr>
          <p:cNvSpPr txBox="1">
            <a:spLocks/>
          </p:cNvSpPr>
          <p:nvPr/>
        </p:nvSpPr>
        <p:spPr>
          <a:xfrm>
            <a:off x="6676001" y="5992565"/>
            <a:ext cx="4476090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Reachability plot with predicted labels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EC9956F-875B-4C23-B468-9BAA1EC8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96A331D-3F31-45DE-8C5B-9CA1C91B0828}"/>
              </a:ext>
            </a:extLst>
          </p:cNvPr>
          <p:cNvSpPr txBox="1">
            <a:spLocks/>
          </p:cNvSpPr>
          <p:nvPr/>
        </p:nvSpPr>
        <p:spPr>
          <a:xfrm>
            <a:off x="1479762" y="5992566"/>
            <a:ext cx="4476091" cy="71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AU" dirty="0"/>
              <a:t>Predecessor plot (2d representation)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4BBED0-52D9-4CA5-856C-480229F3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29" y="3055671"/>
            <a:ext cx="5781107" cy="28585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8B3F708-A8E8-4BD1-BA1E-AC6F8F08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921" y="3055671"/>
            <a:ext cx="2674601" cy="29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2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343987"/>
            <a:ext cx="11013440" cy="1150515"/>
          </a:xfrm>
        </p:spPr>
        <p:txBody>
          <a:bodyPr rtlCol="0">
            <a:noAutofit/>
          </a:bodyPr>
          <a:lstStyle/>
          <a:p>
            <a:pPr algn="ctr"/>
            <a:r>
              <a:rPr lang="en-GB" sz="5400" dirty="0"/>
              <a:t>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FE4B27C1-4B5A-4911-981F-73D4B8EB2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4939" y="1661529"/>
                <a:ext cx="5339541" cy="4451533"/>
              </a:xfrm>
            </p:spPr>
            <p:txBody>
              <a:bodyPr rtlCol="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Inconsistent performance on tested input datasets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HiSC often “finds” embedded structures of clusters with no embeddings</a:t>
                </a:r>
              </a:p>
              <a:p>
                <a:pPr>
                  <a:lnSpc>
                    <a:spcPct val="100000"/>
                  </a:lnSpc>
                </a:pPr>
                <a:r>
                  <a:rPr lang="de-AT" sz="2400" b="0" dirty="0" err="1"/>
                  <a:t>Selection</a:t>
                </a:r>
                <a:r>
                  <a:rPr lang="de-AT" sz="2400" b="0" dirty="0"/>
                  <a:t> </a:t>
                </a:r>
                <a:r>
                  <a:rPr lang="de-AT" sz="2400" b="0" dirty="0" err="1"/>
                  <a:t>of</a:t>
                </a:r>
                <a:r>
                  <a:rPr lang="de-AT" sz="2400" b="0" dirty="0"/>
                  <a:t> </a:t>
                </a:r>
                <a:r>
                  <a:rPr lang="en-AU" sz="2400" b="0" dirty="0"/>
                  <a:t>parameters</a:t>
                </a:r>
                <a:r>
                  <a:rPr lang="de-AT" sz="2400" b="0" dirty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de-AT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24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AU" sz="2400" dirty="0"/>
                  <a:t> is not straight-forward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sz="2400" dirty="0"/>
                  <a:t>Performance on Enzymes dataset: see exploratory data analysis report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FE4B27C1-4B5A-4911-981F-73D4B8EB2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4939" y="1661529"/>
                <a:ext cx="5339541" cy="4451533"/>
              </a:xfrm>
              <a:blipFill>
                <a:blip r:embed="rId3"/>
                <a:stretch>
                  <a:fillRect l="-1598" t="-9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C41D7-0D56-4091-A044-3D3E5B3A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8</a:t>
            </a:fld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FEF27D-FD41-40B5-B23D-A8FF7B0EA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93" y="1540849"/>
            <a:ext cx="4273770" cy="4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4BF9092-E093-469E-9983-AAC7855F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404614"/>
            <a:ext cx="11013440" cy="1099065"/>
          </a:xfrm>
        </p:spPr>
        <p:txBody>
          <a:bodyPr rtlCol="0">
            <a:noAutofit/>
          </a:bodyPr>
          <a:lstStyle/>
          <a:p>
            <a:pPr algn="ctr"/>
            <a:r>
              <a:rPr lang="en-AU" sz="5400" dirty="0"/>
              <a:t>Why HiSC?</a:t>
            </a:r>
            <a:endParaRPr lang="en-GB" sz="54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E4B27C1-4B5A-4911-981F-73D4B8EB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72" y="1768838"/>
            <a:ext cx="10414000" cy="4684547"/>
          </a:xfrm>
        </p:spPr>
        <p:txBody>
          <a:bodyPr rtlCol="0">
            <a:noAutofit/>
          </a:bodyPr>
          <a:lstStyle/>
          <a:p>
            <a:r>
              <a:rPr lang="en-AU" sz="2800" dirty="0"/>
              <a:t>Preferably density-based method</a:t>
            </a:r>
          </a:p>
          <a:p>
            <a:pPr lvl="1"/>
            <a:r>
              <a:rPr lang="en-AU" sz="2400" dirty="0"/>
              <a:t>no assumptions about underlying populations</a:t>
            </a:r>
          </a:p>
          <a:p>
            <a:pPr lvl="1"/>
            <a:r>
              <a:rPr lang="en-AU" sz="2400" dirty="0"/>
              <a:t>often used for biological input data</a:t>
            </a:r>
          </a:p>
          <a:p>
            <a:pPr marL="530352" lvl="1" indent="0">
              <a:buNone/>
            </a:pPr>
            <a:endParaRPr lang="en-AU" sz="2400" dirty="0"/>
          </a:p>
          <a:p>
            <a:r>
              <a:rPr lang="en-AU" sz="2800" dirty="0"/>
              <a:t>Preferably hierarchical method</a:t>
            </a:r>
          </a:p>
          <a:p>
            <a:pPr lvl="1"/>
            <a:r>
              <a:rPr lang="en-AU" sz="2400" dirty="0"/>
              <a:t>Discover relationships among enzyme groups</a:t>
            </a:r>
          </a:p>
          <a:p>
            <a:pPr marL="530352" lvl="1" indent="0">
              <a:buNone/>
            </a:pPr>
            <a:endParaRPr lang="en-AU" sz="2400" dirty="0"/>
          </a:p>
          <a:p>
            <a:r>
              <a:rPr lang="en-AU" sz="2800" dirty="0"/>
              <a:t>Choice among algorithms implemented in ELKI</a:t>
            </a:r>
          </a:p>
          <a:p>
            <a:pPr lvl="1"/>
            <a:r>
              <a:rPr lang="en-AU" sz="2400" dirty="0" err="1"/>
              <a:t>DiSH</a:t>
            </a:r>
            <a:r>
              <a:rPr lang="en-AU" sz="2400" dirty="0"/>
              <a:t> (density-based optimal projective clustering)</a:t>
            </a:r>
          </a:p>
          <a:p>
            <a:pPr lvl="1"/>
            <a:r>
              <a:rPr lang="en-AU" sz="2400" b="1" u="sng" dirty="0"/>
              <a:t>HiSC (Finding hierarchies of subspace clusters)</a:t>
            </a:r>
            <a:endParaRPr lang="en-AU" sz="1800" b="1" u="sng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D6DB55-A468-4218-B15E-67CAEE55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3666768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purl.org/dc/dcmitype/"/>
    <ds:schemaRef ds:uri="16c05727-aa75-4e4a-9b5f-8a80a1165891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482</Words>
  <Application>Microsoft Office PowerPoint</Application>
  <PresentationFormat>Breitbild</PresentationFormat>
  <Paragraphs>90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Cambria Math</vt:lpstr>
      <vt:lpstr>Franklin Gothic Book</vt:lpstr>
      <vt:lpstr>Zuschneiden</vt:lpstr>
      <vt:lpstr>PowerPoint-Präsentation</vt:lpstr>
      <vt:lpstr>Overview</vt:lpstr>
      <vt:lpstr>Finding nested subspace clusters</vt:lpstr>
      <vt:lpstr>HiSC as OPTICS extension</vt:lpstr>
      <vt:lpstr>HiSC algorithm overview</vt:lpstr>
      <vt:lpstr>Verification &amp; Visualization</vt:lpstr>
      <vt:lpstr>Cluster Generation</vt:lpstr>
      <vt:lpstr>Discussion</vt:lpstr>
      <vt:lpstr>Why HiSC?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2020-10-06T10:32:54Z</dcterms:created>
  <dcterms:modified xsi:type="dcterms:W3CDTF">2020-12-06T20:03:29Z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