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2" r:id="rId5"/>
    <p:sldId id="265" r:id="rId6"/>
    <p:sldId id="264" r:id="rId7"/>
    <p:sldId id="259" r:id="rId8"/>
    <p:sldId id="266" r:id="rId9"/>
    <p:sldId id="267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00FF-07C5-4382-8E09-9E5ADBC742B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A3590-0735-453A-946B-B7B462B8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Stoke equation is important for understanding how ice experience stress and strain within a glacier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A3590-0735-453A-946B-B7B462B8D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Use synthetic 1D glacier model to study how the bed of the ice affect the solution of stoke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A3590-0735-453A-946B-B7B462B8D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Boundary condition: input flow from left is 0, stress on the right is ?, top surface boundary condition, bed velocity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A3590-0735-453A-946B-B7B462B8D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91FE-AD04-8293-0C74-7F0D2C24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AD39-8613-0A5F-B01B-6D17197F8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9BC4-EF97-003F-0EF2-2AD5D293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E776-8650-48D9-BABD-11C4BBAB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89C9-F6EF-3B2F-812A-36BA7840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FDC9-24F2-9B3E-A88C-773F9B8B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83E4B-D3B8-561A-856C-81ADD0D8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A0BF-B133-5C36-B655-DE49FF96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0A0D-8137-1B3A-8D52-91017227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3A67-EF86-3DA9-CD4B-0874B7A3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57CFE-8D87-65C6-58E9-61F8E45C4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78C8-8524-4863-6BCC-A065F66FD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D2F4-233A-D7C2-F5C2-33B63256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ED61-E7F3-825C-5F34-3F05389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5E61-FE97-C9D5-5E75-F89EED69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2BA8-8552-D025-29BB-C50AD856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9AA1-585E-5787-933D-08A23CBC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2EB3-31E8-1E6A-5DD0-71E1584A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BA96-0180-A07E-82F7-7232489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1C5C-BAEA-62A2-E5F6-2754F337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641D-64E0-27D3-CC61-B62FA054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3045-0564-23AC-8963-4EEEC72B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E162-7EE9-B666-DF88-46FA22C4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4BF3-CCFA-EB14-2C6A-181B88EE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D72C-73B9-1C79-2796-37BC0873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17A7-F396-B5B3-21E0-549B7BB0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1160-234F-9839-2181-C7DD9662E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921E1-A721-0348-DB19-E38F67F4B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9BC1-28CE-37CB-66D6-F98137D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2686-635D-CBDF-3ABB-49F845BE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F2AB-7AA0-7187-2CFC-1DE8F4FB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E639-DDE5-7574-DD7A-90BB74F9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ADAE-C2ED-746B-2271-93BCA1D9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60FD8-7CEF-63ED-74D5-92E66946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E5D40-804E-A020-7288-C7C6FD24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A1F2-6F6B-BE35-B134-3B4029DAC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FB9DE-AD2A-42D6-531A-0225852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72058-71AE-6C1B-F413-E69ABB60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779B-8EDB-EA15-DD28-9F80772F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BD92-4E87-3ACA-E009-82C76E1A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10BB-F383-C6E6-6BDC-E7A7493A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3E882-DDDF-D109-48F1-71DC19A5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2C6BF-4F1F-A05C-D7CB-708C1793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4BB19-874E-08DA-5D89-1C5FAA80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7B0FB-6BB4-31CA-FA9D-B3244C7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12FF-E5DD-D351-7C69-7C9E814A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226B-9FFE-981C-7592-62EEA237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0FB4-4345-10BF-B143-BE254B8C7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4F545-8321-6916-6082-F4EE0B9F8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E325-984E-8932-62DA-54E570D9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1ECC-2177-4BEA-3A22-AF04ADAE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7710-395E-DD44-DC62-0CD8CBCA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B7B8-E487-B2F5-7074-4DDC2C3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5AF95-795C-1AB2-0C3D-C3F672497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8C31D-0835-BBA2-F899-9D48EE77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EFB7-C582-D31E-6D29-A35A946D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77FB5-DB7B-DA78-1270-C47AB23E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8BC5-F8B0-F542-E2CB-119E5DF9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9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233A7-6F75-19FE-1019-19847489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BF68-AA81-4D0C-6417-70853829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48E3-CE67-5633-F58B-F54C7FD53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9D55F-3D50-4011-84E5-B4FAF25EA33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4E86-D8EF-F9D0-3699-B3BB0EC5D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CD74-E7DA-85C6-3854-8590D76C0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A002B-31DB-401A-8537-5AA5DD8F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walking on a snowy mountain&#10;&#10;Description automatically generated">
            <a:extLst>
              <a:ext uri="{FF2B5EF4-FFF2-40B4-BE49-F238E27FC236}">
                <a16:creationId xmlns:a16="http://schemas.microsoft.com/office/drawing/2014/main" id="{F225A76A-D60B-5F6E-2076-1A8DDA71F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8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C10BC-7F42-6D79-79DD-7AD15F51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7945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Stoke equation and Wavy Bed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5BF3E-6884-F356-42BF-14CB1E5B8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45" y="3435215"/>
            <a:ext cx="2834179" cy="21324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Alaska Glaciology Summer School 2024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Project 14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Student: Max, Niya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Advisor: 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6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5608-D12E-345C-22FA-C5861883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EC10-315D-C573-F265-A586C8D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5608-D12E-345C-22FA-C5861883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EC10-315D-C573-F265-A586C8D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8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55A-49A9-BEF4-38B1-31EA274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 Can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71157-9CB4-D55B-8DDF-0C6CA2CE3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92"/>
          <a:stretch/>
        </p:blipFill>
        <p:spPr>
          <a:xfrm>
            <a:off x="624366" y="1573161"/>
            <a:ext cx="5471634" cy="735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001CF-B76B-5076-7253-CB11ECBA5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61"/>
          <a:stretch/>
        </p:blipFill>
        <p:spPr>
          <a:xfrm>
            <a:off x="6231193" y="1573161"/>
            <a:ext cx="3372465" cy="735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7A82C-AF33-092B-AD2A-F2F2F1B2D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59" t="8927" r="23989" b="29309"/>
          <a:stretch/>
        </p:blipFill>
        <p:spPr>
          <a:xfrm>
            <a:off x="9950245" y="865183"/>
            <a:ext cx="1017639" cy="24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8DE5-11F8-60B6-A96F-1CA0469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FA241-8E00-2998-F347-FC39CEC50AE9}"/>
              </a:ext>
            </a:extLst>
          </p:cNvPr>
          <p:cNvSpPr txBox="1"/>
          <p:nvPr/>
        </p:nvSpPr>
        <p:spPr>
          <a:xfrm>
            <a:off x="4327725" y="5211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Navier Stoke Equation, What relationship it explain</a:t>
            </a:r>
          </a:p>
          <a:p>
            <a:r>
              <a:rPr lang="en-US" dirty="0"/>
              <a:t>What is Stoke equation, and why it is suitable for 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706438-F5DF-832B-BF1C-DE8E7A34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5" y="1904048"/>
            <a:ext cx="9948892" cy="2170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61EAD-345B-134B-4178-302B37B3F913}"/>
              </a:ext>
            </a:extLst>
          </p:cNvPr>
          <p:cNvSpPr txBox="1"/>
          <p:nvPr/>
        </p:nvSpPr>
        <p:spPr>
          <a:xfrm>
            <a:off x="923075" y="1429078"/>
            <a:ext cx="680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Navier Stoke: 3 words explanation TODO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79263D-071F-90A5-DEA5-51F53970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22" y="4475753"/>
            <a:ext cx="8911805" cy="20171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E2D1EA-E8E6-D3F6-B7EB-EFD844C1105D}"/>
              </a:ext>
            </a:extLst>
          </p:cNvPr>
          <p:cNvSpPr txBox="1"/>
          <p:nvPr/>
        </p:nvSpPr>
        <p:spPr>
          <a:xfrm>
            <a:off x="838200" y="4079563"/>
            <a:ext cx="567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Stoke: 3 words explanation TODO </a:t>
            </a:r>
          </a:p>
        </p:txBody>
      </p:sp>
    </p:spTree>
    <p:extLst>
      <p:ext uri="{BB962C8B-B14F-4D97-AF65-F5344CB8AC3E}">
        <p14:creationId xmlns:p14="http://schemas.microsoft.com/office/powerpoint/2010/main" val="35269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8DE5-11F8-60B6-A96F-1CA04696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73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B09F6-90BA-8954-84A2-1DFCC2965DF7}"/>
              </a:ext>
            </a:extLst>
          </p:cNvPr>
          <p:cNvSpPr txBox="1"/>
          <p:nvPr/>
        </p:nvSpPr>
        <p:spPr>
          <a:xfrm>
            <a:off x="8707438" y="2742159"/>
            <a:ext cx="32446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slab-on-slope equation</a:t>
            </a:r>
          </a:p>
          <a:p>
            <a:pPr lvl="1"/>
            <a:r>
              <a:rPr lang="en-US" dirty="0"/>
              <a:t>Classic, an exact solution to stoke equation, as a case of simplified glacier</a:t>
            </a:r>
          </a:p>
          <a:p>
            <a:pPr lvl="1"/>
            <a:r>
              <a:rPr lang="en-US" dirty="0"/>
              <a:t>How slab is not change in the length direction</a:t>
            </a:r>
          </a:p>
          <a:p>
            <a:r>
              <a:rPr lang="en-US" dirty="0"/>
              <a:t>Our plan: modify slab on slope to understand stoke equation solve for a different geometry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C333B-8DB4-5CB9-5F38-3E499D944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131"/>
          <a:stretch/>
        </p:blipFill>
        <p:spPr>
          <a:xfrm>
            <a:off x="1378607" y="4010761"/>
            <a:ext cx="2675232" cy="161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166A4-A427-511C-8804-2B7ECD782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05"/>
          <a:stretch/>
        </p:blipFill>
        <p:spPr>
          <a:xfrm>
            <a:off x="4335984" y="4010760"/>
            <a:ext cx="2062480" cy="1615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07290-26F1-CE4C-F998-B19565369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07" y="5785645"/>
            <a:ext cx="5506308" cy="830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F759A3-3169-A4DD-A199-D1DC879E2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689"/>
          <a:stretch/>
        </p:blipFill>
        <p:spPr>
          <a:xfrm rot="418058">
            <a:off x="1098208" y="1770385"/>
            <a:ext cx="3775852" cy="1566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6A2B77-AD94-154D-0EC0-12FADD7D85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647" b="16456"/>
          <a:stretch/>
        </p:blipFill>
        <p:spPr>
          <a:xfrm rot="418058">
            <a:off x="5214614" y="2238303"/>
            <a:ext cx="3047045" cy="15520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57D61F-7C23-4A4C-F4D6-322048672932}"/>
              </a:ext>
            </a:extLst>
          </p:cNvPr>
          <p:cNvSpPr/>
          <p:nvPr/>
        </p:nvSpPr>
        <p:spPr>
          <a:xfrm>
            <a:off x="1378607" y="4094340"/>
            <a:ext cx="5215233" cy="1615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0E9B4-464F-0630-AEA7-DBCF5E158478}"/>
              </a:ext>
            </a:extLst>
          </p:cNvPr>
          <p:cNvSpPr/>
          <p:nvPr/>
        </p:nvSpPr>
        <p:spPr>
          <a:xfrm>
            <a:off x="1337967" y="5793499"/>
            <a:ext cx="5587588" cy="76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6DD47-F56B-4909-FEC0-6DE37402629D}"/>
              </a:ext>
            </a:extLst>
          </p:cNvPr>
          <p:cNvSpPr txBox="1"/>
          <p:nvPr/>
        </p:nvSpPr>
        <p:spPr>
          <a:xfrm>
            <a:off x="2885440" y="1169097"/>
            <a:ext cx="467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What is slab-on-slope equation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EBFFA1-1DF2-430A-8F72-18CD9536E3F8}"/>
              </a:ext>
            </a:extLst>
          </p:cNvPr>
          <p:cNvCxnSpPr/>
          <p:nvPr/>
        </p:nvCxnSpPr>
        <p:spPr>
          <a:xfrm>
            <a:off x="5319230" y="3707447"/>
            <a:ext cx="2549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4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B053-9149-5A73-1422-6C7764D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60292-0494-4B25-7F90-2019442F21A2}"/>
              </a:ext>
            </a:extLst>
          </p:cNvPr>
          <p:cNvSpPr/>
          <p:nvPr/>
        </p:nvSpPr>
        <p:spPr>
          <a:xfrm>
            <a:off x="11470640" y="1609408"/>
            <a:ext cx="2603828" cy="3962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Wavy bed Glacier configuration</a:t>
            </a:r>
          </a:p>
          <a:p>
            <a:pPr algn="ctr"/>
            <a:r>
              <a:rPr lang="en-US" sz="2000" dirty="0"/>
              <a:t>(use note to clarify wave amplitude, number of waves, wavelength, glacier length, and glacier thickness, angle of inclination, and boundary condition)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9D500-F57A-01F2-EC01-4A3C1EEF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57"/>
          <a:stretch/>
        </p:blipFill>
        <p:spPr>
          <a:xfrm rot="900000">
            <a:off x="2371031" y="1960242"/>
            <a:ext cx="3700661" cy="2394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B1C98B-BC5A-1F54-FD9B-0F40E10A0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73" t="5182" b="12142"/>
          <a:stretch/>
        </p:blipFill>
        <p:spPr>
          <a:xfrm rot="900000">
            <a:off x="6393268" y="2929527"/>
            <a:ext cx="2896772" cy="23945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623A12-A812-BAF8-74E2-51D9ABB348B0}"/>
              </a:ext>
            </a:extLst>
          </p:cNvPr>
          <p:cNvCxnSpPr/>
          <p:nvPr/>
        </p:nvCxnSpPr>
        <p:spPr>
          <a:xfrm>
            <a:off x="3098800" y="1947474"/>
            <a:ext cx="2549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96A6F-1292-0CA3-E8FE-81EB62D4C287}"/>
              </a:ext>
            </a:extLst>
          </p:cNvPr>
          <p:cNvCxnSpPr>
            <a:cxnSpLocks/>
          </p:cNvCxnSpPr>
          <p:nvPr/>
        </p:nvCxnSpPr>
        <p:spPr>
          <a:xfrm flipV="1">
            <a:off x="3246120" y="3076186"/>
            <a:ext cx="10668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0C4A9-3D22-2199-D81F-540915BF68F5}"/>
              </a:ext>
            </a:extLst>
          </p:cNvPr>
          <p:cNvCxnSpPr/>
          <p:nvPr/>
        </p:nvCxnSpPr>
        <p:spPr>
          <a:xfrm flipH="1">
            <a:off x="3235960" y="3076186"/>
            <a:ext cx="12192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8E33D-2A86-1081-307A-6F0030C67B4B}"/>
              </a:ext>
            </a:extLst>
          </p:cNvPr>
          <p:cNvCxnSpPr/>
          <p:nvPr/>
        </p:nvCxnSpPr>
        <p:spPr>
          <a:xfrm>
            <a:off x="3479800" y="3858506"/>
            <a:ext cx="690880" cy="187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0D295D-0A97-F5EB-F197-F222DA0976B8}"/>
              </a:ext>
            </a:extLst>
          </p:cNvPr>
          <p:cNvCxnSpPr/>
          <p:nvPr/>
        </p:nvCxnSpPr>
        <p:spPr>
          <a:xfrm>
            <a:off x="9189720" y="3584186"/>
            <a:ext cx="193040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3192D-2061-72E5-D483-71EDF13F5F56}"/>
              </a:ext>
            </a:extLst>
          </p:cNvPr>
          <p:cNvCxnSpPr/>
          <p:nvPr/>
        </p:nvCxnSpPr>
        <p:spPr>
          <a:xfrm>
            <a:off x="8829040" y="4920226"/>
            <a:ext cx="193040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1AC58D-F1C0-4973-E34A-EB6E375744A5}"/>
              </a:ext>
            </a:extLst>
          </p:cNvPr>
          <p:cNvCxnSpPr/>
          <p:nvPr/>
        </p:nvCxnSpPr>
        <p:spPr>
          <a:xfrm flipH="1">
            <a:off x="8925560" y="3609586"/>
            <a:ext cx="360680" cy="1336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5A3C43-A223-3B1E-75EE-A66B63B2815B}"/>
              </a:ext>
            </a:extLst>
          </p:cNvPr>
          <p:cNvCxnSpPr>
            <a:cxnSpLocks/>
          </p:cNvCxnSpPr>
          <p:nvPr/>
        </p:nvCxnSpPr>
        <p:spPr>
          <a:xfrm flipV="1">
            <a:off x="9189720" y="3412101"/>
            <a:ext cx="49530" cy="172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3DDBCF-6072-509E-4EA8-0D3772842F5C}"/>
              </a:ext>
            </a:extLst>
          </p:cNvPr>
          <p:cNvCxnSpPr>
            <a:cxnSpLocks/>
          </p:cNvCxnSpPr>
          <p:nvPr/>
        </p:nvCxnSpPr>
        <p:spPr>
          <a:xfrm flipH="1" flipV="1">
            <a:off x="3136582" y="1887268"/>
            <a:ext cx="6066473" cy="1606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85843C-3A21-CC47-D55B-1BF69D305064}"/>
              </a:ext>
            </a:extLst>
          </p:cNvPr>
          <p:cNvCxnSpPr>
            <a:cxnSpLocks/>
          </p:cNvCxnSpPr>
          <p:nvPr/>
        </p:nvCxnSpPr>
        <p:spPr>
          <a:xfrm flipV="1">
            <a:off x="3118485" y="1804201"/>
            <a:ext cx="36195" cy="143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B053-9149-5A73-1422-6C7764D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4849A0-552E-C0B1-C3C1-78CA8C1E1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9865"/>
              </p:ext>
            </p:extLst>
          </p:nvPr>
        </p:nvGraphicFramePr>
        <p:xfrm>
          <a:off x="5110480" y="365125"/>
          <a:ext cx="60960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8905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7403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3054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Wave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Glacier average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Glacier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5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354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8A83440-3725-CDDB-45A9-0C38A3972E66}"/>
              </a:ext>
            </a:extLst>
          </p:cNvPr>
          <p:cNvSpPr/>
          <p:nvPr/>
        </p:nvSpPr>
        <p:spPr>
          <a:xfrm>
            <a:off x="741680" y="1690688"/>
            <a:ext cx="4145280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Glacier Configuration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B9CE0-F20C-A567-CCF8-90467E89276A}"/>
              </a:ext>
            </a:extLst>
          </p:cNvPr>
          <p:cNvSpPr/>
          <p:nvPr/>
        </p:nvSpPr>
        <p:spPr>
          <a:xfrm>
            <a:off x="6047740" y="4207192"/>
            <a:ext cx="4145280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DB5DF-579E-79B0-C715-41899A4FFE3C}"/>
              </a:ext>
            </a:extLst>
          </p:cNvPr>
          <p:cNvSpPr/>
          <p:nvPr/>
        </p:nvSpPr>
        <p:spPr>
          <a:xfrm>
            <a:off x="741680" y="4207192"/>
            <a:ext cx="4145280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454D6-A78B-C515-2D05-0AA44F7460A5}"/>
              </a:ext>
            </a:extLst>
          </p:cNvPr>
          <p:cNvSpPr/>
          <p:nvPr/>
        </p:nvSpPr>
        <p:spPr>
          <a:xfrm>
            <a:off x="6047740" y="1690688"/>
            <a:ext cx="4145280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10F41-839F-EE29-4FEA-76118B77EFF3}"/>
              </a:ext>
            </a:extLst>
          </p:cNvPr>
          <p:cNvSpPr txBox="1"/>
          <p:nvPr/>
        </p:nvSpPr>
        <p:spPr>
          <a:xfrm>
            <a:off x="1605280" y="3769360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Wavelength: </a:t>
            </a:r>
            <a:r>
              <a:rPr lang="en-US" dirty="0" err="1"/>
              <a:t>TODOm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A4C72-380D-ACC1-603E-06B7A362F636}"/>
              </a:ext>
            </a:extLst>
          </p:cNvPr>
          <p:cNvSpPr txBox="1"/>
          <p:nvPr/>
        </p:nvSpPr>
        <p:spPr>
          <a:xfrm>
            <a:off x="1549400" y="6235540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Wavelength: </a:t>
            </a:r>
            <a:r>
              <a:rPr lang="en-US" dirty="0" err="1"/>
              <a:t>TODOm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AD08D-0987-EBC5-A543-D239820B9896}"/>
              </a:ext>
            </a:extLst>
          </p:cNvPr>
          <p:cNvSpPr txBox="1"/>
          <p:nvPr/>
        </p:nvSpPr>
        <p:spPr>
          <a:xfrm>
            <a:off x="7056120" y="6235540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Wavelength: </a:t>
            </a:r>
            <a:r>
              <a:rPr lang="en-US" dirty="0" err="1"/>
              <a:t>TODOm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CE75E-5595-679C-BF32-BDD4379B34AD}"/>
              </a:ext>
            </a:extLst>
          </p:cNvPr>
          <p:cNvSpPr txBox="1"/>
          <p:nvPr/>
        </p:nvSpPr>
        <p:spPr>
          <a:xfrm>
            <a:off x="7081520" y="3698240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Wavelength: </a:t>
            </a:r>
            <a:r>
              <a:rPr lang="en-US" dirty="0" err="1"/>
              <a:t>TODOm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B053-9149-5A73-1422-6C7764D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5DDB8-1E48-7EA9-06D5-5B33268A851D}"/>
              </a:ext>
            </a:extLst>
          </p:cNvPr>
          <p:cNvSpPr txBox="1"/>
          <p:nvPr/>
        </p:nvSpPr>
        <p:spPr>
          <a:xfrm>
            <a:off x="1364228" y="5033394"/>
            <a:ext cx="263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Velocity</a:t>
            </a:r>
          </a:p>
          <a:p>
            <a:r>
              <a:rPr lang="en-US" sz="2400" dirty="0"/>
              <a:t>Pressure</a:t>
            </a:r>
          </a:p>
          <a:p>
            <a:r>
              <a:rPr lang="en-US" sz="2400" dirty="0"/>
              <a:t>Effective Viscosity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FDC06-5BF2-084E-1DA8-1DAE46022BCF}"/>
              </a:ext>
            </a:extLst>
          </p:cNvPr>
          <p:cNvSpPr/>
          <p:nvPr/>
        </p:nvSpPr>
        <p:spPr>
          <a:xfrm>
            <a:off x="4549876" y="1650029"/>
            <a:ext cx="2566219" cy="14263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Domain.py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(Geometry Generator)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1BB0F-F3BC-1864-8253-D129848343DC}"/>
              </a:ext>
            </a:extLst>
          </p:cNvPr>
          <p:cNvSpPr/>
          <p:nvPr/>
        </p:nvSpPr>
        <p:spPr>
          <a:xfrm>
            <a:off x="4601493" y="5021635"/>
            <a:ext cx="2566219" cy="14263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Flow.py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(Stoke Solver with firedrake)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9DBE9-E7C3-5FF0-929E-E0DBD5B04677}"/>
              </a:ext>
            </a:extLst>
          </p:cNvPr>
          <p:cNvSpPr txBox="1"/>
          <p:nvPr/>
        </p:nvSpPr>
        <p:spPr>
          <a:xfrm>
            <a:off x="8192726" y="1763033"/>
            <a:ext cx="263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.geo file, documenting geometry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89CB0-887E-0C60-7869-6D08E5AF1F41}"/>
              </a:ext>
            </a:extLst>
          </p:cNvPr>
          <p:cNvSpPr/>
          <p:nvPr/>
        </p:nvSpPr>
        <p:spPr>
          <a:xfrm>
            <a:off x="8192728" y="3332694"/>
            <a:ext cx="2566219" cy="14263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gmsh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(Mesh Generator)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471FC-1669-1FF7-D78D-18C138636790}"/>
              </a:ext>
            </a:extLst>
          </p:cNvPr>
          <p:cNvSpPr txBox="1"/>
          <p:nvPr/>
        </p:nvSpPr>
        <p:spPr>
          <a:xfrm>
            <a:off x="8192726" y="5218941"/>
            <a:ext cx="263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msh</a:t>
            </a:r>
            <a:r>
              <a:rPr lang="en-US" sz="2400" dirty="0"/>
              <a:t> file, meshed geometry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2F17C-DA6F-639B-2CE9-D931D9CA7B76}"/>
              </a:ext>
            </a:extLst>
          </p:cNvPr>
          <p:cNvSpPr txBox="1"/>
          <p:nvPr/>
        </p:nvSpPr>
        <p:spPr>
          <a:xfrm>
            <a:off x="1364228" y="1490008"/>
            <a:ext cx="2635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 Average Thickness</a:t>
            </a:r>
          </a:p>
          <a:p>
            <a:r>
              <a:rPr lang="en-US" sz="2400" dirty="0"/>
              <a:t>Block Length</a:t>
            </a:r>
          </a:p>
          <a:p>
            <a:r>
              <a:rPr lang="en-US" sz="2400" dirty="0"/>
              <a:t>Wave Amplitude</a:t>
            </a:r>
          </a:p>
          <a:p>
            <a:r>
              <a:rPr lang="en-US" sz="2400" dirty="0"/>
              <a:t>Wavelength</a:t>
            </a:r>
          </a:p>
        </p:txBody>
      </p:sp>
    </p:spTree>
    <p:extLst>
      <p:ext uri="{BB962C8B-B14F-4D97-AF65-F5344CB8AC3E}">
        <p14:creationId xmlns:p14="http://schemas.microsoft.com/office/powerpoint/2010/main" val="174193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55A-49A9-BEF4-38B1-31EA274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1DD4F-5C70-CF29-A46B-D239DE33368A}"/>
              </a:ext>
            </a:extLst>
          </p:cNvPr>
          <p:cNvSpPr/>
          <p:nvPr/>
        </p:nvSpPr>
        <p:spPr>
          <a:xfrm>
            <a:off x="5930283" y="563722"/>
            <a:ext cx="4581832" cy="511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Slab On Slope: where to cut-off</a:t>
            </a:r>
          </a:p>
        </p:txBody>
      </p:sp>
      <p:pic>
        <p:nvPicPr>
          <p:cNvPr id="11" name="Picture 10" descr="A graph of a vertical velocity&#10;&#10;Description automatically generated with medium confidence">
            <a:extLst>
              <a:ext uri="{FF2B5EF4-FFF2-40B4-BE49-F238E27FC236}">
                <a16:creationId xmlns:a16="http://schemas.microsoft.com/office/drawing/2014/main" id="{804A553B-C93F-D387-C6F4-BF2C7BFC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1" y="1759974"/>
            <a:ext cx="4152001" cy="50980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D06414-7B04-7AB0-1F9B-4B11EF8E1351}"/>
              </a:ext>
            </a:extLst>
          </p:cNvPr>
          <p:cNvCxnSpPr>
            <a:cxnSpLocks/>
          </p:cNvCxnSpPr>
          <p:nvPr/>
        </p:nvCxnSpPr>
        <p:spPr>
          <a:xfrm>
            <a:off x="3854245" y="1869621"/>
            <a:ext cx="0" cy="46035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30A8E-D8AF-8D34-D21F-4797BDF3CA93}"/>
              </a:ext>
            </a:extLst>
          </p:cNvPr>
          <p:cNvSpPr/>
          <p:nvPr/>
        </p:nvSpPr>
        <p:spPr>
          <a:xfrm>
            <a:off x="5930283" y="1889285"/>
            <a:ext cx="4581832" cy="511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F1AEA-4251-D5DF-9957-5B33D14759B9}"/>
              </a:ext>
            </a:extLst>
          </p:cNvPr>
          <p:cNvSpPr/>
          <p:nvPr/>
        </p:nvSpPr>
        <p:spPr>
          <a:xfrm>
            <a:off x="5930283" y="2541658"/>
            <a:ext cx="4581832" cy="511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 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C8CAB-C4DF-EE4C-7ABF-F4801F887435}"/>
              </a:ext>
            </a:extLst>
          </p:cNvPr>
          <p:cNvSpPr/>
          <p:nvPr/>
        </p:nvSpPr>
        <p:spPr>
          <a:xfrm>
            <a:off x="5930283" y="3194031"/>
            <a:ext cx="4581832" cy="511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viscosity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DAA61-1C31-6432-C39A-0FAEB3816C6F}"/>
              </a:ext>
            </a:extLst>
          </p:cNvPr>
          <p:cNvSpPr/>
          <p:nvPr/>
        </p:nvSpPr>
        <p:spPr>
          <a:xfrm>
            <a:off x="5930283" y="3885166"/>
            <a:ext cx="4581832" cy="511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7A9DE-641C-CAB0-1D69-B39A1B8703C4}"/>
              </a:ext>
            </a:extLst>
          </p:cNvPr>
          <p:cNvSpPr txBox="1"/>
          <p:nvPr/>
        </p:nvSpPr>
        <p:spPr>
          <a:xfrm>
            <a:off x="1189703" y="1420655"/>
            <a:ext cx="43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velocity of Slab on Slope Case</a:t>
            </a:r>
          </a:p>
        </p:txBody>
      </p:sp>
    </p:spTree>
    <p:extLst>
      <p:ext uri="{BB962C8B-B14F-4D97-AF65-F5344CB8AC3E}">
        <p14:creationId xmlns:p14="http://schemas.microsoft.com/office/powerpoint/2010/main" val="10979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55A-49A9-BEF4-38B1-31EA274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1DD4F-5C70-CF29-A46B-D239DE33368A}"/>
              </a:ext>
            </a:extLst>
          </p:cNvPr>
          <p:cNvSpPr/>
          <p:nvPr/>
        </p:nvSpPr>
        <p:spPr>
          <a:xfrm>
            <a:off x="3431458" y="2222090"/>
            <a:ext cx="4581832" cy="261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wavelength affect velocity pattern</a:t>
            </a:r>
          </a:p>
        </p:txBody>
      </p:sp>
    </p:spTree>
    <p:extLst>
      <p:ext uri="{BB962C8B-B14F-4D97-AF65-F5344CB8AC3E}">
        <p14:creationId xmlns:p14="http://schemas.microsoft.com/office/powerpoint/2010/main" val="49436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55A-49A9-BEF4-38B1-31EA274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1DD4F-5C70-CF29-A46B-D239DE33368A}"/>
              </a:ext>
            </a:extLst>
          </p:cNvPr>
          <p:cNvSpPr/>
          <p:nvPr/>
        </p:nvSpPr>
        <p:spPr>
          <a:xfrm>
            <a:off x="3431458" y="2222090"/>
            <a:ext cx="4581832" cy="261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X-y picture analysis of average surface velocity?</a:t>
            </a:r>
          </a:p>
        </p:txBody>
      </p:sp>
    </p:spTree>
    <p:extLst>
      <p:ext uri="{BB962C8B-B14F-4D97-AF65-F5344CB8AC3E}">
        <p14:creationId xmlns:p14="http://schemas.microsoft.com/office/powerpoint/2010/main" val="68720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320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Stoke equation and Wavy Bed</vt:lpstr>
      <vt:lpstr>Goal</vt:lpstr>
      <vt:lpstr>Goal</vt:lpstr>
      <vt:lpstr>Method</vt:lpstr>
      <vt:lpstr>Method</vt:lpstr>
      <vt:lpstr>Method</vt:lpstr>
      <vt:lpstr>Results</vt:lpstr>
      <vt:lpstr>Results</vt:lpstr>
      <vt:lpstr>Results</vt:lpstr>
      <vt:lpstr>Discussion</vt:lpstr>
      <vt:lpstr>Conclusion</vt:lpstr>
      <vt:lpstr>Trash 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Niya Shao</dc:creator>
  <cp:lastModifiedBy>Niya Shao</cp:lastModifiedBy>
  <cp:revision>2</cp:revision>
  <dcterms:created xsi:type="dcterms:W3CDTF">2024-06-14T23:52:13Z</dcterms:created>
  <dcterms:modified xsi:type="dcterms:W3CDTF">2024-06-15T01:32:28Z</dcterms:modified>
</cp:coreProperties>
</file>