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7" r:id="rId8"/>
    <p:sldId id="269" r:id="rId9"/>
    <p:sldId id="270" r:id="rId10"/>
    <p:sldId id="266" r:id="rId11"/>
    <p:sldId id="263" r:id="rId12"/>
    <p:sldId id="265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64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7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1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14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7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05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7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3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CE76-AB91-4208-ADB1-2F250C47DDE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9D92-E35A-4A35-AAD1-A34DD1F76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62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profi.ru/proverka_statisticheskih_gipotez.html" TargetMode="External"/><Relationship Id="rId2" Type="http://schemas.openxmlformats.org/officeDocument/2006/relationships/hyperlink" Target="http://mathprofi.ru/statisticheskie_gipotez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chinelearning.ru/wiki/images/archive/b/bf/20160505200635!Psad_ht_nonparametric.pdf" TargetMode="External"/><Relationship Id="rId5" Type="http://schemas.openxmlformats.org/officeDocument/2006/relationships/hyperlink" Target="http://www.machinelearning.ru/wiki/images/3/3b/Psad_ht_parametric.pdf" TargetMode="External"/><Relationship Id="rId4" Type="http://schemas.openxmlformats.org/officeDocument/2006/relationships/hyperlink" Target="https://www.coursera.org/learn/stats-for-data-analys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Математическая статистика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40099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наука, изучающая методы сбора и обработки статистической информации для получения научных и практических выводов.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38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Я один ни хрена не понял ? , Мем Дуэйн Джонсо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1" y="623887"/>
            <a:ext cx="251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Нихуя не понял но очень интересно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9" y="214311"/>
            <a:ext cx="447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73248" y="2082284"/>
            <a:ext cx="3750899" cy="36933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Ни*** </a:t>
            </a:r>
            <a:r>
              <a:rPr lang="ru-RU" dirty="0">
                <a:solidFill>
                  <a:schemeClr val="bg1"/>
                </a:solidFill>
              </a:rPr>
              <a:t>не понял но очень интересно</a:t>
            </a:r>
          </a:p>
        </p:txBody>
      </p:sp>
      <p:pic>
        <p:nvPicPr>
          <p:cNvPr id="1034" name="Picture 10" descr="я нихуя не понял - Создать мем - Meme-arsenal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99" y="2734311"/>
            <a:ext cx="23526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И тут я ничего не понял | Пикаб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6" y="3714750"/>
            <a:ext cx="396850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Наклейка ЧТОООО PNG - AVATAN PL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0" y="3973512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5" y="0"/>
            <a:ext cx="9144000" cy="959852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 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610" y="959852"/>
                <a:ext cx="114109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latin typeface="+mj-lt"/>
                  </a:rPr>
                  <a:t>1. Есть печь. Для нормального техпроцесса нужна температура в печи 250 градусов. Для проверки печи 5 раз измерили в ней температуру, получили среднюю 256. Известно, что погрешность термометра и влияние прочих  случайных факторов на замер температуры составляет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+mj-lt"/>
                  </a:rPr>
                  <a:t>6 градусов. Не понятно, почему выборочный результат (256 градусов) получился больше нормы – то ли температура действительно выше и печь нуждается в регулировке, то ли это просто погрешность измерений, которую можно не принимать во внимание.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0" y="959852"/>
                <a:ext cx="11410950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481" t="-2058" r="-481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610" y="2437180"/>
                <a:ext cx="11410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latin typeface="+mj-lt"/>
                  </a:rPr>
                  <a:t>Проверим нулевую гипотезу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=250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против конкурирующей гипотезы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&gt;250</m:t>
                    </m:r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0" y="2437180"/>
                <a:ext cx="114109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8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610" y="2806512"/>
                <a:ext cx="11410950" cy="403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latin typeface="+mj-lt"/>
                  </a:rPr>
                  <a:t>По условию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6, значит, используем случайную величину</m:t>
                    </m:r>
                  </m:oMath>
                </a14:m>
                <a:endParaRPr lang="ru-RU" b="0" dirty="0" smtClean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ru-RU" b="0" dirty="0" smtClean="0">
                  <a:latin typeface="+mj-lt"/>
                </a:endParaRPr>
              </a:p>
              <a:p>
                <a:pPr algn="just"/>
                <a:r>
                  <a:rPr lang="ru-RU" dirty="0" smtClean="0">
                    <a:latin typeface="+mj-lt"/>
                  </a:rPr>
                  <a:t>Найдём критическое значение:</a:t>
                </a:r>
              </a:p>
              <a:p>
                <a:pPr algn="just"/>
                <a:endParaRPr lang="ru-RU" dirty="0" smtClean="0">
                  <a:latin typeface="+mj-lt"/>
                </a:endParaRP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:endParaRPr lang="ru-RU" dirty="0" smtClean="0">
                  <a:latin typeface="+mj-lt"/>
                </a:endParaRP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:r>
                  <a:rPr lang="ru-RU" dirty="0" smtClean="0">
                    <a:latin typeface="+mj-lt"/>
                  </a:rPr>
                  <a:t>Найдём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набл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dirty="0" smtClean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набл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(256−250)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≈2,236</m:t>
                      </m:r>
                    </m:oMath>
                  </m:oMathPara>
                </a14:m>
                <a:endParaRPr lang="en-US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набл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 algn="just"/>
                <a:r>
                  <a:rPr lang="ru-RU" dirty="0" smtClean="0">
                    <a:latin typeface="+mj-lt"/>
                  </a:rPr>
                  <a:t>Нулевая гипотеза отвергается на уровне значимости 0,05</a:t>
                </a:r>
              </a:p>
              <a:p>
                <a:pPr algn="just"/>
                <a:r>
                  <a:rPr lang="ru-RU" dirty="0" smtClean="0">
                    <a:latin typeface="+mj-lt"/>
                  </a:rPr>
                  <a:t>Отличие </a:t>
                </a:r>
                <a:r>
                  <a:rPr lang="ru-RU" b="1" dirty="0" smtClean="0">
                    <a:latin typeface="+mj-lt"/>
                  </a:rPr>
                  <a:t>статистически значимо</a:t>
                </a:r>
                <a:r>
                  <a:rPr lang="ru-RU" dirty="0" smtClean="0">
                    <a:latin typeface="+mj-lt"/>
                  </a:rPr>
                  <a:t>.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0" y="2806512"/>
                <a:ext cx="11410950" cy="4032514"/>
              </a:xfrm>
              <a:prstGeom prst="rect">
                <a:avLst/>
              </a:prstGeom>
              <a:blipFill rotWithShape="0">
                <a:blip r:embed="rId4"/>
                <a:stretch>
                  <a:fillRect l="-481" t="-755" b="-1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595" y="3790683"/>
            <a:ext cx="2499124" cy="1432831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6477506" y="4649844"/>
            <a:ext cx="475743" cy="16339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4" y="103604"/>
            <a:ext cx="9144000" cy="6604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ЗАДАЧА</a:t>
            </a:r>
            <a:r>
              <a:rPr lang="en-US" sz="4800" dirty="0" smtClean="0"/>
              <a:t> 2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33610" y="731252"/>
            <a:ext cx="1141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+mj-lt"/>
              </a:rPr>
              <a:t>2. Есть автомобиль, расходующий 10 литров бензина на 100 км. Автопроизводитель внёс конструктивные изменения в двигатель, направленные на уменьшение этого показателя. Затем было проведено 10 тестовых заездов с новыми двигателями, получены результаты замеров расхода. Стал ли расход меньше?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610" y="2208580"/>
                <a:ext cx="11410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latin typeface="+mj-lt"/>
                  </a:rPr>
                  <a:t>Проверим нулевую гипотезу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против конкурирующей гипотезы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0" y="2208580"/>
                <a:ext cx="114109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8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610" y="2577912"/>
                <a:ext cx="11410950" cy="426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latin typeface="+mj-lt"/>
                  </a:rPr>
                  <a:t>Вычислим выборочную среднюю:</a:t>
                </a:r>
                <a:endParaRPr lang="ru-RU" b="0" dirty="0" smtClean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=9,75</m:t>
                      </m:r>
                    </m:oMath>
                  </m:oMathPara>
                </a14:m>
                <a:endParaRPr lang="ru-RU" b="0" dirty="0" smtClean="0">
                  <a:latin typeface="+mj-lt"/>
                </a:endParaRPr>
              </a:p>
              <a:p>
                <a:pPr algn="just"/>
                <a:r>
                  <a:rPr lang="ru-RU" dirty="0" smtClean="0">
                    <a:latin typeface="+mj-lt"/>
                  </a:rPr>
                  <a:t>Вычислим квадраты отклонений:</a:t>
                </a:r>
              </a:p>
              <a:p>
                <a:pPr algn="just"/>
                <a:endParaRPr lang="ru-RU" dirty="0" smtClean="0">
                  <a:latin typeface="+mj-lt"/>
                </a:endParaRPr>
              </a:p>
              <a:p>
                <a:pPr algn="just"/>
                <a:endParaRPr lang="ru-RU" dirty="0" smtClean="0">
                  <a:latin typeface="+mj-lt"/>
                </a:endParaRPr>
              </a:p>
              <a:p>
                <a:pPr algn="just"/>
                <a:r>
                  <a:rPr lang="ru-RU" dirty="0" smtClean="0">
                    <a:latin typeface="+mj-lt"/>
                  </a:rPr>
                  <a:t>Исправленная выборочная дисперсия: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1,0476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0,1164</m:t>
                      </m:r>
                    </m:oMath>
                  </m:oMathPara>
                </a14:m>
                <a:endParaRPr lang="ru-RU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smtClean="0">
                    <a:latin typeface="+mj-lt"/>
                  </a:rPr>
                  <a:t>П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о таблице критических точек распределения Стьюдента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одн.кр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0,05;9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1,83</m:t>
                    </m:r>
                  </m:oMath>
                </a14:m>
                <a:endParaRPr lang="ru-RU" b="0" dirty="0" smtClean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набл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9,75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0,3412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−2,32</m:t>
                      </m:r>
                    </m:oMath>
                  </m:oMathPara>
                </a14:m>
                <a:endParaRPr lang="en-US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набл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кр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 algn="just"/>
                <a:r>
                  <a:rPr lang="ru-RU" dirty="0" smtClean="0">
                    <a:latin typeface="+mj-lt"/>
                  </a:rPr>
                  <a:t>Нулевая гипотеза отвергается на уровне значимости 0,05</a:t>
                </a:r>
              </a:p>
              <a:p>
                <a:pPr algn="just"/>
                <a:r>
                  <a:rPr lang="ru-RU" dirty="0" smtClean="0">
                    <a:latin typeface="+mj-lt"/>
                  </a:rPr>
                  <a:t>Отличие </a:t>
                </a:r>
                <a:r>
                  <a:rPr lang="ru-RU" b="1" dirty="0" smtClean="0">
                    <a:latin typeface="+mj-lt"/>
                  </a:rPr>
                  <a:t>статистически значимо</a:t>
                </a:r>
                <a:r>
                  <a:rPr lang="ru-RU" dirty="0" smtClean="0">
                    <a:latin typeface="+mj-lt"/>
                  </a:rPr>
                  <a:t>.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0" y="2577912"/>
                <a:ext cx="11410950" cy="4264181"/>
              </a:xfrm>
              <a:prstGeom prst="rect">
                <a:avLst/>
              </a:prstGeom>
              <a:blipFill rotWithShape="0">
                <a:blip r:embed="rId3"/>
                <a:stretch>
                  <a:fillRect l="-481" t="-858" b="-21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://mathprofi.ru/v/statisticheskie_gipotezy_clip_image23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89" y="1654582"/>
            <a:ext cx="6781591" cy="46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166991"/>
                  </p:ext>
                </p:extLst>
              </p:nvPr>
            </p:nvGraphicFramePr>
            <p:xfrm>
              <a:off x="1812230" y="3661282"/>
              <a:ext cx="8853708" cy="618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</a:tblGrid>
                  <a:tr h="2562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9,64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10,12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9,7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9,45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10,33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9,93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9,34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10,03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9,63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9,33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solidFill>
                                <a:schemeClr val="tx1"/>
                              </a:solidFill>
                            </a:rPr>
                            <a:t>97,5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141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0,0121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0,1369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0,0025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0,09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0,3364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0,0324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0,1681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0,0784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0,0144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0,1764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1,0476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166991"/>
                  </p:ext>
                </p:extLst>
              </p:nvPr>
            </p:nvGraphicFramePr>
            <p:xfrm>
              <a:off x="1812230" y="3661282"/>
              <a:ext cx="8853708" cy="618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  <a:gridCol w="737809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826" t="-1961" r="-1104132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9,64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10,12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9,7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9,45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10,33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9,93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9,34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10,03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9,63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9,33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solidFill>
                                <a:schemeClr val="tx1"/>
                              </a:solidFill>
                            </a:rPr>
                            <a:t>97,5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141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826" t="-100000" r="-1104132" b="-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0,0121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0,1369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0,0025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0,09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0,3364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0,0324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0,1681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0,0784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0,0144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0,1764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1,0476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85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4" y="103604"/>
            <a:ext cx="9144000" cy="6604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ЗАДАЧА</a:t>
            </a:r>
            <a:r>
              <a:rPr lang="en-US" sz="4800" dirty="0" smtClean="0"/>
              <a:t> </a:t>
            </a:r>
            <a:r>
              <a:rPr lang="ru-RU" sz="4800" dirty="0" smtClean="0"/>
              <a:t>10.1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33610" y="731252"/>
            <a:ext cx="11410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+mj-lt"/>
              </a:rPr>
              <a:t>10.1. </a:t>
            </a:r>
            <a:r>
              <a:rPr lang="ru-RU" sz="2000" dirty="0">
                <a:latin typeface="+mj-lt"/>
              </a:rPr>
              <a:t>Считается, что новое антикоррозийное покрытие имеет эффективность 99%, если среди 20 испытанных образцов нет ни одного с признаками коррозии; в противном случае эффективность покрытия принимается равной 90%. Пусть </a:t>
            </a:r>
            <a:r>
              <a:rPr lang="ru-RU" sz="2000" i="1" dirty="0">
                <a:latin typeface="+mj-lt"/>
              </a:rPr>
              <a:t>р</a:t>
            </a:r>
            <a:r>
              <a:rPr lang="ru-RU" sz="2000" dirty="0">
                <a:latin typeface="+mj-lt"/>
              </a:rPr>
              <a:t> = вероятность появления признаков коррозии у одного образца. Предположим, что образцы обрабатываются и испытываются независимо друг от друга. Выберем в качестве нулевой гипотезы Н</a:t>
            </a:r>
            <a:r>
              <a:rPr lang="ru-RU" sz="2000" baseline="-25000" dirty="0">
                <a:latin typeface="+mj-lt"/>
              </a:rPr>
              <a:t>0</a:t>
            </a:r>
            <a:r>
              <a:rPr lang="ru-RU" sz="2000" dirty="0">
                <a:latin typeface="+mj-lt"/>
              </a:rPr>
              <a:t>: </a:t>
            </a:r>
            <a:r>
              <a:rPr lang="ru-RU" sz="2000" i="1" dirty="0">
                <a:latin typeface="+mj-lt"/>
              </a:rPr>
              <a:t>р</a:t>
            </a:r>
            <a:r>
              <a:rPr lang="ru-RU" sz="2000" dirty="0">
                <a:latin typeface="+mj-lt"/>
              </a:rPr>
              <a:t> = 0,1 (эффективность 90%), а в качестве альтернативной Н</a:t>
            </a:r>
            <a:r>
              <a:rPr lang="ru-RU" sz="2000" baseline="-25000" dirty="0">
                <a:latin typeface="+mj-lt"/>
              </a:rPr>
              <a:t>1</a:t>
            </a:r>
            <a:r>
              <a:rPr lang="ru-RU" sz="2000" dirty="0">
                <a:latin typeface="+mj-lt"/>
              </a:rPr>
              <a:t>: </a:t>
            </a:r>
            <a:r>
              <a:rPr lang="ru-RU" sz="2000" i="1" dirty="0">
                <a:latin typeface="+mj-lt"/>
              </a:rPr>
              <a:t>р</a:t>
            </a:r>
            <a:r>
              <a:rPr lang="ru-RU" sz="2000" dirty="0">
                <a:latin typeface="+mj-lt"/>
              </a:rPr>
              <a:t> = 0,01 (эффективность 99%). В чем состоят ошибки первого и второго рода, и какова их вероятность?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610" y="2978021"/>
            <a:ext cx="11410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+mj-lt"/>
              </a:rPr>
              <a:t>Ошибка </a:t>
            </a:r>
            <a:r>
              <a:rPr lang="ru-RU" sz="2000" dirty="0">
                <a:latin typeface="+mj-lt"/>
              </a:rPr>
              <a:t>I рода: принимается решение, что антикоррозийное покрытие имеет эффективность 99% в то время как его эффективность 90</a:t>
            </a:r>
            <a:r>
              <a:rPr lang="ru-RU" sz="2000" dirty="0" smtClean="0">
                <a:latin typeface="+mj-lt"/>
              </a:rPr>
              <a:t>%</a:t>
            </a:r>
          </a:p>
          <a:p>
            <a:pPr algn="just"/>
            <a:endParaRPr lang="ru-RU" sz="2000" dirty="0">
              <a:latin typeface="+mj-lt"/>
            </a:endParaRPr>
          </a:p>
          <a:p>
            <a:pPr algn="just"/>
            <a:r>
              <a:rPr lang="ru-RU" sz="2000" dirty="0" smtClean="0">
                <a:latin typeface="+mj-lt"/>
              </a:rPr>
              <a:t>Ошибка </a:t>
            </a:r>
            <a:r>
              <a:rPr lang="ru-RU" sz="2000" dirty="0">
                <a:latin typeface="+mj-lt"/>
              </a:rPr>
              <a:t>II рода: принимается решение, что антикоррозийное покрытие имеет эффективность 90%, в то время как его эффективность составляет 99%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610" y="4646474"/>
                <a:ext cx="11410950" cy="133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 smtClean="0">
                    <a:latin typeface="+mj-lt"/>
                  </a:rPr>
                  <a:t>Ошибка </a:t>
                </a:r>
                <a:r>
                  <a:rPr lang="ru-RU" sz="2000" dirty="0">
                    <a:latin typeface="+mj-lt"/>
                  </a:rPr>
                  <a:t>I рода: </a:t>
                </a:r>
                <a:endParaRPr lang="ru-RU" sz="2000" dirty="0" smtClean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0,9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≈0,112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>
                  <a:latin typeface="+mj-lt"/>
                </a:endParaRPr>
              </a:p>
              <a:p>
                <a:pPr algn="just"/>
                <a:r>
                  <a:rPr lang="ru-RU" sz="2000" dirty="0" smtClean="0">
                    <a:latin typeface="+mj-lt"/>
                  </a:rPr>
                  <a:t>Ошибка </a:t>
                </a:r>
                <a:r>
                  <a:rPr lang="ru-RU" sz="2000" dirty="0">
                    <a:latin typeface="+mj-lt"/>
                  </a:rPr>
                  <a:t>II рода</a:t>
                </a:r>
                <a:r>
                  <a:rPr lang="ru-RU" sz="2000" dirty="0" smtClean="0">
                    <a:latin typeface="+mj-lt"/>
                  </a:rPr>
                  <a:t>:</a:t>
                </a:r>
                <a:endParaRPr lang="en-US" sz="2000" dirty="0" smtClean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0" y="4646474"/>
                <a:ext cx="11410950" cy="1339341"/>
              </a:xfrm>
              <a:prstGeom prst="rect">
                <a:avLst/>
              </a:prstGeom>
              <a:blipFill rotWithShape="0">
                <a:blip r:embed="rId2"/>
                <a:stretch>
                  <a:fillRect l="-588" t="-2273"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0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4" y="103604"/>
            <a:ext cx="9144000" cy="6604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ЗАДАЧА</a:t>
            </a:r>
            <a:r>
              <a:rPr lang="en-US" sz="4800" dirty="0" smtClean="0"/>
              <a:t> </a:t>
            </a:r>
            <a:r>
              <a:rPr lang="ru-RU" sz="4800" dirty="0" smtClean="0"/>
              <a:t>10.</a:t>
            </a:r>
            <a:r>
              <a:rPr lang="en-US" sz="4800" dirty="0" smtClean="0"/>
              <a:t>2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33610" y="731252"/>
            <a:ext cx="11410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+mj-lt"/>
              </a:rPr>
              <a:t>10.</a:t>
            </a:r>
            <a:r>
              <a:rPr lang="en-US" sz="2000" dirty="0" smtClean="0">
                <a:latin typeface="+mj-lt"/>
              </a:rPr>
              <a:t>2</a:t>
            </a:r>
            <a:r>
              <a:rPr lang="ru-RU" sz="2000" dirty="0" smtClean="0">
                <a:latin typeface="+mj-lt"/>
              </a:rPr>
              <a:t>. </a:t>
            </a:r>
            <a:r>
              <a:rPr lang="ru-RU" sz="2000" dirty="0">
                <a:latin typeface="+mj-lt"/>
              </a:rPr>
              <a:t>Точность работы станка-автомата проверяется по дисперсии контролируемого размера изделий, которая не должна превышать 0,15. По пробе из 25 случайно отобранных изделий вычислена оценка дисперсии </a:t>
            </a:r>
            <a:r>
              <a:rPr lang="en-US" sz="2000" dirty="0">
                <a:latin typeface="+mj-lt"/>
              </a:rPr>
              <a:t>s</a:t>
            </a:r>
            <a:r>
              <a:rPr lang="ru-RU" sz="2000" baseline="30000" dirty="0">
                <a:latin typeface="+mj-lt"/>
              </a:rPr>
              <a:t>2</a:t>
            </a:r>
            <a:r>
              <a:rPr lang="ru-RU" sz="2000" dirty="0">
                <a:latin typeface="+mj-lt"/>
              </a:rPr>
              <a:t> . При уровне значимости </a:t>
            </a:r>
            <a:r>
              <a:rPr lang="ru-RU" sz="2000" dirty="0">
                <a:latin typeface="+mj-lt"/>
                <a:sym typeface="Symbol" panose="05050102010706020507" pitchFamily="18" charset="2"/>
              </a:rPr>
              <a:t></a:t>
            </a:r>
            <a:r>
              <a:rPr lang="ru-RU" sz="2000" dirty="0">
                <a:latin typeface="+mj-lt"/>
              </a:rPr>
              <a:t>=0,05 выяснить, обеспечивает ли станок требуемую точность (в предположении, что размер изделия нормально распределенная случайная величина), если а) </a:t>
            </a:r>
            <a:r>
              <a:rPr lang="en-US" sz="2000" dirty="0">
                <a:latin typeface="+mj-lt"/>
              </a:rPr>
              <a:t>s</a:t>
            </a:r>
            <a:r>
              <a:rPr lang="ru-RU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 </a:t>
            </a:r>
            <a:r>
              <a:rPr lang="ru-RU" sz="2000" dirty="0">
                <a:latin typeface="+mj-lt"/>
              </a:rPr>
              <a:t>=</a:t>
            </a:r>
            <a:r>
              <a:rPr lang="en-US" sz="2000" dirty="0">
                <a:latin typeface="+mj-lt"/>
              </a:rPr>
              <a:t> </a:t>
            </a:r>
            <a:r>
              <a:rPr lang="ru-RU" sz="2000" dirty="0">
                <a:latin typeface="+mj-lt"/>
              </a:rPr>
              <a:t>0,25;  б) </a:t>
            </a:r>
            <a:r>
              <a:rPr lang="en-US" sz="2000" dirty="0">
                <a:latin typeface="+mj-lt"/>
              </a:rPr>
              <a:t>s</a:t>
            </a:r>
            <a:r>
              <a:rPr lang="ru-RU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 </a:t>
            </a:r>
            <a:r>
              <a:rPr lang="ru-RU" sz="2000" dirty="0">
                <a:latin typeface="+mj-lt"/>
              </a:rPr>
              <a:t>=</a:t>
            </a:r>
            <a:r>
              <a:rPr lang="en-US" sz="2000" dirty="0">
                <a:latin typeface="+mj-lt"/>
              </a:rPr>
              <a:t> </a:t>
            </a:r>
            <a:r>
              <a:rPr lang="ru-RU" sz="2000" dirty="0">
                <a:latin typeface="+mj-lt"/>
              </a:rPr>
              <a:t>0,2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3609" y="2580248"/>
                <a:ext cx="11410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latin typeface="+mj-lt"/>
                  </a:rPr>
                  <a:t>1</a:t>
                </a:r>
                <a:r>
                  <a:rPr lang="ru-RU" sz="2000" dirty="0" smtClean="0">
                    <a:latin typeface="+mj-lt"/>
                  </a:rPr>
                  <a:t>. Принимаем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15;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</m:oMath>
                </a14:m>
                <a:endParaRPr lang="ru-RU" sz="2000" dirty="0">
                  <a:latin typeface="+mj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09" y="2580248"/>
                <a:ext cx="1141095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88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609" y="3198138"/>
            <a:ext cx="1141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+mj-lt"/>
              </a:rPr>
              <a:t>2. </a:t>
            </a:r>
            <a:r>
              <a:rPr lang="ru-RU" sz="2000" dirty="0" smtClean="0">
                <a:latin typeface="+mj-lt"/>
              </a:rPr>
              <a:t>Выбираем критерий: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609" y="3598248"/>
                <a:ext cx="11410950" cy="141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−1=25−1=24</m:t>
                      </m:r>
                    </m:oMath>
                  </m:oMathPara>
                </a14:m>
                <a:endParaRPr lang="ru-RU" sz="20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набл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25−1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∗0,25</m:t>
                          </m:r>
                        </m:num>
                        <m:den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0,15</m:t>
                          </m:r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=40,0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09" y="3598248"/>
                <a:ext cx="11410950" cy="1415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609" y="5059931"/>
                <a:ext cx="11410950" cy="10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latin typeface="+mj-lt"/>
                  </a:rPr>
                  <a:t>3. </a:t>
                </a:r>
                <a:r>
                  <a:rPr lang="ru-RU" sz="2000" dirty="0" smtClean="0">
                    <a:latin typeface="+mj-lt"/>
                  </a:rPr>
                  <a:t>Согласно постановке, гипотеза односторонняя: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к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0,05;24</m:t>
                          </m:r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=36,4</m:t>
                      </m:r>
                    </m:oMath>
                  </m:oMathPara>
                </a14:m>
                <a:endParaRPr lang="ru-RU" sz="2000" dirty="0" smtClean="0">
                  <a:latin typeface="+mj-lt"/>
                </a:endParaRPr>
              </a:p>
              <a:p>
                <a:pPr algn="just"/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09" y="5059931"/>
                <a:ext cx="11410950" cy="1080617"/>
              </a:xfrm>
              <a:prstGeom prst="rect">
                <a:avLst/>
              </a:prstGeom>
              <a:blipFill rotWithShape="0">
                <a:blip r:embed="rId4"/>
                <a:stretch>
                  <a:fillRect l="-588" t="-2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609" y="5967873"/>
                <a:ext cx="11410950" cy="437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 smtClean="0">
                    <a:latin typeface="+mj-lt"/>
                  </a:rPr>
                  <a:t>4</a:t>
                </a:r>
                <a:r>
                  <a:rPr lang="en-US" sz="2000" dirty="0" smtClean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набл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р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пр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нулевая гипотеза отвергается, то есть станок не обеспечивает трубуемой мощности</m:t>
                    </m:r>
                  </m:oMath>
                </a14:m>
                <a:endParaRPr lang="ru-RU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09" y="5967873"/>
                <a:ext cx="11410950" cy="437684"/>
              </a:xfrm>
              <a:prstGeom prst="rect">
                <a:avLst/>
              </a:prstGeom>
              <a:blipFill rotWithShape="0">
                <a:blip r:embed="rId5"/>
                <a:stretch>
                  <a:fillRect l="-588" t="-9722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2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6" grpId="0"/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2289" y="1463659"/>
            <a:ext cx="1099358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latin typeface="+mj-lt"/>
              </a:rPr>
              <a:t>Теория с примерами:</a:t>
            </a:r>
          </a:p>
          <a:p>
            <a:r>
              <a:rPr lang="en-US" sz="2000" dirty="0">
                <a:latin typeface="+mj-lt"/>
                <a:hlinkClick r:id="rId2"/>
              </a:rPr>
              <a:t>http://</a:t>
            </a:r>
            <a:r>
              <a:rPr lang="en-US" sz="2000" dirty="0" smtClean="0">
                <a:latin typeface="+mj-lt"/>
                <a:hlinkClick r:id="rId2"/>
              </a:rPr>
              <a:t>mathprofi.ru/statisticheskie_gipotezy.html</a:t>
            </a:r>
            <a:endParaRPr lang="ru-RU" sz="2000" dirty="0" smtClean="0">
              <a:latin typeface="+mj-lt"/>
            </a:endParaRPr>
          </a:p>
          <a:p>
            <a:r>
              <a:rPr lang="en-US" sz="2000" dirty="0">
                <a:latin typeface="+mj-lt"/>
                <a:hlinkClick r:id="rId3"/>
              </a:rPr>
              <a:t>http://</a:t>
            </a:r>
            <a:r>
              <a:rPr lang="en-US" sz="2000" dirty="0" smtClean="0">
                <a:latin typeface="+mj-lt"/>
                <a:hlinkClick r:id="rId3"/>
              </a:rPr>
              <a:t>mathprofi.ru/proverka_statisticheskih_gipotez.html</a:t>
            </a:r>
            <a:endParaRPr lang="ru-RU" sz="2000" dirty="0" smtClean="0">
              <a:latin typeface="+mj-lt"/>
            </a:endParaRPr>
          </a:p>
          <a:p>
            <a:pPr marL="342900" indent="-342900">
              <a:buAutoNum type="arabicPeriod"/>
            </a:pPr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2. Курс на </a:t>
            </a:r>
            <a:r>
              <a:rPr lang="en-US" sz="2000" dirty="0" err="1" smtClean="0">
                <a:latin typeface="+mj-lt"/>
              </a:rPr>
              <a:t>Coursera</a:t>
            </a:r>
            <a:endParaRPr lang="en-US" sz="2000" dirty="0" smtClean="0">
              <a:latin typeface="+mj-lt"/>
            </a:endParaRPr>
          </a:p>
          <a:p>
            <a:r>
              <a:rPr lang="ru-RU" sz="2000" dirty="0" smtClean="0">
                <a:latin typeface="+mj-lt"/>
                <a:hlinkClick r:id="rId4"/>
              </a:rPr>
              <a:t>https</a:t>
            </a:r>
            <a:r>
              <a:rPr lang="ru-RU" sz="2000" dirty="0">
                <a:latin typeface="+mj-lt"/>
                <a:hlinkClick r:id="rId4"/>
              </a:rPr>
              <a:t>://</a:t>
            </a:r>
            <a:r>
              <a:rPr lang="ru-RU" sz="2000" dirty="0" smtClean="0">
                <a:latin typeface="+mj-lt"/>
                <a:hlinkClick r:id="rId4"/>
              </a:rPr>
              <a:t>www.coursera.org/learn/stats-for-data-analysis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3</a:t>
            </a:r>
            <a:r>
              <a:rPr lang="en-US" sz="2000" dirty="0" smtClean="0">
                <a:latin typeface="+mj-lt"/>
              </a:rPr>
              <a:t>. </a:t>
            </a:r>
            <a:r>
              <a:rPr lang="ru-RU" sz="2000" dirty="0" smtClean="0">
                <a:latin typeface="+mj-lt"/>
              </a:rPr>
              <a:t>Параметрические критерии:</a:t>
            </a:r>
          </a:p>
          <a:p>
            <a:r>
              <a:rPr lang="en-US" sz="2000" dirty="0">
                <a:latin typeface="+mj-lt"/>
                <a:hlinkClick r:id="rId5"/>
              </a:rPr>
              <a:t>http://</a:t>
            </a:r>
            <a:r>
              <a:rPr lang="en-US" sz="2000" dirty="0" smtClean="0">
                <a:latin typeface="+mj-lt"/>
                <a:hlinkClick r:id="rId5"/>
              </a:rPr>
              <a:t>www.machinelearning.ru/wiki/images/3/3b/Psad_ht_parametric.pdf</a:t>
            </a:r>
            <a:endParaRPr lang="ru-RU" sz="2000" dirty="0" smtClean="0">
              <a:latin typeface="+mj-lt"/>
            </a:endParaRPr>
          </a:p>
          <a:p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4</a:t>
            </a:r>
            <a:r>
              <a:rPr lang="ru-RU" sz="2000" dirty="0" smtClean="0">
                <a:latin typeface="+mj-lt"/>
              </a:rPr>
              <a:t>. Непараметрические критерии:</a:t>
            </a:r>
          </a:p>
          <a:p>
            <a:r>
              <a:rPr lang="en-US" sz="2000" dirty="0">
                <a:latin typeface="+mj-lt"/>
                <a:hlinkClick r:id="rId6"/>
              </a:rPr>
              <a:t>http://</a:t>
            </a:r>
            <a:r>
              <a:rPr lang="en-US" sz="2000" dirty="0" smtClean="0">
                <a:latin typeface="+mj-lt"/>
                <a:hlinkClick r:id="rId6"/>
              </a:rPr>
              <a:t>www.machinelearning.ru/wiki/images/archive/b/bf/20160505200635!Psad_ht_nonparametric.pdf</a:t>
            </a:r>
            <a:endParaRPr lang="ru-RU" sz="2000" dirty="0" smtClean="0">
              <a:latin typeface="+mj-lt"/>
            </a:endParaRPr>
          </a:p>
          <a:p>
            <a:endParaRPr lang="ru-RU" sz="2000" dirty="0">
              <a:latin typeface="+mj-lt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667083" y="450333"/>
            <a:ext cx="9144000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/>
              <a:t>Ссылки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684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5" y="0"/>
            <a:ext cx="9144000" cy="959852"/>
          </a:xfrm>
        </p:spPr>
        <p:txBody>
          <a:bodyPr>
            <a:normAutofit/>
          </a:bodyPr>
          <a:lstStyle/>
          <a:p>
            <a:r>
              <a:rPr lang="ru-RU" dirty="0" smtClean="0"/>
              <a:t>Зачем нужен </a:t>
            </a:r>
            <a:r>
              <a:rPr lang="ru-RU" dirty="0" err="1" smtClean="0"/>
              <a:t>МатСтат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610" y="1508078"/>
            <a:ext cx="114109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Как проводится исследование?</a:t>
            </a:r>
          </a:p>
          <a:p>
            <a:pPr marL="342900" lvl="0" indent="-342900"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Из генеральной совокупности извлекается репрезентативная выборка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Проводится анализ выборки (математический, визуальный, здравый смысл и т.п.)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altLang="ru-RU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Н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а основании изучения этой выборки делается предположение обо всей совокупности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Это предположение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оформляется в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статистические гипотезы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610" y="2995553"/>
            <a:ext cx="105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Статистической называют гипотезу </a:t>
            </a:r>
            <a:r>
              <a:rPr lang="ru-RU" b="1" dirty="0" smtClean="0">
                <a:latin typeface="+mj-lt"/>
              </a:rPr>
              <a:t>о законе распределения </a:t>
            </a:r>
            <a:r>
              <a:rPr lang="ru-RU" dirty="0" smtClean="0">
                <a:latin typeface="+mj-lt"/>
              </a:rPr>
              <a:t>статистической совокупности  либо </a:t>
            </a:r>
            <a:r>
              <a:rPr lang="ru-RU" b="1" dirty="0" smtClean="0">
                <a:latin typeface="+mj-lt"/>
              </a:rPr>
              <a:t>о числовых параметрах </a:t>
            </a:r>
            <a:r>
              <a:rPr lang="ru-RU" dirty="0" smtClean="0">
                <a:latin typeface="+mj-lt"/>
              </a:rPr>
              <a:t>известных (!) распределений.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610" y="3652031"/>
            <a:ext cx="10572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+mj-lt"/>
              </a:rPr>
              <a:t>Пример: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+mj-lt"/>
              </a:rPr>
              <a:t>Рост танкистов распределен нормально.</a:t>
            </a:r>
          </a:p>
          <a:p>
            <a:r>
              <a:rPr lang="ru-RU" dirty="0" smtClean="0">
                <a:latin typeface="+mj-lt"/>
              </a:rPr>
              <a:t>Была проведена выборка танкистов (например, 100 человек) и в результате её исследования появилось обоснованное предположение, что рост ВСЕХ танкистов распределён нормально.</a:t>
            </a:r>
          </a:p>
          <a:p>
            <a:r>
              <a:rPr lang="ru-RU" dirty="0" smtClean="0">
                <a:latin typeface="+mj-lt"/>
              </a:rPr>
              <a:t>Можно ли сделать вывод о нормальном распределении роста всех людей?</a:t>
            </a:r>
          </a:p>
          <a:p>
            <a:endParaRPr lang="ru-RU" dirty="0" smtClean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610" y="5232011"/>
            <a:ext cx="10572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2. Дисперсии стрельбы двух танковых дивизий равны между собой.</a:t>
            </a:r>
          </a:p>
          <a:p>
            <a:r>
              <a:rPr lang="ru-RU" dirty="0">
                <a:latin typeface="+mj-lt"/>
              </a:rPr>
              <a:t>Исследовались выборочные данные по точности стрельбы двух дивизий, в результате чего возник интерес проверить – а одинакова ли генеральная результативность, или же какая-то дивизия стреляет точнее? Зачем это нужно?</a:t>
            </a:r>
          </a:p>
        </p:txBody>
      </p:sp>
    </p:spTree>
    <p:extLst>
      <p:ext uri="{BB962C8B-B14F-4D97-AF65-F5344CB8AC3E}">
        <p14:creationId xmlns:p14="http://schemas.microsoft.com/office/powerpoint/2010/main" val="8258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5" y="0"/>
            <a:ext cx="9144000" cy="959852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Статистическая гипотеза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33610" y="1923577"/>
                <a:ext cx="1141095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Выдвигаемая гипотеза называется </a:t>
                </a:r>
                <a:r>
                  <a:rPr kumimoji="0" lang="ru-RU" altLang="ru-RU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нулевой</a:t>
                </a: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,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ru-RU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ru-RU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kumimoji="0" lang="en-US" altLang="ru-RU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kumimoji="0" lang="ru-RU" altLang="ru-RU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anose="020B0604020202020204" pitchFamily="34" charset="0"/>
                </a:endParaRPr>
              </a:p>
              <a:p>
                <a:pPr lvl="0"/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В противовес к ней рассматривают </a:t>
                </a:r>
                <a:r>
                  <a:rPr kumimoji="0" lang="ru-RU" altLang="ru-RU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альтернативную</a:t>
                </a: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 или конкурирующую гипотезу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ru-RU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ru-RU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kumimoji="0" lang="en-US" altLang="ru-RU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0" lang="ru-RU" altLang="ru-RU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kumimoji="0" lang="ru-RU" alt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610" y="1923577"/>
                <a:ext cx="1141095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81" t="-4717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610" y="2995553"/>
            <a:ext cx="105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В рассмотренных выше примерах про танкистов альтернативные гипотезы очевидны (отрицают нулевую), но существуют и другие варианты.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610" y="3652031"/>
            <a:ext cx="10572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+mj-lt"/>
              </a:rPr>
              <a:t>Пример</a:t>
            </a:r>
            <a:r>
              <a:rPr lang="ru-RU" b="1" dirty="0">
                <a:latin typeface="+mj-lt"/>
              </a:rPr>
              <a:t>ы</a:t>
            </a:r>
            <a:r>
              <a:rPr lang="ru-RU" b="1" dirty="0" smtClean="0">
                <a:latin typeface="+mj-lt"/>
              </a:rPr>
              <a:t>:</a:t>
            </a:r>
          </a:p>
          <a:p>
            <a:r>
              <a:rPr lang="ru-RU" dirty="0" smtClean="0">
                <a:latin typeface="+mj-lt"/>
              </a:rPr>
              <a:t>1. Изготавливаются детали (подшипники). Предполагаем, что средний диаметр равен 10 мм. Здесь нужно использовать двустороннюю проверку, то есть нам важно, чтобы диаметр был </a:t>
            </a:r>
            <a:r>
              <a:rPr lang="ru-RU" b="1" dirty="0" smtClean="0">
                <a:latin typeface="+mj-lt"/>
              </a:rPr>
              <a:t>не больше и не меньше</a:t>
            </a:r>
            <a:r>
              <a:rPr lang="ru-RU" dirty="0" smtClean="0">
                <a:latin typeface="+mj-lt"/>
              </a:rPr>
              <a:t>.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2. Проводится рассылка рекламных материалов со ссылкой. В некоторый момент принято решение о новой рассылке. Нужно проверить, стало ли </a:t>
            </a:r>
            <a:r>
              <a:rPr lang="ru-RU" b="1" dirty="0" smtClean="0">
                <a:latin typeface="+mj-lt"/>
              </a:rPr>
              <a:t>больше</a:t>
            </a:r>
            <a:r>
              <a:rPr lang="ru-RU" dirty="0" smtClean="0">
                <a:latin typeface="+mj-lt"/>
              </a:rPr>
              <a:t> кликов на ссылку.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5" y="0"/>
            <a:ext cx="9144000" cy="959852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Статистическая гипотеза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2925" y="969385"/>
            <a:ext cx="11410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В результате проверки нулевая гипотеза либо принимается, либо отвергается в пользу альтернативной. При этом есть риск допустить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ошибки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двух типов: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925" y="1780280"/>
                <a:ext cx="1141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latin typeface="+mj-lt"/>
                  </a:rPr>
                  <a:t>Ошибка </a:t>
                </a:r>
                <a:r>
                  <a:rPr lang="ru-RU" b="1" dirty="0" smtClean="0">
                    <a:latin typeface="+mj-lt"/>
                  </a:rPr>
                  <a:t>первого рода</a:t>
                </a:r>
                <a:r>
                  <a:rPr lang="ru-RU" dirty="0" smtClean="0">
                    <a:latin typeface="+mj-lt"/>
                  </a:rPr>
                  <a:t> состоит в том, что гипотеза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будет отвергнута, хотя на самом деле она правильная. Вероятность допустить такую ошибку называют </a:t>
                </a:r>
                <a:r>
                  <a:rPr lang="ru-RU" b="1" dirty="0" smtClean="0">
                    <a:latin typeface="+mj-lt"/>
                  </a:rPr>
                  <a:t>уровнем значимости </a:t>
                </a:r>
                <a:r>
                  <a:rPr lang="ru-RU" dirty="0" smtClean="0">
                    <a:latin typeface="+mj-lt"/>
                  </a:rPr>
                  <a:t>и обозначают буквой </a:t>
                </a:r>
                <a:r>
                  <a:rPr lang="el-GR" dirty="0" smtClean="0">
                    <a:latin typeface="+mj-lt"/>
                  </a:rPr>
                  <a:t>α</a:t>
                </a:r>
                <a:r>
                  <a:rPr lang="ru-RU" dirty="0" smtClean="0">
                    <a:latin typeface="+mj-lt"/>
                  </a:rPr>
                  <a:t> (альфа)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1780280"/>
                <a:ext cx="1141095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2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42925" y="2591175"/>
                <a:ext cx="114109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+mj-lt"/>
                  </a:rPr>
                  <a:t>Ошибка </a:t>
                </a:r>
                <a:r>
                  <a:rPr lang="ru-RU" b="1" dirty="0" smtClean="0">
                    <a:latin typeface="+mj-lt"/>
                  </a:rPr>
                  <a:t>второго рода </a:t>
                </a:r>
                <a:r>
                  <a:rPr lang="ru-RU" dirty="0">
                    <a:latin typeface="+mj-lt"/>
                  </a:rPr>
                  <a:t>состоит в том, что гипотеза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+mj-lt"/>
                  </a:rPr>
                  <a:t>будет принята, но на самом деле она неправильная. Вероятность совершить эту ошибку обозначают буквой </a:t>
                </a:r>
                <a:r>
                  <a:rPr lang="el-GR" dirty="0" smtClean="0">
                    <a:latin typeface="+mj-lt"/>
                  </a:rPr>
                  <a:t>β</a:t>
                </a:r>
                <a:r>
                  <a:rPr lang="ru-RU" dirty="0" smtClean="0">
                    <a:latin typeface="+mj-lt"/>
                  </a:rPr>
                  <a:t>. </a:t>
                </a:r>
              </a:p>
              <a:p>
                <a:r>
                  <a:rPr lang="ru-RU" dirty="0" smtClean="0">
                    <a:latin typeface="+mj-lt"/>
                  </a:rPr>
                  <a:t>Значение 1 – </a:t>
                </a:r>
                <a:r>
                  <a:rPr lang="el-GR" dirty="0" smtClean="0">
                    <a:latin typeface="+mj-lt"/>
                  </a:rPr>
                  <a:t>β</a:t>
                </a:r>
                <a:r>
                  <a:rPr lang="ru-RU" dirty="0" smtClean="0">
                    <a:latin typeface="+mj-lt"/>
                  </a:rPr>
                  <a:t> называют </a:t>
                </a:r>
                <a:r>
                  <a:rPr lang="ru-RU" b="1" dirty="0" smtClean="0">
                    <a:latin typeface="+mj-lt"/>
                  </a:rPr>
                  <a:t>мощностью</a:t>
                </a:r>
                <a:r>
                  <a:rPr lang="ru-RU" dirty="0" smtClean="0">
                    <a:latin typeface="+mj-lt"/>
                  </a:rPr>
                  <a:t> критерия – это вероятность отвержения неправильной гипотезы.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2591175"/>
                <a:ext cx="1141095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427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542925" y="3679069"/>
            <a:ext cx="1141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Уровень значимости задаётся исследователем 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+mj-lt"/>
              </a:rPr>
              <a:t>самостоятельно</a:t>
            </a:r>
            <a:r>
              <a:rPr lang="ru-RU" i="0" dirty="0" smtClean="0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ru-RU" i="0" dirty="0" err="1" smtClean="0">
                <a:solidFill>
                  <a:srgbClr val="000000"/>
                </a:solidFill>
                <a:effectLst/>
                <a:latin typeface="+mj-lt"/>
              </a:rPr>
              <a:t>гиперпараметр</a:t>
            </a:r>
            <a:r>
              <a:rPr lang="ru-RU" i="0" dirty="0" smtClean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, наиболее часто выбирают значения 0.05 (0.1, 0.01). 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При этом значение </a:t>
            </a:r>
            <a:r>
              <a:rPr lang="el-GR" dirty="0" smtClean="0">
                <a:latin typeface="+mj-lt"/>
              </a:rPr>
              <a:t>β</a:t>
            </a:r>
            <a:r>
              <a:rPr lang="ru-RU" dirty="0" smtClean="0">
                <a:latin typeface="+mj-lt"/>
              </a:rPr>
              <a:t> оптимизируется.</a:t>
            </a:r>
            <a:endParaRPr lang="ru-RU" dirty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42925" y="4489964"/>
            <a:ext cx="11410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Пример:</a:t>
            </a:r>
          </a:p>
          <a:p>
            <a:r>
              <a:rPr lang="ru-RU" dirty="0" smtClean="0">
                <a:solidFill>
                  <a:srgbClr val="000000"/>
                </a:solidFill>
                <a:latin typeface="+mj-lt"/>
              </a:rPr>
              <a:t>1. Цель банка – заработать деньги. Рассмотрим выдачу кредитов. Ошибка </a:t>
            </a:r>
            <a:r>
              <a:rPr lang="ru-RU" b="1" dirty="0" smtClean="0">
                <a:solidFill>
                  <a:srgbClr val="000000"/>
                </a:solidFill>
                <a:latin typeface="+mj-lt"/>
              </a:rPr>
              <a:t>первого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 рода – выдача кредита плохому заёмщику, ужесточение политики банка. Ошибка </a:t>
            </a:r>
            <a:r>
              <a:rPr lang="ru-RU" b="1" dirty="0" smtClean="0">
                <a:solidFill>
                  <a:srgbClr val="000000"/>
                </a:solidFill>
                <a:latin typeface="+mj-lt"/>
              </a:rPr>
              <a:t>второго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 рода – невыдача кредита адекватному заёмщику, упущение прибыли.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42925" y="5854857"/>
            <a:ext cx="1141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+mj-lt"/>
              </a:rPr>
              <a:t>2. Постановка 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диагноза. Ошибка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первого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 рода – пропускаем больного человека. Ошибка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второго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 рода – признаём больным здорового человека.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0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2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7085" y="0"/>
            <a:ext cx="9144000" cy="959852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проверки гипотезы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925" y="1216749"/>
                <a:ext cx="11410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latin typeface="+mj-lt"/>
                  </a:rPr>
                  <a:t>1. Обработка выборочных данных и выдвижение основной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и конкурирующей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+mj-lt"/>
                  </a:rPr>
                  <a:t>гипотез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1216749"/>
                <a:ext cx="114109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27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3610" y="1643011"/>
                <a:ext cx="114109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+mj-lt"/>
                  </a:rPr>
                  <a:t>2. Выбор статистического критерия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Это непрерывная случайная величина, принимающая различные действительные значения. В разных задачах критерии разные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0" y="1643011"/>
                <a:ext cx="114109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81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533610" y="2287119"/>
            <a:ext cx="1141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3. Выбор уровня значимости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+mj-lt"/>
              </a:rPr>
              <a:t>α</a:t>
            </a:r>
            <a:r>
              <a:rPr lang="ru-RU" dirty="0" smtClean="0"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542925" y="2656451"/>
                <a:ext cx="11410950" cy="948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0" i="0" dirty="0" smtClean="0">
                    <a:solidFill>
                      <a:srgbClr val="000000"/>
                    </a:solidFill>
                    <a:effectLst/>
                    <a:latin typeface="+mj-lt"/>
                  </a:rPr>
                  <a:t>4. Нахождение критического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– это значение случайной величины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>
                    <a:latin typeface="+mj-lt"/>
                  </a:rPr>
                  <a:t>, которое зависит от выбранного уровня значимости и других параметров (опционально). Она бывает левосторонней, правосторонней и двусторонней (красная штриховка):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2656451"/>
                <a:ext cx="11410950" cy="948208"/>
              </a:xfrm>
              <a:prstGeom prst="rect">
                <a:avLst/>
              </a:prstGeom>
              <a:blipFill rotWithShape="0">
                <a:blip r:embed="rId4"/>
                <a:stretch>
                  <a:fillRect l="-427" t="-3226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002" y="3300559"/>
            <a:ext cx="4438095" cy="19809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3655" y="3804183"/>
            <a:ext cx="38061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Критическая</a:t>
            </a:r>
            <a:r>
              <a:rPr lang="ru-RU" dirty="0" smtClean="0">
                <a:latin typeface="+mj-lt"/>
              </a:rPr>
              <a:t> область – это область отвержения нулевой гипотезы. Незаштрихованную область называют областью НЕОТВЕРЖЕНИЯ</a:t>
            </a:r>
          </a:p>
          <a:p>
            <a:r>
              <a:rPr lang="ru-RU" dirty="0" smtClean="0">
                <a:latin typeface="+mj-lt"/>
              </a:rPr>
              <a:t>гипотезы.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42925" y="5481035"/>
                <a:ext cx="1141095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0" i="0" dirty="0" smtClean="0">
                    <a:solidFill>
                      <a:srgbClr val="000000"/>
                    </a:solidFill>
                    <a:effectLst/>
                    <a:latin typeface="+mj-lt"/>
                  </a:rPr>
                  <a:t>5. Далее на основании выборочных данных рассчитывается </a:t>
                </a:r>
                <a:r>
                  <a:rPr lang="ru-RU" b="1" i="0" dirty="0" smtClean="0">
                    <a:solidFill>
                      <a:srgbClr val="000000"/>
                    </a:solidFill>
                    <a:effectLst/>
                    <a:latin typeface="+mj-lt"/>
                  </a:rPr>
                  <a:t>наблюдаемое</a:t>
                </a:r>
                <a:r>
                  <a:rPr lang="ru-RU" b="0" i="0" dirty="0" smtClean="0">
                    <a:solidFill>
                      <a:srgbClr val="000000"/>
                    </a:solidFill>
                    <a:effectLst/>
                    <a:latin typeface="+mj-lt"/>
                  </a:rPr>
                  <a:t> значение критерия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набл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– И вердикт: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набл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НЕ попадает в критическую зону – гипотеза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принимается.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набл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попадает в критическую зону – гипотеза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отвергается.</a:t>
                </a:r>
              </a:p>
              <a:p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5481035"/>
                <a:ext cx="11410950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427"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3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21" grpId="0"/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0"/>
            <a:ext cx="9896685" cy="9598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статистических критериев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2925" y="1439778"/>
            <a:ext cx="11410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latin typeface="+mj-lt"/>
              </a:rPr>
              <a:t>Параметрические.</a:t>
            </a:r>
          </a:p>
          <a:p>
            <a:pPr algn="just"/>
            <a:r>
              <a:rPr lang="ru-RU" sz="2400" dirty="0" smtClean="0">
                <a:latin typeface="+mj-lt"/>
              </a:rPr>
              <a:t>Предполагают</a:t>
            </a:r>
            <a:r>
              <a:rPr lang="ru-RU" sz="2400" dirty="0">
                <a:latin typeface="+mj-lt"/>
              </a:rPr>
              <a:t>, что выборка порождена распределением из заданного параметрического семейства. </a:t>
            </a:r>
            <a:endParaRPr lang="ru-RU" sz="2400" dirty="0" smtClean="0">
              <a:latin typeface="+mj-lt"/>
            </a:endParaRPr>
          </a:p>
          <a:p>
            <a:pPr algn="just"/>
            <a:r>
              <a:rPr lang="ru-RU" sz="2400" dirty="0" smtClean="0">
                <a:latin typeface="+mj-lt"/>
              </a:rPr>
              <a:t>Более мощные при выполнении условия</a:t>
            </a:r>
          </a:p>
          <a:p>
            <a:pPr algn="just"/>
            <a:r>
              <a:rPr lang="ru-RU" sz="2400" dirty="0" smtClean="0">
                <a:latin typeface="+mj-lt"/>
              </a:rPr>
              <a:t>Гипотезу </a:t>
            </a:r>
            <a:r>
              <a:rPr lang="ru-RU" sz="2400" dirty="0">
                <a:latin typeface="+mj-lt"/>
              </a:rPr>
              <a:t>о виде распределения </a:t>
            </a:r>
            <a:r>
              <a:rPr lang="ru-RU" sz="2400" dirty="0" smtClean="0">
                <a:latin typeface="+mj-lt"/>
              </a:rPr>
              <a:t>можно проверить </a:t>
            </a:r>
            <a:r>
              <a:rPr lang="ru-RU" sz="2400" dirty="0">
                <a:latin typeface="+mj-lt"/>
              </a:rPr>
              <a:t>с помощью критериев согласия.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925" y="3858696"/>
            <a:ext cx="1141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ru-RU" sz="2400" dirty="0" smtClean="0">
                <a:latin typeface="+mj-lt"/>
              </a:rPr>
              <a:t>Непараметрические.</a:t>
            </a:r>
          </a:p>
          <a:p>
            <a:r>
              <a:rPr lang="ru-RU" sz="2400" dirty="0" smtClean="0">
                <a:latin typeface="+mj-lt"/>
              </a:rPr>
              <a:t>Не </a:t>
            </a:r>
            <a:r>
              <a:rPr lang="ru-RU" sz="2400" dirty="0">
                <a:latin typeface="+mj-lt"/>
              </a:rPr>
              <a:t>опираются на дополнительные предположения о распределении</a:t>
            </a:r>
          </a:p>
        </p:txBody>
      </p:sp>
    </p:spTree>
    <p:extLst>
      <p:ext uri="{BB962C8B-B14F-4D97-AF65-F5344CB8AC3E}">
        <p14:creationId xmlns:p14="http://schemas.microsoft.com/office/powerpoint/2010/main" val="310863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0"/>
            <a:ext cx="9896685" cy="9598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статистических критериев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2925" y="1439778"/>
            <a:ext cx="1141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</a:rPr>
              <a:t>1. Критерии согласия (согласована ли выборка с заданным распределением)</a:t>
            </a:r>
            <a:endParaRPr lang="ru-RU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925" y="1965870"/>
            <a:ext cx="1141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</a:rPr>
              <a:t>2. Критерии сдвига (</a:t>
            </a:r>
            <a:r>
              <a:rPr lang="ru-RU" sz="2400" dirty="0" err="1" smtClean="0">
                <a:latin typeface="+mj-lt"/>
              </a:rPr>
              <a:t>ч.с</a:t>
            </a:r>
            <a:r>
              <a:rPr lang="ru-RU" sz="2400" dirty="0" smtClean="0">
                <a:latin typeface="+mj-lt"/>
              </a:rPr>
              <a:t>. 1 – проверка на одинаковую форму распределений со сдвигом)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925" y="2861294"/>
            <a:ext cx="1141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</a:rPr>
              <a:t>3. Критерии нормальности (</a:t>
            </a:r>
            <a:r>
              <a:rPr lang="ru-RU" sz="2400" dirty="0" err="1" smtClean="0">
                <a:latin typeface="+mj-lt"/>
              </a:rPr>
              <a:t>ч.с</a:t>
            </a:r>
            <a:r>
              <a:rPr lang="ru-RU" sz="2400" dirty="0" smtClean="0">
                <a:latin typeface="+mj-lt"/>
              </a:rPr>
              <a:t>. 1 – а проверка на нормальность распределения)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925" y="3387386"/>
            <a:ext cx="1141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</a:rPr>
              <a:t>4. Критерии однородности (2 выборки из одного распределения либо одинаковые параметры)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" y="4218383"/>
            <a:ext cx="1141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</a:rPr>
              <a:t>5. Критерии симметричности (проверяет симметричность)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925" y="4680048"/>
            <a:ext cx="1141095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6. Критерии тренда, стационарности, случайности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7. Критерии выбросов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8. Критерии дисперсионного/ корреляционного/ регрессионного анализа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43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0"/>
            <a:ext cx="9896685" cy="959852"/>
          </a:xfrm>
        </p:spPr>
        <p:txBody>
          <a:bodyPr>
            <a:normAutofit/>
          </a:bodyPr>
          <a:lstStyle/>
          <a:p>
            <a:r>
              <a:rPr lang="ru-RU" dirty="0" smtClean="0"/>
              <a:t>Виды параметрических СК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80815" y="959852"/>
            <a:ext cx="356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</a:rPr>
              <a:t>Какой использовать???</a:t>
            </a:r>
            <a:endParaRPr lang="ru-RU" sz="2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0" y="1598476"/>
            <a:ext cx="3809524" cy="32571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19" y="1598476"/>
            <a:ext cx="6485714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0"/>
            <a:ext cx="9896685" cy="959852"/>
          </a:xfrm>
        </p:spPr>
        <p:txBody>
          <a:bodyPr>
            <a:normAutofit/>
          </a:bodyPr>
          <a:lstStyle/>
          <a:p>
            <a:r>
              <a:rPr lang="ru-RU" dirty="0" smtClean="0"/>
              <a:t>Виды непараметрических СК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80815" y="959852"/>
            <a:ext cx="356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</a:rPr>
              <a:t>Какой использовать???</a:t>
            </a:r>
            <a:endParaRPr lang="ru-RU" sz="24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75" y="1421517"/>
            <a:ext cx="7733333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1027</Words>
  <Application>Microsoft Office PowerPoint</Application>
  <PresentationFormat>Широкоэкранный</PresentationFormat>
  <Paragraphs>148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Тема Office</vt:lpstr>
      <vt:lpstr>Математическая статистика</vt:lpstr>
      <vt:lpstr>Зачем нужен МатСтат?</vt:lpstr>
      <vt:lpstr>Статистическая гипотеза</vt:lpstr>
      <vt:lpstr>Статистическая гипотеза</vt:lpstr>
      <vt:lpstr>Этапы проверки гипотезы</vt:lpstr>
      <vt:lpstr>Виды статистических критериев</vt:lpstr>
      <vt:lpstr>Виды статистических критериев</vt:lpstr>
      <vt:lpstr>Виды параметрических СК</vt:lpstr>
      <vt:lpstr>Виды непараметрических СК</vt:lpstr>
      <vt:lpstr>Презентация PowerPoint</vt:lpstr>
      <vt:lpstr>ЗАДАЧА 1</vt:lpstr>
      <vt:lpstr>ЗАДАЧА 2</vt:lpstr>
      <vt:lpstr>ЗАДАЧА 10.1</vt:lpstr>
      <vt:lpstr>ЗАДАЧА 10.2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статистика</dc:title>
  <dc:creator>Максим Файн</dc:creator>
  <cp:lastModifiedBy>Максим Файн</cp:lastModifiedBy>
  <cp:revision>38</cp:revision>
  <dcterms:created xsi:type="dcterms:W3CDTF">2020-04-17T05:32:36Z</dcterms:created>
  <dcterms:modified xsi:type="dcterms:W3CDTF">2021-04-30T05:37:59Z</dcterms:modified>
</cp:coreProperties>
</file>