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839850-48FF-4D08-A217-2D9BDF4CC0CC}">
  <a:tblStyle styleId="{9D839850-48FF-4D08-A217-2D9BDF4CC0CC}" styleName="Table_0">
    <a:wholeTbl>
      <a:tcTxStyle b="off" i="off">
        <a:font>
          <a:latin typeface="Santander Text"/>
          <a:ea typeface="Santander Text"/>
          <a:cs typeface="Santander Tex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6E6"/>
          </a:solidFill>
        </a:fill>
      </a:tcStyle>
    </a:wholeTbl>
    <a:band1H>
      <a:tcTxStyle/>
      <a:tcStyle>
        <a:fill>
          <a:solidFill>
            <a:srgbClr val="F8CACA"/>
          </a:solidFill>
        </a:fill>
      </a:tcStyle>
    </a:band1H>
    <a:band2H>
      <a:tcTxStyle/>
    </a:band2H>
    <a:band1V>
      <a:tcTxStyle/>
      <a:tcStyle>
        <a:fill>
          <a:solidFill>
            <a:srgbClr val="F8CACA"/>
          </a:solidFill>
        </a:fill>
      </a:tcStyle>
    </a:band1V>
    <a:band2V>
      <a:tcTxStyle/>
    </a:band2V>
    <a:lastCol>
      <a:tcTxStyle b="on" i="off">
        <a:font>
          <a:latin typeface="Santander Text"/>
          <a:ea typeface="Santander Text"/>
          <a:cs typeface="Santander Tex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antander Text"/>
          <a:ea typeface="Santander Text"/>
          <a:cs typeface="Santander Tex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antander Text"/>
          <a:ea typeface="Santander Text"/>
          <a:cs typeface="Santander Tex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antander Text"/>
          <a:ea typeface="Santander Text"/>
          <a:cs typeface="Santander Tex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0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0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0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ac53603ad1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gac53603ad1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c53603ad1_0_7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gac53603ad1_0_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ac53603ad1_0_1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gac53603ad1_0_1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ac53603ad1_0_2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gac53603ad1_0_2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f3ec1f154_1_1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af3ec1f154_1_1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af3ec1f154_1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af3ec1f154_1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a2719a5ea0_0_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a2719a5ea0_0_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a2719a5ea0_0_1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ga2719a5ea0_0_1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a2719a5ea0_0_3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ga2719a5ea0_0_3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ad7ee436b9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gad7ee436b9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ad7ee436b9_0_1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ad7ee436b9_0_1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ad7ee436b9_0_1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ad7ee436b9_0_1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a7777cebb4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ga7777cebb4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a2719a5ea0_0_2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ga2719a5ea0_0_2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ad578eca12_0_9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gad578eca12_0_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a5b34ee2f8_0_13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ga5b34ee2f8_0_13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5b34ee2f8_1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ga5b34ee2f8_1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0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0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0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6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6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6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6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7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7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7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7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8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8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8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8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8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8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8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8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8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8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8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8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90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9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9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94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95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9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96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9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9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98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9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rojo">
  <p:cSld name="Portada roj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5842698"/>
            <a:ext cx="12192000" cy="1021222"/>
          </a:xfrm>
          <a:custGeom>
            <a:rect b="b" l="l" r="r" t="t"/>
            <a:pathLst>
              <a:path extrusionOk="0" h="1021222" w="9144000">
                <a:moveTo>
                  <a:pt x="6392254" y="0"/>
                </a:moveTo>
                <a:lnTo>
                  <a:pt x="9144000" y="0"/>
                </a:lnTo>
                <a:lnTo>
                  <a:pt x="9144000" y="692209"/>
                </a:lnTo>
                <a:lnTo>
                  <a:pt x="9144000" y="743484"/>
                </a:lnTo>
                <a:lnTo>
                  <a:pt x="9144000" y="1021222"/>
                </a:lnTo>
                <a:lnTo>
                  <a:pt x="0" y="1021222"/>
                </a:lnTo>
                <a:lnTo>
                  <a:pt x="0" y="692209"/>
                </a:lnTo>
                <a:lnTo>
                  <a:pt x="6392254" y="6922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93857" y="971643"/>
            <a:ext cx="5165072" cy="1056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73944" y="2510355"/>
            <a:ext cx="4653533" cy="2436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447587" y="308014"/>
            <a:ext cx="11177551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75"/>
              <a:buFont typeface="Arial"/>
              <a:buNone/>
              <a:defRPr b="0" i="0" sz="975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>
            <a:off x="594092" y="5718630"/>
            <a:ext cx="2331389" cy="409672"/>
            <a:chOff x="292" y="3993"/>
            <a:chExt cx="1090" cy="186"/>
          </a:xfrm>
        </p:grpSpPr>
        <p:sp>
          <p:nvSpPr>
            <p:cNvPr id="19" name="Google Shape;19;p2"/>
            <p:cNvSpPr/>
            <p:nvPr/>
          </p:nvSpPr>
          <p:spPr>
            <a:xfrm>
              <a:off x="292" y="3993"/>
              <a:ext cx="1053" cy="186"/>
            </a:xfrm>
            <a:custGeom>
              <a:rect b="b" l="l" r="r" t="t"/>
              <a:pathLst>
                <a:path extrusionOk="0" h="572" w="3262">
                  <a:moveTo>
                    <a:pt x="430" y="262"/>
                  </a:moveTo>
                  <a:cubicBezTo>
                    <a:pt x="429" y="241"/>
                    <a:pt x="424" y="221"/>
                    <a:pt x="413" y="202"/>
                  </a:cubicBezTo>
                  <a:cubicBezTo>
                    <a:pt x="319" y="39"/>
                    <a:pt x="319" y="39"/>
                    <a:pt x="319" y="39"/>
                  </a:cubicBezTo>
                  <a:cubicBezTo>
                    <a:pt x="312" y="27"/>
                    <a:pt x="307" y="14"/>
                    <a:pt x="304" y="0"/>
                  </a:cubicBezTo>
                  <a:cubicBezTo>
                    <a:pt x="300" y="7"/>
                    <a:pt x="300" y="7"/>
                    <a:pt x="300" y="7"/>
                  </a:cubicBezTo>
                  <a:cubicBezTo>
                    <a:pt x="277" y="47"/>
                    <a:pt x="277" y="97"/>
                    <a:pt x="300" y="137"/>
                  </a:cubicBezTo>
                  <a:cubicBezTo>
                    <a:pt x="375" y="267"/>
                    <a:pt x="375" y="267"/>
                    <a:pt x="375" y="267"/>
                  </a:cubicBezTo>
                  <a:cubicBezTo>
                    <a:pt x="399" y="308"/>
                    <a:pt x="399" y="357"/>
                    <a:pt x="375" y="398"/>
                  </a:cubicBezTo>
                  <a:cubicBezTo>
                    <a:pt x="371" y="405"/>
                    <a:pt x="371" y="405"/>
                    <a:pt x="371" y="405"/>
                  </a:cubicBezTo>
                  <a:cubicBezTo>
                    <a:pt x="369" y="391"/>
                    <a:pt x="364" y="378"/>
                    <a:pt x="356" y="365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36" y="157"/>
                    <a:pt x="232" y="144"/>
                    <a:pt x="229" y="130"/>
                  </a:cubicBezTo>
                  <a:cubicBezTo>
                    <a:pt x="225" y="137"/>
                    <a:pt x="225" y="137"/>
                    <a:pt x="225" y="137"/>
                  </a:cubicBezTo>
                  <a:cubicBezTo>
                    <a:pt x="202" y="177"/>
                    <a:pt x="202" y="227"/>
                    <a:pt x="225" y="267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300" y="398"/>
                    <a:pt x="300" y="398"/>
                    <a:pt x="300" y="398"/>
                  </a:cubicBezTo>
                  <a:cubicBezTo>
                    <a:pt x="323" y="438"/>
                    <a:pt x="323" y="488"/>
                    <a:pt x="300" y="528"/>
                  </a:cubicBezTo>
                  <a:cubicBezTo>
                    <a:pt x="296" y="535"/>
                    <a:pt x="296" y="535"/>
                    <a:pt x="296" y="535"/>
                  </a:cubicBezTo>
                  <a:cubicBezTo>
                    <a:pt x="293" y="521"/>
                    <a:pt x="288" y="508"/>
                    <a:pt x="281" y="495"/>
                  </a:cubicBezTo>
                  <a:cubicBezTo>
                    <a:pt x="187" y="333"/>
                    <a:pt x="187" y="333"/>
                    <a:pt x="187" y="333"/>
                  </a:cubicBezTo>
                  <a:cubicBezTo>
                    <a:pt x="175" y="311"/>
                    <a:pt x="169" y="286"/>
                    <a:pt x="170" y="262"/>
                  </a:cubicBezTo>
                  <a:cubicBezTo>
                    <a:pt x="69" y="288"/>
                    <a:pt x="0" y="344"/>
                    <a:pt x="0" y="409"/>
                  </a:cubicBezTo>
                  <a:cubicBezTo>
                    <a:pt x="0" y="499"/>
                    <a:pt x="134" y="572"/>
                    <a:pt x="300" y="572"/>
                  </a:cubicBezTo>
                  <a:cubicBezTo>
                    <a:pt x="466" y="572"/>
                    <a:pt x="600" y="499"/>
                    <a:pt x="600" y="409"/>
                  </a:cubicBezTo>
                  <a:cubicBezTo>
                    <a:pt x="600" y="344"/>
                    <a:pt x="531" y="288"/>
                    <a:pt x="430" y="262"/>
                  </a:cubicBezTo>
                  <a:close/>
                  <a:moveTo>
                    <a:pt x="714" y="540"/>
                  </a:moveTo>
                  <a:cubicBezTo>
                    <a:pt x="715" y="517"/>
                    <a:pt x="718" y="501"/>
                    <a:pt x="725" y="483"/>
                  </a:cubicBezTo>
                  <a:cubicBezTo>
                    <a:pt x="756" y="498"/>
                    <a:pt x="797" y="505"/>
                    <a:pt x="828" y="505"/>
                  </a:cubicBezTo>
                  <a:cubicBezTo>
                    <a:pt x="880" y="505"/>
                    <a:pt x="910" y="488"/>
                    <a:pt x="910" y="455"/>
                  </a:cubicBezTo>
                  <a:cubicBezTo>
                    <a:pt x="910" y="422"/>
                    <a:pt x="888" y="407"/>
                    <a:pt x="835" y="384"/>
                  </a:cubicBezTo>
                  <a:cubicBezTo>
                    <a:pt x="806" y="371"/>
                    <a:pt x="806" y="371"/>
                    <a:pt x="806" y="371"/>
                  </a:cubicBezTo>
                  <a:cubicBezTo>
                    <a:pt x="753" y="348"/>
                    <a:pt x="717" y="318"/>
                    <a:pt x="717" y="258"/>
                  </a:cubicBezTo>
                  <a:cubicBezTo>
                    <a:pt x="717" y="194"/>
                    <a:pt x="762" y="153"/>
                    <a:pt x="853" y="153"/>
                  </a:cubicBezTo>
                  <a:cubicBezTo>
                    <a:pt x="890" y="153"/>
                    <a:pt x="924" y="158"/>
                    <a:pt x="956" y="169"/>
                  </a:cubicBezTo>
                  <a:cubicBezTo>
                    <a:pt x="955" y="192"/>
                    <a:pt x="951" y="209"/>
                    <a:pt x="945" y="226"/>
                  </a:cubicBezTo>
                  <a:cubicBezTo>
                    <a:pt x="915" y="214"/>
                    <a:pt x="879" y="209"/>
                    <a:pt x="853" y="209"/>
                  </a:cubicBezTo>
                  <a:cubicBezTo>
                    <a:pt x="804" y="209"/>
                    <a:pt x="781" y="228"/>
                    <a:pt x="781" y="258"/>
                  </a:cubicBezTo>
                  <a:cubicBezTo>
                    <a:pt x="781" y="288"/>
                    <a:pt x="803" y="305"/>
                    <a:pt x="842" y="322"/>
                  </a:cubicBezTo>
                  <a:cubicBezTo>
                    <a:pt x="873" y="335"/>
                    <a:pt x="873" y="335"/>
                    <a:pt x="873" y="335"/>
                  </a:cubicBezTo>
                  <a:cubicBezTo>
                    <a:pt x="945" y="365"/>
                    <a:pt x="974" y="397"/>
                    <a:pt x="974" y="452"/>
                  </a:cubicBezTo>
                  <a:cubicBezTo>
                    <a:pt x="974" y="517"/>
                    <a:pt x="925" y="561"/>
                    <a:pt x="829" y="561"/>
                  </a:cubicBezTo>
                  <a:cubicBezTo>
                    <a:pt x="783" y="561"/>
                    <a:pt x="745" y="555"/>
                    <a:pt x="714" y="540"/>
                  </a:cubicBezTo>
                  <a:close/>
                  <a:moveTo>
                    <a:pt x="1277" y="270"/>
                  </a:moveTo>
                  <a:cubicBezTo>
                    <a:pt x="1277" y="552"/>
                    <a:pt x="1277" y="552"/>
                    <a:pt x="1277" y="552"/>
                  </a:cubicBezTo>
                  <a:cubicBezTo>
                    <a:pt x="1220" y="552"/>
                    <a:pt x="1220" y="552"/>
                    <a:pt x="1220" y="552"/>
                  </a:cubicBezTo>
                  <a:cubicBezTo>
                    <a:pt x="1217" y="518"/>
                    <a:pt x="1217" y="518"/>
                    <a:pt x="1217" y="518"/>
                  </a:cubicBezTo>
                  <a:cubicBezTo>
                    <a:pt x="1201" y="543"/>
                    <a:pt x="1177" y="559"/>
                    <a:pt x="1138" y="559"/>
                  </a:cubicBezTo>
                  <a:cubicBezTo>
                    <a:pt x="1063" y="559"/>
                    <a:pt x="1013" y="505"/>
                    <a:pt x="1013" y="410"/>
                  </a:cubicBezTo>
                  <a:cubicBezTo>
                    <a:pt x="1013" y="311"/>
                    <a:pt x="1066" y="254"/>
                    <a:pt x="1171" y="254"/>
                  </a:cubicBezTo>
                  <a:cubicBezTo>
                    <a:pt x="1211" y="254"/>
                    <a:pt x="1245" y="259"/>
                    <a:pt x="1277" y="270"/>
                  </a:cubicBezTo>
                  <a:close/>
                  <a:moveTo>
                    <a:pt x="1215" y="488"/>
                  </a:moveTo>
                  <a:cubicBezTo>
                    <a:pt x="1215" y="311"/>
                    <a:pt x="1215" y="311"/>
                    <a:pt x="1215" y="311"/>
                  </a:cubicBezTo>
                  <a:cubicBezTo>
                    <a:pt x="1202" y="309"/>
                    <a:pt x="1188" y="307"/>
                    <a:pt x="1171" y="307"/>
                  </a:cubicBezTo>
                  <a:cubicBezTo>
                    <a:pt x="1107" y="307"/>
                    <a:pt x="1077" y="347"/>
                    <a:pt x="1077" y="410"/>
                  </a:cubicBezTo>
                  <a:cubicBezTo>
                    <a:pt x="1077" y="468"/>
                    <a:pt x="1100" y="508"/>
                    <a:pt x="1155" y="508"/>
                  </a:cubicBezTo>
                  <a:cubicBezTo>
                    <a:pt x="1179" y="508"/>
                    <a:pt x="1199" y="500"/>
                    <a:pt x="1215" y="488"/>
                  </a:cubicBezTo>
                  <a:close/>
                  <a:moveTo>
                    <a:pt x="1595" y="363"/>
                  </a:moveTo>
                  <a:cubicBezTo>
                    <a:pt x="1595" y="552"/>
                    <a:pt x="1595" y="552"/>
                    <a:pt x="1595" y="552"/>
                  </a:cubicBezTo>
                  <a:cubicBezTo>
                    <a:pt x="1533" y="552"/>
                    <a:pt x="1533" y="552"/>
                    <a:pt x="1533" y="552"/>
                  </a:cubicBezTo>
                  <a:cubicBezTo>
                    <a:pt x="1533" y="373"/>
                    <a:pt x="1533" y="373"/>
                    <a:pt x="1533" y="373"/>
                  </a:cubicBezTo>
                  <a:cubicBezTo>
                    <a:pt x="1533" y="329"/>
                    <a:pt x="1518" y="307"/>
                    <a:pt x="1456" y="307"/>
                  </a:cubicBezTo>
                  <a:cubicBezTo>
                    <a:pt x="1442" y="307"/>
                    <a:pt x="1424" y="309"/>
                    <a:pt x="1407" y="312"/>
                  </a:cubicBezTo>
                  <a:cubicBezTo>
                    <a:pt x="1407" y="552"/>
                    <a:pt x="1407" y="552"/>
                    <a:pt x="1407" y="552"/>
                  </a:cubicBezTo>
                  <a:cubicBezTo>
                    <a:pt x="1345" y="552"/>
                    <a:pt x="1345" y="552"/>
                    <a:pt x="1345" y="552"/>
                  </a:cubicBezTo>
                  <a:cubicBezTo>
                    <a:pt x="1345" y="270"/>
                    <a:pt x="1345" y="270"/>
                    <a:pt x="1345" y="270"/>
                  </a:cubicBezTo>
                  <a:cubicBezTo>
                    <a:pt x="1385" y="261"/>
                    <a:pt x="1428" y="254"/>
                    <a:pt x="1458" y="254"/>
                  </a:cubicBezTo>
                  <a:cubicBezTo>
                    <a:pt x="1562" y="254"/>
                    <a:pt x="1595" y="294"/>
                    <a:pt x="1595" y="363"/>
                  </a:cubicBezTo>
                  <a:close/>
                  <a:moveTo>
                    <a:pt x="1767" y="506"/>
                  </a:moveTo>
                  <a:cubicBezTo>
                    <a:pt x="1785" y="506"/>
                    <a:pt x="1802" y="503"/>
                    <a:pt x="1816" y="498"/>
                  </a:cubicBezTo>
                  <a:cubicBezTo>
                    <a:pt x="1814" y="515"/>
                    <a:pt x="1812" y="534"/>
                    <a:pt x="1808" y="550"/>
                  </a:cubicBezTo>
                  <a:cubicBezTo>
                    <a:pt x="1791" y="557"/>
                    <a:pt x="1773" y="559"/>
                    <a:pt x="1756" y="559"/>
                  </a:cubicBezTo>
                  <a:cubicBezTo>
                    <a:pt x="1696" y="559"/>
                    <a:pt x="1657" y="531"/>
                    <a:pt x="1657" y="463"/>
                  </a:cubicBezTo>
                  <a:cubicBezTo>
                    <a:pt x="1657" y="166"/>
                    <a:pt x="1657" y="166"/>
                    <a:pt x="1657" y="166"/>
                  </a:cubicBezTo>
                  <a:cubicBezTo>
                    <a:pt x="1676" y="160"/>
                    <a:pt x="1700" y="157"/>
                    <a:pt x="1719" y="157"/>
                  </a:cubicBezTo>
                  <a:cubicBezTo>
                    <a:pt x="1719" y="264"/>
                    <a:pt x="1719" y="264"/>
                    <a:pt x="1719" y="264"/>
                  </a:cubicBezTo>
                  <a:cubicBezTo>
                    <a:pt x="1817" y="264"/>
                    <a:pt x="1817" y="264"/>
                    <a:pt x="1817" y="264"/>
                  </a:cubicBezTo>
                  <a:cubicBezTo>
                    <a:pt x="1816" y="283"/>
                    <a:pt x="1815" y="301"/>
                    <a:pt x="1812" y="317"/>
                  </a:cubicBezTo>
                  <a:cubicBezTo>
                    <a:pt x="1719" y="317"/>
                    <a:pt x="1719" y="317"/>
                    <a:pt x="1719" y="317"/>
                  </a:cubicBezTo>
                  <a:cubicBezTo>
                    <a:pt x="1719" y="455"/>
                    <a:pt x="1719" y="455"/>
                    <a:pt x="1719" y="455"/>
                  </a:cubicBezTo>
                  <a:cubicBezTo>
                    <a:pt x="1719" y="492"/>
                    <a:pt x="1737" y="506"/>
                    <a:pt x="1767" y="506"/>
                  </a:cubicBezTo>
                  <a:close/>
                  <a:moveTo>
                    <a:pt x="2100" y="270"/>
                  </a:moveTo>
                  <a:cubicBezTo>
                    <a:pt x="2100" y="552"/>
                    <a:pt x="2100" y="552"/>
                    <a:pt x="2100" y="552"/>
                  </a:cubicBezTo>
                  <a:cubicBezTo>
                    <a:pt x="2043" y="552"/>
                    <a:pt x="2043" y="552"/>
                    <a:pt x="2043" y="552"/>
                  </a:cubicBezTo>
                  <a:cubicBezTo>
                    <a:pt x="2040" y="518"/>
                    <a:pt x="2040" y="518"/>
                    <a:pt x="2040" y="518"/>
                  </a:cubicBezTo>
                  <a:cubicBezTo>
                    <a:pt x="2024" y="543"/>
                    <a:pt x="2000" y="559"/>
                    <a:pt x="1960" y="559"/>
                  </a:cubicBezTo>
                  <a:cubicBezTo>
                    <a:pt x="1886" y="559"/>
                    <a:pt x="1836" y="505"/>
                    <a:pt x="1836" y="410"/>
                  </a:cubicBezTo>
                  <a:cubicBezTo>
                    <a:pt x="1836" y="311"/>
                    <a:pt x="1889" y="254"/>
                    <a:pt x="1993" y="254"/>
                  </a:cubicBezTo>
                  <a:cubicBezTo>
                    <a:pt x="2034" y="254"/>
                    <a:pt x="2067" y="259"/>
                    <a:pt x="2100" y="270"/>
                  </a:cubicBezTo>
                  <a:close/>
                  <a:moveTo>
                    <a:pt x="2038" y="488"/>
                  </a:moveTo>
                  <a:cubicBezTo>
                    <a:pt x="2038" y="311"/>
                    <a:pt x="2038" y="311"/>
                    <a:pt x="2038" y="311"/>
                  </a:cubicBezTo>
                  <a:cubicBezTo>
                    <a:pt x="2025" y="309"/>
                    <a:pt x="2011" y="307"/>
                    <a:pt x="1993" y="307"/>
                  </a:cubicBezTo>
                  <a:cubicBezTo>
                    <a:pt x="1929" y="307"/>
                    <a:pt x="1899" y="347"/>
                    <a:pt x="1899" y="410"/>
                  </a:cubicBezTo>
                  <a:cubicBezTo>
                    <a:pt x="1899" y="468"/>
                    <a:pt x="1922" y="508"/>
                    <a:pt x="1978" y="508"/>
                  </a:cubicBezTo>
                  <a:cubicBezTo>
                    <a:pt x="2002" y="508"/>
                    <a:pt x="2022" y="500"/>
                    <a:pt x="2038" y="488"/>
                  </a:cubicBezTo>
                  <a:close/>
                  <a:moveTo>
                    <a:pt x="2418" y="363"/>
                  </a:moveTo>
                  <a:cubicBezTo>
                    <a:pt x="2418" y="552"/>
                    <a:pt x="2418" y="552"/>
                    <a:pt x="2418" y="552"/>
                  </a:cubicBezTo>
                  <a:cubicBezTo>
                    <a:pt x="2356" y="552"/>
                    <a:pt x="2356" y="552"/>
                    <a:pt x="2356" y="552"/>
                  </a:cubicBezTo>
                  <a:cubicBezTo>
                    <a:pt x="2356" y="373"/>
                    <a:pt x="2356" y="373"/>
                    <a:pt x="2356" y="373"/>
                  </a:cubicBezTo>
                  <a:cubicBezTo>
                    <a:pt x="2356" y="329"/>
                    <a:pt x="2341" y="307"/>
                    <a:pt x="2279" y="307"/>
                  </a:cubicBezTo>
                  <a:cubicBezTo>
                    <a:pt x="2264" y="307"/>
                    <a:pt x="2247" y="309"/>
                    <a:pt x="2230" y="312"/>
                  </a:cubicBezTo>
                  <a:cubicBezTo>
                    <a:pt x="2230" y="552"/>
                    <a:pt x="2230" y="552"/>
                    <a:pt x="2230" y="552"/>
                  </a:cubicBezTo>
                  <a:cubicBezTo>
                    <a:pt x="2168" y="552"/>
                    <a:pt x="2168" y="552"/>
                    <a:pt x="2168" y="552"/>
                  </a:cubicBezTo>
                  <a:cubicBezTo>
                    <a:pt x="2168" y="270"/>
                    <a:pt x="2168" y="270"/>
                    <a:pt x="2168" y="270"/>
                  </a:cubicBezTo>
                  <a:cubicBezTo>
                    <a:pt x="2207" y="261"/>
                    <a:pt x="2251" y="254"/>
                    <a:pt x="2281" y="254"/>
                  </a:cubicBezTo>
                  <a:cubicBezTo>
                    <a:pt x="2384" y="254"/>
                    <a:pt x="2418" y="294"/>
                    <a:pt x="2418" y="363"/>
                  </a:cubicBezTo>
                  <a:close/>
                  <a:moveTo>
                    <a:pt x="2733" y="157"/>
                  </a:moveTo>
                  <a:cubicBezTo>
                    <a:pt x="2733" y="552"/>
                    <a:pt x="2733" y="552"/>
                    <a:pt x="2733" y="552"/>
                  </a:cubicBezTo>
                  <a:cubicBezTo>
                    <a:pt x="2676" y="552"/>
                    <a:pt x="2676" y="552"/>
                    <a:pt x="2676" y="552"/>
                  </a:cubicBezTo>
                  <a:cubicBezTo>
                    <a:pt x="2672" y="516"/>
                    <a:pt x="2672" y="516"/>
                    <a:pt x="2672" y="516"/>
                  </a:cubicBezTo>
                  <a:cubicBezTo>
                    <a:pt x="2656" y="543"/>
                    <a:pt x="2632" y="559"/>
                    <a:pt x="2591" y="559"/>
                  </a:cubicBezTo>
                  <a:cubicBezTo>
                    <a:pt x="2517" y="559"/>
                    <a:pt x="2467" y="505"/>
                    <a:pt x="2467" y="410"/>
                  </a:cubicBezTo>
                  <a:cubicBezTo>
                    <a:pt x="2467" y="311"/>
                    <a:pt x="2520" y="254"/>
                    <a:pt x="2625" y="254"/>
                  </a:cubicBezTo>
                  <a:cubicBezTo>
                    <a:pt x="2641" y="254"/>
                    <a:pt x="2656" y="256"/>
                    <a:pt x="2671" y="259"/>
                  </a:cubicBezTo>
                  <a:cubicBezTo>
                    <a:pt x="2671" y="166"/>
                    <a:pt x="2671" y="166"/>
                    <a:pt x="2671" y="166"/>
                  </a:cubicBezTo>
                  <a:cubicBezTo>
                    <a:pt x="2690" y="159"/>
                    <a:pt x="2712" y="157"/>
                    <a:pt x="2733" y="157"/>
                  </a:cubicBezTo>
                  <a:close/>
                  <a:moveTo>
                    <a:pt x="2671" y="487"/>
                  </a:moveTo>
                  <a:cubicBezTo>
                    <a:pt x="2671" y="313"/>
                    <a:pt x="2671" y="313"/>
                    <a:pt x="2671" y="313"/>
                  </a:cubicBezTo>
                  <a:cubicBezTo>
                    <a:pt x="2655" y="310"/>
                    <a:pt x="2638" y="307"/>
                    <a:pt x="2621" y="307"/>
                  </a:cubicBezTo>
                  <a:cubicBezTo>
                    <a:pt x="2560" y="307"/>
                    <a:pt x="2531" y="346"/>
                    <a:pt x="2531" y="410"/>
                  </a:cubicBezTo>
                  <a:cubicBezTo>
                    <a:pt x="2531" y="468"/>
                    <a:pt x="2554" y="508"/>
                    <a:pt x="2609" y="508"/>
                  </a:cubicBezTo>
                  <a:cubicBezTo>
                    <a:pt x="2634" y="508"/>
                    <a:pt x="2654" y="500"/>
                    <a:pt x="2671" y="487"/>
                  </a:cubicBezTo>
                  <a:close/>
                  <a:moveTo>
                    <a:pt x="3045" y="432"/>
                  </a:moveTo>
                  <a:cubicBezTo>
                    <a:pt x="2847" y="432"/>
                    <a:pt x="2847" y="432"/>
                    <a:pt x="2847" y="432"/>
                  </a:cubicBezTo>
                  <a:cubicBezTo>
                    <a:pt x="2854" y="482"/>
                    <a:pt x="2884" y="506"/>
                    <a:pt x="2939" y="506"/>
                  </a:cubicBezTo>
                  <a:cubicBezTo>
                    <a:pt x="2973" y="506"/>
                    <a:pt x="3007" y="499"/>
                    <a:pt x="3038" y="485"/>
                  </a:cubicBezTo>
                  <a:cubicBezTo>
                    <a:pt x="3036" y="501"/>
                    <a:pt x="3033" y="522"/>
                    <a:pt x="3029" y="541"/>
                  </a:cubicBezTo>
                  <a:cubicBezTo>
                    <a:pt x="3001" y="554"/>
                    <a:pt x="2971" y="559"/>
                    <a:pt x="2937" y="559"/>
                  </a:cubicBezTo>
                  <a:cubicBezTo>
                    <a:pt x="2834" y="559"/>
                    <a:pt x="2783" y="502"/>
                    <a:pt x="2783" y="405"/>
                  </a:cubicBezTo>
                  <a:cubicBezTo>
                    <a:pt x="2783" y="321"/>
                    <a:pt x="2822" y="254"/>
                    <a:pt x="2921" y="254"/>
                  </a:cubicBezTo>
                  <a:cubicBezTo>
                    <a:pt x="3010" y="254"/>
                    <a:pt x="3048" y="313"/>
                    <a:pt x="3048" y="384"/>
                  </a:cubicBezTo>
                  <a:cubicBezTo>
                    <a:pt x="3048" y="401"/>
                    <a:pt x="3047" y="415"/>
                    <a:pt x="3045" y="432"/>
                  </a:cubicBezTo>
                  <a:close/>
                  <a:moveTo>
                    <a:pt x="2845" y="380"/>
                  </a:moveTo>
                  <a:cubicBezTo>
                    <a:pt x="2985" y="380"/>
                    <a:pt x="2985" y="380"/>
                    <a:pt x="2985" y="380"/>
                  </a:cubicBezTo>
                  <a:cubicBezTo>
                    <a:pt x="2985" y="333"/>
                    <a:pt x="2960" y="306"/>
                    <a:pt x="2918" y="306"/>
                  </a:cubicBezTo>
                  <a:cubicBezTo>
                    <a:pt x="2874" y="306"/>
                    <a:pt x="2850" y="332"/>
                    <a:pt x="2845" y="380"/>
                  </a:cubicBezTo>
                  <a:close/>
                  <a:moveTo>
                    <a:pt x="3262" y="257"/>
                  </a:moveTo>
                  <a:cubicBezTo>
                    <a:pt x="3262" y="275"/>
                    <a:pt x="3260" y="298"/>
                    <a:pt x="3256" y="310"/>
                  </a:cubicBezTo>
                  <a:cubicBezTo>
                    <a:pt x="3241" y="308"/>
                    <a:pt x="3227" y="307"/>
                    <a:pt x="3209" y="307"/>
                  </a:cubicBezTo>
                  <a:cubicBezTo>
                    <a:pt x="3194" y="307"/>
                    <a:pt x="3179" y="309"/>
                    <a:pt x="3164" y="311"/>
                  </a:cubicBezTo>
                  <a:cubicBezTo>
                    <a:pt x="3164" y="552"/>
                    <a:pt x="3164" y="552"/>
                    <a:pt x="3164" y="552"/>
                  </a:cubicBezTo>
                  <a:cubicBezTo>
                    <a:pt x="3102" y="552"/>
                    <a:pt x="3102" y="552"/>
                    <a:pt x="3102" y="552"/>
                  </a:cubicBezTo>
                  <a:cubicBezTo>
                    <a:pt x="3102" y="270"/>
                    <a:pt x="3102" y="270"/>
                    <a:pt x="3102" y="270"/>
                  </a:cubicBezTo>
                  <a:cubicBezTo>
                    <a:pt x="3128" y="261"/>
                    <a:pt x="3173" y="254"/>
                    <a:pt x="3208" y="254"/>
                  </a:cubicBezTo>
                  <a:cubicBezTo>
                    <a:pt x="3227" y="254"/>
                    <a:pt x="3248" y="255"/>
                    <a:pt x="3262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51" y="4039"/>
              <a:ext cx="31" cy="31"/>
            </a:xfrm>
            <a:custGeom>
              <a:rect b="b" l="l" r="r" t="t"/>
              <a:pathLst>
                <a:path extrusionOk="0" h="97" w="97">
                  <a:moveTo>
                    <a:pt x="83" y="14"/>
                  </a:moveTo>
                  <a:cubicBezTo>
                    <a:pt x="74" y="5"/>
                    <a:pt x="62" y="0"/>
                    <a:pt x="49" y="0"/>
                  </a:cubicBezTo>
                  <a:cubicBezTo>
                    <a:pt x="36" y="0"/>
                    <a:pt x="24" y="5"/>
                    <a:pt x="15" y="14"/>
                  </a:cubicBezTo>
                  <a:cubicBezTo>
                    <a:pt x="6" y="23"/>
                    <a:pt x="0" y="35"/>
                    <a:pt x="0" y="48"/>
                  </a:cubicBezTo>
                  <a:cubicBezTo>
                    <a:pt x="0" y="61"/>
                    <a:pt x="5" y="73"/>
                    <a:pt x="15" y="82"/>
                  </a:cubicBezTo>
                  <a:cubicBezTo>
                    <a:pt x="24" y="91"/>
                    <a:pt x="36" y="97"/>
                    <a:pt x="49" y="97"/>
                  </a:cubicBezTo>
                  <a:cubicBezTo>
                    <a:pt x="61" y="97"/>
                    <a:pt x="74" y="91"/>
                    <a:pt x="83" y="82"/>
                  </a:cubicBezTo>
                  <a:cubicBezTo>
                    <a:pt x="92" y="73"/>
                    <a:pt x="97" y="61"/>
                    <a:pt x="97" y="48"/>
                  </a:cubicBezTo>
                  <a:cubicBezTo>
                    <a:pt x="97" y="35"/>
                    <a:pt x="92" y="23"/>
                    <a:pt x="83" y="14"/>
                  </a:cubicBezTo>
                  <a:close/>
                  <a:moveTo>
                    <a:pt x="79" y="78"/>
                  </a:moveTo>
                  <a:cubicBezTo>
                    <a:pt x="71" y="86"/>
                    <a:pt x="60" y="91"/>
                    <a:pt x="49" y="91"/>
                  </a:cubicBezTo>
                  <a:cubicBezTo>
                    <a:pt x="38" y="91"/>
                    <a:pt x="27" y="86"/>
                    <a:pt x="19" y="78"/>
                  </a:cubicBezTo>
                  <a:cubicBezTo>
                    <a:pt x="11" y="70"/>
                    <a:pt x="6" y="59"/>
                    <a:pt x="6" y="48"/>
                  </a:cubicBezTo>
                  <a:cubicBezTo>
                    <a:pt x="6" y="37"/>
                    <a:pt x="11" y="26"/>
                    <a:pt x="19" y="18"/>
                  </a:cubicBezTo>
                  <a:cubicBezTo>
                    <a:pt x="27" y="10"/>
                    <a:pt x="37" y="5"/>
                    <a:pt x="49" y="5"/>
                  </a:cubicBezTo>
                  <a:cubicBezTo>
                    <a:pt x="61" y="5"/>
                    <a:pt x="71" y="10"/>
                    <a:pt x="79" y="18"/>
                  </a:cubicBezTo>
                  <a:cubicBezTo>
                    <a:pt x="87" y="26"/>
                    <a:pt x="92" y="37"/>
                    <a:pt x="92" y="48"/>
                  </a:cubicBezTo>
                  <a:cubicBezTo>
                    <a:pt x="92" y="60"/>
                    <a:pt x="87" y="70"/>
                    <a:pt x="79" y="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61" y="4046"/>
              <a:ext cx="12" cy="16"/>
            </a:xfrm>
            <a:custGeom>
              <a:rect b="b" l="l" r="r" t="t"/>
              <a:pathLst>
                <a:path extrusionOk="0" h="51" w="36">
                  <a:moveTo>
                    <a:pt x="15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8" y="0"/>
                    <a:pt x="13" y="0"/>
                  </a:cubicBezTo>
                  <a:cubicBezTo>
                    <a:pt x="29" y="0"/>
                    <a:pt x="33" y="8"/>
                    <a:pt x="33" y="16"/>
                  </a:cubicBezTo>
                  <a:cubicBezTo>
                    <a:pt x="33" y="24"/>
                    <a:pt x="29" y="29"/>
                    <a:pt x="22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27" y="51"/>
                    <a:pt x="27" y="51"/>
                    <a:pt x="27" y="51"/>
                  </a:cubicBezTo>
                  <a:lnTo>
                    <a:pt x="15" y="32"/>
                  </a:lnTo>
                  <a:close/>
                  <a:moveTo>
                    <a:pt x="13" y="25"/>
                  </a:moveTo>
                  <a:cubicBezTo>
                    <a:pt x="22" y="26"/>
                    <a:pt x="25" y="22"/>
                    <a:pt x="25" y="16"/>
                  </a:cubicBezTo>
                  <a:cubicBezTo>
                    <a:pt x="25" y="10"/>
                    <a:pt x="21" y="7"/>
                    <a:pt x="13" y="7"/>
                  </a:cubicBezTo>
                  <a:cubicBezTo>
                    <a:pt x="12" y="7"/>
                    <a:pt x="10" y="7"/>
                    <a:pt x="8" y="8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3" y="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480302" y="6287764"/>
            <a:ext cx="529540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Banco Santander, S.A. Santander es una marca registrada. Todos los derechos reservados.</a:t>
            </a:r>
            <a:endParaRPr/>
          </a:p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tacado">
  <p:cSld name="2_Destacad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85400" y="959125"/>
            <a:ext cx="4432505" cy="5099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86961" y="272932"/>
            <a:ext cx="1133517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403288" y="959123"/>
            <a:ext cx="6397437" cy="509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y gráfico ">
  <p:cSld name="2_Contenido y gráfico 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>
            <p:ph idx="2" type="chart"/>
          </p:nvPr>
        </p:nvSpPr>
        <p:spPr>
          <a:xfrm>
            <a:off x="4797425" y="959123"/>
            <a:ext cx="7003299" cy="509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486969" y="959134"/>
            <a:ext cx="4123919" cy="1454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92611" y="2473377"/>
            <a:ext cx="4123919" cy="3584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486961" y="272932"/>
            <a:ext cx="1133517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y gráfico 2">
  <p:cSld name="2_Contenido y gráfico 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>
            <p:ph idx="2" type="tbl"/>
          </p:nvPr>
        </p:nvSpPr>
        <p:spPr>
          <a:xfrm>
            <a:off x="4867843" y="1941815"/>
            <a:ext cx="6932889" cy="411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867843" y="1643865"/>
            <a:ext cx="6932889" cy="236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486963" y="272932"/>
            <a:ext cx="1131376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486969" y="959122"/>
            <a:ext cx="4123919" cy="1410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4" type="body"/>
          </p:nvPr>
        </p:nvSpPr>
        <p:spPr>
          <a:xfrm>
            <a:off x="492611" y="2438412"/>
            <a:ext cx="4123919" cy="36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y gráfico 3 ">
  <p:cSld name="2_Contenido y gráfico 3 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91847" y="986319"/>
            <a:ext cx="4130956" cy="65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5024064" y="986319"/>
            <a:ext cx="6776661" cy="65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/>
          <p:nvPr>
            <p:ph idx="3" type="chart"/>
          </p:nvPr>
        </p:nvSpPr>
        <p:spPr>
          <a:xfrm>
            <a:off x="486960" y="1993900"/>
            <a:ext cx="4135840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/>
          <p:nvPr>
            <p:ph idx="4" type="chart"/>
          </p:nvPr>
        </p:nvSpPr>
        <p:spPr>
          <a:xfrm>
            <a:off x="5024064" y="1993900"/>
            <a:ext cx="6776661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5" type="body"/>
          </p:nvPr>
        </p:nvSpPr>
        <p:spPr>
          <a:xfrm>
            <a:off x="486963" y="272932"/>
            <a:ext cx="1131376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erre y contacto">
  <p:cSld name="2_Cierre y contact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5229922"/>
            <a:ext cx="12192000" cy="1628078"/>
          </a:xfrm>
          <a:custGeom>
            <a:rect b="b" l="l" r="r" t="t"/>
            <a:pathLst>
              <a:path extrusionOk="0" h="1628078" w="12192000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n de DJSI Member Log" id="97" name="Google Shape;9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135" y="5779531"/>
            <a:ext cx="1795636" cy="457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7223677" y="5777490"/>
            <a:ext cx="790080" cy="455017"/>
            <a:chOff x="2203451" y="-4230356"/>
            <a:chExt cx="6896100" cy="5422158"/>
          </a:xfrm>
        </p:grpSpPr>
        <p:pic>
          <p:nvPicPr>
            <p:cNvPr descr="Imagen relacionada" id="99" name="Google Shape;99;p15"/>
            <p:cNvPicPr preferRelativeResize="0"/>
            <p:nvPr/>
          </p:nvPicPr>
          <p:blipFill rotWithShape="1">
            <a:blip r:embed="rId3">
              <a:alphaModFix/>
            </a:blip>
            <a:srcRect b="28228" l="22543" r="22378" t="3352"/>
            <a:stretch/>
          </p:blipFill>
          <p:spPr>
            <a:xfrm>
              <a:off x="3758085" y="-4230356"/>
              <a:ext cx="3798276" cy="3838472"/>
            </a:xfrm>
            <a:custGeom>
              <a:rect b="b" l="l" r="r" t="t"/>
              <a:pathLst>
                <a:path extrusionOk="0" h="3838472" w="3798276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descr="Imagen relacionada"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 b="0" l="0" r="0" t="78757"/>
            <a:stretch/>
          </p:blipFill>
          <p:spPr>
            <a:xfrm>
              <a:off x="2203451" y="0"/>
              <a:ext cx="6896100" cy="1191802"/>
            </a:xfrm>
            <a:custGeom>
              <a:rect b="b" l="l" r="r" t="t"/>
              <a:pathLst>
                <a:path extrusionOk="0" h="1191802" w="6896100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01" name="Google Shape;101;p15"/>
          <p:cNvSpPr txBox="1"/>
          <p:nvPr/>
        </p:nvSpPr>
        <p:spPr>
          <a:xfrm>
            <a:off x="459017" y="1480610"/>
            <a:ext cx="408735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Nuestra misión es contribuir al progreso de las personas y de las empresas.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Nuestra cultura se basa en la creencia de que todo lo que hacemos debe ser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461237" y="525452"/>
            <a:ext cx="33654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rPr>
              <a:t>Gracias.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0" y="5829300"/>
            <a:ext cx="12192000" cy="1028700"/>
          </a:xfrm>
          <a:custGeom>
            <a:rect b="b" l="l" r="r" t="t"/>
            <a:pathLst>
              <a:path extrusionOk="0" h="1028700" w="9144000">
                <a:moveTo>
                  <a:pt x="6400800" y="0"/>
                </a:moveTo>
                <a:lnTo>
                  <a:pt x="9144000" y="0"/>
                </a:lnTo>
                <a:lnTo>
                  <a:pt x="9144000" y="685800"/>
                </a:lnTo>
                <a:lnTo>
                  <a:pt x="9144000" y="754380"/>
                </a:lnTo>
                <a:lnTo>
                  <a:pt x="9144000" y="1028700"/>
                </a:lnTo>
                <a:lnTo>
                  <a:pt x="0" y="1028700"/>
                </a:lnTo>
                <a:lnTo>
                  <a:pt x="0" y="685800"/>
                </a:lnTo>
                <a:lnTo>
                  <a:pt x="6400800" y="685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41" y="5888442"/>
            <a:ext cx="2307993" cy="2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835" y="3047528"/>
            <a:ext cx="3386404" cy="18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8544985" y="1480608"/>
            <a:ext cx="3393016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6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b="0" lang="es-MX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información comprendida en este documento es confidencial y  puede constituir, en parte o en su totalidad, un secreto empresarial perteneciente al Banco. Cualquier forma de divulgación, reproducción, uso comercial, copia o distribución total o parcial de la misma queda prohibida, no pudiendo ser utilizado su contenido para otros fines sin la autorización expresa de Banco Santander, S.A.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parador rojo">
  <p:cSld name="1_Separador roj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753600" cy="6858000"/>
          </a:xfrm>
          <a:custGeom>
            <a:rect b="b" l="l" r="r" t="t"/>
            <a:pathLst>
              <a:path extrusionOk="0" h="6858000" w="7315200">
                <a:moveTo>
                  <a:pt x="0" y="0"/>
                </a:moveTo>
                <a:lnTo>
                  <a:pt x="7315200" y="0"/>
                </a:lnTo>
                <a:lnTo>
                  <a:pt x="7315200" y="3429000"/>
                </a:lnTo>
                <a:lnTo>
                  <a:pt x="5950857" y="3429000"/>
                </a:lnTo>
                <a:lnTo>
                  <a:pt x="59508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56483" y="864090"/>
            <a:ext cx="563952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482425" y="3967226"/>
            <a:ext cx="4446631" cy="236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800"/>
              <a:buFont typeface="Arial"/>
              <a:buNone/>
              <a:defRPr b="0" i="0" sz="16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58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350"/>
              <a:buFont typeface="Arial"/>
              <a:buChar char="•"/>
              <a:defRPr b="0" i="0" sz="10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6287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•"/>
              <a:defRPr b="0" i="0" sz="8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22536" y="312269"/>
            <a:ext cx="1849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87067" y="1022378"/>
            <a:ext cx="11035064" cy="490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8612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75"/>
              <a:buFont typeface="Arial"/>
              <a:buAutoNum type="arabicPeriod"/>
              <a:defRPr b="0" i="0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parador foto">
  <p:cSld name="1_Separador f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>
            <p:ph idx="2" type="pic"/>
          </p:nvPr>
        </p:nvSpPr>
        <p:spPr>
          <a:xfrm>
            <a:off x="0" y="0"/>
            <a:ext cx="9753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56483" y="864090"/>
            <a:ext cx="563952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482425" y="3967226"/>
            <a:ext cx="4446631" cy="236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800"/>
              <a:buFont typeface="Arial"/>
              <a:buNone/>
              <a:defRPr b="0" i="0" sz="16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58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350"/>
              <a:buFont typeface="Arial"/>
              <a:buChar char="•"/>
              <a:defRPr b="0" i="0" sz="10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6287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•"/>
              <a:defRPr b="0" i="0" sz="8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parador blanco">
  <p:cSld name="1_Separador blanc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7934479" y="0"/>
            <a:ext cx="4257524" cy="6858000"/>
          </a:xfrm>
          <a:custGeom>
            <a:rect b="b" l="l" r="r" t="t"/>
            <a:pathLst>
              <a:path extrusionOk="0" h="6858000" w="3193143">
                <a:moveTo>
                  <a:pt x="1364343" y="0"/>
                </a:moveTo>
                <a:lnTo>
                  <a:pt x="3193143" y="0"/>
                </a:lnTo>
                <a:lnTo>
                  <a:pt x="3193143" y="6858000"/>
                </a:lnTo>
                <a:lnTo>
                  <a:pt x="0" y="6858000"/>
                </a:lnTo>
                <a:lnTo>
                  <a:pt x="0" y="3429000"/>
                </a:lnTo>
                <a:lnTo>
                  <a:pt x="1364343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56483" y="864090"/>
            <a:ext cx="563952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7482425" y="3967226"/>
            <a:ext cx="4446631" cy="236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00"/>
              <a:buFont typeface="Arial"/>
              <a:buNone/>
              <a:defRPr b="0" i="0" sz="16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5825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350"/>
              <a:buFont typeface="Arial"/>
              <a:buChar char="•"/>
              <a:defRPr b="0" i="0" sz="10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76287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625"/>
              <a:buFont typeface="Arial"/>
              <a:buChar char="•"/>
              <a:defRPr b="0" i="0" sz="8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85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85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_foto">
  <p:cSld name="texto_fot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486961" y="959122"/>
            <a:ext cx="5527195" cy="1926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8"/>
          <p:cNvSpPr/>
          <p:nvPr>
            <p:ph idx="2" type="pic"/>
          </p:nvPr>
        </p:nvSpPr>
        <p:spPr>
          <a:xfrm>
            <a:off x="6573564" y="0"/>
            <a:ext cx="561843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93859" y="3037810"/>
            <a:ext cx="5527196" cy="3020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86969" y="272932"/>
            <a:ext cx="1076890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ulo y contenido ">
  <p:cSld name="2_Titulo y contenido 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86969" y="959122"/>
            <a:ext cx="5532841" cy="142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86963" y="272932"/>
            <a:ext cx="1131376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2603" y="2476512"/>
            <a:ext cx="552719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273531" y="959123"/>
            <a:ext cx="5527196" cy="5098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ulo y contenido 2">
  <p:cSld name="2_Titulo y contenido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86963" y="959135"/>
            <a:ext cx="11313764" cy="1203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rial"/>
              <a:buNone/>
              <a:defRPr b="0" i="0" sz="3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730848" y="6209614"/>
            <a:ext cx="30912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975">
                <a:solidFill>
                  <a:srgbClr val="E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86961" y="272932"/>
            <a:ext cx="1133517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  <a:defRPr b="0" i="0" sz="78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92612" y="2322601"/>
            <a:ext cx="11308121" cy="3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65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511" y="6339485"/>
            <a:ext cx="1455764" cy="1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&quot;HashCode&quot;:-665463564,&quot;Placement&quot;:&quot;Header&quot;}" id="10" name="Google Shape;10;p1"/>
          <p:cNvSpPr txBox="1"/>
          <p:nvPr/>
        </p:nvSpPr>
        <p:spPr>
          <a:xfrm>
            <a:off x="0" y="0"/>
            <a:ext cx="907183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/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1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6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8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7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ZF8a0E9P8C0eiLAdF3rfDTL9-AlyNkQsQ0jJR5KE-nMSjNfh6FnUnJhsnaBFKQD9D4QDhUzc0C_r4Qb5unxLWXu-tVM6uBFhw0Hw28Sro9Wt_t3vDj3ZkK2EyZzNXQFIGXTou1QalXM" id="113" name="Google Shape;113;p16"/>
          <p:cNvPicPr preferRelativeResize="0"/>
          <p:nvPr/>
        </p:nvPicPr>
        <p:blipFill rotWithShape="1">
          <a:blip r:embed="rId3">
            <a:alphaModFix/>
          </a:blip>
          <a:srcRect b="1394" l="0" r="13818" t="76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Contabilidad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Altair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s-MX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Préstamos</a:t>
            </a:r>
            <a:br>
              <a:rPr b="1" lang="es-MX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6.googleusercontent.com/QoEXkED2vhZqkcQeJtboAMEGaCLxzWTZn_vk2IOpxHQ6ZuvPflhZBaIdh2Ac8G3eowiNGrwjgr1lheUI3IUsLNI0kG3NEb8x7l0sOgJqlr-7SUlfIKfu01yvbZdNz6REkQYP9j1EpMw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548" y="5801891"/>
            <a:ext cx="4633752" cy="92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162425" y="5426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343488" y="1106592"/>
            <a:ext cx="11505024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●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UGDTCEV – Códigos de Asiento por Evento.</a:t>
            </a:r>
            <a:endParaRPr/>
          </a:p>
          <a:p>
            <a:pPr indent="-3657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○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COD-EVENTO: Código de Evento.</a:t>
            </a:r>
            <a:endParaRPr/>
          </a:p>
          <a:p>
            <a:pPr indent="-3657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○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TEXTOLAR: Descripción larga.</a:t>
            </a:r>
            <a:endParaRPr/>
          </a:p>
          <a:p>
            <a:pPr indent="-3657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○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TEXTORED: Descripción reducida.</a:t>
            </a:r>
            <a:endParaRPr/>
          </a:p>
          <a:p>
            <a:pPr indent="-3657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○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COD-ASIENTO: Código de Asiento(código de operación de la contabilidad)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COD_EVENTO  TEXTOLAR                                  TEXTORED              COD_ASIENTO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FACTURACION                               FACTURACION           908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15"/>
          <p:cNvSpPr txBox="1"/>
          <p:nvPr/>
        </p:nvSpPr>
        <p:spPr>
          <a:xfrm>
            <a:off x="131975" y="55331"/>
            <a:ext cx="11874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Rubros Contables: Como buscarlos</a:t>
            </a:r>
            <a:endParaRPr/>
          </a:p>
        </p:txBody>
      </p:sp>
      <p:sp>
        <p:nvSpPr>
          <p:cNvPr id="1197" name="Google Shape;1197;p115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11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115"/>
          <p:cNvSpPr/>
          <p:nvPr/>
        </p:nvSpPr>
        <p:spPr>
          <a:xfrm>
            <a:off x="501715" y="939412"/>
            <a:ext cx="1064436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rubro contable obtengo la clave de interfaz y clave de conversión que tiene asociada.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  *                                         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FROM AALD3.HADT014                              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EMPRESA =  '0072'                          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AND NUCTA   =  '131870000129'                  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;;;;/*                                          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  CLVINT  NUCTA            FEULMOD     CLVCONV              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UGA     131870000129     2018-08-19  710469       1  71002    </a:t>
            </a:r>
            <a:endParaRPr/>
          </a:p>
          <a:p>
            <a:pPr indent="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UGA     131870000129     2019-05-02  710469       1  71002 </a:t>
            </a:r>
            <a:endParaRPr/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16"/>
          <p:cNvSpPr txBox="1"/>
          <p:nvPr/>
        </p:nvSpPr>
        <p:spPr>
          <a:xfrm>
            <a:off x="131975" y="55331"/>
            <a:ext cx="11874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- Rubros Contables: Como buscarlos</a:t>
            </a:r>
            <a:endParaRPr/>
          </a:p>
        </p:txBody>
      </p:sp>
      <p:sp>
        <p:nvSpPr>
          <p:cNvPr id="1206" name="Google Shape;1206;p116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11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116"/>
          <p:cNvSpPr/>
          <p:nvPr/>
        </p:nvSpPr>
        <p:spPr>
          <a:xfrm>
            <a:off x="501715" y="939412"/>
            <a:ext cx="1064436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queremos conocer la descripción del rubro contable deberemos acceder  a la tabla HADT001 con el campo NUCTA obtenido de la tabla HADT014 en el paso anterior.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ejemplo: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  *                             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FROM AALD3.HADT001                  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EMPRESA =  '0072'              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AND NUCTA   =  '131870000129'      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;;;;/*                              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  NUCTA            HADIGITO  DECTA                               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</a:t>
            </a:r>
            <a:endParaRPr/>
          </a:p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131870000129     00        AJ CAP-RECONDUCCION NODO UVA-710269 </a:t>
            </a:r>
            <a:endParaRPr/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117"/>
          <p:cNvSpPr/>
          <p:nvPr/>
        </p:nvSpPr>
        <p:spPr>
          <a:xfrm>
            <a:off x="-28635" y="0"/>
            <a:ext cx="12220500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5" name="Google Shape;1215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36" y="0"/>
            <a:ext cx="122206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117"/>
          <p:cNvSpPr txBox="1"/>
          <p:nvPr>
            <p:ph type="title"/>
          </p:nvPr>
        </p:nvSpPr>
        <p:spPr>
          <a:xfrm>
            <a:off x="461897" y="1624059"/>
            <a:ext cx="45840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</a:rPr>
              <a:t>Diferencias Contables</a:t>
            </a: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MX" sz="5400">
                <a:solidFill>
                  <a:srgbClr val="FFFFFF"/>
                </a:solidFill>
              </a:rPr>
              <a:t>ó</a:t>
            </a: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5400">
                <a:solidFill>
                  <a:srgbClr val="FFFFFF"/>
                </a:solidFill>
              </a:rPr>
              <a:t>a</a:t>
            </a: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1217" name="Google Shape;1217;p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721" y="1304762"/>
            <a:ext cx="5031847" cy="4239330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1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18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24" name="Google Shape;1224;p118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118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18"/>
          <p:cNvSpPr/>
          <p:nvPr/>
        </p:nvSpPr>
        <p:spPr>
          <a:xfrm>
            <a:off x="286851" y="888275"/>
            <a:ext cx="11370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-MX" sz="1800">
                <a:solidFill>
                  <a:schemeClr val="dk1"/>
                </a:solidFill>
              </a:rPr>
              <a:t>Diariamente se nos informan por mail las diferencias contables en los archivos HAL0090 de los distintos sistemas:AFCO, Cuadre UG, APTM, etc.: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7" name="Google Shape;122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25" y="2286400"/>
            <a:ext cx="996315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19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34" name="Google Shape;1234;p119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19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19"/>
          <p:cNvSpPr/>
          <p:nvPr/>
        </p:nvSpPr>
        <p:spPr>
          <a:xfrm>
            <a:off x="384426" y="888275"/>
            <a:ext cx="11370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7" name="Google Shape;1237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50" y="977700"/>
            <a:ext cx="97345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119"/>
          <p:cNvSpPr/>
          <p:nvPr/>
        </p:nvSpPr>
        <p:spPr>
          <a:xfrm>
            <a:off x="286850" y="3429000"/>
            <a:ext cx="113700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</a:rPr>
              <a:t>Algunas de estas diferencias son generadas por Altair Préstamos y otras no. Las diferencias que le corresponde analizar a Altair Préstamos van a ser informadas por el equipo de Control Centralizado por mail.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9" name="Google Shape;1239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31" y="4212931"/>
            <a:ext cx="10532409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1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20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46" name="Google Shape;1246;p120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20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120"/>
          <p:cNvSpPr/>
          <p:nvPr/>
        </p:nvSpPr>
        <p:spPr>
          <a:xfrm>
            <a:off x="286851" y="888275"/>
            <a:ext cx="11370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/>
              <a:t>OPCIÓN</a:t>
            </a:r>
            <a:r>
              <a:rPr b="1" lang="es-MX" sz="1600"/>
              <a:t> 1:</a:t>
            </a:r>
            <a:endParaRPr b="1" sz="1600"/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Del mail que nos envían podemos obtener la siguiente información: </a:t>
            </a:r>
            <a:endParaRPr/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Rubro: </a:t>
            </a: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138301000096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Centro: 0528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Fecha de la diferencia: 02/11/2020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Importe de la Diferencia: 2.352,94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3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Podemos buscar </a:t>
            </a: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cómo</a:t>
            </a:r>
            <a:r>
              <a:rPr lang="es-MX">
                <a:solidFill>
                  <a:srgbClr val="222222"/>
                </a:solidFill>
                <a:highlight>
                  <a:srgbClr val="FFFFFF"/>
                </a:highlight>
              </a:rPr>
              <a:t> se conforma el rubro en la HADT014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SELECT   *                          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FROM   MALP.HADT014               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WHERE   EMPRESA   =  '0072'        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AND   NUCTA     =  '138301000096'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;                                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---------+---------+---------+---------+---------+---------+--------+---------+---------+---------+---------+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  CLVINT  NUCTA            FEULMOD     CLVCONV                                  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---------+---------+---------+---------+---------+---------+--------+---------+---------+---------+---------+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</a:t>
            </a:r>
            <a:r>
              <a:rPr lang="es-MX" sz="110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UGI</a:t>
            </a: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138301000096     2020-04-13  </a:t>
            </a:r>
            <a:r>
              <a:rPr lang="es-MX" sz="110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390071       1  39202          00038              01 UGN </a:t>
            </a: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</a:t>
            </a:r>
            <a:r>
              <a:rPr lang="es-MX" sz="110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UGI</a:t>
            </a: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138301000096     2020-04-13  </a:t>
            </a:r>
            <a:r>
              <a:rPr lang="es-MX" sz="1100">
                <a:solidFill>
                  <a:schemeClr val="dk1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390071       1  39246          00038              01 UGN</a:t>
            </a: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21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55" name="Google Shape;1255;p121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121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21"/>
          <p:cNvSpPr/>
          <p:nvPr/>
        </p:nvSpPr>
        <p:spPr>
          <a:xfrm>
            <a:off x="286851" y="888275"/>
            <a:ext cx="11370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Con la clave de conversión obtenida buscamos en el HADT031 los campos obligatorios de la clave de </a:t>
            </a:r>
            <a:r>
              <a:rPr lang="es-MX" sz="1500">
                <a:solidFill>
                  <a:schemeClr val="dk1"/>
                </a:solidFill>
              </a:rPr>
              <a:t>conversión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   *                               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FROM   AALD3.HADT031                   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  EMPRESA     =  '0072'           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AND   CLVINT      =  'UGI'  </a:t>
            </a:r>
            <a:r>
              <a:rPr lang="es-MX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	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---------+---------+---------+---------+-------+---------+---------+---------+---------+---------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  CLVINT  DESINT                        </a:t>
            </a:r>
            <a:r>
              <a:rPr lang="es-MX" sz="15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NECATR01  NECATR02</a:t>
            </a: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NECATR03  NECATR04  NECATR05 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---------+---------+---------+---------+-------+---------+---------+---------+---------+---------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UGI     INT DEV A COBRAR-ACTIVAS      S         S         N         N         N        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+---------+---------+---------+---------+---------+---------+---------+--------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NECATR06</a:t>
            </a: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NECATR07  </a:t>
            </a:r>
            <a:r>
              <a:rPr lang="es-MX" sz="15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NECATR08  NECATR09</a:t>
            </a: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NECATR10  NECATR11  NECATR12  NECATR13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+---------+---------+---------+---------+---------+---------+---------+--------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        N         S         S         N         N         N         N       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+---------+---------+---------+---------+---------+---------+---------+---------+--------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NECATR14  NECATR15</a:t>
            </a: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NECATR16  NECATR17  NECATR18  NECATR19  NECATR20  NECATR21  </a:t>
            </a:r>
            <a:r>
              <a:rPr lang="es-MX" sz="15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NECAVARI</a:t>
            </a: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+---------+---------+---------+---------+---------+---------+---------+---------+--------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        S         N         N         N         N         N         N         S   </a:t>
            </a:r>
            <a:r>
              <a:rPr lang="es-MX" sz="1800">
                <a:solidFill>
                  <a:schemeClr val="dk1"/>
                </a:solidFill>
              </a:rPr>
              <a:t>   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22"/>
          <p:cNvSpPr txBox="1"/>
          <p:nvPr/>
        </p:nvSpPr>
        <p:spPr>
          <a:xfrm>
            <a:off x="162425" y="54261"/>
            <a:ext cx="1189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Diferencias Contables: Cómo buscarlas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64" name="Google Shape;1264;p122"/>
          <p:cNvSpPr txBox="1"/>
          <p:nvPr/>
        </p:nvSpPr>
        <p:spPr>
          <a:xfrm>
            <a:off x="4909828" y="2737284"/>
            <a:ext cx="47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22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En esta tabla podemos ver que campo </a:t>
            </a:r>
            <a:r>
              <a:rPr lang="es-MX" sz="1600">
                <a:solidFill>
                  <a:schemeClr val="dk1"/>
                </a:solidFill>
              </a:rPr>
              <a:t> de la clave de conversión de la tabla HADT031 corresponde del archivo contable u operativo.</a:t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66" name="Google Shape;1266;p122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7" name="Google Shape;1267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00" y="1293300"/>
            <a:ext cx="7619450" cy="486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68" name="Google Shape;1268;p1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23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74" name="Google Shape;1274;p123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23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23"/>
          <p:cNvSpPr/>
          <p:nvPr/>
        </p:nvSpPr>
        <p:spPr>
          <a:xfrm>
            <a:off x="286851" y="888275"/>
            <a:ext cx="11370000" cy="5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En el archivo contable es el ALUG.DI.S1DQCLV0.UG4CCLV0.ALUG64AD filtramos por los campos de la clave de interfaz y la clave de conversión que obtuvimos de la consulta a la HADT014.  En el campo E040-HACNAE deberían ir los 2 valores (39202 - 392469), pero al </a:t>
            </a:r>
            <a:r>
              <a:rPr lang="es-MX"/>
              <a:t>conocer</a:t>
            </a:r>
            <a:r>
              <a:rPr lang="es-MX"/>
              <a:t> el </a:t>
            </a:r>
            <a:r>
              <a:rPr lang="es-MX"/>
              <a:t>número</a:t>
            </a:r>
            <a:r>
              <a:rPr lang="es-MX"/>
              <a:t> de prestamo solo filtramos por el que corresponde.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rPr lang="es-MX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5" y="1962350"/>
            <a:ext cx="9263074" cy="34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75" y="5444350"/>
            <a:ext cx="9263074" cy="6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24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85" name="Google Shape;1285;p124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Con el filtro aplicado obtenemos como resultados varios registros.  Buscamos entre los campos de los importes para validar si encontramos el de la diferencia:</a:t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>
                <a:solidFill>
                  <a:schemeClr val="dk1"/>
                </a:solidFill>
              </a:rPr>
              <a:t>Al encontrar el importe de la diferencia obtenemos la siguiente información: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MX">
                <a:solidFill>
                  <a:schemeClr val="dk1"/>
                </a:solidFill>
              </a:rPr>
              <a:t>E040-HACOPER: Código de Operación, indica a qué evento contable corresponde. Es el campo COD-ASIENTO de la tabla UGDTCEV, de </a:t>
            </a:r>
            <a:r>
              <a:rPr lang="es-MX">
                <a:solidFill>
                  <a:schemeClr val="dk1"/>
                </a:solidFill>
              </a:rPr>
              <a:t>ahí</a:t>
            </a:r>
            <a:r>
              <a:rPr lang="es-MX">
                <a:solidFill>
                  <a:schemeClr val="dk1"/>
                </a:solidFill>
              </a:rPr>
              <a:t> obtenemos el COD-EVENTO en este caso </a:t>
            </a:r>
            <a:r>
              <a:rPr lang="es-MX">
                <a:solidFill>
                  <a:schemeClr val="dk1"/>
                </a:solidFill>
              </a:rPr>
              <a:t> “PETC” cuya descripción es  “PERIODIFICACION DE TASA CERO”. 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MX">
                <a:solidFill>
                  <a:schemeClr val="dk1"/>
                </a:solidFill>
              </a:rPr>
              <a:t>E040-D</a:t>
            </a:r>
            <a:r>
              <a:rPr lang="es-MX">
                <a:solidFill>
                  <a:schemeClr val="dk1"/>
                </a:solidFill>
              </a:rPr>
              <a:t>ESCON: Descripción de Concepto. Es el campo CODCONLI de la tabla UGDTLIQ,  en este caso “326” cuya </a:t>
            </a:r>
            <a:r>
              <a:rPr lang="es-MX">
                <a:solidFill>
                  <a:schemeClr val="dk1"/>
                </a:solidFill>
              </a:rPr>
              <a:t>descripción</a:t>
            </a:r>
            <a:r>
              <a:rPr lang="es-MX">
                <a:solidFill>
                  <a:schemeClr val="dk1"/>
                </a:solidFill>
              </a:rPr>
              <a:t>  “COMPENSACION DE LA TASA DE INTERES”</a:t>
            </a:r>
            <a:endParaRPr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-MX">
                <a:solidFill>
                  <a:schemeClr val="dk1"/>
                </a:solidFill>
              </a:rPr>
              <a:t>E040-OBSERV: En este campo vamos a obtener el Número de Préstamo.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79389" lvl="0" marL="38098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Una vez obtenido el contrato de préstamo que está generando la diferencia podemos analizar los eventos en las tablas de Altair correspondientes.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86" name="Google Shape;1286;p124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7" name="Google Shape;1287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25" y="1652600"/>
            <a:ext cx="7543550" cy="18885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288" name="Google Shape;1288;p1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162425" y="5426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16845" y="955870"/>
            <a:ext cx="11505024" cy="615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UGDTCNC – Código de Contabilización por Evento / Concepto de Liquidación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IND-CLASEPRO: Indicador de clase de producto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COD-EVENTO: Código de Evento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CODCONLI: Código de Concepto de Liquidación    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IND-ANOACTANT: Indicador de año actual / año anterior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SIGNO: Signo  (D/H)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COD-CONTAB-A: Indica si corresponde a balance o orden. 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COD-CONTAB-BC: Este campo corresponde a la situación.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COD-CONTAB-DE: determina el concepto. (Tiene que estar definido en la UGDTCCC)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IND-CTAORDEN: Indica si va a contabilizarse en Cuenta de Balance  (H) o en cuenta de Orden ( C ).</a:t>
            </a:r>
            <a:endParaRPr/>
          </a:p>
          <a:p>
            <a:pPr indent="-14859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---------+---------+---------+---------+---------+---------+---------+---------+---------+---------+------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IND_CLASEPRO  COD_EVENTO  CODCONLI  IND_ANOACTANT  SIGNO  COD_CONTAB_A  COD_CONTAB_BC  COD_CONTAB_DE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---------+---------+---------+---------+---------+---------+---------+---------+---------+---------+------            P             FACT        S03       T              D      0             00             40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IND_CTAORDEN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25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94" name="Google Shape;1294;p125"/>
          <p:cNvSpPr/>
          <p:nvPr/>
        </p:nvSpPr>
        <p:spPr>
          <a:xfrm>
            <a:off x="255750" y="629350"/>
            <a:ext cx="11874900" cy="597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 sz="1500" u="sng">
                <a:solidFill>
                  <a:schemeClr val="dk1"/>
                </a:solidFill>
              </a:rPr>
              <a:t>Opción 2:</a:t>
            </a:r>
            <a:endParaRPr b="1" sz="1500" u="sng">
              <a:solidFill>
                <a:schemeClr val="dk1"/>
              </a:solidFill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Otra opción para encontrar analizar las diferencias contables es con los datos obtenidos del mail donde nos reportan las diferencias </a:t>
            </a:r>
            <a:endParaRPr>
              <a:solidFill>
                <a:schemeClr val="dk1"/>
              </a:solidFill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Rubro: </a:t>
            </a:r>
            <a:r>
              <a:rPr lang="es-MX">
                <a:solidFill>
                  <a:srgbClr val="222222"/>
                </a:solidFill>
                <a:highlight>
                  <a:schemeClr val="lt1"/>
                </a:highlight>
              </a:rPr>
              <a:t>138301000096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rgbClr val="222222"/>
                </a:solidFill>
                <a:highlight>
                  <a:schemeClr val="lt1"/>
                </a:highlight>
              </a:rPr>
              <a:t>Centro: 0528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rgbClr val="222222"/>
                </a:solidFill>
                <a:highlight>
                  <a:schemeClr val="lt1"/>
                </a:highlight>
              </a:rPr>
              <a:t>Fecha de la diferencia: 02/11/2020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3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>
                <a:solidFill>
                  <a:srgbClr val="222222"/>
                </a:solidFill>
                <a:highlight>
                  <a:schemeClr val="lt1"/>
                </a:highlight>
              </a:rPr>
              <a:t>Importe de la Diferencia: 2.352,94 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>
                <a:solidFill>
                  <a:schemeClr val="dk1"/>
                </a:solidFill>
              </a:rPr>
              <a:t>Buscar en la HADT006 la tabla de movimientos diarios de Altair Contabilidad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 </a:t>
            </a: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 *                        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FROM   MALP.HADT006             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WHERE   EMPRESA   =  '0072'      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  CEDESTIN  =  '0528'      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  NUCTA     =  '138301000096'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  FEPROC    &gt;  '2020-10-29'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  (IMPD     =   2352.94       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OR    IMPH     =  2352.94  )  </a:t>
            </a:r>
            <a:r>
              <a:rPr lang="es-MX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------+---------+-------+---------+---------+---------+---------+---------+---------+---------+------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FECON       FEPROC     CLACON  DESCON          TIPAPUN  IONBATCH   HANAPANU  OBSERV               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------+---------+-------+---------+---------+---------+---------+---------+---------+---------+------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2020-10-30  2020-10-30 944     INTERFAZ   UGI           B                0.  00720528039100070862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el campo OBSERV vamos a identificar el Préstamo y la fecha de la contabilidad que generó la diferencia para así poder buscar en las tablas de altair préstamos los movimientos que tuvieron en esa fecha.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5" name="Google Shape;1295;p125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26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02" name="Google Shape;1302;p126"/>
          <p:cNvSpPr/>
          <p:nvPr/>
        </p:nvSpPr>
        <p:spPr>
          <a:xfrm>
            <a:off x="255750" y="629350"/>
            <a:ext cx="11874900" cy="600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500" u="sng">
                <a:solidFill>
                  <a:schemeClr val="dk1"/>
                </a:solidFill>
              </a:rPr>
              <a:t>Opcion 3: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Otra opción que tenemos para buscar las diferencias contables es ejecutar el DMP2.B028565.JCLLIB(RUBRO) que cuenta con los siguientes pasos: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Paso 1: Borrado de los archivos de salida de los distintos pasos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Paso 2: Ejecución del proceso AUGCRUB0 que le agrega el rubro contable al final del archivo contable. El archivo de entrada es la salida del ALUG64AD con formato HAEC040.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3" name="Google Shape;1303;p126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4" name="Google Shape;1304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72" y="2094575"/>
            <a:ext cx="7888399" cy="10678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05" name="Google Shape;1305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75" y="4253298"/>
            <a:ext cx="9312000" cy="2251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06" name="Google Shape;1306;p1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27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12" name="Google Shape;1312;p127"/>
          <p:cNvSpPr/>
          <p:nvPr/>
        </p:nvSpPr>
        <p:spPr>
          <a:xfrm>
            <a:off x="255750" y="629346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Paso 3: Filtra los registros del paso anterior por rubro y sucursal (este filtro se puede modificar por el campo que necesitemos)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Paso 4: Agrega punto y coma entre los campos para ser exportados y trabajados en un excel.</a:t>
            </a:r>
            <a:endParaRPr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3" name="Google Shape;1313;p127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4" name="Google Shape;1314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25" y="1346925"/>
            <a:ext cx="7506575" cy="1574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15" name="Google Shape;1315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5" y="3428974"/>
            <a:ext cx="8059674" cy="2628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16" name="Google Shape;1316;p1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28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22" name="Google Shape;1322;p128"/>
          <p:cNvSpPr/>
          <p:nvPr/>
        </p:nvSpPr>
        <p:spPr>
          <a:xfrm>
            <a:off x="255750" y="629346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Con el archivo filtrado por el rubro y la sucursal obtenemos los siguientes registros: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el campo E040-OBSERV vamos a obtener el número de préstamos y podemos investigar en las tablas de Altair Préstamos los movimientos del mismo.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resumen: Primero es poder identificar el o los préstamos que están generando las diferencias, luego accedemos a las tablas de Altair préstamos para analizar los movimientos de los mismos.</a:t>
            </a:r>
            <a:endParaRPr>
              <a:solidFill>
                <a:schemeClr val="dk1"/>
              </a:solidFill>
              <a:highlight>
                <a:srgbClr val="00FFFF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                                       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3" name="Google Shape;1323;p128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4" name="Google Shape;132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20" y="1371970"/>
            <a:ext cx="6383676" cy="11237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25" name="Google Shape;1325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400" y="1371975"/>
            <a:ext cx="3197675" cy="11237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26" name="Google Shape;1326;p1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29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32" name="Google Shape;1332;p129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Una vez que pudimos obtener el número de Préstamo y analizamos las tablas de Altair Préstamos.</a:t>
            </a:r>
            <a:endParaRPr sz="1500">
              <a:solidFill>
                <a:schemeClr val="dk1"/>
              </a:solidFill>
            </a:endParaRPr>
          </a:p>
          <a:p>
            <a:pPr indent="0" lvl="0" marL="8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MX" sz="1500">
                <a:solidFill>
                  <a:schemeClr val="dk1"/>
                </a:solidFill>
              </a:rPr>
              <a:t>UGDTMAE (Maestra de Préstamos) podemos obtener la fecha de formalización (Feforma), la situación del préstamo (Sitpres), etc.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MX" sz="1500">
                <a:solidFill>
                  <a:schemeClr val="dk1"/>
                </a:solidFill>
              </a:rPr>
              <a:t>UGDTREC (Recibos Facturados) podemos visualizar la fecha de emisión de recibo  (FEC-EMIRECIB), la fecha esperada de pago (FEC-ESPEPAGO), si están pagos (INDPECO) y si fueron pagados con atraso (SITDEUOB), etc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MX" sz="1500">
                <a:solidFill>
                  <a:schemeClr val="dk1"/>
                </a:solidFill>
              </a:rPr>
              <a:t>UGDTMVR (Pagos de Recibos) podemos visualizar la fecha de los pagos (FEOPER, FECONTA) si contabilizan en una fecha diferente a la de la operación (FEVALOR) y si los pagos fueron reversados (INDRETRO, FECRETRO), etc.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-MX" sz="1500">
                <a:solidFill>
                  <a:schemeClr val="dk1"/>
                </a:solidFill>
              </a:rPr>
              <a:t>UGDTMOV (Maestra de Movimientos) podemos visualizar los movimientos del préstamo (COD-EVENTO) con su respectiva fecha (FEOPER, FECONTA), si contabilizan en una fecha diferente a la de la operación (FEVALOR)  y si están reversados (INDRETRO, FECRETRO), los conceptos que fueron parte del evento (CODCONLI) con su respectivo importe (IMPMOVI). En el caso de cambios en alguno de sus campos (VALOR_ANT, VALOR_NUE), etc.</a:t>
            </a:r>
            <a:endParaRPr sz="1500">
              <a:solidFill>
                <a:schemeClr val="dk1"/>
              </a:solidFill>
            </a:endParaRPr>
          </a:p>
          <a:p>
            <a:pPr indent="0" lvl="0" marL="8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33" name="Google Shape;1333;p129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1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30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40" name="Google Shape;1340;p130"/>
          <p:cNvSpPr/>
          <p:nvPr/>
        </p:nvSpPr>
        <p:spPr>
          <a:xfrm>
            <a:off x="131975" y="678875"/>
            <a:ext cx="11874900" cy="617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1" lang="es-MX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UGDTMAE:</a:t>
            </a:r>
            <a:endParaRPr b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OFICINA  CUENTA        SITPRES  FEFORMA     FECSIT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0528     039100070862  8        2020-10-30  2020-10-30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1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UGDTMOV:</a:t>
            </a:r>
            <a:endParaRPr b="1" sz="11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OFICINA  CUENTA        COD_EVENTO  CODCONLI  FEOPER      INDRETRO  FECRETRO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0528     039100070862  FOPR        K01       2020-10-30  S         2020-11-02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0528     039100070862  FOPR        326       2020-10-30  S         2020-11-02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0528     039100070862  FOPR        I17       2020-10-30  S         2020-11-02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 u="sng">
                <a:solidFill>
                  <a:schemeClr val="dk1"/>
                </a:solidFill>
              </a:rPr>
              <a:t>Los datos que obtuvimos son: </a:t>
            </a:r>
            <a:endParaRPr sz="1500" u="sng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Formalización: 30-10-2020</a:t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Reversa de Formalización: 02-11-2020</a:t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Con esta información revisamos la contabilidad generada por el sistema en las diarias de 30-10-2020 y 02-11-2020.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38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9389" lvl="0" marL="38098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1" name="Google Shape;1341;p130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1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31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48" name="Google Shape;1348;p131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8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En la contabilidad del 30-10-2020  vemos los siguientes eventos contables: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MX" sz="1500">
                <a:solidFill>
                  <a:schemeClr val="dk1"/>
                </a:solidFill>
              </a:rPr>
              <a:t>Formalización. (K01 -  I07 - 326)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MX" sz="1500">
                <a:solidFill>
                  <a:schemeClr val="dk1"/>
                </a:solidFill>
              </a:rPr>
              <a:t>Devengo de tasa de compensación (326)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MX" sz="1500">
                <a:solidFill>
                  <a:schemeClr val="dk1"/>
                </a:solidFill>
              </a:rPr>
              <a:t>Periodificación (101)</a:t>
            </a:r>
            <a:endParaRPr sz="1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279389" lvl="0" marL="38098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9" name="Google Shape;1349;p131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0" name="Google Shape;1350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75" y="2526100"/>
            <a:ext cx="8900424" cy="3385825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51" name="Google Shape;1351;p1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32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57" name="Google Shape;1357;p132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En la contabilidad del 02-11-2020  vemos el siguiente evento contable: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MX" sz="1500">
                <a:solidFill>
                  <a:schemeClr val="dk1"/>
                </a:solidFill>
              </a:rPr>
              <a:t>Reversa de la formalización</a:t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Faltó realizar la reversa del devengo de la Tasa de Compensación.</a:t>
            </a:r>
            <a:endParaRPr sz="1500">
              <a:solidFill>
                <a:schemeClr val="dk1"/>
              </a:solidFill>
            </a:endParaRPr>
          </a:p>
          <a:p>
            <a:pPr indent="0" lvl="0" marL="8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58" name="Google Shape;1358;p132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75" y="1964275"/>
            <a:ext cx="7643899" cy="19351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60" name="Google Shape;1360;p1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33"/>
          <p:cNvSpPr txBox="1"/>
          <p:nvPr/>
        </p:nvSpPr>
        <p:spPr>
          <a:xfrm>
            <a:off x="131975" y="55331"/>
            <a:ext cx="1187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Diferencias Co</a:t>
            </a:r>
            <a:r>
              <a:rPr lang="es-MX" sz="2800">
                <a:solidFill>
                  <a:srgbClr val="FF0000"/>
                </a:solidFill>
              </a:rPr>
              <a:t>ntables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C</a:t>
            </a:r>
            <a:r>
              <a:rPr lang="es-MX" sz="2800">
                <a:solidFill>
                  <a:srgbClr val="FF0000"/>
                </a:solidFill>
              </a:rPr>
              <a:t>ó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 buscarl</a:t>
            </a:r>
            <a:r>
              <a:rPr lang="es-MX" sz="2800">
                <a:solidFill>
                  <a:srgbClr val="FF0000"/>
                </a:solidFill>
              </a:rPr>
              <a:t>a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66" name="Google Shape;1366;p133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Buscamos en la contabilidad de fin de mes los rubros impactados por el devengo de fin de mes de la tasa de compensación, filtrando el archivo por los siguientes campos: E040-OBSERV = 00720528039100070862 y E040-HACOPER = 944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Se realizó el siguiente asiento contable: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Debe:  138301000096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Haber: 511047000097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Con estos datos solicitamos al sector de control centralizado realizar el siguiente ajuste para reversar el del 30-10-2020: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Haber:  138301000096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500">
                <a:solidFill>
                  <a:schemeClr val="dk1"/>
                </a:solidFill>
              </a:rPr>
              <a:t>Debe:   511047000097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7" name="Google Shape;1367;p133"/>
          <p:cNvSpPr txBox="1"/>
          <p:nvPr/>
        </p:nvSpPr>
        <p:spPr>
          <a:xfrm>
            <a:off x="501715" y="562093"/>
            <a:ext cx="3420000" cy="276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4"/>
          <p:cNvSpPr txBox="1"/>
          <p:nvPr/>
        </p:nvSpPr>
        <p:spPr>
          <a:xfrm>
            <a:off x="162425" y="54261"/>
            <a:ext cx="1189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Diferencias Contables: Cómo buscarlas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374" name="Google Shape;1374;p134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134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En los casos que varios movimientos </a:t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tengan la misma clave de interfaz</a:t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podemos determinar a qué tipo de rubro</a:t>
            </a:r>
            <a:endParaRPr sz="1600">
              <a:solidFill>
                <a:schemeClr val="dk1"/>
              </a:solidFill>
            </a:endParaRPr>
          </a:p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s-MX" sz="1600">
                <a:solidFill>
                  <a:schemeClr val="dk1"/>
                </a:solidFill>
              </a:rPr>
              <a:t> imputa con el </a:t>
            </a:r>
            <a:r>
              <a:rPr lang="es-MX" sz="1600">
                <a:solidFill>
                  <a:schemeClr val="dk1"/>
                </a:solidFill>
              </a:rPr>
              <a:t>código</a:t>
            </a:r>
            <a:r>
              <a:rPr lang="es-MX" sz="1600">
                <a:solidFill>
                  <a:schemeClr val="dk1"/>
                </a:solidFill>
              </a:rPr>
              <a:t> de contabilización.</a:t>
            </a:r>
            <a:endParaRPr sz="1600">
              <a:solidFill>
                <a:schemeClr val="dk1"/>
              </a:solidFill>
            </a:endParaRPr>
          </a:p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6" name="Google Shape;1376;p13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7" name="Google Shape;1377;p134"/>
          <p:cNvGraphicFramePr/>
          <p:nvPr/>
        </p:nvGraphicFramePr>
        <p:xfrm>
          <a:off x="4292548" y="8973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739350"/>
                <a:gridCol w="4967725"/>
                <a:gridCol w="1565700"/>
              </a:tblGrid>
              <a:tr h="24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600" u="none" cap="none" strike="noStrike"/>
                        <a:t>CLVINT</a:t>
                      </a:r>
                      <a:endParaRPr b="1" i="0" sz="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600" u="none" cap="none" strike="noStrike"/>
                        <a:t>DESCRIPCION</a:t>
                      </a:r>
                      <a:endParaRPr b="1" i="0" sz="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600" u="none" cap="none" strike="noStrike"/>
                        <a:t>COD CONTABLE</a:t>
                      </a:r>
                      <a:endParaRPr b="1" i="0" sz="6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AJUSTES CAPITAL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00800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INTERESES GANADOS  CAPITAL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00802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AJUSTES INTERESES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00900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INTERESES GANADOS  CUOTA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00902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AJUST COSTOS AMORT COM A DEV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00049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 APERTURA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00050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 CANCELACION ANTICIPADA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00051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 DE INT SUB DE PREST PREND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00052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COMICION DE AVAL FIANZAS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00053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UGC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 DE SEGUROS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00054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UGD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SEGUROS DE VIDA- ACTIVAS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UGF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ACTIVAS-CAPITALES- AVALES FIANZAS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UGH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PREMIOS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UGI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GANADOS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UGI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DEV A COBRAR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00003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UGI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INTERESES DOCUMENTADOS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00006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UGI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DOCUMENTADOS QUEBRANTO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00038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UGI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GANADOS QUEBRANTO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00039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UGK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ACTIVAS-CAPITALES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00001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UGM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INTERESES PUNITORIOS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00005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UGM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INTERESES PUNITORIOS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00005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UGP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 NACIONAL ACTIVAS ALTAIR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UGS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COMISIONES SEG VIDA-ACTIVAS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UGT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COMPLEMENTARIOS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00004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UGT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INT COMPLEMENTARIOS 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00004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UGV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 PROVINC ACTIVAS ALTAIR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IMPUESTOS PEND COBRO  IVA TAS GRAL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00011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IMPUESTOS PEND COBRO  IVA ACRECENTAMIENTO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00012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IMPUESTOS PEND COBRO  IVA TAS REDUCIDA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00013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IMPUESTOS PEND COBRO  IVA NO CATEGORIZADO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00014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IVA PEND DE COB-PERC. RG 2408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00015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UGW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IVA PEND COB- PERCEP.RG2408-ALIC. RED.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00063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UGX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COMISIONES SEG VIDA SEG INCENDIO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00061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UGX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COMISIONES SEG DE VIDA SEG VEHICULO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00062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  <a:tr h="146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UGZ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SEG DE VIDA PEND DE COBRO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600" u="none" cap="none" strike="noStrike"/>
                        <a:t> </a:t>
                      </a:r>
                      <a:endParaRPr b="0" i="0" sz="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25" marB="0" marR="5925" marL="5925" anchor="b"/>
                </a:tc>
              </a:tr>
            </a:tbl>
          </a:graphicData>
        </a:graphic>
      </p:graphicFrame>
      <p:sp>
        <p:nvSpPr>
          <p:cNvPr id="1378" name="Google Shape;1378;p1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62425" y="5426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- 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27"/>
          <p:cNvGrpSpPr/>
          <p:nvPr/>
        </p:nvGrpSpPr>
        <p:grpSpPr>
          <a:xfrm>
            <a:off x="1584813" y="1938337"/>
            <a:ext cx="7915275" cy="2981325"/>
            <a:chOff x="457200" y="2047875"/>
            <a:chExt cx="7975600" cy="3521075"/>
          </a:xfrm>
        </p:grpSpPr>
        <p:sp>
          <p:nvSpPr>
            <p:cNvPr id="223" name="Google Shape;223;p27"/>
            <p:cNvSpPr/>
            <p:nvPr/>
          </p:nvSpPr>
          <p:spPr>
            <a:xfrm>
              <a:off x="457200" y="2047875"/>
              <a:ext cx="1473231" cy="494975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2700">
              <a:solidFill>
                <a:srgbClr val="66234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r" dir="108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UGDTLIQ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Códigos conceptos de liquidación tos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733178" y="2047875"/>
              <a:ext cx="1473231" cy="494975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2700">
              <a:solidFill>
                <a:srgbClr val="66234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UGDTEVC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Conceptos por evento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6959570" y="2047875"/>
              <a:ext cx="1473230" cy="494975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2700">
              <a:solidFill>
                <a:srgbClr val="66234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UGDTCEV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Conceptos por evento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73196" y="3637796"/>
              <a:ext cx="1473231" cy="494975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2700">
              <a:solidFill>
                <a:srgbClr val="66234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UGDTCNC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Conceptos contables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7"/>
            <p:cNvCxnSpPr>
              <a:stCxn id="223" idx="3"/>
              <a:endCxn id="224" idx="1"/>
            </p:cNvCxnSpPr>
            <p:nvPr/>
          </p:nvCxnSpPr>
          <p:spPr>
            <a:xfrm>
              <a:off x="1930431" y="2295362"/>
              <a:ext cx="18027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7"/>
            <p:cNvCxnSpPr>
              <a:stCxn id="224" idx="3"/>
              <a:endCxn id="225" idx="1"/>
            </p:cNvCxnSpPr>
            <p:nvPr/>
          </p:nvCxnSpPr>
          <p:spPr>
            <a:xfrm>
              <a:off x="5206409" y="2295362"/>
              <a:ext cx="175320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7"/>
            <p:cNvCxnSpPr/>
            <p:nvPr/>
          </p:nvCxnSpPr>
          <p:spPr>
            <a:xfrm flipH="1" rot="-5400000">
              <a:off x="2127319" y="3147783"/>
              <a:ext cx="1490552" cy="3199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7"/>
            <p:cNvCxnSpPr/>
            <p:nvPr/>
          </p:nvCxnSpPr>
          <p:spPr>
            <a:xfrm>
              <a:off x="2862997" y="2409733"/>
              <a:ext cx="8765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7"/>
            <p:cNvCxnSpPr/>
            <p:nvPr/>
          </p:nvCxnSpPr>
          <p:spPr>
            <a:xfrm rot="5400000">
              <a:off x="2000060" y="2292551"/>
              <a:ext cx="15186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7"/>
            <p:cNvCxnSpPr/>
            <p:nvPr/>
          </p:nvCxnSpPr>
          <p:spPr>
            <a:xfrm rot="5400000">
              <a:off x="3521941" y="2285989"/>
              <a:ext cx="15374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7"/>
            <p:cNvCxnSpPr/>
            <p:nvPr/>
          </p:nvCxnSpPr>
          <p:spPr>
            <a:xfrm rot="5400000">
              <a:off x="5255244" y="2290676"/>
              <a:ext cx="151867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7"/>
            <p:cNvCxnSpPr/>
            <p:nvPr/>
          </p:nvCxnSpPr>
          <p:spPr>
            <a:xfrm rot="5400000">
              <a:off x="6761129" y="2295364"/>
              <a:ext cx="15374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7"/>
            <p:cNvCxnSpPr/>
            <p:nvPr/>
          </p:nvCxnSpPr>
          <p:spPr>
            <a:xfrm rot="5400000">
              <a:off x="3522878" y="2401295"/>
              <a:ext cx="15186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27"/>
            <p:cNvSpPr/>
            <p:nvPr/>
          </p:nvSpPr>
          <p:spPr>
            <a:xfrm flipH="1" rot="-5400000">
              <a:off x="5182410" y="2228043"/>
              <a:ext cx="174366" cy="132766"/>
            </a:xfrm>
            <a:prstGeom prst="flowChartMerg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124233" y="4130897"/>
              <a:ext cx="172757" cy="131243"/>
            </a:xfrm>
            <a:prstGeom prst="flowChartMerg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81194" y="5073975"/>
              <a:ext cx="1473230" cy="494975"/>
            </a:xfrm>
            <a:prstGeom prst="roundRect">
              <a:avLst>
                <a:gd fmla="val 16667" name="adj"/>
              </a:avLst>
            </a:prstGeom>
            <a:solidFill>
              <a:srgbClr val="99CCFF"/>
            </a:solidFill>
            <a:ln cap="flat" cmpd="sng" w="12700">
              <a:solidFill>
                <a:srgbClr val="66234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UGDTCCC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Conceptos contables</a:t>
              </a:r>
              <a:endPara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 rot="5400000">
              <a:off x="3582012" y="2230716"/>
              <a:ext cx="174367" cy="131167"/>
            </a:xfrm>
            <a:prstGeom prst="flowChartMerg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flipH="1" rot="-5400000">
              <a:off x="1926427" y="3818763"/>
              <a:ext cx="174366" cy="131167"/>
            </a:xfrm>
            <a:prstGeom prst="flowChartMerge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p27"/>
            <p:cNvCxnSpPr/>
            <p:nvPr/>
          </p:nvCxnSpPr>
          <p:spPr>
            <a:xfrm>
              <a:off x="1956025" y="3885284"/>
              <a:ext cx="911771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7"/>
            <p:cNvCxnSpPr>
              <a:stCxn id="226" idx="2"/>
              <a:endCxn id="238" idx="0"/>
            </p:cNvCxnSpPr>
            <p:nvPr/>
          </p:nvCxnSpPr>
          <p:spPr>
            <a:xfrm>
              <a:off x="1209812" y="4132771"/>
              <a:ext cx="8100" cy="94110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7"/>
            <p:cNvCxnSpPr/>
            <p:nvPr/>
          </p:nvCxnSpPr>
          <p:spPr>
            <a:xfrm rot="10800000">
              <a:off x="1143428" y="4258391"/>
              <a:ext cx="13276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7"/>
            <p:cNvCxnSpPr/>
            <p:nvPr/>
          </p:nvCxnSpPr>
          <p:spPr>
            <a:xfrm rot="10800000">
              <a:off x="1148227" y="4952106"/>
              <a:ext cx="132767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5" name="Google Shape;245;p27"/>
          <p:cNvSpPr/>
          <p:nvPr/>
        </p:nvSpPr>
        <p:spPr>
          <a:xfrm>
            <a:off x="343488" y="1106592"/>
            <a:ext cx="115050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Relaciones de las tablas.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35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4" name="Google Shape;1384;p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135"/>
          <p:cNvSpPr txBox="1"/>
          <p:nvPr>
            <p:ph type="title"/>
          </p:nvPr>
        </p:nvSpPr>
        <p:spPr>
          <a:xfrm>
            <a:off x="2046896" y="2652350"/>
            <a:ext cx="80982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MX" sz="10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Gracias </a:t>
            </a:r>
            <a:br>
              <a:rPr lang="es-MX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s-MX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br>
              <a:rPr lang="es-MX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1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8"/>
          <p:cNvPicPr preferRelativeResize="0"/>
          <p:nvPr/>
        </p:nvPicPr>
        <p:blipFill rotWithShape="1">
          <a:blip r:embed="rId3">
            <a:alphaModFix/>
          </a:blip>
          <a:srcRect b="3964" l="49933" r="0" t="3963"/>
          <a:stretch/>
        </p:blipFill>
        <p:spPr>
          <a:xfrm>
            <a:off x="575867" y="1"/>
            <a:ext cx="6629806" cy="68579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type="title"/>
          </p:nvPr>
        </p:nvSpPr>
        <p:spPr>
          <a:xfrm>
            <a:off x="296467" y="1503640"/>
            <a:ext cx="4500122" cy="445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Clave de Interfaz </a:t>
            </a:r>
            <a:b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b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Clave de Conversión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255" name="Google Shape;2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9" y="1107400"/>
            <a:ext cx="5507803" cy="4640324"/>
          </a:xfrm>
          <a:custGeom>
            <a:rect b="b" l="l" r="r" t="t"/>
            <a:pathLst>
              <a:path extrusionOk="0" h="5380277" w="501731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109139" y="86166"/>
            <a:ext cx="1189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 - Clave de Interfaz y Clave de Conversión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 txBox="1"/>
          <p:nvPr/>
        </p:nvSpPr>
        <p:spPr>
          <a:xfrm>
            <a:off x="238539" y="54084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238539" y="817842"/>
            <a:ext cx="11700097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1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Interfaz (CLVINT):  Identifica al aplicativo y tipo de concepto a contabilizar, donde las primeras 2 posiciones  corresponde al aplicativo (UG) y la tercer posición es el tipo de concepto de la UGDTLIQ (LIQ-TIPOCPTO). Ejemplo: UGK capital, UGI intereses, UGC Comisiones, etc. </a:t>
            </a:r>
            <a:endParaRPr/>
          </a:p>
          <a:p>
            <a:pPr indent="-360000" lvl="1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Conversión (CLVCONV):  Grupo de indicadores que nos permite diferenciar el rubro contable para una misma clave de interfaz. La clave de conversión para Préstamos se arma y está compuesta por: 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Producto/Subproducto del Préstamo (UGDTMAE)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Subsector (Dato de Personas)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361" y="4296454"/>
            <a:ext cx="2977038" cy="213776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109139" y="86166"/>
            <a:ext cx="11897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- Clave de Interfaz y Clave de Conversión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38539" y="54084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238539" y="817842"/>
            <a:ext cx="11700097" cy="577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1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Conversión (CLVCONV):  Continuación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Empresa Tutelada (Dato de Personas)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Destino de Fondo del Préstamo (UGDTMAE)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 Contabilización (UGDTCNC integrado por COD-CONTAB-A, COD-CONTAB-BC y COD-CONTAB-DE)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Divisa del Préstamo (UGDTMAE)</a:t>
            </a:r>
            <a:endParaRPr/>
          </a:p>
          <a:p>
            <a:pPr indent="-285750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Varios: </a:t>
            </a: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campo libre donde cada aplicativo parametriza de acuerdo a su necesidad, para UG tiene la siguiente estructura:</a:t>
            </a:r>
            <a:endParaRPr/>
          </a:p>
          <a:p>
            <a:pPr indent="-163829" lvl="5" marL="2571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7" marL="3028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País de Residencia (2 Posiciones de la UGDTAUX – AUX-PAIS-RE)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7" marL="3028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Garantía (1 posición): Es “S” cuando la garantía del préstamo es ‘036’ o ‘037’ (UGDTMAE-CODIGAR), en cualquier otro caso es blanco.</a:t>
            </a:r>
            <a:endParaRPr/>
          </a:p>
          <a:p>
            <a:pPr indent="-285750" lvl="7" marL="3028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Aplicativo UG (2 posiciones): Es el aplicativo destino del movimiento</a:t>
            </a:r>
            <a:endParaRPr/>
          </a:p>
          <a:p>
            <a:pPr indent="-285750" lvl="7" marL="3028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Indicador de Instrumento (1 posición):  Instrumento del Préstamo (UGDTMAE-IND-INSTRU)</a:t>
            </a:r>
            <a:endParaRPr/>
          </a:p>
          <a:p>
            <a:pPr indent="-238080" lvl="8" marL="35604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185261" y="32541"/>
            <a:ext cx="11874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- Clave de Interfaz y Clave de Conversión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238539" y="817842"/>
            <a:ext cx="11700097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1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claves de interfaz de UG son:</a:t>
            </a:r>
            <a:endParaRPr/>
          </a:p>
          <a:p>
            <a:pPr indent="-222840" lvl="1" marL="81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31"/>
          <p:cNvGraphicFramePr/>
          <p:nvPr/>
        </p:nvGraphicFramePr>
        <p:xfrm>
          <a:off x="1688123" y="16039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{9D839850-48FF-4D08-A217-2D9BDF4CC0CC}</a:tableStyleId>
              </a:tblPr>
              <a:tblGrid>
                <a:gridCol w="1379925"/>
                <a:gridCol w="1581300"/>
                <a:gridCol w="3396100"/>
              </a:tblGrid>
              <a:tr h="34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 USA EN ARGENTINA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CLVINT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44450" marL="44450" anchor="b"/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ACTIVAS-AJUSTE CER-UVA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UGC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COMISIONES-ALTAIR PRESTAMOS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SEGUROS DE VIDA- ACTIVAS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No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UGF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ACTIVAS-CAPITALES     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PREMIOS               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UGI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INT DEV A COBRAR-ACTIVAS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ACTIVAS-CAPITALES     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UGM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INTERESES PUNITORIOS  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UGP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IMP NACIONAL ACTIVAS ALTAIR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COMISIONES SEG VIDA-ACTIVAS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UGT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INT COMPLEMENTARIOS ACTIVAS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UGV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IMP PROVINC ACTIVAS ALTAIR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UGW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IMPUESTOS PEND COBRO   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UGX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COMISIONES SEG VIDA-ACTIVAS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  <a:tr h="28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>
                          <a:solidFill>
                            <a:schemeClr val="dk1"/>
                          </a:solidFill>
                        </a:rPr>
                        <a:t>Si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UGZ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SEG DE VIDA PEND DE COBRO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 anchor="b">
                    <a:solidFill>
                      <a:srgbClr val="FCD0D0"/>
                    </a:solidFill>
                  </a:tcPr>
                </a:tc>
              </a:tr>
            </a:tbl>
          </a:graphicData>
        </a:graphic>
      </p:graphicFrame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/>
        </p:nvSpPr>
        <p:spPr>
          <a:xfrm>
            <a:off x="122163" y="92713"/>
            <a:ext cx="12069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 - Clave Interfaz y Clave Conversión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501539" y="964968"/>
            <a:ext cx="11188746" cy="53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de Conversión completa de HA está compuesta por los siguientes campos aunque para UG solo se utilizan los resaltados: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32"/>
          <p:cNvGraphicFramePr/>
          <p:nvPr/>
        </p:nvGraphicFramePr>
        <p:xfrm>
          <a:off x="1820276" y="131752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{9D839850-48FF-4D08-A217-2D9BDF4CC0CC}</a:tableStyleId>
              </a:tblPr>
              <a:tblGrid>
                <a:gridCol w="2221325"/>
                <a:gridCol w="1077000"/>
              </a:tblGrid>
              <a:tr h="27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DESCRIPCION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LONGITUD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b"/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PRODUCTO         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SUBPRODUCTO      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MX" sz="1000" u="none" cap="none" strike="noStrike">
                          <a:solidFill>
                            <a:schemeClr val="dk1"/>
                          </a:solidFill>
                        </a:rPr>
                        <a:t>GARANTIA      </a:t>
                      </a: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   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TIPO DE PLAZO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PLAZO    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SUBSECTOR      </a:t>
                      </a: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SECTOR B.E.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CNAE </a:t>
                      </a: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    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EMPRESA TUTELADA 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AMBITO   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MOROSIDAD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INVERSION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OPERACION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CODIGO CONTABLE  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DIVISA   </a:t>
                      </a: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     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TIPO DE DIVISA   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6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DATO PARA EL MIS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  <a:tr h="27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 u="none" cap="none" strike="noStrike">
                          <a:solidFill>
                            <a:schemeClr val="dk1"/>
                          </a:solidFill>
                        </a:rPr>
                        <a:t>VARIOS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>
                    <a:solidFill>
                      <a:srgbClr val="FDCFD3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/>
          <p:nvPr/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3">
            <a:alphaModFix/>
          </a:blip>
          <a:srcRect b="3964" l="49933" r="0" t="3963"/>
          <a:stretch/>
        </p:blipFill>
        <p:spPr>
          <a:xfrm>
            <a:off x="575867" y="1"/>
            <a:ext cx="6629806" cy="68579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4" name="Google Shape;304;p33"/>
          <p:cNvSpPr txBox="1"/>
          <p:nvPr>
            <p:ph type="title"/>
          </p:nvPr>
        </p:nvSpPr>
        <p:spPr>
          <a:xfrm>
            <a:off x="296467" y="1891226"/>
            <a:ext cx="4670624" cy="331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Tablas Paramétricas HA</a:t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306" name="Google Shape;3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9" y="1107400"/>
            <a:ext cx="5507803" cy="4640324"/>
          </a:xfrm>
          <a:custGeom>
            <a:rect b="b" l="l" r="r" t="t"/>
            <a:pathLst>
              <a:path extrusionOk="0" h="5380277" w="501731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/>
        </p:nvSpPr>
        <p:spPr>
          <a:xfrm>
            <a:off x="120557" y="11265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 - Tablas Paramétricas 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511125" y="876184"/>
            <a:ext cx="11442335" cy="5454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tablas paramétrica de HA son: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8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HADT001 – Descripción del Rubro: Esta tabla nos permite ver la descripción completa y reducida del rubro, de esta manera nos podemos  dar una idea en que tipo de rubro estamos trabajando. Los Principales campos que contiene esta tabla son:</a:t>
            </a:r>
            <a:endParaRPr sz="1500"/>
          </a:p>
          <a:p>
            <a:pPr indent="-25908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NUCTA: Rubro Contable </a:t>
            </a:r>
            <a:endParaRPr sz="1500"/>
          </a:p>
          <a:p>
            <a:pPr indent="-25908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DECTA: Descripción larga del rubro</a:t>
            </a:r>
            <a:endParaRPr sz="1500"/>
          </a:p>
          <a:p>
            <a:pPr indent="-163830" lvl="2" marL="12001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HADT031 – Parametría obligatoria de la clave de conversión por cada clave de interfaz 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CLVINT: Clave de Interfaz.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DESINT: Descripción de la Clave de Interfaz.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NECATRXX: Campos de la clave de conversión, los que tienen ‘S’ son obligatorios, los que son ‘N’ no son obligatorios.</a:t>
            </a:r>
            <a:endParaRPr sz="1500"/>
          </a:p>
          <a:p>
            <a:pPr indent="-23808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HADT014 – Relación entre el Rubro Contable, la Clave de Interfaz y Clave de Conversión.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CLVINT: Clave de Interfaz.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NUCTA: Rubro Contable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CLVCONV : Clave de Conversión</a:t>
            </a:r>
            <a:endParaRPr sz="1500"/>
          </a:p>
          <a:p>
            <a:pPr indent="-23808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HADT047 – Rubro BCRA y su descripción.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NUMCTARE: Rubro BCRA.</a:t>
            </a:r>
            <a:endParaRPr sz="1500"/>
          </a:p>
          <a:p>
            <a:pPr indent="-33333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DECTAREL: Descripción.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185261" y="35707"/>
            <a:ext cx="118214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–  Índice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94697" y="512760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346150" y="938826"/>
            <a:ext cx="11202600" cy="5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NDICE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Aspectos Generales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Taller de Producto – Tablas paramétricas UG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Interfaz y Clave de conversión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 paramétricas HA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Procesos Contables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Esquemas Contables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Rubros Contables: Cómo buscarlos</a:t>
            </a:r>
            <a:endParaRPr sz="1200"/>
          </a:p>
          <a:p>
            <a:pPr indent="-2730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Courier New"/>
              <a:buChar char="o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Diferencias Contables: Cómo buscarl</a:t>
            </a:r>
            <a:r>
              <a:rPr lang="es-MX" sz="1600">
                <a:solidFill>
                  <a:schemeClr val="dk1"/>
                </a:solidFill>
              </a:rPr>
              <a:t>a</a:t>
            </a: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/>
          </a:p>
          <a:p>
            <a:pPr indent="-14859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4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4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4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122163" y="92713"/>
            <a:ext cx="12069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 - Tablas Paramétricas HA</a:t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501539" y="964968"/>
            <a:ext cx="11188746" cy="53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campos que componen la Clave de Conversión son los siguientes: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35"/>
          <p:cNvGraphicFramePr/>
          <p:nvPr/>
        </p:nvGraphicFramePr>
        <p:xfrm>
          <a:off x="1378594" y="15689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{9D839850-48FF-4D08-A217-2D9BDF4CC0CC}</a:tableStyleId>
              </a:tblPr>
              <a:tblGrid>
                <a:gridCol w="2204050"/>
                <a:gridCol w="1948725"/>
                <a:gridCol w="1737525"/>
              </a:tblGrid>
              <a:tr h="25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DEL CAMPO DE LA TABLA HADT031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LONGITUD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PRODUCTO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SUBPRODUCTO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GARANTIA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DE PLAZO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PLAZO   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NECATR06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SUBSECTOR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SECTOR B.E.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NECATR08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CNAE    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NECATR09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EMPRESA TUTELADA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AMBITO  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MOROSIDAD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NECATR12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INVERSION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OPERACION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NECATR14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CODIGO CONTABLE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NECATR15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DIVISA        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NECATR16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TIPO DE DIVISA    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48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NECATR17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DATO PARA EL MIS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  <a:tr h="25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NECAVARI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VARIOS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9525" marB="0" marR="9525" marL="9525" anchor="ctr">
                    <a:solidFill>
                      <a:srgbClr val="FDCFD3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/>
          <p:nvPr/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3964" l="49933" r="0" t="3963"/>
          <a:stretch/>
        </p:blipFill>
        <p:spPr>
          <a:xfrm>
            <a:off x="575867" y="1"/>
            <a:ext cx="6629806" cy="68579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4" name="Google Shape;334;p36"/>
          <p:cNvSpPr txBox="1"/>
          <p:nvPr>
            <p:ph type="title"/>
          </p:nvPr>
        </p:nvSpPr>
        <p:spPr>
          <a:xfrm>
            <a:off x="516249" y="2195002"/>
            <a:ext cx="3658053" cy="178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Procesos Contables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336" name="Google Shape;3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9" y="1107400"/>
            <a:ext cx="5507803" cy="4640324"/>
          </a:xfrm>
          <a:custGeom>
            <a:rect b="b" l="l" r="r" t="t"/>
            <a:pathLst>
              <a:path extrusionOk="0" h="5380277" w="501731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7" name="Google Shape;337;p3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/>
        </p:nvSpPr>
        <p:spPr>
          <a:xfrm>
            <a:off x="195475" y="80266"/>
            <a:ext cx="118112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200">
                <a:solidFill>
                  <a:srgbClr val="FF0000"/>
                </a:solidFill>
              </a:rPr>
              <a:t>Altair Préstamos  - Procesos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501715" y="1146868"/>
            <a:ext cx="1064436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39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185261" y="937757"/>
            <a:ext cx="11357165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Generales:</a:t>
            </a:r>
            <a:endParaRPr sz="1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Préstamos genera los asientos contables a HA a través de la generación del archivo HAEC040.</a:t>
            </a:r>
            <a:endParaRPr sz="1200"/>
          </a:p>
          <a:p>
            <a:pPr indent="-273050" lvl="1" marL="7429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Préstamos genera el cuadre operativo/contable a HA a través de la generación del archivo HAEC042. Tener presente que cuando se habla de operativo/contable solo se realiza a nivel de saldos de cada rubro y no por movimientos.</a:t>
            </a:r>
            <a:endParaRPr sz="1200"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de liquidación que realizan Operativo/Contable son:</a:t>
            </a:r>
            <a:endParaRPr sz="1200"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Capital Vencido Impago (K02)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de Ajuste (K13)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Teórico de Capital (K21)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de Capital Ajustado (K23)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Incendio (S01)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 (S03)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Bien (S04)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Intereses Ordinarios (101)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 de Apertura (301)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Compensación de Tasa de Interés (326) </a:t>
            </a:r>
            <a:endParaRPr sz="1200"/>
          </a:p>
          <a:p>
            <a:pPr indent="-273050" lvl="3" marL="16573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 sobre interés saldo deudor ………(I16………).</a:t>
            </a:r>
            <a:endParaRPr sz="1200"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55850" y="24208"/>
            <a:ext cx="1194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3200">
                <a:solidFill>
                  <a:srgbClr val="FF0000"/>
                </a:solidFill>
              </a:rPr>
              <a:t>é</a:t>
            </a: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 - Procesos Contables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 que utiliza la Contabilidad: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/>
          <p:nvPr/>
        </p:nvSpPr>
        <p:spPr>
          <a:xfrm>
            <a:off x="285395" y="1149890"/>
            <a:ext cx="5263722" cy="274146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765547" y="1097618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Altair Prestamos</a:t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315591" y="1374615"/>
            <a:ext cx="50826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UGDTLIQ –Código de Conceptos de Liquidación.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UGDTEVC– Conceptos de Liquidación por Evento.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UGDTECC – Código y Clacon de Cargo / Abono  por           Evento/ Producto / Subproducto.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UGDTCEV – Códigos de Asiento por Evento.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UGDTCNC – Código de Contabilización por Evento / Concepto de Liquidación.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UGDTTCN – Repositorio de Contabilidad.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UGDTCOJ – Códigos de Jurisdicción por Impuestos.</a:t>
            </a:r>
            <a:endParaRPr sz="1500"/>
          </a:p>
          <a:p>
            <a:pPr indent="-23808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08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6043160" y="1160085"/>
            <a:ext cx="5263722" cy="334759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6827533" y="960511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Altair Contabilidad </a:t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6096000" y="1368554"/>
            <a:ext cx="5210882" cy="317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HADT001 – Descripción del Rubro</a:t>
            </a:r>
            <a:endParaRPr sz="1500"/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HADT006 – Movimientos Contables Diarios</a:t>
            </a:r>
            <a:endParaRPr sz="1500"/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HADT014 – Parametría Clave de Interfaz +   Clave de Conversión.</a:t>
            </a:r>
            <a:endParaRPr sz="1500"/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HADT040 - Se encuentran las Cuentas Contables de los Planes relacionados. (BCRA - Cargabal)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HADT047 - Se encuentran las Relaciones entre Cuentas.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HADT031 – Parametria Clave de Interfaz</a:t>
            </a:r>
            <a:endParaRPr sz="1500"/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HADT061 -  Se encuentran las Cuentas Adicionales de las Cuentas Contables.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3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HADT021 – Relación de la ClaCon con el 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Código de operación de la BGDTCOO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158550" y="618146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89" lvl="0" marL="38098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300481" y="4289013"/>
            <a:ext cx="5263722" cy="194214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794436" y="4099634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Altair Arquitectura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315567" y="4507677"/>
            <a:ext cx="50826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65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2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QGDTJOU – Se graban los movimientos contables del online.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080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31975" y="678871"/>
            <a:ext cx="11874900" cy="577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320325" y="957626"/>
            <a:ext cx="11498100" cy="5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Archivos Contables: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2850" lvl="1" marL="81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ALUG64AD – Archivo Contabilidad  (HAEC040)🡪 ALUG.DI.S1DQCLV0.UG4CCLV0.ALUG64AD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850" lvl="1" marL="81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ALUG675D – Archivo Operativos (HAEC042)    🡪 ALUG.DI.S1DQHAC1.UB4CPCC1.ALUG675D </a:t>
            </a:r>
            <a:endParaRPr sz="1500"/>
          </a:p>
          <a:p>
            <a:pPr indent="-302850" lvl="1" marL="81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ALUG624D – Archivo de Contabilidad a Futuro (HAEC040) 🡪 ALUG.NO.ACUM.MOVIOPER.CONTABLE </a:t>
            </a:r>
            <a:endParaRPr sz="1500"/>
          </a:p>
          <a:p>
            <a:pPr indent="-302850" lvl="1" marL="81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ALUGCUI0 – Archivos de Devengos a Futuro (URWCRPE) 🡪 ALUG.NO.ACUM.HISTORIC.PERIODIF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ALUG.NO.ACUM.MOVIOPER.CONTABLE: El archivo es utilizado en todas las diarias. Se guardan todos los movimientos contables que tiene fecha de contabilización diferente a la del día y se extraen los movimientos que tienen fecha de contabilización igual a la del día. Existen eventos que generan su extorno para ser contabilizado en la próxima diaria o eventos que se contabilizarán a fin de mes, estos registros se guardan en este archivo hasta que sean procesados.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</a:rPr>
              <a:t>ALUG.NO.ACUM.HISTORIC.PERIODIF: El archivo contiene todos los devengos a futuro. Se utiliza en todas las diarias para realizar el operativo contable. Se actualiza en devengo.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39" lvl="0" marL="3600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5860" y="24211"/>
            <a:ext cx="11943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3200">
                <a:solidFill>
                  <a:srgbClr val="FF0000"/>
                </a:solidFill>
              </a:rPr>
              <a:t>é</a:t>
            </a: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 - Procesos Contables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/>
        </p:nvSpPr>
        <p:spPr>
          <a:xfrm>
            <a:off x="195475" y="80266"/>
            <a:ext cx="118112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200">
                <a:solidFill>
                  <a:srgbClr val="FF0000"/>
                </a:solidFill>
              </a:rPr>
              <a:t>Altair Préstamos  - Procesos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379" name="Google Shape;379;p40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501715" y="1146868"/>
            <a:ext cx="1064436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839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501714" y="1275437"/>
            <a:ext cx="10644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Bajada del Journal de Arquitectura.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Bajada de tablas: Maestra de Prestamos, Auxiliar, Recibos, Desglose Recibos. Estas tablas se utilizarán para generar el archivo Operativo (Cartera de Préstamos).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Cambia el formato del Journal por el de la UGDTTCN.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graba en la UGDTTCN el cuadre operativo contable.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graba en la UGDTTCN el inventario de Devengo.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descarga la UGDTTCN.</a:t>
            </a:r>
            <a:endParaRPr sz="1100"/>
          </a:p>
          <a:p>
            <a:pPr indent="-3409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junta la contabilidad del batch con la contabilidad del Online.</a:t>
            </a:r>
            <a:endParaRPr sz="1100"/>
          </a:p>
          <a:p>
            <a:pPr indent="-3600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AutoNum type="arabicPeriod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arma la contabilidad, agrega el código contabilización, se generan los esquemas contables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185261" y="937757"/>
            <a:ext cx="10644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continuación se mencionan los procesos que conforman la contabilidad </a:t>
            </a:r>
            <a:endParaRPr sz="1200"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/>
        </p:nvSpPr>
        <p:spPr>
          <a:xfrm>
            <a:off x="307688" y="38873"/>
            <a:ext cx="11699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200">
                <a:solidFill>
                  <a:srgbClr val="FF0000"/>
                </a:solidFill>
              </a:rPr>
              <a:t>Altair Préstamos  - Procesos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501715" y="839093"/>
            <a:ext cx="10644300" cy="6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 valoración de Movimientos en Moneda Extranjera, tanto operativo, como Contable.</a:t>
            </a:r>
            <a:endParaRPr sz="1300"/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Separación de Movimientos Operativos y Contables.</a:t>
            </a:r>
            <a:endParaRPr sz="1300"/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Conversión de Formato UGDTTCN Contable a Formato HAEC040.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Conversión de Formato UGDTTCN Contable a Formato HAEC042.</a:t>
            </a:r>
            <a:endParaRPr sz="1300"/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Modificación en Operativo del Producto, Subproducto comercial por el Contable.</a:t>
            </a:r>
            <a:endParaRPr sz="1300"/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Subida a la Bolsa del Operativo.</a:t>
            </a:r>
            <a:endParaRPr sz="1300"/>
          </a:p>
          <a:p>
            <a:pPr indent="-35365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AutoNum type="arabicPeriod" startAt="9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Separación de los Movimientos Contables en Movimientos del Día y Movimientos a Futuro y Join con los Movimientos del Archivo Contable (MOVIOPER CONTABLE) que deban ser procesados en el Día.  Los Movimientos a Futuro son Grabados en el Archivo MOVIOPER.CONTABLE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39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/>
        </p:nvSpPr>
        <p:spPr>
          <a:xfrm>
            <a:off x="256888" y="38873"/>
            <a:ext cx="11749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3200">
                <a:solidFill>
                  <a:srgbClr val="FF0000"/>
                </a:solidFill>
              </a:rPr>
              <a:t>Altair Préstamos  - Procesos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501715" y="955870"/>
            <a:ext cx="10949387" cy="78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Arial"/>
              <a:buAutoNum type="arabicPeriod" startAt="16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Refundición de Movimientos de la Clasificación. El Sistema Diariamente valida la situación Contable descartando aquellos apuntes de clasificación que mantengan su situación.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Arial"/>
              <a:buAutoNum type="arabicPeriod" startAt="16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Modificación del producto/ Subproducto Comercial de los Movimientos contables  por el Producto/ subproducto contable.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Arial"/>
              <a:buAutoNum type="arabicPeriod" startAt="16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 si Cuadra la Contabilidad.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Arial"/>
              <a:buAutoNum type="arabicPeriod" startAt="16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 la Clave de Autorización a los Movimientos contables que lo requieran.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Arial"/>
              <a:buAutoNum type="arabicPeriod" startAt="16"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Subida a la Bolsa de los Movimientos Contables.</a:t>
            </a:r>
            <a:endParaRPr sz="1200"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</a:t>
            </a: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200"/>
          </a:p>
          <a:p>
            <a:pPr indent="-273050" lvl="1" marL="7429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movimientos que se realizaron en el online son registrados en el JOURNAL por la rutina UR7CJOU0</a:t>
            </a:r>
            <a:endParaRPr sz="1200"/>
          </a:p>
          <a:p>
            <a:pPr indent="-273050" lvl="1" marL="7429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✔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movimientos que se graban en el batch son grabados en la UGDTTCN por la rutina UR9CJOB0</a:t>
            </a:r>
            <a:endParaRPr sz="1200"/>
          </a:p>
          <a:p>
            <a:pPr indent="-222839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39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/>
          <p:nvPr/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3"/>
          <p:cNvPicPr preferRelativeResize="0"/>
          <p:nvPr/>
        </p:nvPicPr>
        <p:blipFill rotWithShape="1">
          <a:blip r:embed="rId3">
            <a:alphaModFix/>
          </a:blip>
          <a:srcRect b="3964" l="49933" r="0" t="3963"/>
          <a:stretch/>
        </p:blipFill>
        <p:spPr>
          <a:xfrm>
            <a:off x="575867" y="1"/>
            <a:ext cx="6629806" cy="6857999"/>
          </a:xfrm>
          <a:custGeom>
            <a:rect b="b" l="l" r="r" t="t"/>
            <a:pathLst>
              <a:path extrusionOk="0" h="6857999" w="7554138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09" name="Google Shape;409;p43"/>
          <p:cNvSpPr txBox="1"/>
          <p:nvPr>
            <p:ph type="title"/>
          </p:nvPr>
        </p:nvSpPr>
        <p:spPr>
          <a:xfrm>
            <a:off x="406407" y="2534304"/>
            <a:ext cx="3658053" cy="1786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Esquemas Contables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411" name="Google Shape;4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739" y="1107400"/>
            <a:ext cx="5507803" cy="4640324"/>
          </a:xfrm>
          <a:custGeom>
            <a:rect b="b" l="l" r="r" t="t"/>
            <a:pathLst>
              <a:path extrusionOk="0" h="5380277" w="501731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2" name="Google Shape;412;p4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/>
        </p:nvSpPr>
        <p:spPr>
          <a:xfrm>
            <a:off x="185261" y="54261"/>
            <a:ext cx="118214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418" name="Google Shape;418;p44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348258" y="772831"/>
            <a:ext cx="11442198" cy="540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Aspectos Generales</a:t>
            </a:r>
            <a:endParaRPr sz="1100"/>
          </a:p>
          <a:p>
            <a:pPr indent="-2667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el evento contable requiere interactuar con otros aplicativos se realiza a través de Cuentas de Cuadre, son las siguientes: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de Cuadre de UG</a:t>
            </a:r>
            <a:endParaRPr sz="1100"/>
          </a:p>
          <a:p>
            <a:pPr indent="-26670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Nucta: 231009000474  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Interfaz:  HA3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 Contabilización: 00003 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Varios: UG </a:t>
            </a:r>
            <a:endParaRPr sz="1100"/>
          </a:p>
          <a:p>
            <a:pPr indent="-2667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Arial"/>
              <a:buChar char="•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de Cuadre de AGMO</a:t>
            </a:r>
            <a:endParaRPr sz="1100"/>
          </a:p>
          <a:p>
            <a:pPr indent="-26670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Nucta: 231009000439  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Interfaz:  HA3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 Contabilización: 00003  </a:t>
            </a:r>
            <a:endParaRPr sz="1100"/>
          </a:p>
          <a:p>
            <a:pPr indent="-3409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✔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Varios: 70 </a:t>
            </a:r>
            <a:endParaRPr sz="1100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36" y="0"/>
            <a:ext cx="12220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192506" y="2374231"/>
            <a:ext cx="4544531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Aspectos Generales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721" y="1304762"/>
            <a:ext cx="5031847" cy="423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/>
        </p:nvSpPr>
        <p:spPr>
          <a:xfrm>
            <a:off x="185261" y="54261"/>
            <a:ext cx="118214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348258" y="772831"/>
            <a:ext cx="11442198" cy="5223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Arial"/>
              <a:buChar char="•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de Cuadre de DS</a:t>
            </a:r>
            <a:endParaRPr sz="1300"/>
          </a:p>
          <a:p>
            <a:pPr indent="-27940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Nucta: 231009000473  </a:t>
            </a:r>
            <a:endParaRPr sz="1300"/>
          </a:p>
          <a:p>
            <a:pPr indent="-3536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 de Interfaz:  HA3 </a:t>
            </a:r>
            <a:endParaRPr sz="1300"/>
          </a:p>
          <a:p>
            <a:pPr indent="-3536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 Contabilización: 00003  </a:t>
            </a:r>
            <a:endParaRPr sz="1300"/>
          </a:p>
          <a:p>
            <a:pPr indent="-35364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Varios: DS</a:t>
            </a:r>
            <a:endParaRPr sz="1300"/>
          </a:p>
          <a:p>
            <a:pPr indent="-14859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▪"/>
            </a:pPr>
            <a:r>
              <a:rPr lang="es-MX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el  evento contable se hace con intervención de la cuenta de caja tiene la siguiente parametria definida:</a:t>
            </a:r>
            <a:endParaRPr sz="1300"/>
          </a:p>
          <a:p>
            <a:pPr indent="-336550" lvl="3" marL="1714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de Caja: 1110001</a:t>
            </a:r>
            <a:endParaRPr sz="1300"/>
          </a:p>
          <a:p>
            <a:pPr indent="-27940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Clave de Interfaz : HA2  </a:t>
            </a:r>
            <a:endParaRPr sz="1300"/>
          </a:p>
          <a:p>
            <a:pPr indent="-279400" lvl="3" marL="1657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60"/>
              <a:buFont typeface="Noto Sans Symbols"/>
              <a:buChar char="✔"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de Contabilización 00002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/>
        </p:nvSpPr>
        <p:spPr>
          <a:xfrm>
            <a:off x="131975" y="38873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436" name="Google Shape;436;p46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359923" y="839100"/>
            <a:ext cx="11078400" cy="6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Eventos Contables: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eventos que van a generar contabilidad Altair Préstamos son: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Préstamos  ($ y Usd)                                             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Facturación ($ y Usd)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Cobro ($ y Usd)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 de Atributo Contable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Periodificación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Entrega Anticipada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Cancelación Anticipada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  Mora Temprana ($ y Usd)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Clasificación Mora Tardía ($ y Usd)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Pase a Moria</a:t>
            </a:r>
            <a:endParaRPr sz="1100"/>
          </a:p>
          <a:p>
            <a:pPr indent="-34095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0"/>
              <a:buFont typeface="Noto Sans Symbols"/>
              <a:buChar char="▪"/>
            </a:pPr>
            <a:r>
              <a:rPr b="0" i="0" lang="es-MX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Devengo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39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4679594" y="1336267"/>
            <a:ext cx="6295705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0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Reactivación de MORIA                                               </a:t>
            </a:r>
            <a:endParaRPr sz="1200"/>
          </a:p>
          <a:p>
            <a:pPr indent="-34730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Plan de Pago</a:t>
            </a:r>
            <a:endParaRPr sz="1200"/>
          </a:p>
          <a:p>
            <a:pPr indent="-34730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de Aval ($ y Usd)</a:t>
            </a:r>
            <a:endParaRPr sz="1200"/>
          </a:p>
          <a:p>
            <a:pPr indent="-347300" lvl="2" marL="127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Cancelación de Avales (Falta)</a:t>
            </a:r>
            <a:endParaRPr sz="1200"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839" lvl="0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219308" y="54261"/>
            <a:ext cx="117000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359928" y="839092"/>
            <a:ext cx="1170009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Formalización - FOPR: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formalización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 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Compensación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/>
        </p:nvSpPr>
        <p:spPr>
          <a:xfrm>
            <a:off x="206265" y="50259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455" name="Google Shape;455;p48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48"/>
          <p:cNvGraphicFramePr/>
          <p:nvPr/>
        </p:nvGraphicFramePr>
        <p:xfrm>
          <a:off x="206265" y="13217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de Personales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58" name="Google Shape;458;p48"/>
          <p:cNvSpPr/>
          <p:nvPr/>
        </p:nvSpPr>
        <p:spPr>
          <a:xfrm>
            <a:off x="185261" y="860121"/>
            <a:ext cx="2382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de Producto 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p48"/>
          <p:cNvGraphicFramePr/>
          <p:nvPr/>
        </p:nvGraphicFramePr>
        <p:xfrm>
          <a:off x="185261" y="3259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7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de Adelantos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60" name="Google Shape;460;p48"/>
          <p:cNvSpPr/>
          <p:nvPr/>
        </p:nvSpPr>
        <p:spPr>
          <a:xfrm>
            <a:off x="131975" y="2831403"/>
            <a:ext cx="7380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de Producto 38, préstamo formalizado sin prenda inscripta (Aval de Concesionaria)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1" name="Google Shape;461;p48"/>
          <p:cNvGraphicFramePr/>
          <p:nvPr/>
        </p:nvGraphicFramePr>
        <p:xfrm>
          <a:off x="206265" y="5013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6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con Garantías Prendarias(UGK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62" name="Google Shape;462;p48"/>
          <p:cNvSpPr/>
          <p:nvPr/>
        </p:nvSpPr>
        <p:spPr>
          <a:xfrm>
            <a:off x="185261" y="4570896"/>
            <a:ext cx="7380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de Producto 38, préstamo formalizado con prenda inscripta (Préstamo Prendario)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/>
        </p:nvSpPr>
        <p:spPr>
          <a:xfrm>
            <a:off x="131975" y="71655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131975" y="678871"/>
            <a:ext cx="11874900" cy="57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p49"/>
          <p:cNvGraphicFramePr/>
          <p:nvPr/>
        </p:nvGraphicFramePr>
        <p:xfrm>
          <a:off x="185261" y="1355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 de Cuadre 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de Documento a Sola Firma (UGK)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72" name="Google Shape;472;p49"/>
          <p:cNvSpPr/>
          <p:nvPr/>
        </p:nvSpPr>
        <p:spPr>
          <a:xfrm>
            <a:off x="188829" y="908255"/>
            <a:ext cx="23759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Formalización de Producto 71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3" name="Google Shape;473;p49"/>
          <p:cNvGraphicFramePr/>
          <p:nvPr/>
        </p:nvGraphicFramePr>
        <p:xfrm>
          <a:off x="266841" y="3264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944875"/>
                <a:gridCol w="1530350"/>
                <a:gridCol w="1438275"/>
                <a:gridCol w="544825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321155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Retenciones y percepciones (UGV)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74" name="Google Shape;474;p49"/>
          <p:cNvSpPr/>
          <p:nvPr/>
        </p:nvSpPr>
        <p:spPr>
          <a:xfrm>
            <a:off x="188829" y="288944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5" name="Google Shape;475;p49"/>
          <p:cNvGraphicFramePr/>
          <p:nvPr/>
        </p:nvGraphicFramePr>
        <p:xfrm>
          <a:off x="187166" y="5096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944875"/>
                <a:gridCol w="1530350"/>
                <a:gridCol w="1438275"/>
                <a:gridCol w="544825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321155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Retenciones y percepciones (UGV)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76" name="Google Shape;476;p49"/>
          <p:cNvSpPr/>
          <p:nvPr/>
        </p:nvSpPr>
        <p:spPr>
          <a:xfrm>
            <a:off x="131975" y="465723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/>
          <p:nvPr/>
        </p:nvSpPr>
        <p:spPr>
          <a:xfrm>
            <a:off x="131975" y="61142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483" name="Google Shape;483;p5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5" name="Google Shape;485;p50"/>
          <p:cNvGraphicFramePr/>
          <p:nvPr/>
        </p:nvGraphicFramePr>
        <p:xfrm>
          <a:off x="266841" y="1375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966225"/>
                <a:gridCol w="1564900"/>
                <a:gridCol w="1470750"/>
                <a:gridCol w="557125"/>
                <a:gridCol w="11402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41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 de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138301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 Quebranto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 de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86" name="Google Shape;486;p50"/>
          <p:cNvSpPr/>
          <p:nvPr/>
        </p:nvSpPr>
        <p:spPr>
          <a:xfrm>
            <a:off x="131975" y="91826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COMPENSACIÓN - QUEBRANTO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p50"/>
          <p:cNvGraphicFramePr/>
          <p:nvPr/>
        </p:nvGraphicFramePr>
        <p:xfrm>
          <a:off x="266842" y="3022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02125"/>
                <a:gridCol w="1429000"/>
                <a:gridCol w="1470750"/>
                <a:gridCol w="557125"/>
                <a:gridCol w="11402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331117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Impuesto al Valor Agregado -Débito fiscal (UGP)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88" name="Google Shape;488;p50"/>
          <p:cNvSpPr/>
          <p:nvPr/>
        </p:nvSpPr>
        <p:spPr>
          <a:xfrm>
            <a:off x="131975" y="265473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9" name="Google Shape;489;p50"/>
          <p:cNvGraphicFramePr/>
          <p:nvPr/>
        </p:nvGraphicFramePr>
        <p:xfrm>
          <a:off x="266841" y="50057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965875"/>
                <a:gridCol w="1655900"/>
                <a:gridCol w="1380675"/>
                <a:gridCol w="556950"/>
                <a:gridCol w="11398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2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331170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Aj. Cost Amortizacion (UGC)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490" name="Google Shape;490;p50"/>
          <p:cNvSpPr/>
          <p:nvPr/>
        </p:nvSpPr>
        <p:spPr>
          <a:xfrm>
            <a:off x="253861" y="4729376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/>
        </p:nvSpPr>
        <p:spPr>
          <a:xfrm>
            <a:off x="219308" y="54261"/>
            <a:ext cx="1170009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359928" y="839092"/>
            <a:ext cx="11700097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Formalización Usd - FOPR: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formalización en Usd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/>
        </p:nvSpPr>
        <p:spPr>
          <a:xfrm>
            <a:off x="131975" y="61142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506" name="Google Shape;506;p5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8" name="Google Shape;508;p52"/>
          <p:cNvGraphicFramePr/>
          <p:nvPr/>
        </p:nvGraphicFramePr>
        <p:xfrm>
          <a:off x="520700" y="13405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135715020291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Capital de Préstamos en Usd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en Pesos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– USD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en Pesos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09" name="Google Shape;509;p52"/>
          <p:cNvSpPr/>
          <p:nvPr/>
        </p:nvSpPr>
        <p:spPr>
          <a:xfrm>
            <a:off x="355808" y="10256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/>
        </p:nvSpPr>
        <p:spPr>
          <a:xfrm>
            <a:off x="185261" y="80266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Esquemas Contables</a:t>
            </a:r>
            <a:endParaRPr/>
          </a:p>
        </p:txBody>
      </p:sp>
      <p:sp>
        <p:nvSpPr>
          <p:cNvPr id="516" name="Google Shape;516;p5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3"/>
          <p:cNvSpPr/>
          <p:nvPr/>
        </p:nvSpPr>
        <p:spPr>
          <a:xfrm>
            <a:off x="185261" y="1146868"/>
            <a:ext cx="6096000" cy="29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Facturación - FACT: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facturación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 Vida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25" name="Google Shape;525;p5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7" name="Google Shape;527;p54"/>
          <p:cNvGraphicFramePr/>
          <p:nvPr/>
        </p:nvGraphicFramePr>
        <p:xfrm>
          <a:off x="185261" y="1231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Imp. Pend Cobro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calculado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Impuestos Nacionales  (UGP)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calculado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28" name="Google Shape;528;p54"/>
          <p:cNvSpPr/>
          <p:nvPr/>
        </p:nvSpPr>
        <p:spPr>
          <a:xfrm>
            <a:off x="131975" y="89377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9" name="Google Shape;529;p54"/>
          <p:cNvGraphicFramePr/>
          <p:nvPr/>
        </p:nvGraphicFramePr>
        <p:xfrm>
          <a:off x="185261" y="3277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Prest. Uva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 calculado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511089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Ajuste Capital Prest. Uva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 calculado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30" name="Google Shape;530;p54"/>
          <p:cNvSpPr/>
          <p:nvPr/>
        </p:nvSpPr>
        <p:spPr>
          <a:xfrm>
            <a:off x="131975" y="289398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54"/>
          <p:cNvGraphicFramePr/>
          <p:nvPr/>
        </p:nvGraphicFramePr>
        <p:xfrm>
          <a:off x="185261" y="48850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Seguro de Vida Pendiente de Cobro (UGZ)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vida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311754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Seguro Vida a Rendir a la Cia (UGD)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vida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32" name="Google Shape;532;p54"/>
          <p:cNvSpPr/>
          <p:nvPr/>
        </p:nvSpPr>
        <p:spPr>
          <a:xfrm>
            <a:off x="131975" y="479536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1" i="0" lang="es-MX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185261" y="35707"/>
            <a:ext cx="118214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– Aspectos Generales</a:t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01725" y="955875"/>
            <a:ext cx="11202600" cy="5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encuentran dentro del Taller de Producto las tablas donde se parametriza la contabilidad.</a:t>
            </a:r>
            <a:endParaRPr sz="18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1800">
                <a:solidFill>
                  <a:schemeClr val="dk1"/>
                </a:solidFill>
              </a:rPr>
              <a:t>é</a:t>
            </a: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stamos no informa rubros contables a Altair HA cuando genera su contabilidad, sino que lo realiza a través de la clave de conversión y la clave de interfaz. 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contabilidad se genera diariamente los días hábiles.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movimientos contables online realizados los días inhábiles son almacenados en un repositorio para luego ser contabilizados el próximo hábil</a:t>
            </a:r>
            <a:r>
              <a:rPr lang="es-MX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/>
          </a:p>
          <a:p>
            <a:pPr indent="-3473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contabilidad de Préstamos solo impacta rubros contables de UG. Cuando en el asiento interactúa con otro aplicativo (BG, DS, MORIA, etc..) lo hace a través de la cuenta de cuadre del aplicativo.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/>
        </p:nvSpPr>
        <p:spPr>
          <a:xfrm>
            <a:off x="185261" y="80266"/>
            <a:ext cx="117000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539" name="Google Shape;539;p55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5"/>
          <p:cNvSpPr/>
          <p:nvPr/>
        </p:nvSpPr>
        <p:spPr>
          <a:xfrm>
            <a:off x="185261" y="1146868"/>
            <a:ext cx="6096000" cy="2142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Facturación Usd- FACT: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facturación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448794" y="1008368"/>
            <a:ext cx="16518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1" name="Google Shape;551;p56"/>
          <p:cNvGraphicFramePr/>
          <p:nvPr/>
        </p:nvGraphicFramePr>
        <p:xfrm>
          <a:off x="264936" y="138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145154020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IVA Pendiente de Cobro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545018000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IVA Percibido (UGP)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52" name="Google Shape;552;p5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7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58" name="Google Shape;558;p5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7"/>
          <p:cNvSpPr/>
          <p:nvPr/>
        </p:nvSpPr>
        <p:spPr>
          <a:xfrm>
            <a:off x="412903" y="1146868"/>
            <a:ext cx="8907559" cy="421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Entrega Anticipada - ENAN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Entrega Anticipada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67" name="Google Shape;567;p5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9" name="Google Shape;569;p58"/>
          <p:cNvGraphicFramePr/>
          <p:nvPr/>
        </p:nvGraphicFramePr>
        <p:xfrm>
          <a:off x="264936" y="1272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 Ajustes Capital a cobrar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511089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- Ajustes Ganados préstamos de UVA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70" name="Google Shape;570;p58"/>
          <p:cNvSpPr/>
          <p:nvPr/>
        </p:nvSpPr>
        <p:spPr>
          <a:xfrm>
            <a:off x="185261" y="929192"/>
            <a:ext cx="1366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1" name="Google Shape;571;p58"/>
          <p:cNvGraphicFramePr/>
          <p:nvPr/>
        </p:nvGraphicFramePr>
        <p:xfrm>
          <a:off x="264936" y="4397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Cuenta de Capital Préstamo 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72" name="Google Shape;572;p58"/>
          <p:cNvSpPr/>
          <p:nvPr/>
        </p:nvSpPr>
        <p:spPr>
          <a:xfrm>
            <a:off x="255766" y="4089913"/>
            <a:ext cx="840102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9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79" name="Google Shape;579;p5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1" name="Google Shape;581;p59"/>
          <p:cNvGraphicFramePr/>
          <p:nvPr/>
        </p:nvGraphicFramePr>
        <p:xfrm>
          <a:off x="324518" y="1204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131862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131862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131862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82" name="Google Shape;582;p59"/>
          <p:cNvSpPr/>
          <p:nvPr/>
        </p:nvSpPr>
        <p:spPr>
          <a:xfrm>
            <a:off x="324518" y="909749"/>
            <a:ext cx="1708288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3" name="Google Shape;583;p59"/>
          <p:cNvGraphicFramePr/>
          <p:nvPr/>
        </p:nvGraphicFramePr>
        <p:xfrm>
          <a:off x="324518" y="5120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511052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Intereses Ganados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84" name="Google Shape;584;p59"/>
          <p:cNvSpPr/>
          <p:nvPr/>
        </p:nvSpPr>
        <p:spPr>
          <a:xfrm>
            <a:off x="324518" y="4794759"/>
            <a:ext cx="851515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91" name="Google Shape;591;p6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3" name="Google Shape;593;p60"/>
          <p:cNvGraphicFramePr/>
          <p:nvPr/>
        </p:nvGraphicFramePr>
        <p:xfrm>
          <a:off x="356603" y="136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521006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Comisión Cancel. Antic. (UGC)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94" name="Google Shape;594;p60"/>
          <p:cNvSpPr/>
          <p:nvPr/>
        </p:nvSpPr>
        <p:spPr>
          <a:xfrm>
            <a:off x="356603" y="993175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5" name="Google Shape;595;p60"/>
          <p:cNvGraphicFramePr/>
          <p:nvPr/>
        </p:nvGraphicFramePr>
        <p:xfrm>
          <a:off x="365721" y="353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7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Impuestos Nacionales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596" name="Google Shape;596;p60"/>
          <p:cNvSpPr/>
          <p:nvPr/>
        </p:nvSpPr>
        <p:spPr>
          <a:xfrm>
            <a:off x="457864" y="30741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603" name="Google Shape;603;p61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1"/>
          <p:cNvSpPr/>
          <p:nvPr/>
        </p:nvSpPr>
        <p:spPr>
          <a:xfrm>
            <a:off x="412903" y="1146868"/>
            <a:ext cx="8907559" cy="5050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Cancelación Anticipada - CAAN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Cancelación Anticipada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Sellados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12" name="Google Shape;612;p6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6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4" name="Google Shape;614;p62"/>
          <p:cNvGraphicFramePr/>
          <p:nvPr/>
        </p:nvGraphicFramePr>
        <p:xfrm>
          <a:off x="336550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Capitales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15" name="Google Shape;615;p62"/>
          <p:cNvSpPr/>
          <p:nvPr/>
        </p:nvSpPr>
        <p:spPr>
          <a:xfrm>
            <a:off x="336550" y="96586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6" name="Google Shape;616;p62"/>
          <p:cNvGraphicFramePr/>
          <p:nvPr/>
        </p:nvGraphicFramePr>
        <p:xfrm>
          <a:off x="343477" y="33087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511049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Intereses Ganados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17" name="Google Shape;617;p62"/>
          <p:cNvSpPr/>
          <p:nvPr/>
        </p:nvSpPr>
        <p:spPr>
          <a:xfrm>
            <a:off x="336550" y="29003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8" name="Google Shape;618;p62"/>
          <p:cNvGraphicFramePr/>
          <p:nvPr/>
        </p:nvGraphicFramePr>
        <p:xfrm>
          <a:off x="336550" y="50698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541006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Com. Canc. Ant (UGC)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19" name="Google Shape;619;p62"/>
          <p:cNvSpPr/>
          <p:nvPr/>
        </p:nvSpPr>
        <p:spPr>
          <a:xfrm>
            <a:off x="336550" y="468452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26" name="Google Shape;626;p6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8" name="Google Shape;628;p63"/>
          <p:cNvGraphicFramePr/>
          <p:nvPr/>
        </p:nvGraphicFramePr>
        <p:xfrm>
          <a:off x="356242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Impuesto Nacional (UGP)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29" name="Google Shape;629;p63"/>
          <p:cNvSpPr/>
          <p:nvPr/>
        </p:nvSpPr>
        <p:spPr>
          <a:xfrm>
            <a:off x="356242" y="107848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0" name="Google Shape;630;p63"/>
          <p:cNvGraphicFramePr/>
          <p:nvPr/>
        </p:nvGraphicFramePr>
        <p:xfrm>
          <a:off x="356242" y="3602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511089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Intereses Ganados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de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31" name="Google Shape;631;p63"/>
          <p:cNvSpPr/>
          <p:nvPr/>
        </p:nvSpPr>
        <p:spPr>
          <a:xfrm>
            <a:off x="356242" y="325571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4"/>
          <p:cNvSpPr txBox="1"/>
          <p:nvPr/>
        </p:nvSpPr>
        <p:spPr>
          <a:xfrm>
            <a:off x="-9812" y="-1547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38" name="Google Shape;638;p6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0" name="Google Shape;640;p64"/>
          <p:cNvGraphicFramePr/>
          <p:nvPr/>
        </p:nvGraphicFramePr>
        <p:xfrm>
          <a:off x="356242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Ajustes Capital 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41" name="Google Shape;641;p64"/>
          <p:cNvSpPr/>
          <p:nvPr/>
        </p:nvSpPr>
        <p:spPr>
          <a:xfrm>
            <a:off x="356242" y="94553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36" y="0"/>
            <a:ext cx="12220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type="title"/>
          </p:nvPr>
        </p:nvSpPr>
        <p:spPr>
          <a:xfrm>
            <a:off x="122338" y="1974791"/>
            <a:ext cx="5031847" cy="4466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Taller de Producto - Tablas Paramétricas UG </a:t>
            </a:r>
            <a:endParaRPr/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721" y="1304762"/>
            <a:ext cx="5031847" cy="423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48" name="Google Shape;648;p65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0" name="Google Shape;650;p65"/>
          <p:cNvGraphicFramePr/>
          <p:nvPr/>
        </p:nvGraphicFramePr>
        <p:xfrm>
          <a:off x="356242" y="131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Retenciones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51" name="Google Shape;651;p65"/>
          <p:cNvSpPr/>
          <p:nvPr/>
        </p:nvSpPr>
        <p:spPr>
          <a:xfrm>
            <a:off x="446297" y="91826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2" name="Google Shape;652;p65"/>
          <p:cNvGraphicFramePr/>
          <p:nvPr/>
        </p:nvGraphicFramePr>
        <p:xfrm>
          <a:off x="35624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 la 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Retenciones  (UGV)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53" name="Google Shape;653;p65"/>
          <p:cNvSpPr/>
          <p:nvPr/>
        </p:nvSpPr>
        <p:spPr>
          <a:xfrm>
            <a:off x="446297" y="301101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6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60" name="Google Shape;660;p66"/>
          <p:cNvSpPr/>
          <p:nvPr/>
        </p:nvSpPr>
        <p:spPr>
          <a:xfrm>
            <a:off x="317088" y="730321"/>
            <a:ext cx="11874900" cy="57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6"/>
          <p:cNvSpPr/>
          <p:nvPr/>
        </p:nvSpPr>
        <p:spPr>
          <a:xfrm>
            <a:off x="501715" y="942101"/>
            <a:ext cx="8907559" cy="566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Cobro de Cuota - COBR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Cobro de Cuota son: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Incendio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Bien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Interés, Interés Compensatorio, Interés Punitorio</a:t>
            </a:r>
            <a:endParaRPr sz="1200"/>
          </a:p>
          <a:p>
            <a:pPr indent="-3472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60"/>
              <a:buFont typeface="Noto Sans Symbols"/>
              <a:buChar char="▪"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 Aval</a:t>
            </a:r>
            <a:endParaRPr sz="1200"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7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69" name="Google Shape;669;p6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1" name="Google Shape;671;p67"/>
          <p:cNvGraphicFramePr/>
          <p:nvPr/>
        </p:nvGraphicFramePr>
        <p:xfrm>
          <a:off x="384330" y="1255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171112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72" name="Google Shape;672;p67"/>
          <p:cNvSpPr/>
          <p:nvPr/>
        </p:nvSpPr>
        <p:spPr>
          <a:xfrm>
            <a:off x="325309" y="98188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Google Shape;673;p67"/>
          <p:cNvGraphicFramePr/>
          <p:nvPr/>
        </p:nvGraphicFramePr>
        <p:xfrm>
          <a:off x="384330" y="2950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57001500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Intereses Ganados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74" name="Google Shape;674;p67"/>
          <p:cNvSpPr/>
          <p:nvPr/>
        </p:nvSpPr>
        <p:spPr>
          <a:xfrm>
            <a:off x="325309" y="255643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</a:t>
            </a:r>
            <a:r>
              <a:rPr b="1" lang="es-MX" sz="1200">
                <a:solidFill>
                  <a:schemeClr val="dk1"/>
                </a:solidFill>
              </a:rPr>
              <a:t>É</a:t>
            </a: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5" name="Google Shape;675;p67"/>
          <p:cNvGraphicFramePr/>
          <p:nvPr/>
        </p:nvGraphicFramePr>
        <p:xfrm>
          <a:off x="384330" y="4670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Compensatorio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57001500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Intereses Ganados (UGT)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Compensatorio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76" name="Google Shape;676;p67"/>
          <p:cNvSpPr/>
          <p:nvPr/>
        </p:nvSpPr>
        <p:spPr>
          <a:xfrm>
            <a:off x="325309" y="44115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</a:t>
            </a:r>
            <a:r>
              <a:rPr b="1" lang="es-MX" sz="1200">
                <a:solidFill>
                  <a:schemeClr val="dk1"/>
                </a:solidFill>
              </a:rPr>
              <a:t>É</a:t>
            </a: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COMPENSATORIOS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8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83" name="Google Shape;683;p6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5" name="Google Shape;685;p68"/>
          <p:cNvGraphicFramePr/>
          <p:nvPr/>
        </p:nvGraphicFramePr>
        <p:xfrm>
          <a:off x="291853" y="1334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Compensatorio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57001500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Intereses Complementario  (UGT)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Compensatorio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86" name="Google Shape;686;p68"/>
          <p:cNvSpPr/>
          <p:nvPr/>
        </p:nvSpPr>
        <p:spPr>
          <a:xfrm>
            <a:off x="291853" y="107848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 COMPENSATORIOS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7" name="Google Shape;687;p68"/>
          <p:cNvGraphicFramePr/>
          <p:nvPr/>
        </p:nvGraphicFramePr>
        <p:xfrm>
          <a:off x="291853" y="3076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Punitorio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57001800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Intereses Punitorios (UGM)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Punitorio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88" name="Google Shape;688;p68"/>
          <p:cNvSpPr/>
          <p:nvPr/>
        </p:nvSpPr>
        <p:spPr>
          <a:xfrm>
            <a:off x="228849" y="283049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 PUNITORIOS	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9" name="Google Shape;689;p68"/>
          <p:cNvGraphicFramePr/>
          <p:nvPr/>
        </p:nvGraphicFramePr>
        <p:xfrm>
          <a:off x="291853" y="4921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545018000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Intereses Punitorios (UGC)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690" name="Google Shape;690;p68"/>
          <p:cNvSpPr/>
          <p:nvPr/>
        </p:nvSpPr>
        <p:spPr>
          <a:xfrm>
            <a:off x="291853" y="46930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 DE AVAL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9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697" name="Google Shape;697;p6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9" name="Google Shape;699;p69"/>
          <p:cNvGraphicFramePr/>
          <p:nvPr/>
        </p:nvGraphicFramePr>
        <p:xfrm>
          <a:off x="310318" y="1146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Impuestos Pendientes de Cobro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00" name="Google Shape;700;p69"/>
          <p:cNvSpPr/>
          <p:nvPr/>
        </p:nvSpPr>
        <p:spPr>
          <a:xfrm>
            <a:off x="310318" y="94553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 SOBRE INTERES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1" name="Google Shape;701;p69"/>
          <p:cNvGraphicFramePr/>
          <p:nvPr/>
        </p:nvGraphicFramePr>
        <p:xfrm>
          <a:off x="310318" y="30560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Impuestos Nacional (UGP)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02" name="Google Shape;702;p69"/>
          <p:cNvSpPr/>
          <p:nvPr/>
        </p:nvSpPr>
        <p:spPr>
          <a:xfrm>
            <a:off x="210384" y="268290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 SOBRE INTERES COMPLEMENTARIO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3" name="Google Shape;703;p69"/>
          <p:cNvGraphicFramePr/>
          <p:nvPr/>
        </p:nvGraphicFramePr>
        <p:xfrm>
          <a:off x="310318" y="48028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Impuestos Provinciales (UGV)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04" name="Google Shape;704;p69"/>
          <p:cNvSpPr/>
          <p:nvPr/>
        </p:nvSpPr>
        <p:spPr>
          <a:xfrm>
            <a:off x="210368" y="450962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0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11" name="Google Shape;711;p7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3" name="Google Shape;713;p70"/>
          <p:cNvGraphicFramePr/>
          <p:nvPr/>
        </p:nvGraphicFramePr>
        <p:xfrm>
          <a:off x="355288" y="11256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Impuestos Provinciales (UGV)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IIBB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14" name="Google Shape;714;p70"/>
          <p:cNvSpPr/>
          <p:nvPr/>
        </p:nvSpPr>
        <p:spPr>
          <a:xfrm>
            <a:off x="355288" y="91199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5" name="Google Shape;715;p70"/>
          <p:cNvGraphicFramePr/>
          <p:nvPr/>
        </p:nvGraphicFramePr>
        <p:xfrm>
          <a:off x="355288" y="3057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Ajuste Prestamos UVA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16" name="Google Shape;716;p70"/>
          <p:cNvSpPr/>
          <p:nvPr/>
        </p:nvSpPr>
        <p:spPr>
          <a:xfrm>
            <a:off x="355288" y="282099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7" name="Google Shape;717;p70"/>
          <p:cNvGraphicFramePr/>
          <p:nvPr/>
        </p:nvGraphicFramePr>
        <p:xfrm>
          <a:off x="355288" y="4927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Incendio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31175400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Seguro de Incendio Pendiente (UGX)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Incendio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18" name="Google Shape;718;p70"/>
          <p:cNvSpPr/>
          <p:nvPr/>
        </p:nvSpPr>
        <p:spPr>
          <a:xfrm>
            <a:off x="355288" y="469912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INCENDIO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1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25" name="Google Shape;725;p71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7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7" name="Google Shape;727;p71"/>
          <p:cNvGraphicFramePr/>
          <p:nvPr/>
        </p:nvGraphicFramePr>
        <p:xfrm>
          <a:off x="371865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4425"/>
                <a:gridCol w="1114425"/>
                <a:gridCol w="1114425"/>
                <a:gridCol w="1114425"/>
                <a:gridCol w="11144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Vida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Seguro Pendiente de Cobro (UGZ)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Vid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28" name="Google Shape;728;p71"/>
          <p:cNvSpPr/>
          <p:nvPr/>
        </p:nvSpPr>
        <p:spPr>
          <a:xfrm>
            <a:off x="438868" y="95417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9" name="Google Shape;729;p71"/>
          <p:cNvGraphicFramePr/>
          <p:nvPr/>
        </p:nvGraphicFramePr>
        <p:xfrm>
          <a:off x="36869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Bien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311754000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Seguro de Vehículo Pendiente Pago (UGX)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 de Bien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30" name="Google Shape;730;p71"/>
          <p:cNvSpPr/>
          <p:nvPr/>
        </p:nvSpPr>
        <p:spPr>
          <a:xfrm>
            <a:off x="368690" y="313144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BIEN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2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37" name="Google Shape;737;p7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7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72"/>
          <p:cNvSpPr/>
          <p:nvPr/>
        </p:nvSpPr>
        <p:spPr>
          <a:xfrm>
            <a:off x="501715" y="942101"/>
            <a:ext cx="8907559" cy="234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Cobro de Cuota Usd - COBR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una Cobro de Cuota en dólares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</p:txBody>
      </p:sp>
      <p:sp>
        <p:nvSpPr>
          <p:cNvPr id="740" name="Google Shape;740;p7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3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46" name="Google Shape;746;p7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7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8" name="Google Shape;748;p73"/>
          <p:cNvGraphicFramePr/>
          <p:nvPr/>
        </p:nvGraphicFramePr>
        <p:xfrm>
          <a:off x="449806" y="126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  UG – Usd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Préstamos en Dólares (UGK)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49" name="Google Shape;749;p73"/>
          <p:cNvSpPr/>
          <p:nvPr/>
        </p:nvSpPr>
        <p:spPr>
          <a:xfrm>
            <a:off x="449806" y="87036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0" name="Google Shape;750;p73"/>
          <p:cNvGraphicFramePr/>
          <p:nvPr/>
        </p:nvGraphicFramePr>
        <p:xfrm>
          <a:off x="449806" y="3429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  UG – Usd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1451540200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IVA Pendiente de Cobro Usd 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51" name="Google Shape;751;p73"/>
          <p:cNvSpPr/>
          <p:nvPr/>
        </p:nvSpPr>
        <p:spPr>
          <a:xfrm>
            <a:off x="501715" y="311352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4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58" name="Google Shape;758;p7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0" name="Google Shape;760;p74"/>
          <p:cNvGraphicFramePr/>
          <p:nvPr/>
        </p:nvGraphicFramePr>
        <p:xfrm>
          <a:off x="501715" y="1234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  UG – Usd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515048000046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Interés Depósito en Dólares (UGI)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61" name="Google Shape;761;p74"/>
          <p:cNvSpPr/>
          <p:nvPr/>
        </p:nvSpPr>
        <p:spPr>
          <a:xfrm>
            <a:off x="501715" y="8390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85261" y="35707"/>
            <a:ext cx="118214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Taller de Producto - Tablas Paramétricas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01715" y="1146868"/>
            <a:ext cx="1150502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tablas paramétricas son: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UGDTLIQ – Código de Conceptos de Liquidación</a:t>
            </a:r>
            <a:endParaRPr/>
          </a:p>
          <a:p>
            <a:pPr indent="-36000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UGDTEVC– Conceptos de Liquidación por Evento</a:t>
            </a:r>
            <a:endParaRPr/>
          </a:p>
          <a:p>
            <a:pPr indent="-36000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UGDTECC – Código y Clave Contable de Cargo-Abono por Evento/ Producto / Subproducto</a:t>
            </a:r>
            <a:endParaRPr/>
          </a:p>
          <a:p>
            <a:pPr indent="-36000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UGDTCEV – Código de Asiento por Evento</a:t>
            </a:r>
            <a:endParaRPr/>
          </a:p>
          <a:p>
            <a:pPr indent="-36000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UGDTCNC – Código de Contabilización por Evento / Concepto de Liquidación</a:t>
            </a:r>
            <a:endParaRPr/>
          </a:p>
          <a:p>
            <a:pPr indent="-222840" lvl="1" marL="81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5"/>
          <p:cNvSpPr txBox="1"/>
          <p:nvPr/>
        </p:nvSpPr>
        <p:spPr>
          <a:xfrm>
            <a:off x="-9812" y="-1547"/>
            <a:ext cx="120698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68" name="Google Shape;768;p7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5"/>
          <p:cNvSpPr/>
          <p:nvPr/>
        </p:nvSpPr>
        <p:spPr>
          <a:xfrm>
            <a:off x="374755" y="942101"/>
            <a:ext cx="11347554" cy="3173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Clasificación por Cambio de Atributo Contable - CLCA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van a intervenir en un Cambio de Atributo Contable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Ajuste de 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Teórico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Compensación (Quebranto)</a:t>
            </a:r>
            <a:endParaRPr/>
          </a:p>
        </p:txBody>
      </p:sp>
      <p:sp>
        <p:nvSpPr>
          <p:cNvPr id="770" name="Google Shape;770;p75"/>
          <p:cNvSpPr/>
          <p:nvPr/>
        </p:nvSpPr>
        <p:spPr>
          <a:xfrm>
            <a:off x="111150" y="713501"/>
            <a:ext cx="11874900" cy="575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6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77" name="Google Shape;777;p76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9" name="Google Shape;779;p76"/>
          <p:cNvGraphicFramePr/>
          <p:nvPr/>
        </p:nvGraphicFramePr>
        <p:xfrm>
          <a:off x="361437" y="1317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Activa- Capitales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Adelantos 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80" name="Google Shape;780;p76"/>
          <p:cNvSpPr/>
          <p:nvPr/>
        </p:nvSpPr>
        <p:spPr>
          <a:xfrm>
            <a:off x="361437" y="90218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1" name="Google Shape;781;p76"/>
          <p:cNvGraphicFramePr/>
          <p:nvPr/>
        </p:nvGraphicFramePr>
        <p:xfrm>
          <a:off x="361437" y="3218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131862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Cuenta de Capital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 Capital Adelant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82" name="Google Shape;782;p76"/>
          <p:cNvSpPr/>
          <p:nvPr/>
        </p:nvSpPr>
        <p:spPr>
          <a:xfrm>
            <a:off x="361437" y="280920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3" name="Google Shape;783;p76"/>
          <p:cNvGraphicFramePr/>
          <p:nvPr/>
        </p:nvGraphicFramePr>
        <p:xfrm>
          <a:off x="382157" y="5110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131862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Cuenta de Capital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Ajust Capital Adelant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84" name="Google Shape;784;p76"/>
          <p:cNvSpPr/>
          <p:nvPr/>
        </p:nvSpPr>
        <p:spPr>
          <a:xfrm>
            <a:off x="361437" y="470265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7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791" name="Google Shape;791;p7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7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3" name="Google Shape;793;p77"/>
          <p:cNvGraphicFramePr/>
          <p:nvPr/>
        </p:nvGraphicFramePr>
        <p:xfrm>
          <a:off x="336550" y="13322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Prest Prendario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Presta Prend Adelanto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94" name="Google Shape;794;p77"/>
          <p:cNvSpPr/>
          <p:nvPr/>
        </p:nvSpPr>
        <p:spPr>
          <a:xfrm>
            <a:off x="336550" y="87501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TEORICO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5" name="Google Shape;795;p77"/>
          <p:cNvGraphicFramePr/>
          <p:nvPr/>
        </p:nvGraphicFramePr>
        <p:xfrm>
          <a:off x="337095" y="3352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138301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 Docum Quebran Adelantos 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138301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 Docum Quebran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796" name="Google Shape;796;p77"/>
          <p:cNvSpPr/>
          <p:nvPr/>
        </p:nvSpPr>
        <p:spPr>
          <a:xfrm>
            <a:off x="336550" y="309867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TASA DE COMPENSACIÓN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7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8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03" name="Google Shape;803;p7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8"/>
          <p:cNvSpPr/>
          <p:nvPr/>
        </p:nvSpPr>
        <p:spPr>
          <a:xfrm>
            <a:off x="654115" y="1094501"/>
            <a:ext cx="10648469" cy="151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Periodificación de Comisión de Apertura - PENI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que interviene en el proceso de Periodificación de comisión es: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 de Otorgamiento</a:t>
            </a:r>
            <a:endParaRPr/>
          </a:p>
        </p:txBody>
      </p:sp>
      <p:sp>
        <p:nvSpPr>
          <p:cNvPr id="806" name="Google Shape;806;p7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9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12" name="Google Shape;812;p7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7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4" name="Google Shape;814;p79"/>
          <p:cNvGraphicFramePr/>
          <p:nvPr/>
        </p:nvGraphicFramePr>
        <p:xfrm>
          <a:off x="264936" y="1345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138301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Activa- Ajust Costo Amort (UGC)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541006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Comisión de Apertura  (UGC)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la Comisión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15" name="Google Shape;815;p79"/>
          <p:cNvSpPr/>
          <p:nvPr/>
        </p:nvSpPr>
        <p:spPr>
          <a:xfrm>
            <a:off x="264936" y="91826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7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22" name="Google Shape;822;p8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0"/>
          <p:cNvSpPr/>
          <p:nvPr/>
        </p:nvSpPr>
        <p:spPr>
          <a:xfrm>
            <a:off x="654115" y="1094501"/>
            <a:ext cx="8907559" cy="1511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Periodificación Ordinaria - PEOR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que interviene en el proceso de Periodificación Ordinaria es: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</p:txBody>
      </p:sp>
      <p:sp>
        <p:nvSpPr>
          <p:cNvPr id="825" name="Google Shape;825;p8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1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31" name="Google Shape;831;p81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3" name="Google Shape;833;p81"/>
          <p:cNvGraphicFramePr/>
          <p:nvPr/>
        </p:nvGraphicFramePr>
        <p:xfrm>
          <a:off x="297863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131808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- Intereses Devengados a Cobrar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511053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Interés Ganados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34" name="Google Shape;834;p81"/>
          <p:cNvSpPr/>
          <p:nvPr/>
        </p:nvSpPr>
        <p:spPr>
          <a:xfrm>
            <a:off x="297863" y="98369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8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2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41" name="Google Shape;841;p8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8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82"/>
          <p:cNvSpPr/>
          <p:nvPr/>
        </p:nvSpPr>
        <p:spPr>
          <a:xfrm>
            <a:off x="654115" y="1094501"/>
            <a:ext cx="11352624" cy="2003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Periodificación Interés de Compensación – Quebranto – PEC0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que interviene en el proceso de Periodificación del Interés de Compensación: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 Compensación</a:t>
            </a:r>
            <a:endParaRPr/>
          </a:p>
        </p:txBody>
      </p:sp>
      <p:sp>
        <p:nvSpPr>
          <p:cNvPr id="844" name="Google Shape;844;p8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3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50" name="Google Shape;850;p8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8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2" name="Google Shape;852;p83"/>
          <p:cNvGraphicFramePr/>
          <p:nvPr/>
        </p:nvGraphicFramePr>
        <p:xfrm>
          <a:off x="325999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131791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Activa- Interés Quebranto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del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del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u="none" cap="none" strike="noStrike"/>
                        <a:t>231009000474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del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511052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Ingreso – Intereses Ganado Quebranto 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 del Quebranto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53" name="Google Shape;853;p83"/>
          <p:cNvSpPr/>
          <p:nvPr/>
        </p:nvSpPr>
        <p:spPr>
          <a:xfrm>
            <a:off x="501715" y="1131004"/>
            <a:ext cx="21675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 COMPENSACIÓN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8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4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60" name="Google Shape;860;p8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8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84"/>
          <p:cNvSpPr/>
          <p:nvPr/>
        </p:nvSpPr>
        <p:spPr>
          <a:xfrm>
            <a:off x="654115" y="1094501"/>
            <a:ext cx="10881393" cy="358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Clasificación Mora Temprana - CLBT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Clasificación a Mora Temprana: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8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185261" y="35707"/>
            <a:ext cx="118214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43488" y="1106592"/>
            <a:ext cx="1150502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UGDTLIQ – Código de Conceptos de Liquidación.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CODCONLI: Código de Concepto de Liquidación.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TEXTOLAR:  Descripción larga.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TEXTORED:  Descripción reducida.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TIPOCPTO:  Tipo de Concepto, es el que define la Clave de Interfaz conjuntamente con el aplicativo.</a:t>
            </a:r>
            <a:endParaRPr/>
          </a:p>
          <a:p>
            <a:pPr indent="-14859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CODCONLI  TEXTOLAR               TEXTORED              TIPOCPTO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K01       CAPITAL                CAPITAL               K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       INTERES                INTERES               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5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- Esquemas Contables</a:t>
            </a:r>
            <a:endParaRPr/>
          </a:p>
        </p:txBody>
      </p:sp>
      <p:sp>
        <p:nvSpPr>
          <p:cNvPr id="869" name="Google Shape;869;p85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1" name="Google Shape;871;p85"/>
          <p:cNvGraphicFramePr/>
          <p:nvPr/>
        </p:nvGraphicFramePr>
        <p:xfrm>
          <a:off x="303893" y="11187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Prestamos Atraso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72" name="Google Shape;872;p85"/>
          <p:cNvSpPr/>
          <p:nvPr/>
        </p:nvSpPr>
        <p:spPr>
          <a:xfrm>
            <a:off x="303893" y="78233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3" name="Google Shape;873;p85"/>
          <p:cNvGraphicFramePr/>
          <p:nvPr/>
        </p:nvGraphicFramePr>
        <p:xfrm>
          <a:off x="303893" y="30290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Capital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Prestamos Atraso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74" name="Google Shape;874;p85"/>
          <p:cNvSpPr/>
          <p:nvPr/>
        </p:nvSpPr>
        <p:spPr>
          <a:xfrm>
            <a:off x="303893" y="264650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5" name="Google Shape;875;p85"/>
          <p:cNvGraphicFramePr/>
          <p:nvPr/>
        </p:nvGraphicFramePr>
        <p:xfrm>
          <a:off x="303893" y="48880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131808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Intereses por Cobrar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511107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Interés Ganados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76" name="Google Shape;876;p85"/>
          <p:cNvSpPr/>
          <p:nvPr/>
        </p:nvSpPr>
        <p:spPr>
          <a:xfrm>
            <a:off x="303893" y="450706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</a:t>
            </a:r>
            <a:r>
              <a:rPr b="1" lang="es-MX" sz="1200">
                <a:solidFill>
                  <a:schemeClr val="dk1"/>
                </a:solidFill>
              </a:rPr>
              <a:t>É</a:t>
            </a: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6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83" name="Google Shape;883;p86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5" name="Google Shape;885;p86"/>
          <p:cNvGraphicFramePr/>
          <p:nvPr/>
        </p:nvGraphicFramePr>
        <p:xfrm>
          <a:off x="354135" y="1231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 Vid Pte Cobro   Atraso (UGZ)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Seg. Vid. Pte Cobro (UGZ)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86" name="Google Shape;886;p86"/>
          <p:cNvSpPr/>
          <p:nvPr/>
        </p:nvSpPr>
        <p:spPr>
          <a:xfrm>
            <a:off x="354135" y="85123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7" name="Google Shape;887;p86"/>
          <p:cNvGraphicFramePr/>
          <p:nvPr/>
        </p:nvGraphicFramePr>
        <p:xfrm>
          <a:off x="354135" y="306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Impuesto Cobro   Atraso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Impuesto Pte. Cobro (UGW)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888" name="Google Shape;888;p86"/>
          <p:cNvSpPr/>
          <p:nvPr/>
        </p:nvSpPr>
        <p:spPr>
          <a:xfrm>
            <a:off x="501715" y="268825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8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7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895" name="Google Shape;895;p8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8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87"/>
          <p:cNvSpPr/>
          <p:nvPr/>
        </p:nvSpPr>
        <p:spPr>
          <a:xfrm>
            <a:off x="654115" y="1094501"/>
            <a:ext cx="10881393" cy="358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Clasificación Mora Temprana Usd - CLBT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Clasificación a Mora Temprana: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8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8"/>
          <p:cNvSpPr txBox="1"/>
          <p:nvPr/>
        </p:nvSpPr>
        <p:spPr>
          <a:xfrm>
            <a:off x="-9812" y="-1547"/>
            <a:ext cx="1201655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04" name="Google Shape;904;p8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8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6" name="Google Shape;906;p88"/>
          <p:cNvGraphicFramePr/>
          <p:nvPr/>
        </p:nvGraphicFramePr>
        <p:xfrm>
          <a:off x="520700" y="46383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1451540200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Iva Pendiente Cobro – Usd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1451540210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Iva Pendiente Cobro Atraso – Usd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907" name="Google Shape;907;p88"/>
          <p:cNvGraphicFramePr/>
          <p:nvPr/>
        </p:nvGraphicFramePr>
        <p:xfrm>
          <a:off x="520700" y="2840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–Capital de Préstamos Usd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–Capital de Préstamos  Atraso Usd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908" name="Google Shape;908;p88"/>
          <p:cNvGraphicFramePr/>
          <p:nvPr/>
        </p:nvGraphicFramePr>
        <p:xfrm>
          <a:off x="520700" y="1103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515048000046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Interés Préstamos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135805001046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 Interés Préstamos Atraso 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09" name="Google Shape;909;p88"/>
          <p:cNvSpPr/>
          <p:nvPr/>
        </p:nvSpPr>
        <p:spPr>
          <a:xfrm>
            <a:off x="520700" y="427624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8"/>
          <p:cNvSpPr/>
          <p:nvPr/>
        </p:nvSpPr>
        <p:spPr>
          <a:xfrm>
            <a:off x="520700" y="2571575"/>
            <a:ext cx="97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88"/>
          <p:cNvSpPr/>
          <p:nvPr/>
        </p:nvSpPr>
        <p:spPr>
          <a:xfrm>
            <a:off x="532387" y="844977"/>
            <a:ext cx="85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</a:t>
            </a:r>
            <a:r>
              <a:rPr b="1" lang="es-MX" sz="1200">
                <a:solidFill>
                  <a:schemeClr val="dk1"/>
                </a:solidFill>
              </a:rPr>
              <a:t>É</a:t>
            </a: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8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9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18" name="Google Shape;918;p8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9"/>
          <p:cNvSpPr/>
          <p:nvPr/>
        </p:nvSpPr>
        <p:spPr>
          <a:xfrm>
            <a:off x="654115" y="1094501"/>
            <a:ext cx="10881393" cy="4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Clasificación Mora Tardía - CLBM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Clasificación a Mora Tardía: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Teórico 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 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0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27" name="Google Shape;927;p9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9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9" name="Google Shape;929;p90"/>
          <p:cNvGraphicFramePr/>
          <p:nvPr/>
        </p:nvGraphicFramePr>
        <p:xfrm>
          <a:off x="311932" y="11127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Atraso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Prestamos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30" name="Google Shape;930;p90"/>
          <p:cNvSpPr/>
          <p:nvPr/>
        </p:nvSpPr>
        <p:spPr>
          <a:xfrm>
            <a:off x="311932" y="84206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1" name="Google Shape;931;p90"/>
          <p:cNvGraphicFramePr/>
          <p:nvPr/>
        </p:nvGraphicFramePr>
        <p:xfrm>
          <a:off x="311932" y="3024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de Capital Atraso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Prestamos Atraso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Ajustado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32" name="Google Shape;932;p90"/>
          <p:cNvSpPr/>
          <p:nvPr/>
        </p:nvSpPr>
        <p:spPr>
          <a:xfrm>
            <a:off x="311932" y="271883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3" name="Google Shape;933;p90"/>
          <p:cNvGraphicFramePr/>
          <p:nvPr/>
        </p:nvGraphicFramePr>
        <p:xfrm>
          <a:off x="311932" y="49245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131821002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Intereses por Cobrar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511107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Interés Ganados (UGI)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Interés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34" name="Google Shape;934;p90"/>
          <p:cNvSpPr/>
          <p:nvPr/>
        </p:nvSpPr>
        <p:spPr>
          <a:xfrm>
            <a:off x="311932" y="464809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9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1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41" name="Google Shape;941;p91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9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3" name="Google Shape;943;p91"/>
          <p:cNvGraphicFramePr/>
          <p:nvPr/>
        </p:nvGraphicFramePr>
        <p:xfrm>
          <a:off x="325999" y="1072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 Vid Pte Cobro   Atraso (UGZ)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Seg. Vid. Pte Cobro (UGZ)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Seguro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44" name="Google Shape;944;p91"/>
          <p:cNvSpPr/>
          <p:nvPr/>
        </p:nvSpPr>
        <p:spPr>
          <a:xfrm>
            <a:off x="325999" y="77416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5" name="Google Shape;945;p91"/>
          <p:cNvGraphicFramePr/>
          <p:nvPr/>
        </p:nvGraphicFramePr>
        <p:xfrm>
          <a:off x="325999" y="2769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Impuesto Cobro   Atraso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Impuesto Pte. Cobro (UGW)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46" name="Google Shape;946;p91"/>
          <p:cNvSpPr/>
          <p:nvPr/>
        </p:nvSpPr>
        <p:spPr>
          <a:xfrm>
            <a:off x="325999" y="244991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7" name="Google Shape;947;p91"/>
          <p:cNvGraphicFramePr/>
          <p:nvPr/>
        </p:nvGraphicFramePr>
        <p:xfrm>
          <a:off x="325999" y="46951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131715002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Préstamos   Atraso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teórico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131715000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Capital Préstamos   (UGK)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Teórico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48" name="Google Shape;948;p91"/>
          <p:cNvSpPr/>
          <p:nvPr/>
        </p:nvSpPr>
        <p:spPr>
          <a:xfrm>
            <a:off x="325999" y="436897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</a:t>
            </a:r>
            <a:r>
              <a:rPr b="1" lang="es-MX" sz="1200">
                <a:solidFill>
                  <a:schemeClr val="dk1"/>
                </a:solidFill>
              </a:rPr>
              <a:t>TEÓRICO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9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2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55" name="Google Shape;955;p9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9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7" name="Google Shape;957;p92"/>
          <p:cNvGraphicFramePr/>
          <p:nvPr/>
        </p:nvGraphicFramePr>
        <p:xfrm>
          <a:off x="297864" y="13731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131870002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Atraso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(UGA)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58" name="Google Shape;958;p92"/>
          <p:cNvSpPr/>
          <p:nvPr/>
        </p:nvSpPr>
        <p:spPr>
          <a:xfrm>
            <a:off x="297864" y="8886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9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3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65" name="Google Shape;965;p9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9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93"/>
          <p:cNvSpPr/>
          <p:nvPr/>
        </p:nvSpPr>
        <p:spPr>
          <a:xfrm>
            <a:off x="654115" y="1094501"/>
            <a:ext cx="10881393" cy="192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Clasificación Mora Tardía Uds- CLBM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Clasificación a Mora Tardía: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9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4"/>
          <p:cNvSpPr txBox="1"/>
          <p:nvPr/>
        </p:nvSpPr>
        <p:spPr>
          <a:xfrm>
            <a:off x="-9812" y="-1547"/>
            <a:ext cx="1170009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74" name="Google Shape;974;p9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9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6" name="Google Shape;976;p94"/>
          <p:cNvGraphicFramePr/>
          <p:nvPr/>
        </p:nvGraphicFramePr>
        <p:xfrm>
          <a:off x="501715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1357150220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–Capital de Préstamos Usd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1357150200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–Capital de Préstamos  Atraso Usd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77" name="Google Shape;977;p94"/>
          <p:cNvSpPr/>
          <p:nvPr/>
        </p:nvSpPr>
        <p:spPr>
          <a:xfrm>
            <a:off x="501715" y="113482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9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162425" y="5426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343488" y="1106592"/>
            <a:ext cx="11505024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UGDTEVC– Conceptos de Liquidación por Evento.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COD_EVENTO: Código de Evento.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CODCONLI: Código de Concepto de Liquidación.</a:t>
            </a:r>
            <a:endParaRPr/>
          </a:p>
          <a:p>
            <a:pPr indent="-14859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COD_EVENTO  CODCONLI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K01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K13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K23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101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I16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S01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S03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S04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304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FACT        …… 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95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84" name="Google Shape;984;p95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9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95"/>
          <p:cNvSpPr/>
          <p:nvPr/>
        </p:nvSpPr>
        <p:spPr>
          <a:xfrm>
            <a:off x="654115" y="1094501"/>
            <a:ext cx="10881393" cy="4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Pase a MORIA - CLBV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Pase a Moria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Teórico 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 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Interés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9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6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993" name="Google Shape;993;p96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9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5" name="Google Shape;995;p96"/>
          <p:cNvGraphicFramePr/>
          <p:nvPr/>
        </p:nvGraphicFramePr>
        <p:xfrm>
          <a:off x="297864" y="12256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131731000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96" name="Google Shape;996;p96"/>
          <p:cNvSpPr/>
          <p:nvPr/>
        </p:nvSpPr>
        <p:spPr>
          <a:xfrm>
            <a:off x="297864" y="85036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7" name="Google Shape;997;p96"/>
          <p:cNvGraphicFramePr/>
          <p:nvPr/>
        </p:nvGraphicFramePr>
        <p:xfrm>
          <a:off x="297864" y="30720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511053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Intereses Ganados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998" name="Google Shape;998;p96"/>
          <p:cNvSpPr/>
          <p:nvPr/>
        </p:nvSpPr>
        <p:spPr>
          <a:xfrm>
            <a:off x="297864" y="2778788"/>
            <a:ext cx="8515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9" name="Google Shape;999;p96"/>
          <p:cNvGraphicFramePr/>
          <p:nvPr/>
        </p:nvGraphicFramePr>
        <p:xfrm>
          <a:off x="297864" y="49922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Capital (UGI)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Ajuste de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00" name="Google Shape;1000;p96"/>
          <p:cNvSpPr/>
          <p:nvPr/>
        </p:nvSpPr>
        <p:spPr>
          <a:xfrm>
            <a:off x="265042" y="471585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 AJUSTADO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9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7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07" name="Google Shape;1007;p9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9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9" name="Google Shape;1009;p97"/>
          <p:cNvGraphicFramePr/>
          <p:nvPr/>
        </p:nvGraphicFramePr>
        <p:xfrm>
          <a:off x="283797" y="1281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Teórico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131749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Prestamos UVA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Teórico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10" name="Google Shape;1010;p97"/>
          <p:cNvSpPr/>
          <p:nvPr/>
        </p:nvSpPr>
        <p:spPr>
          <a:xfrm>
            <a:off x="283797" y="103095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TEORICO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1" name="Google Shape;1011;p97"/>
          <p:cNvGraphicFramePr/>
          <p:nvPr/>
        </p:nvGraphicFramePr>
        <p:xfrm>
          <a:off x="283797" y="3216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131870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Ajuste Cobrar UVA (UGA)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12" name="Google Shape;1012;p97"/>
          <p:cNvSpPr/>
          <p:nvPr/>
        </p:nvSpPr>
        <p:spPr>
          <a:xfrm>
            <a:off x="283797" y="2806341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SALDO AJUSTE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3" name="Google Shape;1013;p97"/>
          <p:cNvGraphicFramePr/>
          <p:nvPr/>
        </p:nvGraphicFramePr>
        <p:xfrm>
          <a:off x="283797" y="49870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– Seguro Pte Cobro (UGZ)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14" name="Google Shape;1014;p97"/>
          <p:cNvSpPr/>
          <p:nvPr/>
        </p:nvSpPr>
        <p:spPr>
          <a:xfrm>
            <a:off x="283797" y="461961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SEGURO DE VIDA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9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8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21" name="Google Shape;1021;p9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3" name="Google Shape;1023;p98"/>
          <p:cNvGraphicFramePr/>
          <p:nvPr/>
        </p:nvGraphicFramePr>
        <p:xfrm>
          <a:off x="297865" y="13397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141154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-Impuesto Nacional (UGW)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Saldo Ajuste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24" name="Google Shape;1024;p98"/>
          <p:cNvSpPr/>
          <p:nvPr/>
        </p:nvSpPr>
        <p:spPr>
          <a:xfrm>
            <a:off x="412587" y="94553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9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9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31" name="Google Shape;1031;p9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9"/>
          <p:cNvSpPr/>
          <p:nvPr/>
        </p:nvSpPr>
        <p:spPr>
          <a:xfrm>
            <a:off x="654115" y="1094501"/>
            <a:ext cx="10881393" cy="192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Reactivación de MORIA - REMO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Activación de Moria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00"/>
          <p:cNvSpPr txBox="1"/>
          <p:nvPr/>
        </p:nvSpPr>
        <p:spPr>
          <a:xfrm>
            <a:off x="-9812" y="-1547"/>
            <a:ext cx="12201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40" name="Google Shape;1040;p10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10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00"/>
          <p:cNvSpPr/>
          <p:nvPr/>
        </p:nvSpPr>
        <p:spPr>
          <a:xfrm>
            <a:off x="412587" y="1035632"/>
            <a:ext cx="840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3" name="Google Shape;1043;p100"/>
          <p:cNvGraphicFramePr/>
          <p:nvPr/>
        </p:nvGraphicFramePr>
        <p:xfrm>
          <a:off x="412587" y="1427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131741000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231009000439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AGMO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44" name="Google Shape;1044;p100"/>
          <p:cNvSpPr/>
          <p:nvPr/>
        </p:nvSpPr>
        <p:spPr>
          <a:xfrm>
            <a:off x="412587" y="150869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0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01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51" name="Google Shape;1051;p101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101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01"/>
          <p:cNvSpPr/>
          <p:nvPr/>
        </p:nvSpPr>
        <p:spPr>
          <a:xfrm>
            <a:off x="654115" y="1094501"/>
            <a:ext cx="10881393" cy="1926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Alta de Plan de Pago - FOPR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Alta de Plan de Pago de Moria es: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0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2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60" name="Google Shape;1060;p102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10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102"/>
          <p:cNvSpPr/>
          <p:nvPr/>
        </p:nvSpPr>
        <p:spPr>
          <a:xfrm>
            <a:off x="412587" y="1035632"/>
            <a:ext cx="840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02"/>
          <p:cNvSpPr/>
          <p:nvPr/>
        </p:nvSpPr>
        <p:spPr>
          <a:xfrm>
            <a:off x="412587" y="150869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4" name="Google Shape;1064;p102"/>
          <p:cNvGraphicFramePr/>
          <p:nvPr/>
        </p:nvGraphicFramePr>
        <p:xfrm>
          <a:off x="412587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131741000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Activo - Capital Prestamos (UGK)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231009000474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Cuadre UG (HA3)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65" name="Google Shape;1065;p10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3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71" name="Google Shape;1071;p103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0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03"/>
          <p:cNvSpPr/>
          <p:nvPr/>
        </p:nvSpPr>
        <p:spPr>
          <a:xfrm>
            <a:off x="412587" y="1035632"/>
            <a:ext cx="840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4" name="Google Shape;1074;p103"/>
          <p:cNvGraphicFramePr/>
          <p:nvPr/>
        </p:nvGraphicFramePr>
        <p:xfrm>
          <a:off x="412587" y="1303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7150840200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- AVAL TECNICO CORP-FZA-USD(UGF)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en Pesos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075" name="Google Shape;1075;p103"/>
          <p:cNvGraphicFramePr/>
          <p:nvPr/>
        </p:nvGraphicFramePr>
        <p:xfrm>
          <a:off x="412587" y="26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UG-USD(HA3)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IIBB PERCEP CABA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76" name="Google Shape;1076;p103"/>
          <p:cNvSpPr/>
          <p:nvPr/>
        </p:nvSpPr>
        <p:spPr>
          <a:xfrm>
            <a:off x="412587" y="23834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0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04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83" name="Google Shape;1083;p104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0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04"/>
          <p:cNvSpPr/>
          <p:nvPr/>
        </p:nvSpPr>
        <p:spPr>
          <a:xfrm>
            <a:off x="654115" y="1094501"/>
            <a:ext cx="10881393" cy="358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Formalización de Avales – FOAV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Formalización de Avales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10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162425" y="54261"/>
            <a:ext cx="11897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Prestamos – Taller de Producto - Tablas Paramétricas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909828" y="2737284"/>
            <a:ext cx="4732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343488" y="1106592"/>
            <a:ext cx="11505024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UGDTECC– Código y Clave Contable de Cargo-Abono por Evento/ Producto / Subproducto</a:t>
            </a:r>
            <a:endParaRPr/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COD-EVENTO: Código de Evento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PRODUCTO: Producto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SUBPRO: Subproducto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IND-ANULA: Indicador de anulación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COD-CARGO:  Código de Cargo (MIR-CODIGO)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COD-ABONO:  Código de Abono (MIR-CODIGO)    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CLACON-CARGO:  Clave Contable de Cargo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CLACON-ABONO:  Clave Contable de Abono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COD_EVENTO  PRODUCTO  SUBPRO  IND_ANULA  COD_CARGO  COD_ABONO  CLACON_CARGO  CLACON_ABONO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---------+---------+---------+---------+---------+---------+---------+---------+---------+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FOPR        35        0001    N          4734       4677       261           259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FOPR        35        0001    S          9734       9677       361           359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FOPR        35        0002    N          4734       4677       261           25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5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092" name="Google Shape;1092;p105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05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4" name="Google Shape;1094;p105"/>
          <p:cNvGraphicFramePr/>
          <p:nvPr/>
        </p:nvGraphicFramePr>
        <p:xfrm>
          <a:off x="501715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7150840000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- AVAL TECNICO CORP-FZA- (UGF)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en Pesos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95" name="Google Shape;1095;p105"/>
          <p:cNvSpPr/>
          <p:nvPr/>
        </p:nvSpPr>
        <p:spPr>
          <a:xfrm>
            <a:off x="501715" y="94553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6" name="Google Shape;1096;p105"/>
          <p:cNvGraphicFramePr/>
          <p:nvPr/>
        </p:nvGraphicFramePr>
        <p:xfrm>
          <a:off x="494057" y="269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IIBB PERCEP CABA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97" name="Google Shape;1097;p105"/>
          <p:cNvSpPr/>
          <p:nvPr/>
        </p:nvSpPr>
        <p:spPr>
          <a:xfrm>
            <a:off x="501715" y="232692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8" name="Google Shape;1098;p105"/>
          <p:cNvGraphicFramePr/>
          <p:nvPr/>
        </p:nvGraphicFramePr>
        <p:xfrm>
          <a:off x="464735" y="4642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IVA Tasa General (UGP)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099" name="Google Shape;1099;p105"/>
          <p:cNvSpPr/>
          <p:nvPr/>
        </p:nvSpPr>
        <p:spPr>
          <a:xfrm>
            <a:off x="501715" y="423212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0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06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06" name="Google Shape;1106;p106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06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8" name="Google Shape;1108;p106"/>
          <p:cNvGraphicFramePr/>
          <p:nvPr/>
        </p:nvGraphicFramePr>
        <p:xfrm>
          <a:off x="501715" y="1402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Sellos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09" name="Google Shape;1109;p106"/>
          <p:cNvSpPr/>
          <p:nvPr/>
        </p:nvSpPr>
        <p:spPr>
          <a:xfrm>
            <a:off x="501715" y="94553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0" name="Google Shape;1110;p106"/>
          <p:cNvGraphicFramePr/>
          <p:nvPr/>
        </p:nvGraphicFramePr>
        <p:xfrm>
          <a:off x="5207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235009000474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 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545018000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Comisión Apertura (UGC)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11" name="Google Shape;1111;p106"/>
          <p:cNvSpPr/>
          <p:nvPr/>
        </p:nvSpPr>
        <p:spPr>
          <a:xfrm>
            <a:off x="520700" y="304538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0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07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18" name="Google Shape;1118;p107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07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07"/>
          <p:cNvSpPr/>
          <p:nvPr/>
        </p:nvSpPr>
        <p:spPr>
          <a:xfrm>
            <a:off x="654115" y="1094501"/>
            <a:ext cx="10881393" cy="358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Evento Formalización de Avales en Usd – FOAV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conceptos que intervienen en el proceso de Formalización de Avales son: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Comisión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/>
          </a:p>
          <a:p>
            <a:pPr indent="-35999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/>
          </a:p>
          <a:p>
            <a:pPr indent="-222839" lvl="3" marL="173159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0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08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27" name="Google Shape;1127;p108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08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08"/>
          <p:cNvSpPr/>
          <p:nvPr/>
        </p:nvSpPr>
        <p:spPr>
          <a:xfrm>
            <a:off x="412587" y="1035632"/>
            <a:ext cx="8401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CAPITAL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0" name="Google Shape;1130;p108"/>
          <p:cNvGraphicFramePr/>
          <p:nvPr/>
        </p:nvGraphicFramePr>
        <p:xfrm>
          <a:off x="412587" y="1303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7150840200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Activa - AVAL TECNICO CORP-FZA-USD(UGF)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Capital en Pesos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131" name="Google Shape;1131;p108"/>
          <p:cNvGraphicFramePr/>
          <p:nvPr/>
        </p:nvGraphicFramePr>
        <p:xfrm>
          <a:off x="412587" y="2659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UG-USD(HA3)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- IIBB PERCEP CABA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 los IIBB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32" name="Google Shape;1132;p108"/>
          <p:cNvSpPr/>
          <p:nvPr/>
        </p:nvSpPr>
        <p:spPr>
          <a:xfrm>
            <a:off x="412587" y="2383492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IIBB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10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9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39" name="Google Shape;1139;p109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09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1" name="Google Shape;1141;p109"/>
          <p:cNvGraphicFramePr/>
          <p:nvPr/>
        </p:nvGraphicFramePr>
        <p:xfrm>
          <a:off x="501715" y="11468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UG-USD(HA3)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33111700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IVA Tasa General (UGP)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IVA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42" name="Google Shape;1142;p109"/>
          <p:cNvSpPr/>
          <p:nvPr/>
        </p:nvSpPr>
        <p:spPr>
          <a:xfrm>
            <a:off x="501715" y="93473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IVA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3" name="Google Shape;1143;p109"/>
          <p:cNvGraphicFramePr/>
          <p:nvPr/>
        </p:nvGraphicFramePr>
        <p:xfrm>
          <a:off x="520700" y="3984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UG-USD(HA3)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321155000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Pasivo – Sellos (UGV)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44" name="Google Shape;1144;p109"/>
          <p:cNvSpPr/>
          <p:nvPr/>
        </p:nvSpPr>
        <p:spPr>
          <a:xfrm>
            <a:off x="501715" y="372598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SELLOS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0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10"/>
          <p:cNvSpPr txBox="1"/>
          <p:nvPr/>
        </p:nvSpPr>
        <p:spPr>
          <a:xfrm>
            <a:off x="-9812" y="-1547"/>
            <a:ext cx="122018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2800">
                <a:solidFill>
                  <a:srgbClr val="FF0000"/>
                </a:solidFill>
              </a:rPr>
              <a:t>Altair Préstamos - Esquemas Contables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151" name="Google Shape;1151;p110"/>
          <p:cNvSpPr/>
          <p:nvPr/>
        </p:nvSpPr>
        <p:spPr>
          <a:xfrm>
            <a:off x="131975" y="678871"/>
            <a:ext cx="11874764" cy="575401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10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3" name="Google Shape;1153;p110"/>
          <p:cNvGraphicFramePr/>
          <p:nvPr/>
        </p:nvGraphicFramePr>
        <p:xfrm>
          <a:off x="365804" y="1238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{9D839850-48FF-4D08-A217-2D9BDF4CC0CC}</a:tableStyleId>
              </a:tblPr>
              <a:tblGrid>
                <a:gridCol w="1115050"/>
                <a:gridCol w="1115050"/>
                <a:gridCol w="1115050"/>
                <a:gridCol w="1115050"/>
                <a:gridCol w="11150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Descripción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C. Destino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Signo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235009020474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Cuenta de Cuadre de UG-USD(HA3)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29999022 </a:t>
                      </a:r>
                      <a:r>
                        <a:rPr lang="es-MX" sz="1100" u="none" cap="none" strike="noStrike"/>
                        <a:t> 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2999902     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POSICION MONETARIA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D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545018000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Comisión Apertura (UGC)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Centro del destino del Préstamo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H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u="none" cap="none" strike="noStrike"/>
                        <a:t>Importe del Sello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sp>
        <p:nvSpPr>
          <p:cNvPr id="1154" name="Google Shape;1154;p110"/>
          <p:cNvSpPr/>
          <p:nvPr/>
        </p:nvSpPr>
        <p:spPr>
          <a:xfrm>
            <a:off x="365804" y="98312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MX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COMISION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1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1"/>
          <p:cNvSpPr/>
          <p:nvPr/>
        </p:nvSpPr>
        <p:spPr>
          <a:xfrm>
            <a:off x="-28635" y="0"/>
            <a:ext cx="12220634" cy="6858000"/>
          </a:xfrm>
          <a:prstGeom prst="rect">
            <a:avLst/>
          </a:prstGeom>
          <a:gradFill>
            <a:gsLst>
              <a:gs pos="0">
                <a:srgbClr val="D40000"/>
              </a:gs>
              <a:gs pos="25000">
                <a:srgbClr val="D40000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1" name="Google Shape;1161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636" y="0"/>
            <a:ext cx="12220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11"/>
          <p:cNvSpPr txBox="1"/>
          <p:nvPr>
            <p:ph type="title"/>
          </p:nvPr>
        </p:nvSpPr>
        <p:spPr>
          <a:xfrm>
            <a:off x="461897" y="1624059"/>
            <a:ext cx="4583880" cy="5233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Rubros Contables: </a:t>
            </a:r>
            <a:b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s-MX" sz="5400">
                <a:solidFill>
                  <a:srgbClr val="FFFFFF"/>
                </a:solidFill>
              </a:rPr>
              <a:t>ó</a:t>
            </a:r>
            <a:r>
              <a:rPr lang="es-MX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 buscarlos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upEs57o8D2fOu_gIfSk0eR_22ksslEt7qdkyrYQ08zm25Fl8zTBMeU1O2FwzWS9I7lVg-nCyFNCb0LpZ_RGSd0PWcNBs7BgazyFetPc74jGEQo4a-dlhrtHdK4civT7pESWXdhAYsgw" id="1163" name="Google Shape;1163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721" y="1304762"/>
            <a:ext cx="5031847" cy="42393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12"/>
          <p:cNvSpPr txBox="1"/>
          <p:nvPr/>
        </p:nvSpPr>
        <p:spPr>
          <a:xfrm>
            <a:off x="1597274" y="67409"/>
            <a:ext cx="104094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Rubros Contables: Como buscarlos</a:t>
            </a:r>
            <a:endParaRPr/>
          </a:p>
        </p:txBody>
      </p:sp>
      <p:sp>
        <p:nvSpPr>
          <p:cNvPr id="1170" name="Google Shape;1170;p112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112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12"/>
          <p:cNvSpPr/>
          <p:nvPr/>
        </p:nvSpPr>
        <p:spPr>
          <a:xfrm>
            <a:off x="501715" y="1085313"/>
            <a:ext cx="10644369" cy="5139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00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Altair Préstamos genera su contabilidad informando Clave de Interfaz y Clave de Conversión. Con estos datos accedemos a las tablas HADT031 y HADT014 para recuperar el rubro contable al cual imputó la contabilidad y de esta manera podremos comprobar si se armó correctamente el asiento según el esquema contable definido por evento / producto / subproducto / destino de fondo, etc</a:t>
            </a:r>
            <a:r>
              <a:rPr lang="es-MX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60000" lvl="0" marL="3600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Accedemos a la HADT001 para obtener la descripción del rubro.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1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3"/>
          <p:cNvSpPr txBox="1"/>
          <p:nvPr/>
        </p:nvSpPr>
        <p:spPr>
          <a:xfrm>
            <a:off x="131975" y="80266"/>
            <a:ext cx="118747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Rubros Contables: Como buscarlos</a:t>
            </a:r>
            <a:endParaRPr/>
          </a:p>
        </p:txBody>
      </p:sp>
      <p:sp>
        <p:nvSpPr>
          <p:cNvPr id="1179" name="Google Shape;1179;p113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113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113"/>
          <p:cNvSpPr/>
          <p:nvPr/>
        </p:nvSpPr>
        <p:spPr>
          <a:xfrm>
            <a:off x="501715" y="1085313"/>
            <a:ext cx="10949387" cy="6751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tabla HADT031 vamos a encontrar la parametría obligatoria que cada sistema utiliza para armar la clave de conversión. 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Clave de Interfaz accedemos a la HADT031 para obtener los campos obligatorios (</a:t>
            </a: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NECATR0x = ‘S’</a:t>
            </a: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esta información es necesaria para recuperar el Rubro Contable.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 deseamos recuperar los campos obligatorio de la clave de interfaz “UGK”: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 *              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AALD3.HADT031   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WHERE EMPRESA =  '0072'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AND CLVINT  =  'UGK'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-------+---------+---------+---------+---------+---------+---------+---------+---------+---------+---------+---------+--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CLVINT  DESINT                          NECATR01  NECATR02  NECATR03  NECATR04  NECATR05  NECATR06  NECATR07  NECATR08 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-------+---------+---------+---------+---------+---------+---------+---------+---------+---------+---------+---------+--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UGK     ACTIVAS-CAPITALES                S         S         N         N         N         S         N         S      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-------+---------+---------+---------+---------+---------+---------+---------+---------+---------+---------+---------+---------+---------+--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NECATR09  NECATR10  NECATR11  NECATR12  NECATR13  NECATR14  NECATR15  NECATR15  NECATR17  NECATR18  NECATR19  NECATR20  NECATR21  NECAVARI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-------+---------+---------+---------+---------+---------+---------+---------+---------+---------+---------+---------+---------+---------+--  </a:t>
            </a:r>
            <a:endParaRPr/>
          </a:p>
          <a:p>
            <a:pPr indent="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         N         N         N         N         S         S         S         N         N         N         N         N         S </a:t>
            </a:r>
            <a:endParaRPr b="0" i="0" sz="9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1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4"/>
          <p:cNvSpPr txBox="1"/>
          <p:nvPr/>
        </p:nvSpPr>
        <p:spPr>
          <a:xfrm>
            <a:off x="256888" y="78000"/>
            <a:ext cx="11749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Altair Pr</a:t>
            </a:r>
            <a:r>
              <a:rPr lang="es-MX" sz="2800">
                <a:solidFill>
                  <a:srgbClr val="FF0000"/>
                </a:solidFill>
              </a:rPr>
              <a:t>é</a:t>
            </a:r>
            <a:r>
              <a:rPr lang="es-MX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stamos - Rubros Contables: Como buscarlos</a:t>
            </a:r>
            <a:endParaRPr/>
          </a:p>
        </p:txBody>
      </p:sp>
      <p:sp>
        <p:nvSpPr>
          <p:cNvPr id="1188" name="Google Shape;1188;p114"/>
          <p:cNvSpPr/>
          <p:nvPr/>
        </p:nvSpPr>
        <p:spPr>
          <a:xfrm>
            <a:off x="131975" y="678871"/>
            <a:ext cx="11874764" cy="577418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3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114"/>
          <p:cNvSpPr txBox="1"/>
          <p:nvPr/>
        </p:nvSpPr>
        <p:spPr>
          <a:xfrm>
            <a:off x="501715" y="562093"/>
            <a:ext cx="3420000" cy="2769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114"/>
          <p:cNvSpPr/>
          <p:nvPr/>
        </p:nvSpPr>
        <p:spPr>
          <a:xfrm>
            <a:off x="488307" y="916743"/>
            <a:ext cx="11287011" cy="6786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Char char="▪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HADT014 tiene la relación entre el rubro y la clave de interfaz/clave de conversión. A esta tabla se puede acceder de 2 maneras:</a:t>
            </a:r>
            <a:endParaRPr/>
          </a:p>
          <a:p>
            <a:pPr indent="-285750" lvl="1" marL="7429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Char char="•"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clave de interfaz y clave de conversión: Obtengo el rubro que tiene asociado. Los campos obligatorios de la clave de conversión para la clave de interfaz buscada, la obtenemos de la consulta anterior a la HADT031. 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ejemplo, obtenemos el rubro contable: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  *                                     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FROM AALD3.HADT014                          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EMPRESA =  '0072'                      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AND CLVINT  =  'UGA'                       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AND CLVCONV LIKE '710469%%1%%71040%%00800%'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;;;;/*                                          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EMPRESA  CLVINT  NUCTA            FEULMOD     CLVCONV                 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---------+---------+---------+---------+---------+---------+---------+</a:t>
            </a:r>
            <a:endParaRPr/>
          </a:p>
          <a:p>
            <a:pPr indent="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72.  UGA     131870000129     2018-08-19  710469       1  71040 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574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SANTANDER 2018">
      <a:dk1>
        <a:srgbClr val="000000"/>
      </a:dk1>
      <a:lt1>
        <a:srgbClr val="FFFFFF"/>
      </a:lt1>
      <a:dk2>
        <a:srgbClr val="595959"/>
      </a:dk2>
      <a:lt2>
        <a:srgbClr val="E7E6E6"/>
      </a:lt2>
      <a:accent1>
        <a:srgbClr val="EC0000"/>
      </a:accent1>
      <a:accent2>
        <a:srgbClr val="C00000"/>
      </a:accent2>
      <a:accent3>
        <a:srgbClr val="9E3667"/>
      </a:accent3>
      <a:accent4>
        <a:srgbClr val="63BA68"/>
      </a:accent4>
      <a:accent5>
        <a:srgbClr val="9BC3D3"/>
      </a:accent5>
      <a:accent6>
        <a:srgbClr val="FFCC33"/>
      </a:accent6>
      <a:hlink>
        <a:srgbClr val="9E3667"/>
      </a:hlink>
      <a:folHlink>
        <a:srgbClr val="C3DEE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