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77" r:id="rId2"/>
    <p:sldId id="300" r:id="rId3"/>
    <p:sldId id="558" r:id="rId4"/>
    <p:sldId id="425" r:id="rId5"/>
    <p:sldId id="408" r:id="rId6"/>
    <p:sldId id="561" r:id="rId7"/>
    <p:sldId id="557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dpräsentation" id="{29FC6522-B4A4-454D-908D-8994D794DD3D}">
          <p14:sldIdLst>
            <p14:sldId id="277"/>
            <p14:sldId id="300"/>
            <p14:sldId id="558"/>
            <p14:sldId id="425"/>
            <p14:sldId id="408"/>
            <p14:sldId id="561"/>
            <p14:sldId id="557"/>
          </p14:sldIdLst>
        </p14:section>
        <p14:section name="Backup" id="{0FA435F4-6A8B-4319-B88C-ED833C7815B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pos="211">
          <p15:clr>
            <a:srgbClr val="A4A3A4"/>
          </p15:clr>
        </p15:guide>
        <p15:guide id="6" pos="7469">
          <p15:clr>
            <a:srgbClr val="A4A3A4"/>
          </p15:clr>
        </p15:guide>
        <p15:guide id="7" pos="6955">
          <p15:clr>
            <a:srgbClr val="A4A3A4"/>
          </p15:clr>
        </p15:guide>
        <p15:guide id="8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483"/>
    <a:srgbClr val="C1666B"/>
    <a:srgbClr val="48A9A6"/>
    <a:srgbClr val="4281A4"/>
    <a:srgbClr val="555358"/>
    <a:srgbClr val="8F9491"/>
    <a:srgbClr val="00A0F5"/>
    <a:srgbClr val="44D0FA"/>
    <a:srgbClr val="058F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8" autoAdjust="0"/>
    <p:restoredTop sz="95628" autoAdjust="0"/>
  </p:normalViewPr>
  <p:slideViewPr>
    <p:cSldViewPr>
      <p:cViewPr>
        <p:scale>
          <a:sx n="112" d="100"/>
          <a:sy n="112" d="100"/>
        </p:scale>
        <p:origin x="2120" y="1008"/>
      </p:cViewPr>
      <p:guideLst>
        <p:guide orient="horz" pos="2478"/>
        <p:guide orient="horz" pos="210"/>
        <p:guide orient="horz" pos="981"/>
        <p:guide orient="horz" pos="3838"/>
        <p:guide pos="211"/>
        <p:guide pos="7469"/>
        <p:guide pos="695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02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D6230-35D5-4CDF-8FAD-B5EAC575EF9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A421-727C-49B1-A098-B7277550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2A421-727C-49B1-A098-B72775503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k_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3285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000" y="259200"/>
            <a:ext cx="11520000" cy="3385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for max two lines tk Brand Blue (Subline one line only 18 pt grey)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999" y="6163200"/>
            <a:ext cx="10704000" cy="144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en-US" dirty="0"/>
              <a:t>Placeholder for sources and footnote: footnotes are numbered (no *) </a:t>
            </a:r>
          </a:p>
        </p:txBody>
      </p:sp>
    </p:spTree>
    <p:extLst>
      <p:ext uri="{BB962C8B-B14F-4D97-AF65-F5344CB8AC3E}">
        <p14:creationId xmlns:p14="http://schemas.microsoft.com/office/powerpoint/2010/main" val="20004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k_headline + tex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for max two lines </a:t>
            </a:r>
            <a:r>
              <a:rPr lang="en-US" dirty="0" err="1"/>
              <a:t>tk</a:t>
            </a:r>
            <a:r>
              <a:rPr lang="en-US" dirty="0"/>
              <a:t> Brand Blue (Subline one line only 18 </a:t>
            </a:r>
            <a:r>
              <a:rPr lang="en-US" dirty="0" err="1"/>
              <a:t>pt</a:t>
            </a:r>
            <a:r>
              <a:rPr lang="en-US" dirty="0"/>
              <a:t> grey)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200" y="1522799"/>
            <a:ext cx="5519973" cy="453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999" y="6163200"/>
            <a:ext cx="10704000" cy="144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en-US" dirty="0"/>
              <a:t>Placeholder for sources and footnote: footnotes are numbered (no *) </a:t>
            </a:r>
          </a:p>
        </p:txBody>
      </p:sp>
    </p:spTree>
    <p:extLst>
      <p:ext uri="{BB962C8B-B14F-4D97-AF65-F5344CB8AC3E}">
        <p14:creationId xmlns:p14="http://schemas.microsoft.com/office/powerpoint/2010/main" val="17264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k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for max two lines </a:t>
            </a:r>
            <a:r>
              <a:rPr lang="en-US" dirty="0" err="1"/>
              <a:t>tk</a:t>
            </a:r>
            <a:r>
              <a:rPr lang="en-US" dirty="0"/>
              <a:t> Brand Blue (Subline one line only 18 </a:t>
            </a:r>
            <a:r>
              <a:rPr lang="en-US" dirty="0" err="1"/>
              <a:t>pt</a:t>
            </a:r>
            <a:r>
              <a:rPr lang="en-US" dirty="0"/>
              <a:t> grey)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999" y="6163200"/>
            <a:ext cx="10704000" cy="144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en-US" dirty="0"/>
              <a:t>Placeholder for sources and footnote: footnotes are numbered (no *) </a:t>
            </a:r>
          </a:p>
        </p:txBody>
      </p:sp>
    </p:spTree>
    <p:extLst>
      <p:ext uri="{BB962C8B-B14F-4D97-AF65-F5344CB8AC3E}">
        <p14:creationId xmlns:p14="http://schemas.microsoft.com/office/powerpoint/2010/main" val="9035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k_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2739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0" i="0" baseline="0" dirty="0" err="1">
              <a:ln>
                <a:noFill/>
              </a:ln>
              <a:solidFill>
                <a:schemeClr val="tx1"/>
              </a:solidFill>
              <a:latin typeface="TKTypeMedium" panose="020B0606030201060204" pitchFamily="34" charset="0"/>
              <a:ea typeface="+mj-ea"/>
              <a:cs typeface="+mj-cs"/>
              <a:sym typeface="TKTypeMedium" panose="020B0606030201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6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ocus Master - 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lIns="180000" tIns="93600" rIns="180000" bIns="936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760" y="2923591"/>
            <a:ext cx="7870480" cy="743026"/>
          </a:xfrm>
        </p:spPr>
        <p:txBody>
          <a:bodyPr vert="horz" wrap="square" lIns="180000" tIns="93600" rIns="180000" bIns="93600" rtlCol="0" anchor="t">
            <a:spAutoFit/>
          </a:bodyPr>
          <a:lstStyle>
            <a:lvl1pPr algn="ctr" defTabSz="914309" rtl="0" eaLnBrk="1" latinLnBrk="0" hangingPunct="1">
              <a:spcBef>
                <a:spcPct val="0"/>
              </a:spcBef>
              <a:buNone/>
              <a:defRPr lang="en-GB" sz="3600" b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0414" y="2475109"/>
            <a:ext cx="7108167" cy="404472"/>
          </a:xfrm>
        </p:spPr>
        <p:txBody>
          <a:bodyPr vert="horz" wrap="square" lIns="180000" tIns="93600" rIns="180000" bIns="93600" rtlCol="0" anchor="b">
            <a:spAutoFit/>
          </a:bodyPr>
          <a:lstStyle>
            <a:lvl1pPr marL="0" indent="0" algn="ctr" defTabSz="914309" rtl="0" eaLnBrk="1" latinLnBrk="0" hangingPunct="1">
              <a:spcBef>
                <a:spcPct val="20000"/>
              </a:spcBef>
              <a:buFont typeface="Arial" pitchFamily="34" charset="0"/>
              <a:buNone/>
              <a:defRPr lang="en-GB" sz="140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ocus Master - 1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180000" tIns="93600" rIns="180000" bIns="93600" rtlCol="0">
            <a:normAutofit/>
          </a:bodyPr>
          <a:lstStyle>
            <a:lvl1pPr marL="0" indent="0">
              <a:buNone/>
              <a:defRPr lang="en-GB" sz="1400" baseline="0" dirty="0"/>
            </a:lvl1pPr>
          </a:lstStyle>
          <a:p>
            <a:pPr marL="342866" lvl="0" indent="-342866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44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ocus Master -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4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rocus Master -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3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9112695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think-cell Folie" r:id="rId12" imgW="270" imgH="270" progId="TCLayout.ActiveDocument.1">
                  <p:embed/>
                </p:oleObj>
              </mc:Choice>
              <mc:Fallback>
                <p:oleObj name="think-cell Foli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000" y="259200"/>
            <a:ext cx="11520000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0" y="1522799"/>
            <a:ext cx="11520000" cy="4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999" y="6541200"/>
            <a:ext cx="336000" cy="1116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94159-020E-4050-A07E-D2CBBD4BC98F}" type="slidenum">
              <a:rPr lang="en-US" sz="80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000" y="6541200"/>
            <a:ext cx="10416000" cy="1116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|  04/28/2020  |  Classification of news headlines with impact on the stock price change | CIS-627 Capstone | Max Franke</a:t>
            </a:r>
          </a:p>
        </p:txBody>
      </p:sp>
    </p:spTree>
    <p:extLst>
      <p:ext uri="{BB962C8B-B14F-4D97-AF65-F5344CB8AC3E}">
        <p14:creationId xmlns:p14="http://schemas.microsoft.com/office/powerpoint/2010/main" val="26452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49" r:id="rId4"/>
    <p:sldLayoutId id="2147483667" r:id="rId5"/>
    <p:sldLayoutId id="2147483668" r:id="rId6"/>
    <p:sldLayoutId id="2147483669" r:id="rId7"/>
    <p:sldLayoutId id="2147483670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TKTypeMedium" panose="020B06060405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" Target="slide7.xml"/><Relationship Id="rId3" Type="http://schemas.openxmlformats.org/officeDocument/2006/relationships/tags" Target="../tags/tag7.xml"/><Relationship Id="rId21" Type="http://schemas.openxmlformats.org/officeDocument/2006/relationships/image" Target="../media/image3.emf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slide" Target="slide2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" Target="slide7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A79F473-F2E3-A443-AAE6-D19B2E0FE0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7858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2B2F9A-4402-0041-870E-116D70FA09FC}"/>
              </a:ext>
            </a:extLst>
          </p:cNvPr>
          <p:cNvSpPr/>
          <p:nvPr/>
        </p:nvSpPr>
        <p:spPr>
          <a:xfrm>
            <a:off x="0" y="0"/>
            <a:ext cx="12166703" cy="68580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74902"/>
                </a:srgbClr>
              </a:gs>
              <a:gs pos="72000">
                <a:srgbClr val="5F83C5">
                  <a:alpha val="75000"/>
                </a:srgbClr>
              </a:gs>
            </a:gsLst>
            <a:lin ang="27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endParaRPr lang="en-GB" cap="all" spc="20" dirty="0"/>
          </a:p>
        </p:txBody>
      </p:sp>
      <p:sp>
        <p:nvSpPr>
          <p:cNvPr id="10" name="Rectangle 9"/>
          <p:cNvSpPr/>
          <p:nvPr/>
        </p:nvSpPr>
        <p:spPr>
          <a:xfrm>
            <a:off x="309" y="3717986"/>
            <a:ext cx="12191383" cy="3140016"/>
          </a:xfrm>
          <a:prstGeom prst="rect">
            <a:avLst/>
          </a:prstGeom>
          <a:gradFill>
            <a:gsLst>
              <a:gs pos="58000">
                <a:srgbClr val="FFFFFF"/>
              </a:gs>
              <a:gs pos="100000">
                <a:srgbClr val="FFFFFF">
                  <a:shade val="100000"/>
                  <a:satMod val="115000"/>
                  <a:alpha val="0"/>
                </a:srgbClr>
              </a:gs>
            </a:gsLst>
            <a:lin ang="16200000" scaled="1"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2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-276708" y="5064317"/>
            <a:ext cx="12673407" cy="1682835"/>
            <a:chOff x="1617455" y="5164745"/>
            <a:chExt cx="5520903" cy="1682835"/>
          </a:xfrm>
        </p:grpSpPr>
        <p:sp>
          <p:nvSpPr>
            <p:cNvPr id="12" name="Rectangle 11"/>
            <p:cNvSpPr/>
            <p:nvPr/>
          </p:nvSpPr>
          <p:spPr>
            <a:xfrm>
              <a:off x="1727424" y="5180136"/>
              <a:ext cx="5300963" cy="371513"/>
            </a:xfrm>
            <a:prstGeom prst="rect">
              <a:avLst/>
            </a:prstGeom>
            <a:noFill/>
            <a:ln/>
          </p:spPr>
          <p:txBody>
            <a:bodyPr wrap="square" lIns="90000" tIns="46800" rIns="90000" bIns="46800" anchor="b">
              <a:spAutoFit/>
            </a:bodyPr>
            <a:lstStyle/>
            <a:p>
              <a:pPr algn="ctr"/>
              <a:r>
                <a:rPr lang="en-GB" cap="all" spc="20" dirty="0">
                  <a:solidFill>
                    <a:srgbClr val="060606"/>
                  </a:solidFill>
                </a:rPr>
                <a:t>04/28/2020  | CIS 627 161 BIG DATA ANALYTICS CAPTSTONE | Max Franke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455" y="5645070"/>
              <a:ext cx="5520903" cy="1202510"/>
            </a:xfrm>
            <a:prstGeom prst="rect">
              <a:avLst/>
            </a:prstGeom>
            <a:noFill/>
            <a:ln/>
          </p:spPr>
          <p:txBody>
            <a:bodyPr wrap="square" lIns="90000" tIns="46800" rIns="90000" bIns="46800" anchor="t">
              <a:spAutoFit/>
            </a:bodyPr>
            <a:lstStyle/>
            <a:p>
              <a:pPr algn="ctr"/>
              <a:r>
                <a:rPr lang="en-GB" sz="3600" b="1" cap="all" spc="20" dirty="0">
                  <a:solidFill>
                    <a:schemeClr val="accent1"/>
                  </a:solidFill>
                  <a:latin typeface="+mj-lt"/>
                  <a:cs typeface="+mj-cs"/>
                </a:rPr>
                <a:t>Classification of news headlines with impact on the stock price change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958197" y="5164745"/>
              <a:ext cx="4839418" cy="402291"/>
              <a:chOff x="414071" y="1888163"/>
              <a:chExt cx="5167223" cy="402291"/>
            </a:xfrm>
          </p:grpSpPr>
          <p:cxnSp>
            <p:nvCxnSpPr>
              <p:cNvPr id="15" name="Straight Connector 14"/>
              <p:cNvCxnSpPr>
                <a:cxnSpLocks/>
              </p:cNvCxnSpPr>
              <p:nvPr/>
            </p:nvCxnSpPr>
            <p:spPr>
              <a:xfrm>
                <a:off x="414071" y="1888163"/>
                <a:ext cx="5167223" cy="0"/>
              </a:xfrm>
              <a:prstGeom prst="line">
                <a:avLst/>
              </a:prstGeom>
              <a:ln w="12700" cap="sq">
                <a:solidFill>
                  <a:srgbClr val="060606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cxnSpLocks/>
              </p:cNvCxnSpPr>
              <p:nvPr/>
            </p:nvCxnSpPr>
            <p:spPr>
              <a:xfrm>
                <a:off x="414071" y="2290454"/>
                <a:ext cx="5167223" cy="0"/>
              </a:xfrm>
              <a:prstGeom prst="line">
                <a:avLst/>
              </a:prstGeom>
              <a:ln w="12700" cap="sq">
                <a:solidFill>
                  <a:srgbClr val="060606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32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942D7837-7DF8-BA41-9527-1EDD8C10E1A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2656484"/>
            <a:ext cx="11855999" cy="359073"/>
          </a:xfrm>
          <a:prstGeom prst="rect">
            <a:avLst/>
          </a:prstGeom>
          <a:solidFill>
            <a:srgbClr val="C16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n>
                <a:noFill/>
              </a:ln>
              <a:solidFill>
                <a:srgbClr val="4B5564"/>
              </a:solidFill>
              <a:latin typeface="TKTypeMedium" panose="020B060603020106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CD88568-CF40-EA4F-A218-EE1A0A408F2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3213943"/>
            <a:ext cx="11855999" cy="359073"/>
          </a:xfrm>
          <a:prstGeom prst="rect">
            <a:avLst/>
          </a:prstGeom>
          <a:solidFill>
            <a:srgbClr val="D4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n>
                <a:noFill/>
              </a:ln>
              <a:solidFill>
                <a:srgbClr val="4B5564"/>
              </a:solidFill>
              <a:latin typeface="TKTypeMedium" panose="020B060603020106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1CE12BA-3F5D-DE4B-9306-0BA71415CD5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906" y="2106910"/>
            <a:ext cx="11855999" cy="359073"/>
          </a:xfrm>
          <a:prstGeom prst="rect">
            <a:avLst/>
          </a:prstGeom>
          <a:solidFill>
            <a:srgbClr val="48A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n>
                <a:noFill/>
              </a:ln>
              <a:solidFill>
                <a:srgbClr val="4B5564"/>
              </a:solidFill>
              <a:latin typeface="TKTypeMedium" panose="020B0606030201060204" pitchFamily="34" charset="0"/>
            </a:endParaRPr>
          </a:p>
        </p:txBody>
      </p:sp>
      <p:sp>
        <p:nvSpPr>
          <p:cNvPr id="12" name="Rechteck 11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844000" y="3206057"/>
            <a:ext cx="2522358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TKTypeMedium" panose="020B0606030201060204" pitchFamily="34" charset="0"/>
              </a:rPr>
              <a:t>Technical analysis and findings</a:t>
            </a:r>
          </a:p>
        </p:txBody>
      </p:sp>
      <p:sp>
        <p:nvSpPr>
          <p:cNvPr id="11" name="Rechteck 10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336000" y="3206057"/>
            <a:ext cx="50800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>
                <a:ln>
                  <a:noFill/>
                </a:ln>
                <a:solidFill>
                  <a:schemeClr val="bg1"/>
                </a:solidFill>
                <a:latin typeface="TKTypeMedium" panose="020B0606030201060204" pitchFamily="34" charset="0"/>
              </a:rPr>
              <a:t>4</a:t>
            </a:r>
          </a:p>
        </p:txBody>
      </p:sp>
      <p:sp>
        <p:nvSpPr>
          <p:cNvPr id="10" name="Rechteck 9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844000" y="2656484"/>
            <a:ext cx="2522358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TKTypeMedium" panose="020B0606030201060204" pitchFamily="34" charset="0"/>
              </a:rPr>
              <a:t>Models and parameters</a:t>
            </a:r>
          </a:p>
        </p:txBody>
      </p:sp>
      <p:sp>
        <p:nvSpPr>
          <p:cNvPr id="9" name="Rechteck 8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336000" y="2656484"/>
            <a:ext cx="50800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>
                <a:ln>
                  <a:noFill/>
                </a:ln>
                <a:solidFill>
                  <a:schemeClr val="bg1"/>
                </a:solidFill>
                <a:latin typeface="TKTypeMedium" panose="020B0606030201060204" pitchFamily="34" charset="0"/>
              </a:rPr>
              <a:t>3</a:t>
            </a:r>
          </a:p>
        </p:txBody>
      </p:sp>
      <p:sp>
        <p:nvSpPr>
          <p:cNvPr id="8" name="Rechteck 7">
            <a:hlinkClick r:id="rId18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844000" y="2106911"/>
            <a:ext cx="651214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TKTypeMedium" panose="020B0606030201060204" pitchFamily="34" charset="0"/>
              </a:rPr>
              <a:t>Data and tidying</a:t>
            </a:r>
          </a:p>
        </p:txBody>
      </p:sp>
      <p:sp>
        <p:nvSpPr>
          <p:cNvPr id="7" name="Rechteck 6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36000" y="2106911"/>
            <a:ext cx="50800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>
                <a:ln>
                  <a:noFill/>
                </a:ln>
                <a:solidFill>
                  <a:schemeClr val="bg1"/>
                </a:solidFill>
                <a:latin typeface="TKTypeMedium" panose="020B0606030201060204" pitchFamily="34" charset="0"/>
              </a:rPr>
              <a:t>2</a:t>
            </a:r>
          </a:p>
        </p:txBody>
      </p:sp>
      <p:sp>
        <p:nvSpPr>
          <p:cNvPr id="6" name="Rechteck 5"/>
          <p:cNvSpPr/>
          <p:nvPr>
            <p:custDataLst>
              <p:tags r:id="rId12"/>
            </p:custDataLst>
          </p:nvPr>
        </p:nvSpPr>
        <p:spPr>
          <a:xfrm>
            <a:off x="0" y="1557338"/>
            <a:ext cx="11855999" cy="359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n>
                <a:noFill/>
              </a:ln>
              <a:solidFill>
                <a:srgbClr val="4B5564"/>
              </a:solidFill>
              <a:latin typeface="TKTypeMedium" panose="020B0606030201060204" pitchFamily="34" charset="0"/>
            </a:endParaRPr>
          </a:p>
        </p:txBody>
      </p:sp>
      <p:sp>
        <p:nvSpPr>
          <p:cNvPr id="5" name="Rechteck 4">
            <a:hlinkClick r:id="rId19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844000" y="1557338"/>
            <a:ext cx="2522358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TKTypeMedium" panose="020B0606030201060204" pitchFamily="34" charset="0"/>
              </a:rPr>
              <a:t>Problem and results summary</a:t>
            </a:r>
            <a:endParaRPr lang="en-US" sz="1600" dirty="0">
              <a:ln>
                <a:noFill/>
              </a:ln>
              <a:solidFill>
                <a:srgbClr val="FFFFFF"/>
              </a:solidFill>
              <a:latin typeface="TKTypeMedium" panose="020B0606030201060204" pitchFamily="34" charset="0"/>
            </a:endParaRPr>
          </a:p>
        </p:txBody>
      </p:sp>
      <p:sp>
        <p:nvSpPr>
          <p:cNvPr id="4" name="Rechteck 3">
            <a:hlinkClick r:id="rId19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336000" y="1557338"/>
            <a:ext cx="50800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>
                <a:ln>
                  <a:noFill/>
                </a:ln>
                <a:solidFill>
                  <a:srgbClr val="FFFFFF"/>
                </a:solidFill>
                <a:latin typeface="TKTypeMedium" panose="020B0606030201060204" pitchFamily="34" charset="0"/>
              </a:rPr>
              <a:t>1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graphicFrame>
        <p:nvGraphicFramePr>
          <p:cNvPr id="24" name="Objekt 23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01797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think-cell Folie" r:id="rId20" imgW="359" imgH="360" progId="TCLayout.ActiveDocument.1">
                  <p:embed/>
                </p:oleObj>
              </mc:Choice>
              <mc:Fallback>
                <p:oleObj name="think-cell Folie" r:id="rId20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789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472-3B6E-F24F-973F-9B68FD52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68A4-B62B-A949-BD81-779727623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Picture Source: https://</a:t>
            </a:r>
            <a:r>
              <a:rPr lang="de-DE" dirty="0" err="1"/>
              <a:t>www.nytimes.com</a:t>
            </a:r>
            <a:r>
              <a:rPr lang="de-DE" dirty="0"/>
              <a:t>/2017/02/16/</a:t>
            </a:r>
            <a:r>
              <a:rPr lang="de-DE" dirty="0" err="1"/>
              <a:t>business</a:t>
            </a:r>
            <a:r>
              <a:rPr lang="de-DE" dirty="0"/>
              <a:t>/</a:t>
            </a:r>
            <a:r>
              <a:rPr lang="de-DE" dirty="0" err="1"/>
              <a:t>dealbook</a:t>
            </a:r>
            <a:r>
              <a:rPr lang="de-DE" dirty="0"/>
              <a:t>/trump-tweets-stock-market-trading-bots.</a:t>
            </a:r>
            <a:r>
              <a:rPr lang="de-DE" dirty="0" err="1"/>
              <a:t>html</a:t>
            </a:r>
            <a:r>
              <a:rPr lang="de-DE" dirty="0"/>
              <a:t>?_</a:t>
            </a:r>
            <a:r>
              <a:rPr lang="de-DE" dirty="0" err="1"/>
              <a:t>r</a:t>
            </a:r>
            <a:r>
              <a:rPr lang="de-DE" dirty="0"/>
              <a:t>=0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ABB9DB88-5408-8747-BBB4-774E0A99B9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7621" y="259200"/>
            <a:ext cx="11855999" cy="359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n>
                <a:noFill/>
              </a:ln>
              <a:solidFill>
                <a:srgbClr val="4B5564"/>
              </a:solidFill>
              <a:latin typeface="TKTypeMedium" panose="020B0606030201060204" pitchFamily="34" charset="0"/>
            </a:endParaRPr>
          </a:p>
        </p:txBody>
      </p:sp>
      <p:sp>
        <p:nvSpPr>
          <p:cNvPr id="5" name="Rechteck 4">
            <a:hlinkClick r:id="rId5" action="ppaction://hlinksldjump"/>
            <a:extLst>
              <a:ext uri="{FF2B5EF4-FFF2-40B4-BE49-F238E27FC236}">
                <a16:creationId xmlns:a16="http://schemas.microsoft.com/office/drawing/2014/main" id="{61E6E737-C73B-7D48-B942-F8D4744035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6379" y="259200"/>
            <a:ext cx="2522358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TKTypeMedium" panose="020B0606030201060204" pitchFamily="34" charset="0"/>
              </a:rPr>
              <a:t>Problem and results summary</a:t>
            </a:r>
            <a:endParaRPr lang="en-US" sz="1600" dirty="0">
              <a:ln>
                <a:noFill/>
              </a:ln>
              <a:solidFill>
                <a:srgbClr val="FFFFFF"/>
              </a:solidFill>
              <a:latin typeface="TKTypeMedium" panose="020B0606030201060204" pitchFamily="34" charset="0"/>
            </a:endParaRPr>
          </a:p>
        </p:txBody>
      </p:sp>
      <p:sp>
        <p:nvSpPr>
          <p:cNvPr id="6" name="Rechteck 3">
            <a:hlinkClick r:id="rId5" action="ppaction://hlinksldjump"/>
            <a:extLst>
              <a:ext uri="{FF2B5EF4-FFF2-40B4-BE49-F238E27FC236}">
                <a16:creationId xmlns:a16="http://schemas.microsoft.com/office/drawing/2014/main" id="{D297F260-029F-3D4A-BC2D-4CDE590E00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8379" y="259200"/>
            <a:ext cx="50800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>
                <a:ln>
                  <a:noFill/>
                </a:ln>
                <a:solidFill>
                  <a:srgbClr val="FFFFFF"/>
                </a:solidFill>
                <a:latin typeface="TKTypeMedium" panose="020B0606030201060204" pitchFamily="34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E2C3A5-9E50-8C42-87B7-98D2C0435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9" y="872716"/>
            <a:ext cx="3670300" cy="173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B2BF0-2C90-F74D-88F8-270D6B69E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8" y="3378820"/>
            <a:ext cx="3568700" cy="228600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B5C9D25C-CCF1-C743-835B-7DC5879E1B7B}"/>
              </a:ext>
            </a:extLst>
          </p:cNvPr>
          <p:cNvSpPr/>
          <p:nvPr/>
        </p:nvSpPr>
        <p:spPr>
          <a:xfrm>
            <a:off x="4151784" y="981471"/>
            <a:ext cx="981823" cy="4896544"/>
          </a:xfrm>
          <a:prstGeom prst="rightBrace">
            <a:avLst>
              <a:gd name="adj1" fmla="val 12468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51941C-6E94-9E4E-A29F-598AC7F2A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0943"/>
              </p:ext>
            </p:extLst>
          </p:nvPr>
        </p:nvGraphicFramePr>
        <p:xfrm>
          <a:off x="5711883" y="3893281"/>
          <a:ext cx="5795274" cy="17370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58816">
                  <a:extLst>
                    <a:ext uri="{9D8B030D-6E8A-4147-A177-3AD203B41FA5}">
                      <a16:colId xmlns:a16="http://schemas.microsoft.com/office/drawing/2014/main" val="2077378157"/>
                    </a:ext>
                  </a:extLst>
                </a:gridCol>
                <a:gridCol w="1158816">
                  <a:extLst>
                    <a:ext uri="{9D8B030D-6E8A-4147-A177-3AD203B41FA5}">
                      <a16:colId xmlns:a16="http://schemas.microsoft.com/office/drawing/2014/main" val="216323370"/>
                    </a:ext>
                  </a:extLst>
                </a:gridCol>
                <a:gridCol w="1158816">
                  <a:extLst>
                    <a:ext uri="{9D8B030D-6E8A-4147-A177-3AD203B41FA5}">
                      <a16:colId xmlns:a16="http://schemas.microsoft.com/office/drawing/2014/main" val="3562799377"/>
                    </a:ext>
                  </a:extLst>
                </a:gridCol>
                <a:gridCol w="1158816">
                  <a:extLst>
                    <a:ext uri="{9D8B030D-6E8A-4147-A177-3AD203B41FA5}">
                      <a16:colId xmlns:a16="http://schemas.microsoft.com/office/drawing/2014/main" val="4106526398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369295631"/>
                    </a:ext>
                  </a:extLst>
                </a:gridCol>
              </a:tblGrid>
              <a:tr h="2507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Hidden Layer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epochs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MSE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14577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54979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effectLst/>
                        </a:rPr>
                        <a:t>80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10,000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0.03937635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64810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effectLst/>
                        </a:rPr>
                        <a:t>20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10,000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0.24899562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5958248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effectLst/>
                        </a:rPr>
                        <a:t>80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10,000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0.26936258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345991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effectLst/>
                        </a:rPr>
                        <a:t>40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10,000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0.27109301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2062935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effectLst/>
                        </a:rPr>
                        <a:t>40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10,000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0.27588953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968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BD1F00-3D2F-0B48-8054-8C4AB09AC403}"/>
              </a:ext>
            </a:extLst>
          </p:cNvPr>
          <p:cNvSpPr txBox="1"/>
          <p:nvPr/>
        </p:nvSpPr>
        <p:spPr>
          <a:xfrm>
            <a:off x="6243883" y="3609020"/>
            <a:ext cx="4938147" cy="2215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/>
              <a:t>Minimizing the MSE by predicting the close price difference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E48EF06-7AD0-5C4A-8E35-1932675A6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88040"/>
              </p:ext>
            </p:extLst>
          </p:nvPr>
        </p:nvGraphicFramePr>
        <p:xfrm>
          <a:off x="5706919" y="1311900"/>
          <a:ext cx="5795274" cy="17370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58816">
                  <a:extLst>
                    <a:ext uri="{9D8B030D-6E8A-4147-A177-3AD203B41FA5}">
                      <a16:colId xmlns:a16="http://schemas.microsoft.com/office/drawing/2014/main" val="2077378157"/>
                    </a:ext>
                  </a:extLst>
                </a:gridCol>
                <a:gridCol w="1158816">
                  <a:extLst>
                    <a:ext uri="{9D8B030D-6E8A-4147-A177-3AD203B41FA5}">
                      <a16:colId xmlns:a16="http://schemas.microsoft.com/office/drawing/2014/main" val="216323370"/>
                    </a:ext>
                  </a:extLst>
                </a:gridCol>
                <a:gridCol w="1158816">
                  <a:extLst>
                    <a:ext uri="{9D8B030D-6E8A-4147-A177-3AD203B41FA5}">
                      <a16:colId xmlns:a16="http://schemas.microsoft.com/office/drawing/2014/main" val="3562799377"/>
                    </a:ext>
                  </a:extLst>
                </a:gridCol>
                <a:gridCol w="1158816">
                  <a:extLst>
                    <a:ext uri="{9D8B030D-6E8A-4147-A177-3AD203B41FA5}">
                      <a16:colId xmlns:a16="http://schemas.microsoft.com/office/drawing/2014/main" val="4106526398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369295631"/>
                    </a:ext>
                  </a:extLst>
                </a:gridCol>
              </a:tblGrid>
              <a:tr h="2507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Hidden Layer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epochs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Accuracy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14577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54979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0.65217391</a:t>
                      </a: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64810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0.62318841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5958248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0.62318841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0345991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0.62318841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82062935"/>
                  </a:ext>
                </a:extLst>
              </a:tr>
              <a:tr h="24771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0.60869565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99688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C146B6D-E9AA-CC4A-8728-1811BF52DD8B}"/>
              </a:ext>
            </a:extLst>
          </p:cNvPr>
          <p:cNvSpPr txBox="1"/>
          <p:nvPr/>
        </p:nvSpPr>
        <p:spPr>
          <a:xfrm>
            <a:off x="5927302" y="786836"/>
            <a:ext cx="5321521" cy="52014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600" dirty="0"/>
              <a:t>Maximizing the accuracy by predicting the close price difference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600" dirty="0"/>
              <a:t>(1) = positive price change; (2) negative price change</a:t>
            </a:r>
          </a:p>
        </p:txBody>
      </p:sp>
    </p:spTree>
    <p:extLst>
      <p:ext uri="{BB962C8B-B14F-4D97-AF65-F5344CB8AC3E}">
        <p14:creationId xmlns:p14="http://schemas.microsoft.com/office/powerpoint/2010/main" val="316669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52119" y="1552560"/>
            <a:ext cx="4554744" cy="3162750"/>
            <a:chOff x="2928119" y="1552560"/>
            <a:chExt cx="4554744" cy="3162750"/>
          </a:xfrm>
        </p:grpSpPr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2928119" y="1552560"/>
              <a:ext cx="2009588" cy="2208618"/>
            </a:xfrm>
            <a:custGeom>
              <a:avLst/>
              <a:gdLst>
                <a:gd name="T0" fmla="*/ 1275 w 1275"/>
                <a:gd name="T1" fmla="*/ 1015 h 1402"/>
                <a:gd name="T2" fmla="*/ 1090 w 1275"/>
                <a:gd name="T3" fmla="*/ 696 h 1402"/>
                <a:gd name="T4" fmla="*/ 1108 w 1275"/>
                <a:gd name="T5" fmla="*/ 554 h 1402"/>
                <a:gd name="T6" fmla="*/ 554 w 1275"/>
                <a:gd name="T7" fmla="*/ 0 h 1402"/>
                <a:gd name="T8" fmla="*/ 0 w 1275"/>
                <a:gd name="T9" fmla="*/ 554 h 1402"/>
                <a:gd name="T10" fmla="*/ 455 w 1275"/>
                <a:gd name="T11" fmla="*/ 1100 h 1402"/>
                <a:gd name="T12" fmla="*/ 668 w 1275"/>
                <a:gd name="T13" fmla="*/ 1402 h 1402"/>
                <a:gd name="T14" fmla="*/ 1275 w 1275"/>
                <a:gd name="T15" fmla="*/ 1015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5" h="1402">
                  <a:moveTo>
                    <a:pt x="1275" y="1015"/>
                  </a:moveTo>
                  <a:cubicBezTo>
                    <a:pt x="1106" y="973"/>
                    <a:pt x="1046" y="883"/>
                    <a:pt x="1090" y="696"/>
                  </a:cubicBezTo>
                  <a:cubicBezTo>
                    <a:pt x="1102" y="651"/>
                    <a:pt x="1108" y="603"/>
                    <a:pt x="1108" y="554"/>
                  </a:cubicBezTo>
                  <a:cubicBezTo>
                    <a:pt x="1108" y="248"/>
                    <a:pt x="860" y="0"/>
                    <a:pt x="554" y="0"/>
                  </a:cubicBezTo>
                  <a:cubicBezTo>
                    <a:pt x="248" y="0"/>
                    <a:pt x="0" y="248"/>
                    <a:pt x="0" y="554"/>
                  </a:cubicBezTo>
                  <a:cubicBezTo>
                    <a:pt x="0" y="827"/>
                    <a:pt x="196" y="1053"/>
                    <a:pt x="455" y="1100"/>
                  </a:cubicBezTo>
                  <a:cubicBezTo>
                    <a:pt x="644" y="1138"/>
                    <a:pt x="701" y="1230"/>
                    <a:pt x="668" y="1402"/>
                  </a:cubicBezTo>
                  <a:lnTo>
                    <a:pt x="1275" y="10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3943769" y="2562179"/>
              <a:ext cx="1869665" cy="2153131"/>
            </a:xfrm>
            <a:custGeom>
              <a:avLst/>
              <a:gdLst>
                <a:gd name="T0" fmla="*/ 1187 w 1187"/>
                <a:gd name="T1" fmla="*/ 297 h 1367"/>
                <a:gd name="T2" fmla="*/ 704 w 1187"/>
                <a:gd name="T3" fmla="*/ 0 h 1367"/>
                <a:gd name="T4" fmla="*/ 430 w 1187"/>
                <a:gd name="T5" fmla="*/ 351 h 1367"/>
                <a:gd name="T6" fmla="*/ 0 w 1187"/>
                <a:gd name="T7" fmla="*/ 856 h 1367"/>
                <a:gd name="T8" fmla="*/ 511 w 1187"/>
                <a:gd name="T9" fmla="*/ 1367 h 1367"/>
                <a:gd name="T10" fmla="*/ 1023 w 1187"/>
                <a:gd name="T11" fmla="*/ 856 h 1367"/>
                <a:gd name="T12" fmla="*/ 998 w 1187"/>
                <a:gd name="T13" fmla="*/ 698 h 1367"/>
                <a:gd name="T14" fmla="*/ 1187 w 1187"/>
                <a:gd name="T15" fmla="*/ 297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367">
                  <a:moveTo>
                    <a:pt x="1187" y="297"/>
                  </a:moveTo>
                  <a:cubicBezTo>
                    <a:pt x="704" y="0"/>
                    <a:pt x="704" y="0"/>
                    <a:pt x="704" y="0"/>
                  </a:cubicBezTo>
                  <a:cubicBezTo>
                    <a:pt x="737" y="187"/>
                    <a:pt x="679" y="306"/>
                    <a:pt x="430" y="351"/>
                  </a:cubicBezTo>
                  <a:cubicBezTo>
                    <a:pt x="186" y="390"/>
                    <a:pt x="0" y="601"/>
                    <a:pt x="0" y="856"/>
                  </a:cubicBezTo>
                  <a:cubicBezTo>
                    <a:pt x="0" y="1138"/>
                    <a:pt x="229" y="1367"/>
                    <a:pt x="511" y="1367"/>
                  </a:cubicBezTo>
                  <a:cubicBezTo>
                    <a:pt x="794" y="1367"/>
                    <a:pt x="1023" y="1138"/>
                    <a:pt x="1023" y="856"/>
                  </a:cubicBezTo>
                  <a:cubicBezTo>
                    <a:pt x="1023" y="801"/>
                    <a:pt x="1014" y="748"/>
                    <a:pt x="998" y="698"/>
                  </a:cubicBezTo>
                  <a:cubicBezTo>
                    <a:pt x="927" y="457"/>
                    <a:pt x="1006" y="352"/>
                    <a:pt x="1187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5024556" y="1844469"/>
              <a:ext cx="1640480" cy="1727330"/>
            </a:xfrm>
            <a:custGeom>
              <a:avLst/>
              <a:gdLst>
                <a:gd name="T0" fmla="*/ 1041 w 1041"/>
                <a:gd name="T1" fmla="*/ 676 h 1097"/>
                <a:gd name="T2" fmla="*/ 781 w 1041"/>
                <a:gd name="T3" fmla="*/ 422 h 1097"/>
                <a:gd name="T4" fmla="*/ 782 w 1041"/>
                <a:gd name="T5" fmla="*/ 392 h 1097"/>
                <a:gd name="T6" fmla="*/ 391 w 1041"/>
                <a:gd name="T7" fmla="*/ 0 h 1097"/>
                <a:gd name="T8" fmla="*/ 0 w 1041"/>
                <a:gd name="T9" fmla="*/ 392 h 1097"/>
                <a:gd name="T10" fmla="*/ 311 w 1041"/>
                <a:gd name="T11" fmla="*/ 774 h 1097"/>
                <a:gd name="T12" fmla="*/ 475 w 1041"/>
                <a:gd name="T13" fmla="*/ 1097 h 1097"/>
                <a:gd name="T14" fmla="*/ 1041 w 1041"/>
                <a:gd name="T15" fmla="*/ 676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1" h="1097">
                  <a:moveTo>
                    <a:pt x="1041" y="676"/>
                  </a:moveTo>
                  <a:cubicBezTo>
                    <a:pt x="831" y="661"/>
                    <a:pt x="770" y="574"/>
                    <a:pt x="781" y="422"/>
                  </a:cubicBezTo>
                  <a:cubicBezTo>
                    <a:pt x="782" y="412"/>
                    <a:pt x="782" y="402"/>
                    <a:pt x="782" y="392"/>
                  </a:cubicBezTo>
                  <a:cubicBezTo>
                    <a:pt x="782" y="176"/>
                    <a:pt x="607" y="0"/>
                    <a:pt x="391" y="0"/>
                  </a:cubicBezTo>
                  <a:cubicBezTo>
                    <a:pt x="175" y="0"/>
                    <a:pt x="0" y="176"/>
                    <a:pt x="0" y="392"/>
                  </a:cubicBezTo>
                  <a:cubicBezTo>
                    <a:pt x="0" y="580"/>
                    <a:pt x="133" y="737"/>
                    <a:pt x="311" y="774"/>
                  </a:cubicBezTo>
                  <a:cubicBezTo>
                    <a:pt x="457" y="808"/>
                    <a:pt x="521" y="892"/>
                    <a:pt x="475" y="1097"/>
                  </a:cubicBezTo>
                  <a:lnTo>
                    <a:pt x="1041" y="6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Oval 40"/>
            <p:cNvSpPr>
              <a:spLocks noChangeArrowheads="1"/>
            </p:cNvSpPr>
            <p:nvPr/>
          </p:nvSpPr>
          <p:spPr bwMode="auto">
            <a:xfrm>
              <a:off x="5720553" y="2875800"/>
              <a:ext cx="1762310" cy="17586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Freeform 41"/>
          <p:cNvSpPr>
            <a:spLocks noEditPoints="1"/>
          </p:cNvSpPr>
          <p:nvPr/>
        </p:nvSpPr>
        <p:spPr bwMode="auto">
          <a:xfrm>
            <a:off x="5617991" y="3253932"/>
            <a:ext cx="1311091" cy="1310023"/>
          </a:xfrm>
          <a:custGeom>
            <a:avLst/>
            <a:gdLst>
              <a:gd name="T0" fmla="*/ 20 w 940"/>
              <a:gd name="T1" fmla="*/ 523 h 940"/>
              <a:gd name="T2" fmla="*/ 118 w 940"/>
              <a:gd name="T3" fmla="*/ 540 h 940"/>
              <a:gd name="T4" fmla="*/ 174 w 940"/>
              <a:gd name="T5" fmla="*/ 670 h 940"/>
              <a:gd name="T6" fmla="*/ 112 w 940"/>
              <a:gd name="T7" fmla="*/ 749 h 940"/>
              <a:gd name="T8" fmla="*/ 188 w 940"/>
              <a:gd name="T9" fmla="*/ 825 h 940"/>
              <a:gd name="T10" fmla="*/ 273 w 940"/>
              <a:gd name="T11" fmla="*/ 765 h 940"/>
              <a:gd name="T12" fmla="*/ 401 w 940"/>
              <a:gd name="T13" fmla="*/ 817 h 940"/>
              <a:gd name="T14" fmla="*/ 413 w 940"/>
              <a:gd name="T15" fmla="*/ 920 h 940"/>
              <a:gd name="T16" fmla="*/ 521 w 940"/>
              <a:gd name="T17" fmla="*/ 920 h 940"/>
              <a:gd name="T18" fmla="*/ 539 w 940"/>
              <a:gd name="T19" fmla="*/ 815 h 940"/>
              <a:gd name="T20" fmla="*/ 671 w 940"/>
              <a:gd name="T21" fmla="*/ 758 h 940"/>
              <a:gd name="T22" fmla="*/ 762 w 940"/>
              <a:gd name="T23" fmla="*/ 823 h 940"/>
              <a:gd name="T24" fmla="*/ 838 w 940"/>
              <a:gd name="T25" fmla="*/ 746 h 940"/>
              <a:gd name="T26" fmla="*/ 765 w 940"/>
              <a:gd name="T27" fmla="*/ 659 h 940"/>
              <a:gd name="T28" fmla="*/ 815 w 940"/>
              <a:gd name="T29" fmla="*/ 531 h 940"/>
              <a:gd name="T30" fmla="*/ 925 w 940"/>
              <a:gd name="T31" fmla="*/ 513 h 940"/>
              <a:gd name="T32" fmla="*/ 925 w 940"/>
              <a:gd name="T33" fmla="*/ 405 h 940"/>
              <a:gd name="T34" fmla="*/ 814 w 940"/>
              <a:gd name="T35" fmla="*/ 395 h 940"/>
              <a:gd name="T36" fmla="*/ 759 w 940"/>
              <a:gd name="T37" fmla="*/ 266 h 940"/>
              <a:gd name="T38" fmla="*/ 821 w 940"/>
              <a:gd name="T39" fmla="*/ 178 h 940"/>
              <a:gd name="T40" fmla="*/ 745 w 940"/>
              <a:gd name="T41" fmla="*/ 102 h 940"/>
              <a:gd name="T42" fmla="*/ 662 w 940"/>
              <a:gd name="T43" fmla="*/ 171 h 940"/>
              <a:gd name="T44" fmla="*/ 529 w 940"/>
              <a:gd name="T45" fmla="*/ 118 h 940"/>
              <a:gd name="T46" fmla="*/ 511 w 940"/>
              <a:gd name="T47" fmla="*/ 15 h 940"/>
              <a:gd name="T48" fmla="*/ 403 w 940"/>
              <a:gd name="T49" fmla="*/ 15 h 940"/>
              <a:gd name="T50" fmla="*/ 394 w 940"/>
              <a:gd name="T51" fmla="*/ 120 h 940"/>
              <a:gd name="T52" fmla="*/ 267 w 940"/>
              <a:gd name="T53" fmla="*/ 174 h 940"/>
              <a:gd name="T54" fmla="*/ 191 w 940"/>
              <a:gd name="T55" fmla="*/ 113 h 940"/>
              <a:gd name="T56" fmla="*/ 115 w 940"/>
              <a:gd name="T57" fmla="*/ 190 h 940"/>
              <a:gd name="T58" fmla="*/ 171 w 940"/>
              <a:gd name="T59" fmla="*/ 270 h 940"/>
              <a:gd name="T60" fmla="*/ 117 w 940"/>
              <a:gd name="T61" fmla="*/ 403 h 940"/>
              <a:gd name="T62" fmla="*/ 20 w 940"/>
              <a:gd name="T63" fmla="*/ 415 h 940"/>
              <a:gd name="T64" fmla="*/ 20 w 940"/>
              <a:gd name="T65" fmla="*/ 523 h 940"/>
              <a:gd name="T66" fmla="*/ 466 w 940"/>
              <a:gd name="T67" fmla="*/ 204 h 940"/>
              <a:gd name="T68" fmla="*/ 730 w 940"/>
              <a:gd name="T69" fmla="*/ 468 h 940"/>
              <a:gd name="T70" fmla="*/ 466 w 940"/>
              <a:gd name="T71" fmla="*/ 732 h 940"/>
              <a:gd name="T72" fmla="*/ 202 w 940"/>
              <a:gd name="T73" fmla="*/ 468 h 940"/>
              <a:gd name="T74" fmla="*/ 466 w 940"/>
              <a:gd name="T75" fmla="*/ 204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0" h="940">
                <a:moveTo>
                  <a:pt x="20" y="523"/>
                </a:moveTo>
                <a:cubicBezTo>
                  <a:pt x="23" y="527"/>
                  <a:pt x="63" y="533"/>
                  <a:pt x="118" y="540"/>
                </a:cubicBezTo>
                <a:cubicBezTo>
                  <a:pt x="128" y="587"/>
                  <a:pt x="148" y="631"/>
                  <a:pt x="174" y="670"/>
                </a:cubicBezTo>
                <a:cubicBezTo>
                  <a:pt x="140" y="713"/>
                  <a:pt x="114" y="744"/>
                  <a:pt x="112" y="749"/>
                </a:cubicBezTo>
                <a:cubicBezTo>
                  <a:pt x="105" y="763"/>
                  <a:pt x="153" y="818"/>
                  <a:pt x="188" y="825"/>
                </a:cubicBezTo>
                <a:cubicBezTo>
                  <a:pt x="193" y="826"/>
                  <a:pt x="227" y="801"/>
                  <a:pt x="273" y="765"/>
                </a:cubicBezTo>
                <a:cubicBezTo>
                  <a:pt x="311" y="790"/>
                  <a:pt x="355" y="808"/>
                  <a:pt x="401" y="817"/>
                </a:cubicBezTo>
                <a:cubicBezTo>
                  <a:pt x="407" y="873"/>
                  <a:pt x="411" y="915"/>
                  <a:pt x="413" y="920"/>
                </a:cubicBezTo>
                <a:cubicBezTo>
                  <a:pt x="418" y="935"/>
                  <a:pt x="492" y="940"/>
                  <a:pt x="521" y="920"/>
                </a:cubicBezTo>
                <a:cubicBezTo>
                  <a:pt x="525" y="917"/>
                  <a:pt x="532" y="874"/>
                  <a:pt x="539" y="815"/>
                </a:cubicBezTo>
                <a:cubicBezTo>
                  <a:pt x="587" y="805"/>
                  <a:pt x="632" y="785"/>
                  <a:pt x="671" y="758"/>
                </a:cubicBezTo>
                <a:cubicBezTo>
                  <a:pt x="719" y="795"/>
                  <a:pt x="756" y="822"/>
                  <a:pt x="762" y="823"/>
                </a:cubicBezTo>
                <a:cubicBezTo>
                  <a:pt x="779" y="826"/>
                  <a:pt x="838" y="746"/>
                  <a:pt x="838" y="746"/>
                </a:cubicBezTo>
                <a:cubicBezTo>
                  <a:pt x="838" y="746"/>
                  <a:pt x="807" y="709"/>
                  <a:pt x="765" y="659"/>
                </a:cubicBezTo>
                <a:cubicBezTo>
                  <a:pt x="790" y="621"/>
                  <a:pt x="807" y="578"/>
                  <a:pt x="815" y="531"/>
                </a:cubicBezTo>
                <a:cubicBezTo>
                  <a:pt x="875" y="523"/>
                  <a:pt x="920" y="516"/>
                  <a:pt x="925" y="513"/>
                </a:cubicBezTo>
                <a:cubicBezTo>
                  <a:pt x="940" y="503"/>
                  <a:pt x="925" y="405"/>
                  <a:pt x="925" y="405"/>
                </a:cubicBezTo>
                <a:cubicBezTo>
                  <a:pt x="925" y="405"/>
                  <a:pt x="878" y="400"/>
                  <a:pt x="814" y="395"/>
                </a:cubicBezTo>
                <a:cubicBezTo>
                  <a:pt x="804" y="348"/>
                  <a:pt x="785" y="304"/>
                  <a:pt x="759" y="266"/>
                </a:cubicBezTo>
                <a:cubicBezTo>
                  <a:pt x="794" y="219"/>
                  <a:pt x="820" y="184"/>
                  <a:pt x="821" y="178"/>
                </a:cubicBezTo>
                <a:cubicBezTo>
                  <a:pt x="825" y="161"/>
                  <a:pt x="745" y="102"/>
                  <a:pt x="745" y="102"/>
                </a:cubicBezTo>
                <a:cubicBezTo>
                  <a:pt x="745" y="102"/>
                  <a:pt x="710" y="131"/>
                  <a:pt x="662" y="171"/>
                </a:cubicBezTo>
                <a:cubicBezTo>
                  <a:pt x="622" y="145"/>
                  <a:pt x="577" y="127"/>
                  <a:pt x="529" y="118"/>
                </a:cubicBezTo>
                <a:cubicBezTo>
                  <a:pt x="521" y="62"/>
                  <a:pt x="514" y="20"/>
                  <a:pt x="511" y="15"/>
                </a:cubicBezTo>
                <a:cubicBezTo>
                  <a:pt x="501" y="0"/>
                  <a:pt x="403" y="15"/>
                  <a:pt x="403" y="15"/>
                </a:cubicBezTo>
                <a:cubicBezTo>
                  <a:pt x="403" y="15"/>
                  <a:pt x="399" y="59"/>
                  <a:pt x="394" y="120"/>
                </a:cubicBezTo>
                <a:cubicBezTo>
                  <a:pt x="348" y="130"/>
                  <a:pt x="305" y="148"/>
                  <a:pt x="267" y="174"/>
                </a:cubicBezTo>
                <a:cubicBezTo>
                  <a:pt x="226" y="140"/>
                  <a:pt x="196" y="115"/>
                  <a:pt x="191" y="113"/>
                </a:cubicBezTo>
                <a:cubicBezTo>
                  <a:pt x="178" y="106"/>
                  <a:pt x="122" y="155"/>
                  <a:pt x="115" y="190"/>
                </a:cubicBezTo>
                <a:cubicBezTo>
                  <a:pt x="114" y="194"/>
                  <a:pt x="138" y="227"/>
                  <a:pt x="171" y="270"/>
                </a:cubicBezTo>
                <a:cubicBezTo>
                  <a:pt x="145" y="309"/>
                  <a:pt x="126" y="355"/>
                  <a:pt x="117" y="403"/>
                </a:cubicBezTo>
                <a:cubicBezTo>
                  <a:pt x="64" y="409"/>
                  <a:pt x="25" y="413"/>
                  <a:pt x="20" y="415"/>
                </a:cubicBezTo>
                <a:cubicBezTo>
                  <a:pt x="5" y="419"/>
                  <a:pt x="0" y="493"/>
                  <a:pt x="20" y="523"/>
                </a:cubicBezTo>
                <a:close/>
                <a:moveTo>
                  <a:pt x="466" y="204"/>
                </a:moveTo>
                <a:cubicBezTo>
                  <a:pt x="612" y="204"/>
                  <a:pt x="730" y="322"/>
                  <a:pt x="730" y="468"/>
                </a:cubicBezTo>
                <a:cubicBezTo>
                  <a:pt x="730" y="614"/>
                  <a:pt x="612" y="732"/>
                  <a:pt x="466" y="732"/>
                </a:cubicBezTo>
                <a:cubicBezTo>
                  <a:pt x="320" y="732"/>
                  <a:pt x="202" y="614"/>
                  <a:pt x="202" y="468"/>
                </a:cubicBezTo>
                <a:cubicBezTo>
                  <a:pt x="202" y="322"/>
                  <a:pt x="320" y="204"/>
                  <a:pt x="466" y="20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endParaRPr lang="en-GB" spc="20"/>
          </a:p>
        </p:txBody>
      </p:sp>
      <p:sp>
        <p:nvSpPr>
          <p:cNvPr id="56" name="Freeform 43"/>
          <p:cNvSpPr>
            <a:spLocks noEditPoints="1"/>
          </p:cNvSpPr>
          <p:nvPr/>
        </p:nvSpPr>
        <p:spPr bwMode="auto">
          <a:xfrm>
            <a:off x="7390229" y="3024459"/>
            <a:ext cx="1470961" cy="1469152"/>
          </a:xfrm>
          <a:custGeom>
            <a:avLst/>
            <a:gdLst>
              <a:gd name="T0" fmla="*/ 55 w 622"/>
              <a:gd name="T1" fmla="*/ 345 h 621"/>
              <a:gd name="T2" fmla="*/ 23 w 622"/>
              <a:gd name="T3" fmla="*/ 394 h 621"/>
              <a:gd name="T4" fmla="*/ 88 w 622"/>
              <a:gd name="T5" fmla="*/ 441 h 621"/>
              <a:gd name="T6" fmla="*/ 76 w 622"/>
              <a:gd name="T7" fmla="*/ 497 h 621"/>
              <a:gd name="T8" fmla="*/ 154 w 622"/>
              <a:gd name="T9" fmla="*/ 516 h 621"/>
              <a:gd name="T10" fmla="*/ 165 w 622"/>
              <a:gd name="T11" fmla="*/ 573 h 621"/>
              <a:gd name="T12" fmla="*/ 245 w 622"/>
              <a:gd name="T13" fmla="*/ 560 h 621"/>
              <a:gd name="T14" fmla="*/ 275 w 622"/>
              <a:gd name="T15" fmla="*/ 608 h 621"/>
              <a:gd name="T16" fmla="*/ 344 w 622"/>
              <a:gd name="T17" fmla="*/ 566 h 621"/>
              <a:gd name="T18" fmla="*/ 398 w 622"/>
              <a:gd name="T19" fmla="*/ 592 h 621"/>
              <a:gd name="T20" fmla="*/ 441 w 622"/>
              <a:gd name="T21" fmla="*/ 533 h 621"/>
              <a:gd name="T22" fmla="*/ 498 w 622"/>
              <a:gd name="T23" fmla="*/ 537 h 621"/>
              <a:gd name="T24" fmla="*/ 515 w 622"/>
              <a:gd name="T25" fmla="*/ 466 h 621"/>
              <a:gd name="T26" fmla="*/ 570 w 622"/>
              <a:gd name="T27" fmla="*/ 447 h 621"/>
              <a:gd name="T28" fmla="*/ 559 w 622"/>
              <a:gd name="T29" fmla="*/ 375 h 621"/>
              <a:gd name="T30" fmla="*/ 602 w 622"/>
              <a:gd name="T31" fmla="*/ 338 h 621"/>
              <a:gd name="T32" fmla="*/ 564 w 622"/>
              <a:gd name="T33" fmla="*/ 276 h 621"/>
              <a:gd name="T34" fmla="*/ 590 w 622"/>
              <a:gd name="T35" fmla="*/ 223 h 621"/>
              <a:gd name="T36" fmla="*/ 531 w 622"/>
              <a:gd name="T37" fmla="*/ 181 h 621"/>
              <a:gd name="T38" fmla="*/ 536 w 622"/>
              <a:gd name="T39" fmla="*/ 124 h 621"/>
              <a:gd name="T40" fmla="*/ 465 w 622"/>
              <a:gd name="T41" fmla="*/ 107 h 621"/>
              <a:gd name="T42" fmla="*/ 446 w 622"/>
              <a:gd name="T43" fmla="*/ 51 h 621"/>
              <a:gd name="T44" fmla="*/ 374 w 622"/>
              <a:gd name="T45" fmla="*/ 63 h 621"/>
              <a:gd name="T46" fmla="*/ 337 w 622"/>
              <a:gd name="T47" fmla="*/ 19 h 621"/>
              <a:gd name="T48" fmla="*/ 274 w 622"/>
              <a:gd name="T49" fmla="*/ 57 h 621"/>
              <a:gd name="T50" fmla="*/ 227 w 622"/>
              <a:gd name="T51" fmla="*/ 25 h 621"/>
              <a:gd name="T52" fmla="*/ 180 w 622"/>
              <a:gd name="T53" fmla="*/ 90 h 621"/>
              <a:gd name="T54" fmla="*/ 124 w 622"/>
              <a:gd name="T55" fmla="*/ 78 h 621"/>
              <a:gd name="T56" fmla="*/ 106 w 622"/>
              <a:gd name="T57" fmla="*/ 156 h 621"/>
              <a:gd name="T58" fmla="*/ 49 w 622"/>
              <a:gd name="T59" fmla="*/ 167 h 621"/>
              <a:gd name="T60" fmla="*/ 61 w 622"/>
              <a:gd name="T61" fmla="*/ 246 h 621"/>
              <a:gd name="T62" fmla="*/ 13 w 622"/>
              <a:gd name="T63" fmla="*/ 277 h 621"/>
              <a:gd name="T64" fmla="*/ 310 w 622"/>
              <a:gd name="T65" fmla="*/ 112 h 621"/>
              <a:gd name="T66" fmla="*/ 310 w 622"/>
              <a:gd name="T67" fmla="*/ 511 h 621"/>
              <a:gd name="T68" fmla="*/ 310 w 622"/>
              <a:gd name="T69" fmla="*/ 112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2" h="621">
                <a:moveTo>
                  <a:pt x="7" y="338"/>
                </a:moveTo>
                <a:cubicBezTo>
                  <a:pt x="9" y="342"/>
                  <a:pt x="27" y="344"/>
                  <a:pt x="55" y="345"/>
                </a:cubicBezTo>
                <a:cubicBezTo>
                  <a:pt x="57" y="356"/>
                  <a:pt x="59" y="367"/>
                  <a:pt x="62" y="378"/>
                </a:cubicBezTo>
                <a:cubicBezTo>
                  <a:pt x="39" y="387"/>
                  <a:pt x="24" y="394"/>
                  <a:pt x="23" y="394"/>
                </a:cubicBezTo>
                <a:cubicBezTo>
                  <a:pt x="14" y="398"/>
                  <a:pt x="30" y="444"/>
                  <a:pt x="41" y="453"/>
                </a:cubicBezTo>
                <a:cubicBezTo>
                  <a:pt x="44" y="456"/>
                  <a:pt x="61" y="451"/>
                  <a:pt x="88" y="441"/>
                </a:cubicBezTo>
                <a:cubicBezTo>
                  <a:pt x="93" y="450"/>
                  <a:pt x="99" y="459"/>
                  <a:pt x="105" y="467"/>
                </a:cubicBezTo>
                <a:cubicBezTo>
                  <a:pt x="88" y="485"/>
                  <a:pt x="77" y="496"/>
                  <a:pt x="76" y="497"/>
                </a:cubicBezTo>
                <a:cubicBezTo>
                  <a:pt x="69" y="504"/>
                  <a:pt x="101" y="540"/>
                  <a:pt x="115" y="545"/>
                </a:cubicBezTo>
                <a:cubicBezTo>
                  <a:pt x="118" y="546"/>
                  <a:pt x="133" y="535"/>
                  <a:pt x="154" y="516"/>
                </a:cubicBezTo>
                <a:cubicBezTo>
                  <a:pt x="163" y="522"/>
                  <a:pt x="172" y="528"/>
                  <a:pt x="181" y="534"/>
                </a:cubicBezTo>
                <a:cubicBezTo>
                  <a:pt x="172" y="557"/>
                  <a:pt x="166" y="571"/>
                  <a:pt x="165" y="573"/>
                </a:cubicBezTo>
                <a:cubicBezTo>
                  <a:pt x="162" y="582"/>
                  <a:pt x="205" y="603"/>
                  <a:pt x="220" y="602"/>
                </a:cubicBezTo>
                <a:cubicBezTo>
                  <a:pt x="223" y="602"/>
                  <a:pt x="232" y="586"/>
                  <a:pt x="245" y="560"/>
                </a:cubicBezTo>
                <a:cubicBezTo>
                  <a:pt x="255" y="563"/>
                  <a:pt x="265" y="565"/>
                  <a:pt x="275" y="566"/>
                </a:cubicBezTo>
                <a:cubicBezTo>
                  <a:pt x="275" y="591"/>
                  <a:pt x="275" y="607"/>
                  <a:pt x="275" y="608"/>
                </a:cubicBezTo>
                <a:cubicBezTo>
                  <a:pt x="275" y="618"/>
                  <a:pt x="324" y="621"/>
                  <a:pt x="337" y="614"/>
                </a:cubicBezTo>
                <a:cubicBezTo>
                  <a:pt x="340" y="613"/>
                  <a:pt x="342" y="595"/>
                  <a:pt x="344" y="566"/>
                </a:cubicBezTo>
                <a:cubicBezTo>
                  <a:pt x="357" y="564"/>
                  <a:pt x="370" y="562"/>
                  <a:pt x="383" y="558"/>
                </a:cubicBezTo>
                <a:cubicBezTo>
                  <a:pt x="391" y="577"/>
                  <a:pt x="397" y="590"/>
                  <a:pt x="398" y="592"/>
                </a:cubicBezTo>
                <a:cubicBezTo>
                  <a:pt x="404" y="607"/>
                  <a:pt x="459" y="587"/>
                  <a:pt x="456" y="571"/>
                </a:cubicBezTo>
                <a:cubicBezTo>
                  <a:pt x="455" y="569"/>
                  <a:pt x="450" y="555"/>
                  <a:pt x="441" y="533"/>
                </a:cubicBezTo>
                <a:cubicBezTo>
                  <a:pt x="451" y="526"/>
                  <a:pt x="461" y="519"/>
                  <a:pt x="471" y="512"/>
                </a:cubicBezTo>
                <a:cubicBezTo>
                  <a:pt x="486" y="526"/>
                  <a:pt x="496" y="536"/>
                  <a:pt x="498" y="537"/>
                </a:cubicBezTo>
                <a:cubicBezTo>
                  <a:pt x="509" y="549"/>
                  <a:pt x="552" y="510"/>
                  <a:pt x="543" y="496"/>
                </a:cubicBezTo>
                <a:cubicBezTo>
                  <a:pt x="542" y="494"/>
                  <a:pt x="531" y="483"/>
                  <a:pt x="515" y="466"/>
                </a:cubicBezTo>
                <a:cubicBezTo>
                  <a:pt x="522" y="456"/>
                  <a:pt x="530" y="446"/>
                  <a:pt x="536" y="434"/>
                </a:cubicBezTo>
                <a:cubicBezTo>
                  <a:pt x="556" y="442"/>
                  <a:pt x="568" y="447"/>
                  <a:pt x="570" y="447"/>
                </a:cubicBezTo>
                <a:cubicBezTo>
                  <a:pt x="585" y="454"/>
                  <a:pt x="610" y="401"/>
                  <a:pt x="596" y="392"/>
                </a:cubicBezTo>
                <a:cubicBezTo>
                  <a:pt x="594" y="391"/>
                  <a:pt x="581" y="385"/>
                  <a:pt x="559" y="375"/>
                </a:cubicBezTo>
                <a:cubicBezTo>
                  <a:pt x="562" y="364"/>
                  <a:pt x="564" y="352"/>
                  <a:pt x="565" y="339"/>
                </a:cubicBezTo>
                <a:cubicBezTo>
                  <a:pt x="587" y="339"/>
                  <a:pt x="600" y="338"/>
                  <a:pt x="602" y="338"/>
                </a:cubicBezTo>
                <a:cubicBezTo>
                  <a:pt x="618" y="338"/>
                  <a:pt x="622" y="280"/>
                  <a:pt x="606" y="277"/>
                </a:cubicBezTo>
                <a:cubicBezTo>
                  <a:pt x="603" y="277"/>
                  <a:pt x="588" y="276"/>
                  <a:pt x="564" y="276"/>
                </a:cubicBezTo>
                <a:cubicBezTo>
                  <a:pt x="562" y="263"/>
                  <a:pt x="560" y="251"/>
                  <a:pt x="556" y="239"/>
                </a:cubicBezTo>
                <a:cubicBezTo>
                  <a:pt x="576" y="230"/>
                  <a:pt x="588" y="224"/>
                  <a:pt x="590" y="223"/>
                </a:cubicBezTo>
                <a:cubicBezTo>
                  <a:pt x="605" y="217"/>
                  <a:pt x="586" y="163"/>
                  <a:pt x="569" y="166"/>
                </a:cubicBezTo>
                <a:cubicBezTo>
                  <a:pt x="567" y="166"/>
                  <a:pt x="553" y="172"/>
                  <a:pt x="531" y="181"/>
                </a:cubicBezTo>
                <a:cubicBezTo>
                  <a:pt x="525" y="170"/>
                  <a:pt x="518" y="160"/>
                  <a:pt x="510" y="151"/>
                </a:cubicBezTo>
                <a:cubicBezTo>
                  <a:pt x="525" y="135"/>
                  <a:pt x="534" y="125"/>
                  <a:pt x="536" y="124"/>
                </a:cubicBezTo>
                <a:cubicBezTo>
                  <a:pt x="547" y="112"/>
                  <a:pt x="508" y="69"/>
                  <a:pt x="495" y="78"/>
                </a:cubicBezTo>
                <a:cubicBezTo>
                  <a:pt x="493" y="80"/>
                  <a:pt x="482" y="90"/>
                  <a:pt x="465" y="107"/>
                </a:cubicBezTo>
                <a:cubicBezTo>
                  <a:pt x="454" y="99"/>
                  <a:pt x="444" y="92"/>
                  <a:pt x="433" y="86"/>
                </a:cubicBezTo>
                <a:cubicBezTo>
                  <a:pt x="440" y="66"/>
                  <a:pt x="445" y="53"/>
                  <a:pt x="446" y="51"/>
                </a:cubicBezTo>
                <a:cubicBezTo>
                  <a:pt x="452" y="36"/>
                  <a:pt x="399" y="11"/>
                  <a:pt x="390" y="25"/>
                </a:cubicBezTo>
                <a:cubicBezTo>
                  <a:pt x="389" y="27"/>
                  <a:pt x="383" y="41"/>
                  <a:pt x="374" y="63"/>
                </a:cubicBezTo>
                <a:cubicBezTo>
                  <a:pt x="362" y="60"/>
                  <a:pt x="350" y="57"/>
                  <a:pt x="338" y="56"/>
                </a:cubicBezTo>
                <a:cubicBezTo>
                  <a:pt x="337" y="35"/>
                  <a:pt x="337" y="21"/>
                  <a:pt x="337" y="19"/>
                </a:cubicBezTo>
                <a:cubicBezTo>
                  <a:pt x="337" y="3"/>
                  <a:pt x="279" y="0"/>
                  <a:pt x="275" y="16"/>
                </a:cubicBezTo>
                <a:cubicBezTo>
                  <a:pt x="275" y="18"/>
                  <a:pt x="275" y="33"/>
                  <a:pt x="274" y="57"/>
                </a:cubicBezTo>
                <a:cubicBezTo>
                  <a:pt x="264" y="59"/>
                  <a:pt x="254" y="61"/>
                  <a:pt x="244" y="63"/>
                </a:cubicBezTo>
                <a:cubicBezTo>
                  <a:pt x="234" y="40"/>
                  <a:pt x="228" y="26"/>
                  <a:pt x="227" y="25"/>
                </a:cubicBezTo>
                <a:cubicBezTo>
                  <a:pt x="224" y="16"/>
                  <a:pt x="178" y="31"/>
                  <a:pt x="168" y="42"/>
                </a:cubicBezTo>
                <a:cubicBezTo>
                  <a:pt x="166" y="45"/>
                  <a:pt x="171" y="63"/>
                  <a:pt x="180" y="90"/>
                </a:cubicBezTo>
                <a:cubicBezTo>
                  <a:pt x="171" y="95"/>
                  <a:pt x="163" y="101"/>
                  <a:pt x="154" y="107"/>
                </a:cubicBezTo>
                <a:cubicBezTo>
                  <a:pt x="137" y="90"/>
                  <a:pt x="126" y="79"/>
                  <a:pt x="124" y="78"/>
                </a:cubicBezTo>
                <a:cubicBezTo>
                  <a:pt x="118" y="71"/>
                  <a:pt x="81" y="103"/>
                  <a:pt x="77" y="116"/>
                </a:cubicBezTo>
                <a:cubicBezTo>
                  <a:pt x="75" y="120"/>
                  <a:pt x="87" y="134"/>
                  <a:pt x="106" y="156"/>
                </a:cubicBezTo>
                <a:cubicBezTo>
                  <a:pt x="99" y="164"/>
                  <a:pt x="93" y="173"/>
                  <a:pt x="88" y="183"/>
                </a:cubicBezTo>
                <a:cubicBezTo>
                  <a:pt x="64" y="174"/>
                  <a:pt x="50" y="168"/>
                  <a:pt x="49" y="167"/>
                </a:cubicBezTo>
                <a:cubicBezTo>
                  <a:pt x="40" y="163"/>
                  <a:pt x="18" y="207"/>
                  <a:pt x="19" y="221"/>
                </a:cubicBezTo>
                <a:cubicBezTo>
                  <a:pt x="20" y="225"/>
                  <a:pt x="36" y="234"/>
                  <a:pt x="61" y="246"/>
                </a:cubicBezTo>
                <a:cubicBezTo>
                  <a:pt x="59" y="256"/>
                  <a:pt x="57" y="266"/>
                  <a:pt x="55" y="277"/>
                </a:cubicBezTo>
                <a:cubicBezTo>
                  <a:pt x="30" y="277"/>
                  <a:pt x="15" y="277"/>
                  <a:pt x="13" y="277"/>
                </a:cubicBezTo>
                <a:cubicBezTo>
                  <a:pt x="4" y="277"/>
                  <a:pt x="0" y="325"/>
                  <a:pt x="7" y="338"/>
                </a:cubicBezTo>
                <a:close/>
                <a:moveTo>
                  <a:pt x="310" y="112"/>
                </a:moveTo>
                <a:cubicBezTo>
                  <a:pt x="420" y="112"/>
                  <a:pt x="509" y="202"/>
                  <a:pt x="509" y="312"/>
                </a:cubicBezTo>
                <a:cubicBezTo>
                  <a:pt x="509" y="422"/>
                  <a:pt x="420" y="511"/>
                  <a:pt x="310" y="511"/>
                </a:cubicBezTo>
                <a:cubicBezTo>
                  <a:pt x="200" y="511"/>
                  <a:pt x="111" y="422"/>
                  <a:pt x="111" y="312"/>
                </a:cubicBezTo>
                <a:cubicBezTo>
                  <a:pt x="111" y="202"/>
                  <a:pt x="200" y="112"/>
                  <a:pt x="310" y="11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endParaRPr lang="en-GB" spc="20"/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6705972" y="1929097"/>
            <a:ext cx="948004" cy="1059900"/>
          </a:xfrm>
          <a:custGeom>
            <a:avLst/>
            <a:gdLst>
              <a:gd name="T0" fmla="*/ 934 w 934"/>
              <a:gd name="T1" fmla="*/ 398 h 1045"/>
              <a:gd name="T2" fmla="*/ 824 w 934"/>
              <a:gd name="T3" fmla="*/ 190 h 1045"/>
              <a:gd name="T4" fmla="*/ 595 w 934"/>
              <a:gd name="T5" fmla="*/ 45 h 1045"/>
              <a:gd name="T6" fmla="*/ 344 w 934"/>
              <a:gd name="T7" fmla="*/ 45 h 1045"/>
              <a:gd name="T8" fmla="*/ 120 w 934"/>
              <a:gd name="T9" fmla="*/ 184 h 1045"/>
              <a:gd name="T10" fmla="*/ 0 w 934"/>
              <a:gd name="T11" fmla="*/ 403 h 1045"/>
              <a:gd name="T12" fmla="*/ 0 w 934"/>
              <a:gd name="T13" fmla="*/ 659 h 1045"/>
              <a:gd name="T14" fmla="*/ 136 w 934"/>
              <a:gd name="T15" fmla="*/ 873 h 1045"/>
              <a:gd name="T16" fmla="*/ 345 w 934"/>
              <a:gd name="T17" fmla="*/ 1003 h 1045"/>
              <a:gd name="T18" fmla="*/ 595 w 934"/>
              <a:gd name="T19" fmla="*/ 1003 h 1045"/>
              <a:gd name="T20" fmla="*/ 814 w 934"/>
              <a:gd name="T21" fmla="*/ 868 h 1045"/>
              <a:gd name="T22" fmla="*/ 934 w 934"/>
              <a:gd name="T23" fmla="*/ 664 h 1045"/>
              <a:gd name="T24" fmla="*/ 934 w 934"/>
              <a:gd name="T25" fmla="*/ 398 h 1045"/>
              <a:gd name="T26" fmla="*/ 467 w 934"/>
              <a:gd name="T27" fmla="*/ 819 h 1045"/>
              <a:gd name="T28" fmla="*/ 172 w 934"/>
              <a:gd name="T29" fmla="*/ 524 h 1045"/>
              <a:gd name="T30" fmla="*/ 467 w 934"/>
              <a:gd name="T31" fmla="*/ 228 h 1045"/>
              <a:gd name="T32" fmla="*/ 763 w 934"/>
              <a:gd name="T33" fmla="*/ 524 h 1045"/>
              <a:gd name="T34" fmla="*/ 467 w 934"/>
              <a:gd name="T35" fmla="*/ 81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4" h="1045">
                <a:moveTo>
                  <a:pt x="934" y="398"/>
                </a:moveTo>
                <a:cubicBezTo>
                  <a:pt x="934" y="398"/>
                  <a:pt x="887" y="226"/>
                  <a:pt x="824" y="190"/>
                </a:cubicBezTo>
                <a:cubicBezTo>
                  <a:pt x="824" y="190"/>
                  <a:pt x="652" y="292"/>
                  <a:pt x="595" y="45"/>
                </a:cubicBezTo>
                <a:cubicBezTo>
                  <a:pt x="595" y="45"/>
                  <a:pt x="454" y="0"/>
                  <a:pt x="344" y="45"/>
                </a:cubicBezTo>
                <a:cubicBezTo>
                  <a:pt x="344" y="45"/>
                  <a:pt x="355" y="341"/>
                  <a:pt x="120" y="184"/>
                </a:cubicBezTo>
                <a:cubicBezTo>
                  <a:pt x="120" y="184"/>
                  <a:pt x="16" y="330"/>
                  <a:pt x="0" y="403"/>
                </a:cubicBezTo>
                <a:cubicBezTo>
                  <a:pt x="0" y="403"/>
                  <a:pt x="209" y="549"/>
                  <a:pt x="0" y="659"/>
                </a:cubicBezTo>
                <a:cubicBezTo>
                  <a:pt x="0" y="659"/>
                  <a:pt x="52" y="826"/>
                  <a:pt x="136" y="873"/>
                </a:cubicBezTo>
                <a:cubicBezTo>
                  <a:pt x="136" y="873"/>
                  <a:pt x="345" y="789"/>
                  <a:pt x="345" y="1003"/>
                </a:cubicBezTo>
                <a:cubicBezTo>
                  <a:pt x="345" y="1003"/>
                  <a:pt x="449" y="1045"/>
                  <a:pt x="595" y="1003"/>
                </a:cubicBezTo>
                <a:cubicBezTo>
                  <a:pt x="595" y="1003"/>
                  <a:pt x="569" y="821"/>
                  <a:pt x="814" y="868"/>
                </a:cubicBezTo>
                <a:cubicBezTo>
                  <a:pt x="814" y="868"/>
                  <a:pt x="913" y="795"/>
                  <a:pt x="934" y="664"/>
                </a:cubicBezTo>
                <a:cubicBezTo>
                  <a:pt x="934" y="664"/>
                  <a:pt x="762" y="596"/>
                  <a:pt x="934" y="398"/>
                </a:cubicBezTo>
                <a:close/>
                <a:moveTo>
                  <a:pt x="467" y="819"/>
                </a:moveTo>
                <a:cubicBezTo>
                  <a:pt x="304" y="819"/>
                  <a:pt x="172" y="687"/>
                  <a:pt x="172" y="524"/>
                </a:cubicBezTo>
                <a:cubicBezTo>
                  <a:pt x="172" y="360"/>
                  <a:pt x="304" y="228"/>
                  <a:pt x="467" y="228"/>
                </a:cubicBezTo>
                <a:cubicBezTo>
                  <a:pt x="630" y="228"/>
                  <a:pt x="763" y="360"/>
                  <a:pt x="763" y="524"/>
                </a:cubicBezTo>
                <a:cubicBezTo>
                  <a:pt x="763" y="687"/>
                  <a:pt x="630" y="819"/>
                  <a:pt x="467" y="81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endParaRPr lang="en-GB" spc="20"/>
          </a:p>
        </p:txBody>
      </p:sp>
      <p:sp>
        <p:nvSpPr>
          <p:cNvPr id="60" name="Freeform 47"/>
          <p:cNvSpPr>
            <a:spLocks noEditPoints="1"/>
          </p:cNvSpPr>
          <p:nvPr/>
        </p:nvSpPr>
        <p:spPr bwMode="auto">
          <a:xfrm>
            <a:off x="4583355" y="1661971"/>
            <a:ext cx="1517345" cy="1517346"/>
          </a:xfrm>
          <a:custGeom>
            <a:avLst/>
            <a:gdLst>
              <a:gd name="T0" fmla="*/ 85 w 965"/>
              <a:gd name="T1" fmla="*/ 403 h 966"/>
              <a:gd name="T2" fmla="*/ 25 w 965"/>
              <a:gd name="T3" fmla="*/ 447 h 966"/>
              <a:gd name="T4" fmla="*/ 80 w 965"/>
              <a:gd name="T5" fmla="*/ 518 h 966"/>
              <a:gd name="T6" fmla="*/ 31 w 965"/>
              <a:gd name="T7" fmla="*/ 559 h 966"/>
              <a:gd name="T8" fmla="*/ 100 w 965"/>
              <a:gd name="T9" fmla="*/ 615 h 966"/>
              <a:gd name="T10" fmla="*/ 65 w 965"/>
              <a:gd name="T11" fmla="*/ 672 h 966"/>
              <a:gd name="T12" fmla="*/ 147 w 965"/>
              <a:gd name="T13" fmla="*/ 708 h 966"/>
              <a:gd name="T14" fmla="*/ 135 w 965"/>
              <a:gd name="T15" fmla="*/ 781 h 966"/>
              <a:gd name="T16" fmla="*/ 224 w 965"/>
              <a:gd name="T17" fmla="*/ 793 h 966"/>
              <a:gd name="T18" fmla="*/ 218 w 965"/>
              <a:gd name="T19" fmla="*/ 857 h 966"/>
              <a:gd name="T20" fmla="*/ 307 w 965"/>
              <a:gd name="T21" fmla="*/ 847 h 966"/>
              <a:gd name="T22" fmla="*/ 322 w 965"/>
              <a:gd name="T23" fmla="*/ 912 h 966"/>
              <a:gd name="T24" fmla="*/ 405 w 965"/>
              <a:gd name="T25" fmla="*/ 880 h 966"/>
              <a:gd name="T26" fmla="*/ 449 w 965"/>
              <a:gd name="T27" fmla="*/ 940 h 966"/>
              <a:gd name="T28" fmla="*/ 520 w 965"/>
              <a:gd name="T29" fmla="*/ 886 h 966"/>
              <a:gd name="T30" fmla="*/ 563 w 965"/>
              <a:gd name="T31" fmla="*/ 928 h 966"/>
              <a:gd name="T32" fmla="*/ 616 w 965"/>
              <a:gd name="T33" fmla="*/ 866 h 966"/>
              <a:gd name="T34" fmla="*/ 674 w 965"/>
              <a:gd name="T35" fmla="*/ 893 h 966"/>
              <a:gd name="T36" fmla="*/ 709 w 965"/>
              <a:gd name="T37" fmla="*/ 820 h 966"/>
              <a:gd name="T38" fmla="*/ 782 w 965"/>
              <a:gd name="T39" fmla="*/ 823 h 966"/>
              <a:gd name="T40" fmla="*/ 795 w 965"/>
              <a:gd name="T41" fmla="*/ 743 h 966"/>
              <a:gd name="T42" fmla="*/ 855 w 965"/>
              <a:gd name="T43" fmla="*/ 741 h 966"/>
              <a:gd name="T44" fmla="*/ 848 w 965"/>
              <a:gd name="T45" fmla="*/ 660 h 966"/>
              <a:gd name="T46" fmla="*/ 909 w 965"/>
              <a:gd name="T47" fmla="*/ 638 h 966"/>
              <a:gd name="T48" fmla="*/ 882 w 965"/>
              <a:gd name="T49" fmla="*/ 561 h 966"/>
              <a:gd name="T50" fmla="*/ 936 w 965"/>
              <a:gd name="T51" fmla="*/ 513 h 966"/>
              <a:gd name="T52" fmla="*/ 888 w 965"/>
              <a:gd name="T53" fmla="*/ 447 h 966"/>
              <a:gd name="T54" fmla="*/ 930 w 965"/>
              <a:gd name="T55" fmla="*/ 403 h 966"/>
              <a:gd name="T56" fmla="*/ 868 w 965"/>
              <a:gd name="T57" fmla="*/ 350 h 966"/>
              <a:gd name="T58" fmla="*/ 895 w 965"/>
              <a:gd name="T59" fmla="*/ 292 h 966"/>
              <a:gd name="T60" fmla="*/ 822 w 965"/>
              <a:gd name="T61" fmla="*/ 257 h 966"/>
              <a:gd name="T62" fmla="*/ 825 w 965"/>
              <a:gd name="T63" fmla="*/ 184 h 966"/>
              <a:gd name="T64" fmla="*/ 745 w 965"/>
              <a:gd name="T65" fmla="*/ 171 h 966"/>
              <a:gd name="T66" fmla="*/ 743 w 965"/>
              <a:gd name="T67" fmla="*/ 110 h 966"/>
              <a:gd name="T68" fmla="*/ 662 w 965"/>
              <a:gd name="T69" fmla="*/ 117 h 966"/>
              <a:gd name="T70" fmla="*/ 640 w 965"/>
              <a:gd name="T71" fmla="*/ 57 h 966"/>
              <a:gd name="T72" fmla="*/ 563 w 965"/>
              <a:gd name="T73" fmla="*/ 84 h 966"/>
              <a:gd name="T74" fmla="*/ 515 w 965"/>
              <a:gd name="T75" fmla="*/ 30 h 966"/>
              <a:gd name="T76" fmla="*/ 449 w 965"/>
              <a:gd name="T77" fmla="*/ 78 h 966"/>
              <a:gd name="T78" fmla="*/ 407 w 965"/>
              <a:gd name="T79" fmla="*/ 29 h 966"/>
              <a:gd name="T80" fmla="*/ 351 w 965"/>
              <a:gd name="T81" fmla="*/ 99 h 966"/>
              <a:gd name="T82" fmla="*/ 294 w 965"/>
              <a:gd name="T83" fmla="*/ 63 h 966"/>
              <a:gd name="T84" fmla="*/ 257 w 965"/>
              <a:gd name="T85" fmla="*/ 145 h 966"/>
              <a:gd name="T86" fmla="*/ 184 w 965"/>
              <a:gd name="T87" fmla="*/ 133 h 966"/>
              <a:gd name="T88" fmla="*/ 172 w 965"/>
              <a:gd name="T89" fmla="*/ 222 h 966"/>
              <a:gd name="T90" fmla="*/ 109 w 965"/>
              <a:gd name="T91" fmla="*/ 216 h 966"/>
              <a:gd name="T92" fmla="*/ 119 w 965"/>
              <a:gd name="T93" fmla="*/ 305 h 966"/>
              <a:gd name="T94" fmla="*/ 53 w 965"/>
              <a:gd name="T95" fmla="*/ 320 h 966"/>
              <a:gd name="T96" fmla="*/ 484 w 965"/>
              <a:gd name="T97" fmla="*/ 799 h 966"/>
              <a:gd name="T98" fmla="*/ 484 w 965"/>
              <a:gd name="T99" fmla="*/ 165 h 966"/>
              <a:gd name="T100" fmla="*/ 484 w 965"/>
              <a:gd name="T101" fmla="*/ 79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5" h="966">
                <a:moveTo>
                  <a:pt x="30" y="389"/>
                </a:moveTo>
                <a:cubicBezTo>
                  <a:pt x="35" y="389"/>
                  <a:pt x="55" y="395"/>
                  <a:pt x="85" y="403"/>
                </a:cubicBezTo>
                <a:cubicBezTo>
                  <a:pt x="83" y="417"/>
                  <a:pt x="81" y="431"/>
                  <a:pt x="80" y="445"/>
                </a:cubicBezTo>
                <a:cubicBezTo>
                  <a:pt x="47" y="445"/>
                  <a:pt x="27" y="446"/>
                  <a:pt x="25" y="447"/>
                </a:cubicBezTo>
                <a:cubicBezTo>
                  <a:pt x="12" y="454"/>
                  <a:pt x="0" y="522"/>
                  <a:pt x="22" y="519"/>
                </a:cubicBezTo>
                <a:cubicBezTo>
                  <a:pt x="27" y="519"/>
                  <a:pt x="47" y="519"/>
                  <a:pt x="80" y="518"/>
                </a:cubicBezTo>
                <a:cubicBezTo>
                  <a:pt x="80" y="527"/>
                  <a:pt x="82" y="535"/>
                  <a:pt x="83" y="544"/>
                </a:cubicBezTo>
                <a:cubicBezTo>
                  <a:pt x="51" y="552"/>
                  <a:pt x="32" y="558"/>
                  <a:pt x="31" y="559"/>
                </a:cubicBezTo>
                <a:cubicBezTo>
                  <a:pt x="19" y="569"/>
                  <a:pt x="24" y="637"/>
                  <a:pt x="45" y="630"/>
                </a:cubicBezTo>
                <a:cubicBezTo>
                  <a:pt x="49" y="628"/>
                  <a:pt x="69" y="623"/>
                  <a:pt x="100" y="615"/>
                </a:cubicBezTo>
                <a:cubicBezTo>
                  <a:pt x="104" y="625"/>
                  <a:pt x="107" y="634"/>
                  <a:pt x="112" y="644"/>
                </a:cubicBezTo>
                <a:cubicBezTo>
                  <a:pt x="83" y="660"/>
                  <a:pt x="66" y="670"/>
                  <a:pt x="65" y="672"/>
                </a:cubicBezTo>
                <a:cubicBezTo>
                  <a:pt x="57" y="684"/>
                  <a:pt x="79" y="749"/>
                  <a:pt x="97" y="737"/>
                </a:cubicBezTo>
                <a:cubicBezTo>
                  <a:pt x="101" y="734"/>
                  <a:pt x="119" y="724"/>
                  <a:pt x="147" y="708"/>
                </a:cubicBezTo>
                <a:cubicBezTo>
                  <a:pt x="154" y="720"/>
                  <a:pt x="163" y="731"/>
                  <a:pt x="172" y="742"/>
                </a:cubicBezTo>
                <a:cubicBezTo>
                  <a:pt x="149" y="765"/>
                  <a:pt x="136" y="779"/>
                  <a:pt x="135" y="781"/>
                </a:cubicBezTo>
                <a:cubicBezTo>
                  <a:pt x="130" y="795"/>
                  <a:pt x="170" y="852"/>
                  <a:pt x="184" y="835"/>
                </a:cubicBezTo>
                <a:cubicBezTo>
                  <a:pt x="187" y="831"/>
                  <a:pt x="201" y="816"/>
                  <a:pt x="224" y="793"/>
                </a:cubicBezTo>
                <a:cubicBezTo>
                  <a:pt x="230" y="799"/>
                  <a:pt x="237" y="804"/>
                  <a:pt x="244" y="809"/>
                </a:cubicBezTo>
                <a:cubicBezTo>
                  <a:pt x="228" y="837"/>
                  <a:pt x="218" y="855"/>
                  <a:pt x="218" y="857"/>
                </a:cubicBezTo>
                <a:cubicBezTo>
                  <a:pt x="217" y="872"/>
                  <a:pt x="269" y="917"/>
                  <a:pt x="278" y="897"/>
                </a:cubicBezTo>
                <a:cubicBezTo>
                  <a:pt x="280" y="893"/>
                  <a:pt x="291" y="875"/>
                  <a:pt x="307" y="847"/>
                </a:cubicBezTo>
                <a:cubicBezTo>
                  <a:pt x="316" y="851"/>
                  <a:pt x="326" y="856"/>
                  <a:pt x="335" y="859"/>
                </a:cubicBezTo>
                <a:cubicBezTo>
                  <a:pt x="327" y="891"/>
                  <a:pt x="322" y="910"/>
                  <a:pt x="322" y="912"/>
                </a:cubicBezTo>
                <a:cubicBezTo>
                  <a:pt x="325" y="927"/>
                  <a:pt x="386" y="957"/>
                  <a:pt x="390" y="936"/>
                </a:cubicBezTo>
                <a:cubicBezTo>
                  <a:pt x="391" y="931"/>
                  <a:pt x="397" y="911"/>
                  <a:pt x="405" y="880"/>
                </a:cubicBezTo>
                <a:cubicBezTo>
                  <a:pt x="419" y="883"/>
                  <a:pt x="433" y="885"/>
                  <a:pt x="447" y="886"/>
                </a:cubicBezTo>
                <a:cubicBezTo>
                  <a:pt x="447" y="918"/>
                  <a:pt x="448" y="938"/>
                  <a:pt x="449" y="940"/>
                </a:cubicBezTo>
                <a:cubicBezTo>
                  <a:pt x="456" y="953"/>
                  <a:pt x="524" y="966"/>
                  <a:pt x="521" y="944"/>
                </a:cubicBezTo>
                <a:cubicBezTo>
                  <a:pt x="521" y="939"/>
                  <a:pt x="521" y="918"/>
                  <a:pt x="520" y="886"/>
                </a:cubicBezTo>
                <a:cubicBezTo>
                  <a:pt x="530" y="885"/>
                  <a:pt x="540" y="884"/>
                  <a:pt x="550" y="882"/>
                </a:cubicBezTo>
                <a:cubicBezTo>
                  <a:pt x="557" y="908"/>
                  <a:pt x="562" y="924"/>
                  <a:pt x="563" y="928"/>
                </a:cubicBezTo>
                <a:cubicBezTo>
                  <a:pt x="573" y="956"/>
                  <a:pt x="633" y="938"/>
                  <a:pt x="628" y="918"/>
                </a:cubicBezTo>
                <a:cubicBezTo>
                  <a:pt x="628" y="916"/>
                  <a:pt x="623" y="897"/>
                  <a:pt x="616" y="866"/>
                </a:cubicBezTo>
                <a:cubicBezTo>
                  <a:pt x="627" y="862"/>
                  <a:pt x="639" y="857"/>
                  <a:pt x="650" y="852"/>
                </a:cubicBezTo>
                <a:cubicBezTo>
                  <a:pt x="663" y="875"/>
                  <a:pt x="672" y="890"/>
                  <a:pt x="674" y="893"/>
                </a:cubicBezTo>
                <a:cubicBezTo>
                  <a:pt x="691" y="918"/>
                  <a:pt x="744" y="885"/>
                  <a:pt x="735" y="867"/>
                </a:cubicBezTo>
                <a:cubicBezTo>
                  <a:pt x="733" y="865"/>
                  <a:pt x="724" y="848"/>
                  <a:pt x="709" y="820"/>
                </a:cubicBezTo>
                <a:cubicBezTo>
                  <a:pt x="722" y="811"/>
                  <a:pt x="735" y="801"/>
                  <a:pt x="747" y="791"/>
                </a:cubicBezTo>
                <a:cubicBezTo>
                  <a:pt x="766" y="809"/>
                  <a:pt x="779" y="821"/>
                  <a:pt x="782" y="823"/>
                </a:cubicBezTo>
                <a:cubicBezTo>
                  <a:pt x="805" y="842"/>
                  <a:pt x="847" y="796"/>
                  <a:pt x="833" y="782"/>
                </a:cubicBezTo>
                <a:cubicBezTo>
                  <a:pt x="831" y="780"/>
                  <a:pt x="817" y="766"/>
                  <a:pt x="795" y="743"/>
                </a:cubicBezTo>
                <a:cubicBezTo>
                  <a:pt x="801" y="735"/>
                  <a:pt x="808" y="726"/>
                  <a:pt x="814" y="718"/>
                </a:cubicBezTo>
                <a:cubicBezTo>
                  <a:pt x="837" y="731"/>
                  <a:pt x="852" y="740"/>
                  <a:pt x="855" y="741"/>
                </a:cubicBezTo>
                <a:cubicBezTo>
                  <a:pt x="882" y="754"/>
                  <a:pt x="912" y="698"/>
                  <a:pt x="895" y="688"/>
                </a:cubicBezTo>
                <a:cubicBezTo>
                  <a:pt x="892" y="687"/>
                  <a:pt x="875" y="677"/>
                  <a:pt x="848" y="660"/>
                </a:cubicBezTo>
                <a:cubicBezTo>
                  <a:pt x="854" y="649"/>
                  <a:pt x="859" y="638"/>
                  <a:pt x="863" y="626"/>
                </a:cubicBezTo>
                <a:cubicBezTo>
                  <a:pt x="889" y="633"/>
                  <a:pt x="905" y="638"/>
                  <a:pt x="909" y="638"/>
                </a:cubicBezTo>
                <a:cubicBezTo>
                  <a:pt x="938" y="643"/>
                  <a:pt x="953" y="583"/>
                  <a:pt x="934" y="577"/>
                </a:cubicBezTo>
                <a:cubicBezTo>
                  <a:pt x="931" y="576"/>
                  <a:pt x="912" y="571"/>
                  <a:pt x="882" y="561"/>
                </a:cubicBezTo>
                <a:cubicBezTo>
                  <a:pt x="885" y="546"/>
                  <a:pt x="887" y="530"/>
                  <a:pt x="888" y="514"/>
                </a:cubicBezTo>
                <a:cubicBezTo>
                  <a:pt x="915" y="514"/>
                  <a:pt x="932" y="513"/>
                  <a:pt x="936" y="513"/>
                </a:cubicBezTo>
                <a:cubicBezTo>
                  <a:pt x="965" y="510"/>
                  <a:pt x="962" y="447"/>
                  <a:pt x="942" y="447"/>
                </a:cubicBezTo>
                <a:cubicBezTo>
                  <a:pt x="940" y="447"/>
                  <a:pt x="920" y="447"/>
                  <a:pt x="888" y="447"/>
                </a:cubicBezTo>
                <a:cubicBezTo>
                  <a:pt x="887" y="436"/>
                  <a:pt x="886" y="426"/>
                  <a:pt x="884" y="415"/>
                </a:cubicBezTo>
                <a:cubicBezTo>
                  <a:pt x="910" y="408"/>
                  <a:pt x="926" y="404"/>
                  <a:pt x="930" y="403"/>
                </a:cubicBezTo>
                <a:cubicBezTo>
                  <a:pt x="958" y="392"/>
                  <a:pt x="940" y="332"/>
                  <a:pt x="920" y="337"/>
                </a:cubicBezTo>
                <a:cubicBezTo>
                  <a:pt x="918" y="338"/>
                  <a:pt x="898" y="343"/>
                  <a:pt x="868" y="350"/>
                </a:cubicBezTo>
                <a:cubicBezTo>
                  <a:pt x="864" y="338"/>
                  <a:pt x="859" y="327"/>
                  <a:pt x="854" y="316"/>
                </a:cubicBezTo>
                <a:cubicBezTo>
                  <a:pt x="877" y="302"/>
                  <a:pt x="892" y="294"/>
                  <a:pt x="895" y="292"/>
                </a:cubicBezTo>
                <a:cubicBezTo>
                  <a:pt x="919" y="275"/>
                  <a:pt x="887" y="221"/>
                  <a:pt x="869" y="231"/>
                </a:cubicBezTo>
                <a:cubicBezTo>
                  <a:pt x="867" y="232"/>
                  <a:pt x="850" y="242"/>
                  <a:pt x="822" y="257"/>
                </a:cubicBezTo>
                <a:cubicBezTo>
                  <a:pt x="813" y="243"/>
                  <a:pt x="803" y="231"/>
                  <a:pt x="793" y="218"/>
                </a:cubicBezTo>
                <a:cubicBezTo>
                  <a:pt x="811" y="199"/>
                  <a:pt x="823" y="187"/>
                  <a:pt x="825" y="184"/>
                </a:cubicBezTo>
                <a:cubicBezTo>
                  <a:pt x="844" y="161"/>
                  <a:pt x="798" y="119"/>
                  <a:pt x="784" y="133"/>
                </a:cubicBezTo>
                <a:cubicBezTo>
                  <a:pt x="782" y="135"/>
                  <a:pt x="768" y="149"/>
                  <a:pt x="745" y="171"/>
                </a:cubicBezTo>
                <a:cubicBezTo>
                  <a:pt x="737" y="164"/>
                  <a:pt x="728" y="158"/>
                  <a:pt x="720" y="152"/>
                </a:cubicBezTo>
                <a:cubicBezTo>
                  <a:pt x="733" y="129"/>
                  <a:pt x="742" y="114"/>
                  <a:pt x="743" y="110"/>
                </a:cubicBezTo>
                <a:cubicBezTo>
                  <a:pt x="756" y="83"/>
                  <a:pt x="700" y="54"/>
                  <a:pt x="690" y="71"/>
                </a:cubicBezTo>
                <a:cubicBezTo>
                  <a:pt x="689" y="73"/>
                  <a:pt x="679" y="90"/>
                  <a:pt x="662" y="117"/>
                </a:cubicBezTo>
                <a:cubicBezTo>
                  <a:pt x="651" y="112"/>
                  <a:pt x="640" y="107"/>
                  <a:pt x="628" y="103"/>
                </a:cubicBezTo>
                <a:cubicBezTo>
                  <a:pt x="635" y="77"/>
                  <a:pt x="640" y="60"/>
                  <a:pt x="640" y="57"/>
                </a:cubicBezTo>
                <a:cubicBezTo>
                  <a:pt x="645" y="27"/>
                  <a:pt x="584" y="13"/>
                  <a:pt x="579" y="32"/>
                </a:cubicBezTo>
                <a:cubicBezTo>
                  <a:pt x="578" y="34"/>
                  <a:pt x="573" y="53"/>
                  <a:pt x="563" y="84"/>
                </a:cubicBezTo>
                <a:cubicBezTo>
                  <a:pt x="548" y="81"/>
                  <a:pt x="532" y="79"/>
                  <a:pt x="516" y="77"/>
                </a:cubicBezTo>
                <a:cubicBezTo>
                  <a:pt x="516" y="51"/>
                  <a:pt x="515" y="33"/>
                  <a:pt x="515" y="30"/>
                </a:cubicBezTo>
                <a:cubicBezTo>
                  <a:pt x="512" y="0"/>
                  <a:pt x="449" y="3"/>
                  <a:pt x="449" y="23"/>
                </a:cubicBezTo>
                <a:cubicBezTo>
                  <a:pt x="449" y="26"/>
                  <a:pt x="449" y="46"/>
                  <a:pt x="449" y="78"/>
                </a:cubicBezTo>
                <a:cubicBezTo>
                  <a:pt x="440" y="78"/>
                  <a:pt x="431" y="80"/>
                  <a:pt x="422" y="81"/>
                </a:cubicBezTo>
                <a:cubicBezTo>
                  <a:pt x="413" y="49"/>
                  <a:pt x="408" y="30"/>
                  <a:pt x="407" y="29"/>
                </a:cubicBezTo>
                <a:cubicBezTo>
                  <a:pt x="397" y="17"/>
                  <a:pt x="328" y="22"/>
                  <a:pt x="336" y="43"/>
                </a:cubicBezTo>
                <a:cubicBezTo>
                  <a:pt x="337" y="47"/>
                  <a:pt x="343" y="67"/>
                  <a:pt x="351" y="99"/>
                </a:cubicBezTo>
                <a:cubicBezTo>
                  <a:pt x="341" y="102"/>
                  <a:pt x="331" y="105"/>
                  <a:pt x="322" y="110"/>
                </a:cubicBezTo>
                <a:cubicBezTo>
                  <a:pt x="306" y="81"/>
                  <a:pt x="296" y="64"/>
                  <a:pt x="294" y="63"/>
                </a:cubicBezTo>
                <a:cubicBezTo>
                  <a:pt x="282" y="55"/>
                  <a:pt x="216" y="77"/>
                  <a:pt x="229" y="95"/>
                </a:cubicBezTo>
                <a:cubicBezTo>
                  <a:pt x="231" y="99"/>
                  <a:pt x="242" y="117"/>
                  <a:pt x="257" y="145"/>
                </a:cubicBezTo>
                <a:cubicBezTo>
                  <a:pt x="246" y="152"/>
                  <a:pt x="235" y="161"/>
                  <a:pt x="224" y="170"/>
                </a:cubicBezTo>
                <a:cubicBezTo>
                  <a:pt x="201" y="147"/>
                  <a:pt x="186" y="134"/>
                  <a:pt x="184" y="133"/>
                </a:cubicBezTo>
                <a:cubicBezTo>
                  <a:pt x="170" y="128"/>
                  <a:pt x="114" y="168"/>
                  <a:pt x="131" y="182"/>
                </a:cubicBezTo>
                <a:cubicBezTo>
                  <a:pt x="134" y="185"/>
                  <a:pt x="149" y="199"/>
                  <a:pt x="172" y="222"/>
                </a:cubicBezTo>
                <a:cubicBezTo>
                  <a:pt x="167" y="228"/>
                  <a:pt x="162" y="235"/>
                  <a:pt x="156" y="242"/>
                </a:cubicBezTo>
                <a:cubicBezTo>
                  <a:pt x="128" y="226"/>
                  <a:pt x="111" y="216"/>
                  <a:pt x="109" y="216"/>
                </a:cubicBezTo>
                <a:cubicBezTo>
                  <a:pt x="94" y="215"/>
                  <a:pt x="49" y="267"/>
                  <a:pt x="69" y="276"/>
                </a:cubicBezTo>
                <a:cubicBezTo>
                  <a:pt x="73" y="278"/>
                  <a:pt x="91" y="289"/>
                  <a:pt x="119" y="305"/>
                </a:cubicBezTo>
                <a:cubicBezTo>
                  <a:pt x="114" y="314"/>
                  <a:pt x="110" y="324"/>
                  <a:pt x="106" y="333"/>
                </a:cubicBezTo>
                <a:cubicBezTo>
                  <a:pt x="75" y="325"/>
                  <a:pt x="55" y="320"/>
                  <a:pt x="53" y="320"/>
                </a:cubicBezTo>
                <a:cubicBezTo>
                  <a:pt x="39" y="323"/>
                  <a:pt x="8" y="384"/>
                  <a:pt x="30" y="389"/>
                </a:cubicBezTo>
                <a:close/>
                <a:moveTo>
                  <a:pt x="484" y="799"/>
                </a:moveTo>
                <a:cubicBezTo>
                  <a:pt x="309" y="799"/>
                  <a:pt x="167" y="657"/>
                  <a:pt x="167" y="482"/>
                </a:cubicBezTo>
                <a:cubicBezTo>
                  <a:pt x="167" y="307"/>
                  <a:pt x="309" y="165"/>
                  <a:pt x="484" y="165"/>
                </a:cubicBezTo>
                <a:cubicBezTo>
                  <a:pt x="659" y="165"/>
                  <a:pt x="801" y="307"/>
                  <a:pt x="801" y="482"/>
                </a:cubicBezTo>
                <a:cubicBezTo>
                  <a:pt x="801" y="657"/>
                  <a:pt x="659" y="799"/>
                  <a:pt x="484" y="79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endParaRPr lang="en-GB" spc="20"/>
          </a:p>
        </p:txBody>
      </p:sp>
      <p:sp>
        <p:nvSpPr>
          <p:cNvPr id="63" name="Freeform 72"/>
          <p:cNvSpPr>
            <a:spLocks noChangeAspect="1" noEditPoints="1"/>
          </p:cNvSpPr>
          <p:nvPr/>
        </p:nvSpPr>
        <p:spPr bwMode="auto">
          <a:xfrm>
            <a:off x="6999974" y="2279047"/>
            <a:ext cx="360000" cy="36000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endParaRPr lang="en-GB" sz="1350" spc="20"/>
          </a:p>
        </p:txBody>
      </p:sp>
      <p:sp>
        <p:nvSpPr>
          <p:cNvPr id="64" name="Freeform 43"/>
          <p:cNvSpPr>
            <a:spLocks noChangeAspect="1" noEditPoints="1"/>
          </p:cNvSpPr>
          <p:nvPr/>
        </p:nvSpPr>
        <p:spPr bwMode="auto">
          <a:xfrm>
            <a:off x="6093535" y="3728942"/>
            <a:ext cx="360000" cy="360000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48 h 176"/>
              <a:gd name="T14" fmla="*/ 128 w 176"/>
              <a:gd name="T15" fmla="*/ 40 h 176"/>
              <a:gd name="T16" fmla="*/ 136 w 176"/>
              <a:gd name="T17" fmla="*/ 160 h 176"/>
              <a:gd name="T18" fmla="*/ 56 w 176"/>
              <a:gd name="T19" fmla="*/ 72 h 176"/>
              <a:gd name="T20" fmla="*/ 24 w 176"/>
              <a:gd name="T21" fmla="*/ 72 h 176"/>
              <a:gd name="T22" fmla="*/ 40 w 176"/>
              <a:gd name="T23" fmla="*/ 64 h 176"/>
              <a:gd name="T24" fmla="*/ 40 w 176"/>
              <a:gd name="T25" fmla="*/ 80 h 176"/>
              <a:gd name="T26" fmla="*/ 40 w 176"/>
              <a:gd name="T27" fmla="*/ 64 h 176"/>
              <a:gd name="T28" fmla="*/ 120 w 176"/>
              <a:gd name="T29" fmla="*/ 146 h 176"/>
              <a:gd name="T30" fmla="*/ 96 w 176"/>
              <a:gd name="T31" fmla="*/ 107 h 176"/>
              <a:gd name="T32" fmla="*/ 92 w 176"/>
              <a:gd name="T33" fmla="*/ 104 h 176"/>
              <a:gd name="T34" fmla="*/ 77 w 176"/>
              <a:gd name="T35" fmla="*/ 118 h 176"/>
              <a:gd name="T36" fmla="*/ 60 w 176"/>
              <a:gd name="T37" fmla="*/ 96 h 176"/>
              <a:gd name="T38" fmla="*/ 57 w 176"/>
              <a:gd name="T39" fmla="*/ 98 h 176"/>
              <a:gd name="T40" fmla="*/ 25 w 176"/>
              <a:gd name="T41" fmla="*/ 146 h 176"/>
              <a:gd name="T42" fmla="*/ 28 w 176"/>
              <a:gd name="T43" fmla="*/ 152 h 176"/>
              <a:gd name="T44" fmla="*/ 120 w 176"/>
              <a:gd name="T45" fmla="*/ 148 h 176"/>
              <a:gd name="T46" fmla="*/ 35 w 176"/>
              <a:gd name="T47" fmla="*/ 144 h 176"/>
              <a:gd name="T48" fmla="*/ 72 w 176"/>
              <a:gd name="T49" fmla="*/ 126 h 176"/>
              <a:gd name="T50" fmla="*/ 79 w 176"/>
              <a:gd name="T51" fmla="*/ 127 h 176"/>
              <a:gd name="T52" fmla="*/ 109 w 176"/>
              <a:gd name="T53" fmla="*/ 144 h 176"/>
              <a:gd name="T54" fmla="*/ 160 w 176"/>
              <a:gd name="T55" fmla="*/ 0 h 176"/>
              <a:gd name="T56" fmla="*/ 32 w 176"/>
              <a:gd name="T57" fmla="*/ 16 h 176"/>
              <a:gd name="T58" fmla="*/ 36 w 176"/>
              <a:gd name="T59" fmla="*/ 24 h 176"/>
              <a:gd name="T60" fmla="*/ 40 w 176"/>
              <a:gd name="T61" fmla="*/ 16 h 176"/>
              <a:gd name="T62" fmla="*/ 160 w 176"/>
              <a:gd name="T63" fmla="*/ 8 h 176"/>
              <a:gd name="T64" fmla="*/ 168 w 176"/>
              <a:gd name="T65" fmla="*/ 128 h 176"/>
              <a:gd name="T66" fmla="*/ 156 w 176"/>
              <a:gd name="T67" fmla="*/ 136 h 176"/>
              <a:gd name="T68" fmla="*/ 156 w 176"/>
              <a:gd name="T69" fmla="*/ 144 h 176"/>
              <a:gd name="T70" fmla="*/ 176 w 176"/>
              <a:gd name="T71" fmla="*/ 128 h 176"/>
              <a:gd name="T72" fmla="*/ 160 w 176"/>
              <a:gd name="T73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60"/>
                </a:lnTo>
                <a:close/>
                <a:moveTo>
                  <a:pt x="40" y="88"/>
                </a:moveTo>
                <a:cubicBezTo>
                  <a:pt x="49" y="88"/>
                  <a:pt x="56" y="81"/>
                  <a:pt x="56" y="72"/>
                </a:cubicBezTo>
                <a:cubicBezTo>
                  <a:pt x="56" y="63"/>
                  <a:pt x="49" y="56"/>
                  <a:pt x="40" y="56"/>
                </a:cubicBezTo>
                <a:cubicBezTo>
                  <a:pt x="31" y="56"/>
                  <a:pt x="24" y="63"/>
                  <a:pt x="24" y="72"/>
                </a:cubicBezTo>
                <a:cubicBezTo>
                  <a:pt x="24" y="81"/>
                  <a:pt x="31" y="88"/>
                  <a:pt x="40" y="88"/>
                </a:cubicBezTo>
                <a:moveTo>
                  <a:pt x="40" y="64"/>
                </a:moveTo>
                <a:cubicBezTo>
                  <a:pt x="44" y="64"/>
                  <a:pt x="48" y="68"/>
                  <a:pt x="48" y="72"/>
                </a:cubicBezTo>
                <a:cubicBezTo>
                  <a:pt x="48" y="76"/>
                  <a:pt x="44" y="80"/>
                  <a:pt x="40" y="80"/>
                </a:cubicBezTo>
                <a:cubicBezTo>
                  <a:pt x="36" y="80"/>
                  <a:pt x="32" y="76"/>
                  <a:pt x="32" y="72"/>
                </a:cubicBezTo>
                <a:cubicBezTo>
                  <a:pt x="32" y="68"/>
                  <a:pt x="36" y="64"/>
                  <a:pt x="40" y="64"/>
                </a:cubicBezTo>
                <a:moveTo>
                  <a:pt x="120" y="147"/>
                </a:moveTo>
                <a:cubicBezTo>
                  <a:pt x="120" y="146"/>
                  <a:pt x="120" y="146"/>
                  <a:pt x="120" y="146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5" y="105"/>
                  <a:pt x="94" y="104"/>
                  <a:pt x="92" y="104"/>
                </a:cubicBezTo>
                <a:cubicBezTo>
                  <a:pt x="91" y="104"/>
                  <a:pt x="90" y="104"/>
                  <a:pt x="89" y="10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64" y="98"/>
                  <a:pt x="64" y="98"/>
                  <a:pt x="64" y="98"/>
                </a:cubicBezTo>
                <a:cubicBezTo>
                  <a:pt x="63" y="97"/>
                  <a:pt x="62" y="96"/>
                  <a:pt x="60" y="96"/>
                </a:cubicBezTo>
                <a:cubicBezTo>
                  <a:pt x="59" y="96"/>
                  <a:pt x="57" y="97"/>
                  <a:pt x="57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4" y="146"/>
                  <a:pt x="24" y="147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8" y="152"/>
                  <a:pt x="120" y="150"/>
                  <a:pt x="120" y="148"/>
                </a:cubicBezTo>
                <a:cubicBezTo>
                  <a:pt x="120" y="147"/>
                  <a:pt x="120" y="147"/>
                  <a:pt x="120" y="147"/>
                </a:cubicBezTo>
                <a:close/>
                <a:moveTo>
                  <a:pt x="35" y="144"/>
                </a:moveTo>
                <a:cubicBezTo>
                  <a:pt x="60" y="107"/>
                  <a:pt x="60" y="107"/>
                  <a:pt x="60" y="107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3" y="127"/>
                  <a:pt x="74" y="128"/>
                  <a:pt x="76" y="128"/>
                </a:cubicBezTo>
                <a:cubicBezTo>
                  <a:pt x="77" y="128"/>
                  <a:pt x="78" y="128"/>
                  <a:pt x="79" y="127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109" y="144"/>
                  <a:pt x="109" y="144"/>
                  <a:pt x="109" y="144"/>
                </a:cubicBezTo>
                <a:lnTo>
                  <a:pt x="35" y="144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endParaRPr lang="en-GB" sz="1350" spc="20"/>
          </a:p>
        </p:txBody>
      </p:sp>
      <p:sp>
        <p:nvSpPr>
          <p:cNvPr id="65" name="Freeform 75"/>
          <p:cNvSpPr>
            <a:spLocks noChangeAspect="1" noEditPoints="1"/>
          </p:cNvSpPr>
          <p:nvPr/>
        </p:nvSpPr>
        <p:spPr bwMode="auto">
          <a:xfrm>
            <a:off x="5162026" y="2256729"/>
            <a:ext cx="360000" cy="327830"/>
          </a:xfrm>
          <a:custGeom>
            <a:avLst/>
            <a:gdLst>
              <a:gd name="T0" fmla="*/ 128 w 176"/>
              <a:gd name="T1" fmla="*/ 148 h 160"/>
              <a:gd name="T2" fmla="*/ 132 w 176"/>
              <a:gd name="T3" fmla="*/ 160 h 160"/>
              <a:gd name="T4" fmla="*/ 136 w 176"/>
              <a:gd name="T5" fmla="*/ 148 h 160"/>
              <a:gd name="T6" fmla="*/ 20 w 176"/>
              <a:gd name="T7" fmla="*/ 112 h 160"/>
              <a:gd name="T8" fmla="*/ 8 w 176"/>
              <a:gd name="T9" fmla="*/ 8 h 160"/>
              <a:gd name="T10" fmla="*/ 136 w 176"/>
              <a:gd name="T11" fmla="*/ 20 h 160"/>
              <a:gd name="T12" fmla="*/ 144 w 176"/>
              <a:gd name="T13" fmla="*/ 20 h 160"/>
              <a:gd name="T14" fmla="*/ 136 w 176"/>
              <a:gd name="T15" fmla="*/ 0 h 160"/>
              <a:gd name="T16" fmla="*/ 0 w 176"/>
              <a:gd name="T17" fmla="*/ 8 h 160"/>
              <a:gd name="T18" fmla="*/ 8 w 176"/>
              <a:gd name="T19" fmla="*/ 120 h 160"/>
              <a:gd name="T20" fmla="*/ 24 w 176"/>
              <a:gd name="T21" fmla="*/ 116 h 160"/>
              <a:gd name="T22" fmla="*/ 76 w 176"/>
              <a:gd name="T23" fmla="*/ 144 h 160"/>
              <a:gd name="T24" fmla="*/ 72 w 176"/>
              <a:gd name="T25" fmla="*/ 156 h 160"/>
              <a:gd name="T26" fmla="*/ 80 w 176"/>
              <a:gd name="T27" fmla="*/ 156 h 160"/>
              <a:gd name="T28" fmla="*/ 76 w 176"/>
              <a:gd name="T29" fmla="*/ 144 h 160"/>
              <a:gd name="T30" fmla="*/ 148 w 176"/>
              <a:gd name="T31" fmla="*/ 72 h 160"/>
              <a:gd name="T32" fmla="*/ 148 w 176"/>
              <a:gd name="T33" fmla="*/ 64 h 160"/>
              <a:gd name="T34" fmla="*/ 56 w 176"/>
              <a:gd name="T35" fmla="*/ 68 h 160"/>
              <a:gd name="T36" fmla="*/ 168 w 176"/>
              <a:gd name="T37" fmla="*/ 32 h 160"/>
              <a:gd name="T38" fmla="*/ 32 w 176"/>
              <a:gd name="T39" fmla="*/ 40 h 160"/>
              <a:gd name="T40" fmla="*/ 40 w 176"/>
              <a:gd name="T41" fmla="*/ 152 h 160"/>
              <a:gd name="T42" fmla="*/ 64 w 176"/>
              <a:gd name="T43" fmla="*/ 148 h 160"/>
              <a:gd name="T44" fmla="*/ 88 w 176"/>
              <a:gd name="T45" fmla="*/ 148 h 160"/>
              <a:gd name="T46" fmla="*/ 116 w 176"/>
              <a:gd name="T47" fmla="*/ 152 h 160"/>
              <a:gd name="T48" fmla="*/ 132 w 176"/>
              <a:gd name="T49" fmla="*/ 136 h 160"/>
              <a:gd name="T50" fmla="*/ 148 w 176"/>
              <a:gd name="T51" fmla="*/ 152 h 160"/>
              <a:gd name="T52" fmla="*/ 176 w 176"/>
              <a:gd name="T53" fmla="*/ 144 h 160"/>
              <a:gd name="T54" fmla="*/ 168 w 176"/>
              <a:gd name="T55" fmla="*/ 32 h 160"/>
              <a:gd name="T56" fmla="*/ 152 w 176"/>
              <a:gd name="T57" fmla="*/ 144 h 160"/>
              <a:gd name="T58" fmla="*/ 112 w 176"/>
              <a:gd name="T59" fmla="*/ 144 h 160"/>
              <a:gd name="T60" fmla="*/ 76 w 176"/>
              <a:gd name="T61" fmla="*/ 128 h 160"/>
              <a:gd name="T62" fmla="*/ 40 w 176"/>
              <a:gd name="T63" fmla="*/ 144 h 160"/>
              <a:gd name="T64" fmla="*/ 168 w 176"/>
              <a:gd name="T65" fmla="*/ 40 h 160"/>
              <a:gd name="T66" fmla="*/ 60 w 176"/>
              <a:gd name="T67" fmla="*/ 88 h 160"/>
              <a:gd name="T68" fmla="*/ 152 w 176"/>
              <a:gd name="T69" fmla="*/ 84 h 160"/>
              <a:gd name="T70" fmla="*/ 60 w 176"/>
              <a:gd name="T71" fmla="*/ 80 h 160"/>
              <a:gd name="T72" fmla="*/ 60 w 176"/>
              <a:gd name="T73" fmla="*/ 88 h 160"/>
              <a:gd name="T74" fmla="*/ 116 w 176"/>
              <a:gd name="T75" fmla="*/ 104 h 160"/>
              <a:gd name="T76" fmla="*/ 116 w 176"/>
              <a:gd name="T77" fmla="*/ 96 h 160"/>
              <a:gd name="T78" fmla="*/ 56 w 176"/>
              <a:gd name="T79" fmla="*/ 10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60">
                <a:moveTo>
                  <a:pt x="132" y="144"/>
                </a:moveTo>
                <a:cubicBezTo>
                  <a:pt x="130" y="144"/>
                  <a:pt x="128" y="146"/>
                  <a:pt x="128" y="148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8" y="158"/>
                  <a:pt x="130" y="160"/>
                  <a:pt x="132" y="160"/>
                </a:cubicBezTo>
                <a:cubicBezTo>
                  <a:pt x="134" y="160"/>
                  <a:pt x="136" y="158"/>
                  <a:pt x="136" y="156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36" y="146"/>
                  <a:pt x="134" y="144"/>
                  <a:pt x="132" y="144"/>
                </a:cubicBezTo>
                <a:moveTo>
                  <a:pt x="20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8"/>
                  <a:pt x="8" y="8"/>
                  <a:pt x="8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36" y="22"/>
                  <a:pt x="138" y="24"/>
                  <a:pt x="140" y="24"/>
                </a:cubicBezTo>
                <a:cubicBezTo>
                  <a:pt x="142" y="24"/>
                  <a:pt x="144" y="22"/>
                  <a:pt x="144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0" y="0"/>
                  <a:pt x="136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2" y="120"/>
                  <a:pt x="24" y="118"/>
                  <a:pt x="24" y="116"/>
                </a:cubicBezTo>
                <a:cubicBezTo>
                  <a:pt x="24" y="114"/>
                  <a:pt x="22" y="112"/>
                  <a:pt x="20" y="112"/>
                </a:cubicBezTo>
                <a:moveTo>
                  <a:pt x="76" y="144"/>
                </a:moveTo>
                <a:cubicBezTo>
                  <a:pt x="74" y="144"/>
                  <a:pt x="72" y="146"/>
                  <a:pt x="72" y="148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8"/>
                  <a:pt x="74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80" y="146"/>
                  <a:pt x="78" y="144"/>
                  <a:pt x="76" y="144"/>
                </a:cubicBezTo>
                <a:moveTo>
                  <a:pt x="60" y="72"/>
                </a:move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8" y="64"/>
                  <a:pt x="56" y="66"/>
                  <a:pt x="56" y="68"/>
                </a:cubicBezTo>
                <a:cubicBezTo>
                  <a:pt x="56" y="70"/>
                  <a:pt x="58" y="72"/>
                  <a:pt x="60" y="72"/>
                </a:cubicBezTo>
                <a:moveTo>
                  <a:pt x="168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36" y="32"/>
                  <a:pt x="32" y="36"/>
                  <a:pt x="32" y="40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148"/>
                  <a:pt x="36" y="152"/>
                  <a:pt x="40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2" y="152"/>
                  <a:pt x="64" y="150"/>
                  <a:pt x="64" y="148"/>
                </a:cubicBezTo>
                <a:cubicBezTo>
                  <a:pt x="64" y="141"/>
                  <a:pt x="69" y="136"/>
                  <a:pt x="76" y="136"/>
                </a:cubicBezTo>
                <a:cubicBezTo>
                  <a:pt x="83" y="136"/>
                  <a:pt x="88" y="141"/>
                  <a:pt x="88" y="148"/>
                </a:cubicBezTo>
                <a:cubicBezTo>
                  <a:pt x="88" y="150"/>
                  <a:pt x="90" y="152"/>
                  <a:pt x="92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8" y="152"/>
                  <a:pt x="120" y="150"/>
                  <a:pt x="120" y="148"/>
                </a:cubicBezTo>
                <a:cubicBezTo>
                  <a:pt x="120" y="141"/>
                  <a:pt x="125" y="136"/>
                  <a:pt x="132" y="136"/>
                </a:cubicBezTo>
                <a:cubicBezTo>
                  <a:pt x="139" y="136"/>
                  <a:pt x="144" y="141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72" y="152"/>
                  <a:pt x="176" y="148"/>
                  <a:pt x="176" y="144"/>
                </a:cubicBezTo>
                <a:cubicBezTo>
                  <a:pt x="176" y="40"/>
                  <a:pt x="176" y="40"/>
                  <a:pt x="176" y="40"/>
                </a:cubicBezTo>
                <a:cubicBezTo>
                  <a:pt x="176" y="36"/>
                  <a:pt x="172" y="32"/>
                  <a:pt x="168" y="32"/>
                </a:cubicBezTo>
                <a:moveTo>
                  <a:pt x="168" y="144"/>
                </a:moveTo>
                <a:cubicBezTo>
                  <a:pt x="152" y="144"/>
                  <a:pt x="152" y="144"/>
                  <a:pt x="152" y="144"/>
                </a:cubicBezTo>
                <a:cubicBezTo>
                  <a:pt x="150" y="135"/>
                  <a:pt x="142" y="128"/>
                  <a:pt x="132" y="128"/>
                </a:cubicBezTo>
                <a:cubicBezTo>
                  <a:pt x="122" y="128"/>
                  <a:pt x="114" y="135"/>
                  <a:pt x="112" y="144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94" y="135"/>
                  <a:pt x="86" y="128"/>
                  <a:pt x="76" y="128"/>
                </a:cubicBezTo>
                <a:cubicBezTo>
                  <a:pt x="66" y="128"/>
                  <a:pt x="58" y="135"/>
                  <a:pt x="56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0" y="40"/>
                  <a:pt x="40" y="40"/>
                  <a:pt x="40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44"/>
                </a:lnTo>
                <a:close/>
                <a:moveTo>
                  <a:pt x="60" y="88"/>
                </a:move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58" y="80"/>
                  <a:pt x="56" y="82"/>
                  <a:pt x="56" y="84"/>
                </a:cubicBezTo>
                <a:cubicBezTo>
                  <a:pt x="56" y="86"/>
                  <a:pt x="58" y="88"/>
                  <a:pt x="60" y="88"/>
                </a:cubicBezTo>
                <a:moveTo>
                  <a:pt x="60" y="104"/>
                </a:moveTo>
                <a:cubicBezTo>
                  <a:pt x="116" y="104"/>
                  <a:pt x="116" y="104"/>
                  <a:pt x="116" y="104"/>
                </a:cubicBezTo>
                <a:cubicBezTo>
                  <a:pt x="118" y="104"/>
                  <a:pt x="120" y="102"/>
                  <a:pt x="120" y="100"/>
                </a:cubicBezTo>
                <a:cubicBezTo>
                  <a:pt x="120" y="98"/>
                  <a:pt x="118" y="96"/>
                  <a:pt x="11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58" y="96"/>
                  <a:pt x="56" y="98"/>
                  <a:pt x="56" y="100"/>
                </a:cubicBezTo>
                <a:cubicBezTo>
                  <a:pt x="56" y="102"/>
                  <a:pt x="58" y="104"/>
                  <a:pt x="60" y="10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endParaRPr lang="en-GB" sz="1350" spc="20"/>
          </a:p>
        </p:txBody>
      </p:sp>
      <p:sp>
        <p:nvSpPr>
          <p:cNvPr id="66" name="Freeform 78"/>
          <p:cNvSpPr>
            <a:spLocks noChangeAspect="1" noEditPoints="1"/>
          </p:cNvSpPr>
          <p:nvPr/>
        </p:nvSpPr>
        <p:spPr bwMode="auto">
          <a:xfrm>
            <a:off x="7945708" y="3611971"/>
            <a:ext cx="360000" cy="294128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endParaRPr lang="en-GB" sz="1350" spc="20"/>
          </a:p>
        </p:txBody>
      </p:sp>
      <p:sp>
        <p:nvSpPr>
          <p:cNvPr id="34" name="Rectangle 33"/>
          <p:cNvSpPr/>
          <p:nvPr/>
        </p:nvSpPr>
        <p:spPr>
          <a:xfrm>
            <a:off x="7925189" y="1715317"/>
            <a:ext cx="2803572" cy="619914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spc="20" dirty="0">
                <a:solidFill>
                  <a:schemeClr val="tx2"/>
                </a:solidFill>
              </a:rPr>
              <a:t>Result: Symbol, Counts, Tag, Price Difference from minute 1 to minute 15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5189" y="1153772"/>
            <a:ext cx="2803572" cy="586957"/>
          </a:xfrm>
          <a:prstGeom prst="rect">
            <a:avLst/>
          </a:prstGeom>
          <a:ln/>
        </p:spPr>
        <p:txBody>
          <a:bodyPr wrap="square" lIns="90000" tIns="46800" rIns="90000" bIns="46800" anchor="b" anchorCtr="0">
            <a:spAutoFit/>
          </a:bodyPr>
          <a:lstStyle/>
          <a:p>
            <a:pPr defTabSz="914309"/>
            <a:r>
              <a:rPr lang="en-GB" sz="1600" b="1" spc="20" dirty="0"/>
              <a:t>Average price difference for each tag</a:t>
            </a:r>
            <a:endParaRPr lang="en-AU" sz="1600" b="1" spc="20" dirty="0"/>
          </a:p>
        </p:txBody>
      </p:sp>
      <p:sp>
        <p:nvSpPr>
          <p:cNvPr id="36" name="Rectangle 35"/>
          <p:cNvSpPr/>
          <p:nvPr/>
        </p:nvSpPr>
        <p:spPr>
          <a:xfrm>
            <a:off x="2295568" y="4002521"/>
            <a:ext cx="2824203" cy="117391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200" spc="20" dirty="0">
                <a:solidFill>
                  <a:schemeClr val="tx2"/>
                </a:solidFill>
              </a:rPr>
              <a:t>Iterate through each headline of the subset and count the words, result: table of the most frequently mentioned tags </a:t>
            </a:r>
          </a:p>
          <a:p>
            <a:pPr algn="r">
              <a:lnSpc>
                <a:spcPct val="150000"/>
              </a:lnSpc>
            </a:pPr>
            <a:r>
              <a:rPr lang="en-GB" sz="1200" spc="20" dirty="0">
                <a:solidFill>
                  <a:schemeClr val="tx2"/>
                </a:solidFill>
              </a:rPr>
              <a:t>(e.g. update)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5568" y="3687197"/>
            <a:ext cx="2824203" cy="340735"/>
          </a:xfrm>
          <a:prstGeom prst="rect">
            <a:avLst/>
          </a:prstGeom>
          <a:ln/>
        </p:spPr>
        <p:txBody>
          <a:bodyPr wrap="square" lIns="90000" tIns="46800" rIns="90000" bIns="46800" anchor="b" anchorCtr="0">
            <a:spAutoFit/>
          </a:bodyPr>
          <a:lstStyle/>
          <a:p>
            <a:pPr algn="r" defTabSz="914309"/>
            <a:r>
              <a:rPr lang="en-GB" sz="1600" b="1" spc="20" dirty="0">
                <a:latin typeface="+mj-lt"/>
                <a:cs typeface="+mj-cs"/>
              </a:rPr>
              <a:t>Frequency tags</a:t>
            </a:r>
            <a:endParaRPr lang="en-AU" sz="1600" b="1" spc="20" dirty="0">
              <a:latin typeface="+mj-lt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53976" y="5159855"/>
            <a:ext cx="2803572" cy="619914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spc="20" dirty="0">
                <a:solidFill>
                  <a:schemeClr val="tx2"/>
                </a:solidFill>
              </a:rPr>
              <a:t>Weighted average of counts and price difference (after 3 minutes)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53976" y="4844531"/>
            <a:ext cx="2803572" cy="340735"/>
          </a:xfrm>
          <a:prstGeom prst="rect">
            <a:avLst/>
          </a:prstGeom>
          <a:ln/>
        </p:spPr>
        <p:txBody>
          <a:bodyPr wrap="square" lIns="90000" tIns="46800" rIns="90000" bIns="46800" anchor="b" anchorCtr="0">
            <a:spAutoFit/>
          </a:bodyPr>
          <a:lstStyle/>
          <a:p>
            <a:pPr defTabSz="914309"/>
            <a:r>
              <a:rPr lang="en-GB" sz="1600" b="1" spc="20" dirty="0">
                <a:latin typeface="+mj-lt"/>
                <a:cs typeface="+mj-cs"/>
              </a:rPr>
              <a:t>Create input data</a:t>
            </a:r>
            <a:endParaRPr lang="en-AU" sz="1600" b="1" spc="20" dirty="0">
              <a:latin typeface="+mj-lt"/>
              <a:cs typeface="+mj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2609" y="2012673"/>
            <a:ext cx="2824203" cy="619914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200" spc="20" dirty="0">
                <a:solidFill>
                  <a:schemeClr val="tx2"/>
                </a:solidFill>
              </a:rPr>
              <a:t>Subset the news (headline and description) for the stock symbol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42609" y="1697350"/>
            <a:ext cx="2824203" cy="340735"/>
          </a:xfrm>
          <a:prstGeom prst="rect">
            <a:avLst/>
          </a:prstGeom>
          <a:ln/>
        </p:spPr>
        <p:txBody>
          <a:bodyPr wrap="square" lIns="90000" tIns="46800" rIns="90000" bIns="46800" anchor="b" anchorCtr="0">
            <a:spAutoFit/>
          </a:bodyPr>
          <a:lstStyle/>
          <a:p>
            <a:pPr algn="r" defTabSz="914309"/>
            <a:r>
              <a:rPr lang="en-GB" sz="1600" b="1" spc="20" dirty="0">
                <a:latin typeface="+mj-lt"/>
                <a:cs typeface="+mj-cs"/>
              </a:rPr>
              <a:t>Filtering</a:t>
            </a:r>
            <a:endParaRPr lang="en-AU" sz="1600" b="1" spc="20" dirty="0">
              <a:latin typeface="+mj-lt"/>
              <a:cs typeface="+mj-cs"/>
            </a:endParaRPr>
          </a:p>
        </p:txBody>
      </p:sp>
      <p:sp>
        <p:nvSpPr>
          <p:cNvPr id="27" name="Rechteck 12">
            <a:extLst>
              <a:ext uri="{FF2B5EF4-FFF2-40B4-BE49-F238E27FC236}">
                <a16:creationId xmlns:a16="http://schemas.microsoft.com/office/drawing/2014/main" id="{2F91F536-1E40-704F-A2B8-51FFD6D13B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6" y="253455"/>
            <a:ext cx="11855999" cy="359073"/>
          </a:xfrm>
          <a:prstGeom prst="rect">
            <a:avLst/>
          </a:prstGeom>
          <a:solidFill>
            <a:srgbClr val="48A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n>
                <a:noFill/>
              </a:ln>
              <a:solidFill>
                <a:srgbClr val="4B5564"/>
              </a:solidFill>
              <a:latin typeface="TKTypeMedium" panose="020B0606030201060204" pitchFamily="34" charset="0"/>
            </a:endParaRPr>
          </a:p>
        </p:txBody>
      </p:sp>
      <p:sp>
        <p:nvSpPr>
          <p:cNvPr id="2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B70F5866-9E5E-1E4F-9FD7-A5306A49BAD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1970" y="253456"/>
            <a:ext cx="651214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TKTypeMedium" panose="020B0606030201060204" pitchFamily="34" charset="0"/>
              </a:rPr>
              <a:t>Data and tidying</a:t>
            </a:r>
          </a:p>
        </p:txBody>
      </p:sp>
      <p:sp>
        <p:nvSpPr>
          <p:cNvPr id="29" name="Rechteck 6">
            <a:hlinkClick r:id="rId5" action="ppaction://hlinksldjump"/>
            <a:extLst>
              <a:ext uri="{FF2B5EF4-FFF2-40B4-BE49-F238E27FC236}">
                <a16:creationId xmlns:a16="http://schemas.microsoft.com/office/drawing/2014/main" id="{73C3562E-A416-394B-ACEA-B94F1EE5F4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3970" y="253456"/>
            <a:ext cx="50800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>
                <a:ln>
                  <a:noFill/>
                </a:ln>
                <a:solidFill>
                  <a:schemeClr val="bg1"/>
                </a:solidFill>
                <a:latin typeface="TKTypeMedium" panose="020B0606030201060204" pitchFamily="34" charset="0"/>
              </a:rPr>
              <a:t>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4D3226-C47A-8F41-BB5C-85B00398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46368"/>
              </p:ext>
            </p:extLst>
          </p:nvPr>
        </p:nvGraphicFramePr>
        <p:xfrm>
          <a:off x="7390229" y="5743882"/>
          <a:ext cx="4791788" cy="111411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70433">
                  <a:extLst>
                    <a:ext uri="{9D8B030D-6E8A-4147-A177-3AD203B41FA5}">
                      <a16:colId xmlns:a16="http://schemas.microsoft.com/office/drawing/2014/main" val="3065106878"/>
                    </a:ext>
                  </a:extLst>
                </a:gridCol>
                <a:gridCol w="764698">
                  <a:extLst>
                    <a:ext uri="{9D8B030D-6E8A-4147-A177-3AD203B41FA5}">
                      <a16:colId xmlns:a16="http://schemas.microsoft.com/office/drawing/2014/main" val="3778117760"/>
                    </a:ext>
                  </a:extLst>
                </a:gridCol>
                <a:gridCol w="764698">
                  <a:extLst>
                    <a:ext uri="{9D8B030D-6E8A-4147-A177-3AD203B41FA5}">
                      <a16:colId xmlns:a16="http://schemas.microsoft.com/office/drawing/2014/main" val="3718923374"/>
                    </a:ext>
                  </a:extLst>
                </a:gridCol>
                <a:gridCol w="764698">
                  <a:extLst>
                    <a:ext uri="{9D8B030D-6E8A-4147-A177-3AD203B41FA5}">
                      <a16:colId xmlns:a16="http://schemas.microsoft.com/office/drawing/2014/main" val="3693200631"/>
                    </a:ext>
                  </a:extLst>
                </a:gridCol>
                <a:gridCol w="765654">
                  <a:extLst>
                    <a:ext uri="{9D8B030D-6E8A-4147-A177-3AD203B41FA5}">
                      <a16:colId xmlns:a16="http://schemas.microsoft.com/office/drawing/2014/main" val="646544558"/>
                    </a:ext>
                  </a:extLst>
                </a:gridCol>
                <a:gridCol w="961607">
                  <a:extLst>
                    <a:ext uri="{9D8B030D-6E8A-4147-A177-3AD203B41FA5}">
                      <a16:colId xmlns:a16="http://schemas.microsoft.com/office/drawing/2014/main" val="251581798"/>
                    </a:ext>
                  </a:extLst>
                </a:gridCol>
              </a:tblGrid>
              <a:tr h="28025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Input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Output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318131"/>
                  </a:ext>
                </a:extLst>
              </a:tr>
              <a:tr h="41693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Close price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Volume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Tag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Tag 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Tag 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Price difference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194975"/>
                  </a:ext>
                </a:extLst>
              </a:tr>
              <a:tr h="41693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150.163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822,766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-0.1407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0.1759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-0.0137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-0.0678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503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0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55" name="Freeform 41"><a:extLst><a:ext uri="{FF2B5EF4-FFF2-40B4-BE49-F238E27FC236}"><a16:creationId xmlns:a16="http://schemas.microsoft.com/office/drawing/2014/main" id="{0A9AAE22-9F39-D64F-B4B9-3C69E9B340A1}"/></a:ext></a:extLst></p:cNvPr><p:cNvSpPr><a:spLocks noChangeAspect="1" noEditPoints="1"/></p:cNvSpPr><p:nvPr/></p:nvSpPr><p:spPr bwMode="auto"><a:xfrm><a:off x="8259125" y="3245782"/><a:ext cx="796199" cy="796199"/></a:xfrm><a:custGeom><a:avLst/><a:gdLst><a:gd name="T0" fmla="*/ 172 w 176"/><a:gd name="T1" fmla="*/ 84 h 176"/><a:gd name="T2" fmla="*/ 168 w 176"/><a:gd name="T3" fmla="*/ 88 h 176"/><a:gd name="T4" fmla="*/ 88 w 176"/><a:gd name="T5" fmla="*/ 168 h 176"/><a:gd name="T6" fmla="*/ 24 w 176"/><a:gd name="T7" fmla="*/ 136 h 176"/><a:gd name="T8" fmla="*/ 56 w 176"/><a:gd name="T9" fmla="*/ 136 h 176"/><a:gd name="T10" fmla="*/ 60 w 176"/><a:gd name="T11" fmla="*/ 132 h 176"/><a:gd name="T12" fmla="*/ 56 w 176"/><a:gd name="T13" fmla="*/ 128 h 176"/><a:gd name="T14" fmla="*/ 16 w 176"/><a:gd name="T15" fmla="*/ 128 h 176"/><a:gd name="T16" fmla="*/ 12 w 176"/><a:gd name="T17" fmla="*/ 132 h 176"/><a:gd name="T18" fmla="*/ 12 w 176"/><a:gd name="T19" fmla="*/ 172 h 176"/><a:gd name="T20" fmla="*/ 16 w 176"/><a:gd name="T21" fmla="*/ 176 h 176"/><a:gd name="T22" fmla="*/ 20 w 176"/><a:gd name="T23" fmla="*/ 172 h 176"/><a:gd name="T24" fmla="*/ 20 w 176"/><a:gd name="T25" fmla="*/ 144 h 176"/><a:gd name="T26" fmla="*/ 88 w 176"/><a:gd name="T27" fmla="*/ 176 h 176"/><a:gd name="T28" fmla="*/ 176 w 176"/><a:gd name="T29" fmla="*/ 88 h 176"/><a:gd name="T30" fmla="*/ 172 w 176"/><a:gd name="T31" fmla="*/ 84 h 176"/><a:gd name="T32" fmla="*/ 88 w 176"/><a:gd name="T33" fmla="*/ 8 h 176"/><a:gd name="T34" fmla="*/ 152 w 176"/><a:gd name="T35" fmla="*/ 40 h 176"/><a:gd name="T36" fmla="*/ 120 w 176"/><a:gd name="T37" fmla="*/ 40 h 176"/><a:gd name="T38" fmla="*/ 116 w 176"/><a:gd name="T39" fmla="*/ 44 h 176"/><a:gd name="T40" fmla="*/ 120 w 176"/><a:gd name="T41" fmla="*/ 48 h 176"/><a:gd name="T42" fmla="*/ 160 w 176"/><a:gd name="T43" fmla="*/ 48 h 176"/><a:gd name="T44" fmla="*/ 164 w 176"/><a:gd name="T45" fmla="*/ 44 h 176"/><a:gd name="T46" fmla="*/ 164 w 176"/><a:gd name="T47" fmla="*/ 4 h 176"/><a:gd name="T48" fmla="*/ 160 w 176"/><a:gd name="T49" fmla="*/ 0 h 176"/><a:gd name="T50" fmla="*/ 156 w 176"/><a:gd name="T51" fmla="*/ 4 h 176"/><a:gd name="T52" fmla="*/ 156 w 176"/><a:gd name="T53" fmla="*/ 32 h 176"/><a:gd name="T54" fmla="*/ 88 w 176"/><a:gd name="T55" fmla="*/ 0 h 176"/><a:gd name="T56" fmla="*/ 0 w 176"/><a:gd name="T57" fmla="*/ 88 h 176"/><a:gd name="T58" fmla="*/ 4 w 176"/><a:gd name="T59" fmla="*/ 92 h 176"/><a:gd name="T60" fmla="*/ 8 w 176"/><a:gd name="T61" fmla="*/ 88 h 176"/><a:gd name="T62" fmla="*/ 88 w 176"/><a:gd name="T63" fmla="*/ 8 h 176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a:cxn ang="0"><a:pos x="T22" y="T23"/></a:cxn><a:cxn ang="0"><a:pos x="T24" y="T25"/></a:cxn><a:cxn ang="0"><a:pos x="T26" y="T27"/></a:cxn><a:cxn ang="0"><a:pos x="T28" y="T29"/></a:cxn><a:cxn ang="0"><a:pos x="T30" y="T31"/></a:cxn><a:cxn ang="0"><a:pos x="T32" y="T33"/></a:cxn><a:cxn ang="0"><a:pos x="T34" y="T35"/></a:cxn><a:cxn ang="0"><a:pos x="T36" y="T37"/></a:cxn><a:cxn ang="0"><a:pos x="T38" y="T39"/></a:cxn><a:cxn ang="0"><a:pos x="T40" y="T41"/></a:cxn><a:cxn ang="0"><a:pos x="T42" y="T43"/></a:cxn><a:cxn ang="0"><a:pos x="T44" y="T45"/></a:cxn><a:cxn ang="0"><a:pos x="T46" y="T47"/></a:cxn><a:cxn ang="0"><a:pos x="T48" y="T49"/></a:cxn><a:cxn ang="0"><a:pos x="T50" y="T51"/></a:cxn><a:cxn ang="0"><a:pos x="T52" y="T53"/></a:cxn><a:cxn ang="0"><a:pos x="T54" y="T55"/></a:cxn><a:cxn ang="0"><a:pos x="T56" y="T57"/></a:cxn><a:cxn ang="0"><a:pos x="T58" y="T59"/></a:cxn><a:cxn ang="0"><a:pos x="T60" y="T61"/></a:cxn><a:cxn ang="0"><a:pos x="T62" y="T63"/></a:cxn></a:cxnLst><a:rect l="0" t="0" r="r" b="b"/><a:pathLst><a:path w="176" h="176"><a:moveTo><a:pt x="172" y="84"/></a:moveTo><a:cubicBezTo><a:pt x="170" y="84"/><a:pt x="168" y="86"/><a:pt x="168" y="88"/></a:cubicBezTo><a:cubicBezTo><a:pt x="168" y="132"/><a:pt x="132" y="168"/><a:pt x="88" y="168"/></a:cubicBezTo><a:cubicBezTo><a:pt x="62" y="168"/><a:pt x="39" y="155"/><a:pt x="24" y="136"/></a:cubicBezTo><a:cubicBezTo><a:pt x="56" y="136"/><a:pt x="56" y="136"/><a:pt x="56" y="136"/></a:cubicBezTo><a:cubicBezTo><a:pt x="58" y="136"/><a:pt x="60" y="134"/><a:pt x="60" y="132"/></a:cubicBezTo><a:cubicBezTo><a:pt x="60" y="130"/><a:pt x="58" y="128"/><a:pt x="56" y="128"/></a:cubicBezTo><a:cubicBezTo><a:pt x="16" y="128"/><a:pt x="16" y="128"/><a:pt x="16" y="128"/></a:cubicBezTo><a:cubicBezTo><a:pt x="14" y="128"/><a:pt x="12" y="130"/><a:pt x="12" y="132"/></a:cubicBezTo><a:cubicBezTo><a:pt x="12" y="172"/><a:pt x="12" y="172"/><a:pt x="12" y="172"/></a:cubicBezTo><a:cubicBezTo><a:pt x="12" y="174"/><a:pt x="14" y="176"/><a:pt x="16" y="176"/></a:cubicBezTo><a:cubicBezTo><a:pt x="18" y="176"/><a:pt x="20" y="174"/><a:pt x="20" y="172"/></a:cubicBezTo><a:cubicBezTo><a:pt x="20" y="144"/><a:pt x="20" y="144"/><a:pt x="20" y="144"/></a:cubicBezTo><a:cubicBezTo><a:pt x="36" y="163"/><a:pt x="61" y="176"/><a:pt x="88" y="176"/></a:cubicBezTo><a:cubicBezTo><a:pt x="137" y="176"/><a:pt x="176" y="137"/><a:pt x="176" y="88"/></a:cubicBezTo><a:cubicBezTo><a:pt x="176" y="86"/><a:pt x="174" y="84"/><a:pt x="172" y="84"/></a:cubicBezTo><a:moveTo><a:pt x="88" y="8"/></a:moveTo><a:cubicBezTo><a:pt x="114" y="8"/><a:pt x="137" y="21"/><a:pt x="152" y="40"/></a:cubicBezTo><a:cubicBezTo><a:pt x="120" y="40"/><a:pt x="120" y="40"/><a:pt x="120" y="40"/></a:cubicBezTo><a:cubicBezTo><a:pt x="118" y="40"/><a:pt x="116" y="42"/><a:pt x="116" y="44"/></a:cubicBezTo><a:cubicBezTo><a:pt x="116" y="46"/><a:pt x="118" y="48"/><a:pt x="120" y="48"/></a:cubicBezTo><a:cubicBezTo><a:pt x="160" y="48"/><a:pt x="160" y="48"/><a:pt x="160" y="48"/></a:cubicBezTo><a:cubicBezTo><a:pt x="162" y="48"/><a:pt x="164" y="46"/><a:pt x="164" y="44"/></a:cubicBezTo><a:cubicBezTo><a:pt x="164" y="4"/><a:pt x="164" y="4"/><a:pt x="164" y="4"/></a:cubicBezTo><a:cubicBezTo><a:pt x="164" y="2"/><a:pt x="162" y="0"/><a:pt x="160" y="0"/></a:cubicBezTo><a:cubicBezTo><a:pt x="158" y="0"/><a:pt x="156" y="2"/><a:pt x="156" y="4"/></a:cubicBezTo><a:cubicBezTo><a:pt x="156" y="32"/><a:pt x="156" y="32"/><a:pt x="156" y="32"/></a:cubicBezTo><a:cubicBezTo><a:pt x="140" y="13"/><a:pt x="115" y="0"/><a:pt x="88" y="0"/></a:cubicBezTo><a:cubicBezTo><a:pt x="39" y="0"/><a:pt x="0" y="39"/><a:pt x="0" y="88"/></a:cubicBezTo><a:cubicBezTo><a:pt x="0" y="90"/><a:pt x="2" y="92"/><a:pt x="4" y="92"/></a:cubicBezTo><a:cubicBezTo><a:pt x="6" y="92"/><a:pt x="8" y="90"/><a:pt x="8" y="88"/></a:cubicBezTo><a:cubicBezTo><a:pt x="8" y="44"/><a:pt x="44" y="8"/><a:pt x="88" y="8"/></a:cubicBezTo></a:path></a:pathLst></a:custGeom><a:solidFill><a:schemeClr val="bg1"><a:lumMod val="95000"/></a:schemeClr></a:solidFill><a:ln><a:noFill/></a:ln></p:spPr><p:txBody><a:bodyPr vert="horz" wrap="square" lIns="137176" tIns="68588" rIns="137176" bIns="68588" numCol="1" anchor="t" anchorCtr="0" compatLnSpc="1"><a:prstTxWarp prst="textNoShape"><a:avLst/></a:prstTxWarp></a:bodyPr><a:lstStyle/><a:p><a:endParaRPr lang="en-GB" sz="2700" spc="40"/></a:p></p:txBody></p:sp><p:grpSp><p:nvGrpSpPr><p:cNvPr id="2" name="Group 1"/><p:cNvGrpSpPr/><p:nvPr/></p:nvGrpSpPr><p:grpSpPr><a:xfrm><a:off x="6355765" y="970275"/><a:ext cx="925270" cy="739866"/><a:chOff x="4831765" y="1301153"/><a:chExt cx="925270" cy="739866"/></a:xfrm></p:grpSpPr><p:sp><p:nvSpPr><p:cNvPr id="21" name="Freeform 11"/><p:cNvSpPr><a:spLocks/></p:cNvSpPr><p:nvPr/></p:nvSpPr><p:spPr bwMode="auto"><a:xfrm><a:off x="4831766" y="1301153"/><a:ext cx="925269" cy="739866"/></a:xfrm><a:custGeom><a:avLst/><a:gdLst><a:gd name="T0" fmla="*/ 448 w 560"/><a:gd name="T1" fmla="*/ 137 h 448"/><a:gd name="T2" fmla="*/ 441 w 560"/><a:gd name="T3" fmla="*/ 135 h 448"/><a:gd name="T4" fmla="*/ 436 w 560"/><a:gd name="T5" fmla="*/ 125 h 448"/><a:gd name="T6" fmla="*/ 436 w 560"/><a:gd name="T7" fmla="*/ 0 h 448"/><a:gd name="T8" fmla="*/ 0 w 560"/><a:gd name="T9" fmla="*/ 0 h 448"/><a:gd name="T10" fmla="*/ 0 w 560"/><a:gd name="T11" fmla="*/ 448 h 448"/><a:gd name="T12" fmla="*/ 436 w 560"/><a:gd name="T13" fmla="*/ 448 h 448"/><a:gd name="T14" fmla="*/ 436 w 560"/><a:gd name="T15" fmla="*/ 321 h 448"/><a:gd name="T16" fmla="*/ 441 w 560"/><a:gd name="T17" fmla="*/ 312 h 448"/><a:gd name="T18" fmla="*/ 448 w 560"/><a:gd name="T19" fmla="*/ 310 h 448"/><a:gd name="T20" fmla="*/ 448 w 560"/><a:gd name="T21" fmla="*/ 137 h 448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/a:cxnLst><a:rect l="0" t="0" r="r" b="b"/><a:pathLst><a:path w="560" h="448"><a:moveTo><a:pt x="448" y="137"/></a:moveTo><a:cubicBezTo><a:pt x="448" y="137"/><a:pt x="442" y="136"/><a:pt x="441" y="135"/></a:cubicBezTo><a:cubicBezTo><a:pt x="437" y="132"/><a:pt x="436" y="128"/><a:pt x="436" y="125"/></a:cubicBezTo><a:cubicBezTo><a:pt x="436" y="34"/><a:pt x="436" y="9"/><a:pt x="436" y="0"/></a:cubicBezTo><a:cubicBezTo><a:pt x="0" y="0"/><a:pt x="0" y="0"/><a:pt x="0" y="0"/></a:cubicBezTo><a:cubicBezTo><a:pt x="0" y="54"/><a:pt x="0" y="392"/><a:pt x="0" y="448"/></a:cubicBezTo><a:cubicBezTo><a:pt x="436" y="448"/><a:pt x="436" y="448"/><a:pt x="436" y="448"/></a:cubicBezTo><a:cubicBezTo><a:pt x="436" y="436"/><a:pt x="436" y="413"/><a:pt x="436" y="321"/></a:cubicBezTo><a:cubicBezTo><a:pt x="436" y="318"/><a:pt x="437" y="315"/><a:pt x="441" y="312"/></a:cubicBezTo><a:cubicBezTo><a:pt x="442" y="310"/><a:pt x="448" y="310"/><a:pt x="448" y="310"/></a:cubicBezTo><a:cubicBezTo><a:pt x="560" y="310"/><a:pt x="560" y="137"/><a:pt x="448" y="137"/></a:cubicBezTo><a:close/></a:path></a:pathLst></a:custGeom><a:solidFill><a:schemeClr val="accent1"/></a:solidFill><a:ln><a:noFill/></a:ln></p:spPr><p:txBody><a:bodyPr vert="horz" wrap="square" lIns="90000" tIns="46800" rIns="90000" bIns="46800" numCol="1" anchor="t" anchorCtr="0" compatLnSpc="1"><a:prstTxWarp prst="textNoShape"><a:avLst/></a:prstTxWarp></a:bodyPr><a:lstStyle/><a:p><a:endParaRPr lang="en-GB"/></a:p></p:txBody></p:sp><p:sp><p:nvSpPr><p:cNvPr id="26" name="Rectangle 25"/><p:cNvSpPr/><p:nvPr/></p:nvSpPr><p:spPr><a:xfrm><a:off x="4831765" y="1408385"/><a:ext cx="711421" cy="525401"/></a:xfrm><a:prstGeom prst="rect"><a:avLst/></a:prstGeom><a:ln/></p:spPr><p:txBody><a:bodyPr wrap="square" lIns="90000" tIns="46800" rIns="90000" bIns="46800" anchor="ctr"><a:spAutoFit/></a:bodyPr><a:lstStyle/><a:p><a:pPr algn="ctr"/><a:r><a:rPr lang="en-GB" sz="2800" b="1" dirty="0"><a:solidFill><a:srgbClr val="FFFFFF"/></a:solidFill><a:latin typeface="+mj-lt"/></a:rPr><a:t>01</a:t></a:r><a:endParaRPr lang="en-AU" sz="2800" b="1" dirty="0"><a:solidFill><a:srgbClr val="FFFFFF"/></a:solidFill><a:latin typeface="+mj-lt"/></a:endParaRPr></a:p></p:txBody></p:sp></p:grpSp><p:sp><p:nvSpPr><p:cNvPr id="35" name="Rectangle 34"/><p:cNvSpPr/><p:nvPr/></p:nvSpPr><p:spPr><a:xfrm><a:off x="7406891" y="908720"/><a:ext cx="3818691" cy="340735"/></a:xfrm><a:prstGeom prst="rect"><a:avLst/></a:prstGeom><a:ln/></p:spPr><p:txBody><a:bodyPr wrap="square" lIns="90000" tIns="46800" rIns="90000" bIns="46800" anchor="b" anchorCtr="0"><a:spAutoFit/></a:bodyPr><a:lstStyle/><a:p><a:pPr defTabSz="914309"/><a:r><a:rPr lang="en-AU" sz="1600" b="1" spc="20" dirty="0"><a:latin typeface="+mj-lt"/><a:cs typeface="+mj-cs"/></a:rPr><a:t>Inputs</a:t></a:r></a:p></p:txBody></p:sp><p:sp><p:nvSpPr><p:cNvPr id="36" name="Rectangle 35"/><p:cNvSpPr/><p:nvPr/></p:nvSpPr><p:spPr><a:xfrm><a:off x="7406890" y="1221714"/><a:ext cx="4785110" cy="1353770"/></a:xfrm><a:prstGeom prst="rect"><a:avLst/></a:prstGeom></p:spPr><p:txBody><a:bodyPr wrap="square" lIns="90000" tIns="46800" rIns="90000" bIns="46800" rtlCol="0"><a:spAutoFit/></a:bodyPr><a:lstStyle/><a:p><a:pPr marL="171450" indent="-171450"><a:lnSpc><a:spcPct val="150000"/></a:lnSpc><a:buFont typeface="Arial" panose="020B0604020202020204" pitchFamily="34" charset="0"/><a:buChar char="•"/></a:pPr><a:r><a:rPr lang="en-GB" sz="1400" spc="20" dirty="0"><a:solidFill><a:schemeClr val="tx2"/></a:solidFill></a:rPr><a:t>Current stock price</a:t></a:r></a:p><a:p><a:pPr marL="171450" indent="-171450"><a:lnSpc><a:spcPct val="150000"/></a:lnSpc><a:buFont typeface="Arial" panose="020B0604020202020204" pitchFamily="34" charset="0"/><a:buChar char="•"/></a:pPr><a:r><a:rPr lang="en-GB" sz="1400" spc="20" dirty="0"><a:solidFill><a:schemeClr val="tx2"/></a:solidFill></a:rPr><a:t>Current Volume</a:t></a:r></a:p><a:p><a:pPr marL="171450" indent="-171450"><a:lnSpc><a:spcPct val="150000"/></a:lnSpc><a:buFont typeface="Arial" panose="020B0604020202020204" pitchFamily="34" charset="0"/><a:buChar char="•"/></a:pPr><a:r><a:rPr lang="en-GB" sz="1400" spc="20" dirty="0"><a:solidFill><a:schemeClr val="tx2"/></a:solidFill></a:rPr><a:t>Weighted average and normalized price difference after 3 minutes for the top 3 tags of each headline </a:t></a:r></a:p></p:txBody></p:sp><p:grpSp><p:nvGrpSpPr><p:cNvPr id="3" name="Group 2"/><p:cNvGrpSpPr/><p:nvPr/></p:nvGrpSpPr><p:grpSpPr><a:xfrm><a:off x="6355765" y="2842483"/><a:ext cx="925270" cy="739866"/><a:chOff x="4831765" y="3014247"/><a:chExt cx="925270" cy="739866"/></a:xfrm></p:grpSpPr><p:sp><p:nvSpPr><p:cNvPr id="23" name="Freeform 11"/><p:cNvSpPr><a:spLocks/></p:cNvSpPr><p:nvPr/></p:nvSpPr><p:spPr bwMode="auto"><a:xfrm><a:off x="4831766" y="3014247"/><a:ext cx="925269" cy="739866"/></a:xfrm><a:custGeom><a:avLst/><a:gdLst><a:gd name="T0" fmla="*/ 448 w 560"/><a:gd name="T1" fmla="*/ 137 h 448"/><a:gd name="T2" fmla="*/ 441 w 560"/><a:gd name="T3" fmla="*/ 135 h 448"/><a:gd name="T4" fmla="*/ 436 w 560"/><a:gd name="T5" fmla="*/ 125 h 448"/><a:gd name="T6" fmla="*/ 436 w 560"/><a:gd name="T7" fmla="*/ 0 h 448"/><a:gd name="T8" fmla="*/ 0 w 560"/><a:gd name="T9" fmla="*/ 0 h 448"/><a:gd name="T10" fmla="*/ 0 w 560"/><a:gd name="T11" fmla="*/ 448 h 448"/><a:gd name="T12" fmla="*/ 436 w 560"/><a:gd name="T13" fmla="*/ 448 h 448"/><a:gd name="T14" fmla="*/ 436 w 560"/><a:gd name="T15" fmla="*/ 321 h 448"/><a:gd name="T16" fmla="*/ 441 w 560"/><a:gd name="T17" fmla="*/ 312 h 448"/><a:gd name="T18" fmla="*/ 448 w 560"/><a:gd name="T19" fmla="*/ 310 h 448"/><a:gd name="T20" fmla="*/ 448 w 560"/><a:gd name="T21" fmla="*/ 137 h 448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/a:cxnLst><a:rect l="0" t="0" r="r" b="b"/><a:pathLst><a:path w="560" h="448"><a:moveTo><a:pt x="448" y="137"/></a:moveTo><a:cubicBezTo><a:pt x="448" y="137"/><a:pt x="442" y="136"/><a:pt x="441" y="135"/></a:cubicBezTo><a:cubicBezTo><a:pt x="437" y="132"/><a:pt x="436" y="128"/><a:pt x="436" y="125"/></a:cubicBezTo><a:cubicBezTo><a:pt x="436" y="34"/><a:pt x="436" y="9"/><a:pt x="436" y="0"/></a:cubicBezTo><a:cubicBezTo><a:pt x="0" y="0"/><a:pt x="0" y="0"/><a:pt x="0" y="0"/></a:cubicBezTo><a:cubicBezTo><a:pt x="0" y="54"/><a:pt x="0" y="392"/><a:pt x="0" y="448"/></a:cubicBezTo><a:cubicBezTo><a:pt x="436" y="448"/><a:pt x="436" y="448"/><a:pt x="436" y="448"/></a:cubicBezTo><a:cubicBezTo><a:pt x="436" y="436"/><a:pt x="436" y="413"/><a:pt x="436" y="321"/></a:cubicBezTo><a:cubicBezTo><a:pt x="436" y="318"/><a:pt x="437" y="315"/><a:pt x="441" y="312"/></a:cubicBezTo><a:cubicBezTo><a:pt x="442" y="310"/><a:pt x="448" y="310"/><a:pt x="448" y="310"/></a:cubicBezTo><a:cubicBezTo><a:pt x="560" y="310"/><a:pt x="560" y="137"/><a:pt x="448" y="137"/></a:cubicBezTo><a:close/></a:path></a:pathLst></a:custGeom><a:solidFill><a:schemeClr val="accent2"/></a:solidFill><a:ln><a:noFill/></a:ln></p:spPr><p:txBody><a:bodyPr vert="horz" wrap="square" lIns="90000" tIns="46800" rIns="90000" bIns="46800" numCol="1" anchor="t" anchorCtr="0" compatLnSpc="1"><a:prstTxWarp prst="textNoShape"><a:avLst/></a:prstTxWarp></a:bodyPr><a:lstStyle/><a:p><a:endParaRPr lang="en-GB"/></a:p></p:txBody></p:sp><p:sp><p:nvSpPr><p:cNvPr id="27" name="Rectangle 26"/><p:cNvSpPr/><p:nvPr/></p:nvSpPr><p:spPr><a:xfrm><a:off x="4831765" y="3121479"/><a:ext cx="711421" cy="525401"/></a:xfrm><a:prstGeom prst="rect"><a:avLst/></a:prstGeom><a:ln/></p:spPr><p:txBody><a:bodyPr wrap="square" lIns="90000" tIns="46800" rIns="90000" bIns="46800" anchor="ctr"><a:spAutoFit/></a:bodyPr><a:lstStyle/><a:p><a:pPr algn="ctr"/><a:r><a:rPr lang="en-GB" sz="2800" b="1" dirty="0"><a:solidFill><a:srgbClr val="FFFFFF"/></a:solidFill><a:latin typeface="+mj-lt"/></a:rPr><a:t>02</a:t></a:r><a:endParaRPr lang="en-AU" sz="2800" b="1" dirty="0"><a:solidFill><a:srgbClr val="FFFFFF"/></a:solidFill><a:latin typeface="+mj-lt"/></a:endParaRPr></a:p></p:txBody></p:sp></p:grpSp><p:sp><p:nvSpPr><p:cNvPr id="37" name="Rectangle 36"/><p:cNvSpPr/><p:nvPr/></p:nvSpPr><p:spPr><a:xfrm><a:off x="7406891" y="2780928"/><a:ext cx="3818691" cy="340735"/></a:xfrm><a:prstGeom prst="rect"><a:avLst/></a:prstGeom><a:ln/></p:spPr><p:txBody><a:bodyPr wrap="square" lIns="90000" tIns="46800" rIns="90000" bIns="46800" anchor="b" anchorCtr="0"><a:spAutoFit/></a:bodyPr><a:lstStyle/><a:p><a:pPr defTabSz="914309"/><a:r><a:rPr lang="en-AU" sz="1600" b="1" spc="20" dirty="0"><a:latin typeface="+mj-lt"/><a:cs typeface="+mj-cs"/></a:rPr><a:t>Settings</a:t></a:r></a:p></p:txBody></p:sp><p:sp><p:nvSpPr><p:cNvPr id="38" name="Rectangle 37"/><p:cNvSpPr/><p:nvPr/></p:nvSpPr><p:spPr><a:xfrm><a:off x="7406890" y="3097302"/><a:ext cx="3818691" cy="1030604"/></a:xfrm><a:prstGeom prst="rect"><a:avLst/></a:prstGeom></p:spPr><p:txBody><a:bodyPr wrap="square" lIns="90000" tIns="46800" rIns="90000" bIns="46800" rtlCol="0"><a:spAutoFit/></a:bodyPr><a:lstStyle/><a:p><a:pPr marL="171450" indent="-171450"><a:lnSpc><a:spcPct val="150000"/></a:lnSpc><a:buFont typeface="Arial" panose="020B0604020202020204" pitchFamily="34" charset="0"/><a:buChar char="•"/></a:pPr><a:r><a:rPr lang="en-GB" sz="1400" spc="20" dirty="0"><a:solidFill><a:schemeClr val="tx2"/></a:solidFill></a:rPr><a:t>Layers: 3</a:t></a:r></a:p><a:p><a:pPr marL="171450" indent="-171450"><a:lnSpc><a:spcPct val="150000"/></a:lnSpc><a:buFont typeface="Arial" panose="020B0604020202020204" pitchFamily="34" charset="0"/><a:buChar char="•"/></a:pPr><a:r><a:rPr lang="en-GB" sz="1400" spc="20" dirty="0"><a:solidFill><a:schemeClr val="tx2"/></a:solidFill></a:rPr><a:t>Neurons: 5, 10, 20, 40, 80</a:t></a:r></a:p><a:p><a:pPr marL="171450" indent="-171450"><a:lnSpc><a:spcPct val="150000"/></a:lnSpc><a:buFont typeface="Arial" panose="020B0604020202020204" pitchFamily="34" charset="0"/><a:buChar char="•"/></a:pPr><a:r><a:rPr lang="en-GB" sz="1400" spc="20" dirty="0"><a:solidFill><a:schemeClr val="tx2"/></a:solidFill></a:rPr><a:t>epochs: 10, 100, 1,000, 10,000</a:t></a:r><a:endParaRPr lang="en-US" sz="1400" spc="20" dirty="0"><a:solidFill><a:schemeClr val="tx2"/></a:solidFill></a:endParaRPr></a:p></p:txBody></p:sp><p:grpSp><p:nvGrpSpPr><p:cNvPr id="6" name="Group 5"/><p:cNvGrpSpPr/><p:nvPr/></p:nvGrpSpPr><p:grpSpPr><a:xfrm><a:off x="6355765" y="4895202"/><a:ext cx="925270" cy="739866"/><a:chOff x="4831765" y="4727341"/><a:chExt cx="925270" cy="739866"/></a:xfrm><a:solidFill><a:schemeClr val="accent3"/></a:solidFill></p:grpSpPr><p:sp><p:nvSpPr><p:cNvPr id="24" name="Freeform 11"/><p:cNvSpPr><a:spLocks/></p:cNvSpPr><p:nvPr/></p:nvSpPr><p:spPr bwMode="auto"><a:xfrm><a:off x="4831766" y="4727341"/><a:ext cx="925269" cy="739866"/></a:xfrm><a:custGeom><a:avLst/><a:gdLst><a:gd name="T0" fmla="*/ 448 w 560"/><a:gd name="T1" fmla="*/ 137 h 448"/><a:gd name="T2" fmla="*/ 441 w 560"/><a:gd name="T3" fmla="*/ 135 h 448"/><a:gd name="T4" fmla="*/ 436 w 560"/><a:gd name="T5" fmla="*/ 125 h 448"/><a:gd name="T6" fmla="*/ 436 w 560"/><a:gd name="T7" fmla="*/ 0 h 448"/><a:gd name="T8" fmla="*/ 0 w 560"/><a:gd name="T9" fmla="*/ 0 h 448"/><a:gd name="T10" fmla="*/ 0 w 560"/><a:gd name="T11" fmla="*/ 448 h 448"/><a:gd name="T12" fmla="*/ 436 w 560"/><a:gd name="T13" fmla="*/ 448 h 448"/><a:gd name="T14" fmla="*/ 436 w 560"/><a:gd name="T15" fmla="*/ 321 h 448"/><a:gd name="T16" fmla="*/ 441 w 560"/><a:gd name="T17" fmla="*/ 312 h 448"/><a:gd name="T18" fmla="*/ 448 w 560"/><a:gd name="T19" fmla="*/ 310 h 448"/><a:gd name="T20" fmla="*/ 448 w 560"/><a:gd name="T21" fmla="*/ 137 h 448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/a:cxnLst><a:rect l="0" t="0" r="r" b="b"/><a:pathLst><a:path w="560" h="448"><a:moveTo><a:pt x="448" y="137"/></a:moveTo><a:cubicBezTo><a:pt x="448" y="137"/><a:pt x="442" y="136"/><a:pt x="441" y="135"/></a:cubicBezTo><a:cubicBezTo><a:pt x="437" y="132"/><a:pt x="436" y="128"/><a:pt x="436" y="125"/></a:cubicBezTo><a:cubicBezTo><a:pt x="436" y="34"/><a:pt x="436" y="9"/><a:pt x="436" y="0"/></a:cubicBezTo><a:cubicBezTo><a:pt x="0" y="0"/><a:pt x="0" y="0"/><a:pt x="0" y="0"/></a:cubicBezTo><a:cubicBezTo><a:pt x="0" y="54"/><a:pt x="0" y="392"/><a:pt x="0" y="448"/></a:cubicBezTo><a:cubicBezTo><a:pt x="436" y="448"/><a:pt x="436" y="448"/><a:pt x="436" y="448"/></a:cubicBezTo><a:cubicBezTo><a:pt x="436" y="436"/><a:pt x="436" y="413"/><a:pt x="436" y="321"/></a:cubicBezTo><a:cubicBezTo><a:pt x="436" y="318"/><a:pt x="437" y="315"/><a:pt x="441" y="312"/></a:cubicBezTo><a:cubicBezTo><a:pt x="442" y="310"/><a:pt x="448" y="310"/><a:pt x="448" y="310"/></a:cubicBezTo><a:cubicBezTo><a:pt x="560" y="310"/><a:pt x="560" y="137"/><a:pt x="448" y="137"/></a:cubicBezTo><a:close/></a:path></a:pathLst></a:custGeom><a:grpFill/><a:ln><a:noFill/></a:ln></p:spPr><p:txBody><a:bodyPr vert="horz" wrap="square" lIns="90000" tIns="46800" rIns="90000" bIns="46800" numCol="1" anchor="t" anchorCtr="0" compatLnSpc="1"><a:prstTxWarp prst="textNoShape"><a:avLst/></a:prstTxWarp></a:bodyPr><a:lstStyle/><a:p><a:endParaRPr lang="en-GB"/></a:p></p:txBody></p:sp><p:sp><p:nvSpPr><p:cNvPr id="28" name="Rectangle 27"/><p:cNvSpPr/><p:nvPr/></p:nvSpPr><p:spPr><a:xfrm><a:off x="4831765" y="4834573"/><a:ext cx="711421" cy="525401"/></a:xfrm><a:prstGeom prst="rect"><a:avLst/></a:prstGeom><a:grpFill/><a:ln/></p:spPr><p:txBody><a:bodyPr wrap="square" lIns="90000" tIns="46800" rIns="90000" bIns="46800" anchor="ctr"><a:spAutoFit/></a:bodyPr><a:lstStyle/><a:p><a:pPr algn="ctr"/><a:r><a:rPr lang="en-GB" sz="2800" b="1" dirty="0"><a:solidFill><a:srgbClr val="FFFFFF"/></a:solidFill><a:latin typeface="+mj-lt"/></a:rPr><a:t>03</a:t></a:r><a:endParaRPr lang="en-AU" sz="2800" b="1" dirty="0"><a:solidFill><a:srgbClr val="FFFFFF"/></a:solidFill><a:latin typeface="+mj-lt"/></a:endParaRPr></a:p></p:txBody></p:sp></p:grpSp><p:sp><p:nvSpPr><p:cNvPr id="39" name="Rectangle 38"/><p:cNvSpPr/><p:nvPr/></p:nvSpPr><p:spPr><a:xfrm><a:off x="7406891" y="4833647"/><a:ext cx="3818691" cy="340735"/></a:xfrm><a:prstGeom prst="rect"><a:avLst/></a:prstGeom><a:ln/></p:spPr><p:txBody><a:bodyPr wrap="square" lIns="90000" tIns="46800" rIns="90000" bIns="46800" anchor="b" anchorCtr="0"><a:spAutoFit/></a:bodyPr><a:lstStyle/><a:p><a:pPr defTabSz="914309"/><a:r><a:rPr lang="en-AU" sz="1600" b="1" spc="20" dirty="0"><a:latin typeface="+mj-lt"/><a:cs typeface="+mj-cs"/></a:rPr><a:t>Minimize the MSE</a:t></a:r></a:p></p:txBody></p:sp><p:sp><p:nvSpPr><p:cNvPr id="40" name="Rectangle 39"/><p:cNvSpPr/><p:nvPr/></p:nvSpPr><p:spPr><a:xfrm><a:off x="7406891" y="5153401"/><a:ext cx="3818691" cy="384273"/></a:xfrm><a:prstGeom prst="rect"><a:avLst/></a:prstGeom></p:spPr><p:txBody><a:bodyPr wrap="square" lIns="90000" tIns="46800" rIns="90000" bIns="46800" rtlCol="0"><a:spAutoFit/></a:bodyPr><a:lstStyle/><a:p><a:pPr><a:lnSpc><a:spcPct val="150000"/></a:lnSpc></a:pPr><a:r><a:rPr lang="en-GB" sz="1400" spc="20" dirty="0"><a:solidFill><a:schemeClr val="tx2"/></a:solidFill></a:rPr><a:t>Outputs: Normalized price change  </a:t></a:r></a:p></p:txBody></p:sp><p:sp><p:nvSpPr><p:cNvPr id="13" name="Freeform 5"/><p:cNvSpPr><a:spLocks/></p:cNvSpPr><p:nvPr/></p:nvSpPr><p:spPr bwMode="auto"><a:xfrm><a:off x="1420004" y="3170517"/><a:ext cx="3488248" cy="1974081"/></a:xfrm><a:custGeom><a:avLst/><a:gdLst><a:gd name="T0" fmla="*/ 2194 w 2194"/><a:gd name="T1" fmla="*/ 164 h 1243"/><a:gd name="T2" fmla="*/ 1097 w 2194"/><a:gd name="T3" fmla="*/ 1243 h 1243"/><a:gd name="T4" fmla="*/ 0 w 2194"/><a:gd name="T5" fmla="*/ 164 h 1243"/><a:gd name="T6" fmla="*/ 169 w 2194"/><a:gd name="T7" fmla="*/ 164 h 1243"/><a:gd name="T8" fmla="*/ 179 w 2194"/><a:gd name="T9" fmla="*/ 160 h 1243"/><a:gd name="T10" fmla="*/ 185 w 2194"/><a:gd name="T11" fmla="*/ 148 h 1243"/><a:gd name="T12" fmla="*/ 185 w 2194"/><a:gd name="T13" fmla="*/ 146 h 1243"/><a:gd name="T14" fmla="*/ 185 w 2194"/><a:gd name="T15" fmla="*/ 144 h 1243"/><a:gd name="T16" fmla="*/ 406 w 2194"/><a:gd name="T17" fmla="*/ 144 h 1243"/><a:gd name="T18" fmla="*/ 406 w 2194"/><a:gd name="T19" fmla="*/ 146 h 1243"/><a:gd name="T20" fmla="*/ 406 w 2194"/><a:gd name="T21" fmla="*/ 148 h 1243"/><a:gd name="T22" fmla="*/ 410 w 2194"/><a:gd name="T23" fmla="*/ 160 h 1243"/><a:gd name="T24" fmla="*/ 422 w 2194"/><a:gd name="T25" fmla="*/ 164 h 1243"/><a:gd name="T26" fmla="*/ 611 w 2194"/><a:gd name="T27" fmla="*/ 164 h 1243"/><a:gd name="T28" fmla="*/ 1097 w 2194"/><a:gd name="T29" fmla="*/ 633 h 1243"/><a:gd name="T30" fmla="*/ 1583 w 2194"/><a:gd name="T31" fmla="*/ 164 h 1243"/><a:gd name="T32" fmla="*/ 1737 w 2194"/><a:gd name="T33" fmla="*/ 164 h 1243"/><a:gd name="T34" fmla="*/ 2024 w 2194"/><a:gd name="T35" fmla="*/ 164 h 1243"/><a:gd name="T36" fmla="*/ 2194 w 2194"/><a:gd name="T37" fmla="*/ 164 h 1243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a:cxn ang="0"><a:pos x="T22" y="T23"/></a:cxn><a:cxn ang="0"><a:pos x="T24" y="T25"/></a:cxn><a:cxn ang="0"><a:pos x="T26" y="T27"/></a:cxn><a:cxn ang="0"><a:pos x="T28" y="T29"/></a:cxn><a:cxn ang="0"><a:pos x="T30" y="T31"/></a:cxn><a:cxn ang="0"><a:pos x="T32" y="T33"/></a:cxn><a:cxn ang="0"><a:pos x="T34" y="T35"/></a:cxn><a:cxn ang="0"><a:pos x="T36" y="T37"/></a:cxn></a:cxnLst><a:rect l="0" t="0" r="r" b="b"/><a:pathLst><a:path w="2194" h="1243"><a:moveTo><a:pt x="2194" y="164"/></a:moveTo><a:cubicBezTo><a:pt x="2184" y="762"/><a:pt x="1695" y="1243"/><a:pt x="1097" y="1243"/></a:cubicBezTo><a:cubicBezTo><a:pt x="499" y="1243"/><a:pt x="11" y="762"/><a:pt x="0" y="164"/></a:cubicBezTo><a:cubicBezTo><a:pt x="169" y="164"/><a:pt x="169" y="164"/><a:pt x="169" y="164"/></a:cubicBezTo><a:cubicBezTo><a:pt x="173" y="164"/><a:pt x="177" y="164"/><a:pt x="179" y="160"/></a:cubicBezTo><a:cubicBezTo><a:pt x="183" y="158"/><a:pt x="185" y="154"/><a:pt x="185" y="148"/></a:cubicBezTo><a:cubicBezTo><a:pt x="185" y="148"/><a:pt x="185" y="148"/><a:pt x="185" y="146"/></a:cubicBezTo><a:cubicBezTo><a:pt x="185" y="146"/><a:pt x="185" y="146"/><a:pt x="185" y="144"/></a:cubicBezTo><a:cubicBezTo><a:pt x="185" y="7"/><a:pt x="401" y="0"/><a:pt x="406" y="144"/></a:cubicBezTo><a:cubicBezTo><a:pt x="406" y="146"/><a:pt x="406" y="146"/><a:pt x="406" y="146"/></a:cubicBezTo><a:cubicBezTo><a:pt x="406" y="148"/><a:pt x="406" y="148"/><a:pt x="406" y="148"/></a:cubicBezTo><a:cubicBezTo><a:pt x="406" y="154"/><a:pt x="408" y="158"/><a:pt x="410" y="160"/></a:cubicBezTo><a:cubicBezTo><a:pt x="412" y="164"/><a:pt x="418" y="164"/><a:pt x="422" y="164"/></a:cubicBezTo><a:cubicBezTo><a:pt x="611" y="164"/><a:pt x="611" y="164"/><a:pt x="611" y="164"/></a:cubicBezTo><a:cubicBezTo><a:pt x="622" y="424"/><a:pt x="836" y="633"/><a:pt x="1097" y="633"/></a:cubicBezTo><a:cubicBezTo><a:pt x="1359" y="633"/><a:pt x="1573" y="424"/><a:pt x="1583" y="164"/></a:cubicBezTo><a:cubicBezTo><a:pt x="1737" y="164"/><a:pt x="1737" y="164"/><a:pt x="1737" y="164"/></a:cubicBezTo><a:cubicBezTo><a:pt x="1752" y="343"/><a:pt x="2009" y="343"/><a:pt x="2024" y="164"/></a:cubicBezTo><a:lnTo><a:pt x="2194" y="164"/></a:lnTo><a:close/></a:path></a:pathLst></a:custGeom><a:solidFill><a:schemeClr val="accent3"/></a:solidFill><a:ln><a:noFill/></a:ln></p:spPr><p:txBody><a:bodyPr vert="horz" wrap="square" lIns="90000" tIns="46800" rIns="90000" bIns="46800" numCol="1" anchor="t" anchorCtr="0" compatLnSpc="1"><a:prstTxWarp prst="textNoShape"><a:avLst/></a:prstTxWarp></a:bodyPr><a:lstStyle/><a:p><a:endParaRPr lang="en-GB" spc="20"/></a:p></p:txBody></p:sp><p:sp><p:nvSpPr><p:cNvPr id="14" name="Freeform 6"/><p:cNvSpPr><a:spLocks/></p:cNvSpPr><p:nvPr/></p:nvSpPr><p:spPr bwMode="auto"><a:xfrm><a:off x="1420004" y="1664804"/><a:ext cx="1987608" cy="1704389"/></a:xfrm><a:custGeom><a:avLst/><a:gdLst><a:gd name="T0" fmla="*/ 1103 w 1250"/><a:gd name="T1" fmla="*/ 418 h 1073"/><a:gd name="T2" fmla="*/ 1093 w 1250"/><a:gd name="T3" fmla="*/ 423 h 1073"/><a:gd name="T4" fmla="*/ 1086 w 1250"/><a:gd name="T5" fmla="*/ 435 h 1073"/><a:gd name="T6" fmla="*/ 1086 w 1250"/><a:gd name="T7" fmla="*/ 609 h 1073"/><a:gd name="T8" fmla="*/ 612 w 1250"/><a:gd name="T9" fmla="*/ 1073 h 1073"/><a:gd name="T10" fmla="*/ 437 w 1250"/><a:gd name="T11" fmla="*/ 1073 h 1073"/><a:gd name="T12" fmla="*/ 152 w 1250"/><a:gd name="T13" fmla="*/ 1073 h 1073"/><a:gd name="T14" fmla="*/ 0 w 1250"/><a:gd name="T15" fmla="*/ 1073 h 1073"/><a:gd name="T16" fmla="*/ 1086 w 1250"/><a:gd name="T17" fmla="*/ 0 h 1073"/><a:gd name="T18" fmla="*/ 1086 w 1250"/><a:gd name="T19" fmla="*/ 183 h 1073"/><a:gd name="T20" fmla="*/ 1103 w 1250"/><a:gd name="T21" fmla="*/ 199 h 1073"/><a:gd name="T22" fmla="*/ 1105 w 1250"/><a:gd name="T23" fmla="*/ 199 h 1073"/><a:gd name="T24" fmla="*/ 1103 w 1250"/><a:gd name="T25" fmla="*/ 418 h 1073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a:cxn ang="0"><a:pos x="T22" y="T23"/></a:cxn><a:cxn ang="0"><a:pos x="T24" y="T25"/></a:cxn></a:cxnLst><a:rect l="0" t="0" r="r" b="b"/><a:pathLst><a:path w="1250" h="1073"><a:moveTo><a:pt x="1103" y="418"/></a:moveTo><a:cubicBezTo><a:pt x="1099" y="418"/><a:pt x="1095" y="421"/><a:pt x="1093" y="423"/></a:cubicBezTo><a:cubicBezTo><a:pt x="1088" y="427"/><a:pt x="1086" y="431"/><a:pt x="1086" y="435"/></a:cubicBezTo><a:cubicBezTo><a:pt x="1086" y="609"/><a:pt x="1086" y="609"/><a:pt x="1086" y="609"/></a:cubicBezTo><a:cubicBezTo><a:pt x="831" y="615"/><a:pt x="622" y="820"/><a:pt x="612" y="1073"/></a:cubicBezTo><a:cubicBezTo><a:pt x="437" y="1073"/><a:pt x="437" y="1073"/><a:pt x="437" y="1073"/></a:cubicBezTo><a:cubicBezTo><a:pt x="413" y="908"/><a:pt x="176" y="912"/><a:pt x="152" y="1073"/></a:cubicBezTo><a:cubicBezTo><a:pt x="0" y="1073"/><a:pt x="0" y="1073"/><a:pt x="0" y="1073"/></a:cubicBezTo><a:cubicBezTo><a:pt x="11" y="485"/><a:pt x="494" y="7"/><a:pt x="1086" y="0"/></a:cubicBezTo><a:cubicBezTo><a:pt x="1086" y="183"/><a:pt x="1086" y="183"/><a:pt x="1086" y="183"/></a:cubicBezTo><a:cubicBezTo><a:pt x="1086" y="193"/><a:pt x="1095" y="199"/><a:pt x="1103" y="199"/></a:cubicBezTo><a:cubicBezTo><a:pt x="1103" y="199"/><a:pt x="1103" y="199"/><a:pt x="1105" y="199"/></a:cubicBezTo><a:cubicBezTo><a:pt x="1247" y="199"/><a:pt x="1250" y="418"/><a:pt x="1103" y="418"/></a:cubicBezTo><a:close/></a:path></a:pathLst></a:custGeom><a:solidFill><a:schemeClr val="accent1"/></a:solidFill><a:ln><a:noFill/></a:ln><a:extLst><a:ext uri="{91240B29-F687-4F45-9708-019B960494DF}"><a14:hiddenLine xmlns:a14="http://schemas.microsoft.com/office/drawing/2010/main" w="9525"><a:solidFill><a:srgbClr val="000000"/></a:solidFill><a:round/><a:headEnd/><a:tailEnd/></a14:hiddenLine></a:ext></a:extLst></p:spPr><p:txBody><a:bodyPr vert="horz" wrap="square" lIns="90000" tIns="46800" rIns="90000" bIns="46800" numCol="1" anchor="t" anchorCtr="0" compatLnSpc="1"><a:prstTxWarp prst="textNoShape"><a:avLst/></a:prstTxWarp></a:bodyPr><a:lstStyle/><a:p><a:endParaRPr lang="en-GB" spc="20"/></a:p></p:txBody></p:sp><p:sp><p:nvSpPr><p:cNvPr id="16" name="Freeform 7"/><p:cNvSpPr><a:spLocks/></p:cNvSpPr><p:nvPr/></p:nvSpPr><p:spPr bwMode="auto"><a:xfrm><a:off x="3200482" y="1664804"/><a:ext cx="1707770" cy="1980845"/></a:xfrm><a:custGeom><a:avLst/><a:gdLst><a:gd name="T0" fmla="*/ 887 w 1074"/><a:gd name="T1" fmla="*/ 1077 h 1247"/><a:gd name="T2" fmla="*/ 875 w 1074"/><a:gd name="T3" fmla="*/ 1083 h 1247"/><a:gd name="T4" fmla="*/ 871 w 1074"/><a:gd name="T5" fmla="*/ 1094 h 1247"/><a:gd name="T6" fmla="*/ 871 w 1074"/><a:gd name="T7" fmla="*/ 1098 h 1247"/><a:gd name="T8" fmla="*/ 871 w 1074"/><a:gd name="T9" fmla="*/ 1102 h 1247"/><a:gd name="T10" fmla="*/ 651 w 1074"/><a:gd name="T11" fmla="*/ 1102 h 1247"/><a:gd name="T12" fmla="*/ 651 w 1074"/><a:gd name="T13" fmla="*/ 1098 h 1247"/><a:gd name="T14" fmla="*/ 651 w 1074"/><a:gd name="T15" fmla="*/ 1094 h 1247"/><a:gd name="T16" fmla="*/ 647 w 1074"/><a:gd name="T17" fmla="*/ 1083 h 1247"/><a:gd name="T18" fmla="*/ 635 w 1074"/><a:gd name="T19" fmla="*/ 1077 h 1247"/><a:gd name="T20" fmla="*/ 465 w 1074"/><a:gd name="T21" fmla="*/ 1077 h 1247"/><a:gd name="T22" fmla="*/ 0 w 1074"/><a:gd name="T23" fmla="*/ 609 h 1247"/><a:gd name="T24" fmla="*/ 0 w 1074"/><a:gd name="T25" fmla="*/ 452 h 1247"/><a:gd name="T26" fmla="*/ 0 w 1074"/><a:gd name="T27" fmla="*/ 168 h 1247"/><a:gd name="T28" fmla="*/ 0 w 1074"/><a:gd name="T29" fmla="*/ 0 h 1247"/><a:gd name="T30" fmla="*/ 1074 w 1074"/><a:gd name="T31" fmla="*/ 1077 h 1247"/><a:gd name="T32" fmla="*/ 887 w 1074"/><a:gd name="T33" fmla="*/ 1077 h 1247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a:cxn ang="0"><a:pos x="T22" y="T23"/></a:cxn><a:cxn ang="0"><a:pos x="T24" y="T25"/></a:cxn><a:cxn ang="0"><a:pos x="T26" y="T27"/></a:cxn><a:cxn ang="0"><a:pos x="T28" y="T29"/></a:cxn><a:cxn ang="0"><a:pos x="T30" y="T31"/></a:cxn><a:cxn ang="0"><a:pos x="T32" y="T33"/></a:cxn></a:cxnLst><a:rect l="0" t="0" r="r" b="b"/><a:pathLst><a:path w="1074" h="1247"><a:moveTo><a:pt x="887" y="1077"/></a:moveTo><a:cubicBezTo><a:pt x="883" y="1077"/><a:pt x="879" y="1079"/><a:pt x="875" y="1083"/></a:cubicBezTo><a:cubicBezTo><a:pt x="873" y="1085"/><a:pt x="871" y="1090"/><a:pt x="871" y="1094"/></a:cubicBezTo><a:cubicBezTo><a:pt x="871" y="1096"/><a:pt x="871" y="1098"/><a:pt x="871" y="1098"/></a:cubicBezTo><a:cubicBezTo><a:pt x="871" y="1100"/><a:pt x="871" y="1100"/><a:pt x="871" y="1102"/></a:cubicBezTo><a:cubicBezTo><a:pt x="871" y="1247"/><a:pt x="651" y="1247"/><a:pt x="651" y="1102"/></a:cubicBezTo><a:cubicBezTo><a:pt x="651" y="1100"/><a:pt x="651" y="1100"/><a:pt x="651" y="1098"/></a:cubicBezTo><a:cubicBezTo><a:pt x="651" y="1098"/><a:pt x="651" y="1096"/><a:pt x="651" y="1094"/></a:cubicBezTo><a:cubicBezTo><a:pt x="651" y="1090"/><a:pt x="649" y="1085"/><a:pt x="647" y="1083"/></a:cubicBezTo><a:cubicBezTo><a:pt x="643" y="1079"/><a:pt x="639" y="1077"/><a:pt x="635" y="1077"/></a:cubicBezTo><a:cubicBezTo><a:pt x="465" y="1077"/><a:pt x="465" y="1077"/><a:pt x="465" y="1077"/></a:cubicBezTo><a:cubicBezTo><a:pt x="465" y="851"/><a:pt x="266" y="619"/><a:pt x="0" y="609"/></a:cubicBezTo><a:cubicBezTo><a:pt x="0" y="452"/><a:pt x="0" y="452"/><a:pt x="0" y="452"/></a:cubicBezTo><a:cubicBezTo><a:pt x="171" y="432"/><a:pt x="165" y="183"/><a:pt x="0" y="168"/></a:cubicBezTo><a:cubicBezTo><a:pt x="0" y="0"/><a:pt x="0" y="0"/><a:pt x="0" y="0"/></a:cubicBezTo><a:cubicBezTo><a:pt x="619" y="10"/><a:pt x="1074" y="529"/><a:pt x="1074" y="1077"/></a:cubicBezTo><a:lnTo><a:pt x="887" y="1077"/></a:lnTo><a:close/></a:path></a:pathLst></a:custGeom><a:solidFill><a:schemeClr val="accent2"/></a:solidFill><a:ln><a:noFill/></a:ln><a:extLst><a:ext uri="{91240B29-F687-4F45-9708-019B960494DF}"><a14:hiddenLine xmlns:a14="http://schemas.microsoft.com/office/drawing/2010/main" w="9525"><a:solidFill><a:srgbClr val="000000"/></a:solidFill><a:round/><a:headEnd/><a:tailEnd/></a14:hiddenLine></a:ext></a:extLst></p:spPr><p:txBody><a:bodyPr vert="horz" wrap="square" lIns="90000" tIns="46800" rIns="90000" bIns="46800" numCol="1" anchor="t" anchorCtr="0" compatLnSpc="1"><a:prstTxWarp prst="textNoShape"><a:avLst/></a:prstTxWarp></a:bodyPr><a:lstStyle/><a:p><a:endParaRPr lang="en-GB" spc="20"/></a:p></p:txBody></p:sp><p:sp><p:nvSpPr><p:cNvPr id="29" name="Rechteck 13"><a:extLst><a:ext uri="{FF2B5EF4-FFF2-40B4-BE49-F238E27FC236}"><a16:creationId xmlns:a16="http://schemas.microsoft.com/office/drawing/2014/main" id="{A487C64C-844A-4D4B-AB04-106872AB799B}"/></a:ext></a:extLst></p:cNvPr><p:cNvSpPr/><p:nvPr><p:custDataLst><p:tags r:id="rId1"/></p:custDataLst></p:nvPr></p:nvSpPr><p:spPr><a:xfrm><a:off x="-3873" y="267625"/><a:ext cx="11855999" cy="359073"/></a:xfrm><a:prstGeom prst="rect"><a:avLst/></a:prstGeom><a:solidFill><a:srgbClr val="C1666B"/></a:solidFill><a:ln><a:noFill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ot="0" spcFirstLastPara="0" vertOverflow="overflow" horzOverflow="overflow" vert="horz" wrap="none" lIns="0" tIns="55880" rIns="0" bIns="55880" numCol="1" spcCol="0" rtlCol="0" fromWordArt="0" anchor="t" anchorCtr="0" forceAA="0" compatLnSpc="1"><a:prstTxWarp prst="textNoShape"><a:avLst/></a:prstTxWarp><a:noAutofit/></a:bodyPr><a:lstStyle/><a:p><a:pPr algn="ctr"><a:spcBef><a:spcPct val="0"/></a:spcBef><a:spcAft><a:spcPct val="0"/></a:spcAft></a:pPr><a:endParaRPr lang="de-DE" sz="1600"><a:ln><a:noFill/></a:ln><a:solidFill><a:srgbClr val="4B5564"/></a:solidFill><a:latin typeface="TKTypeMedium" panose="020B0606030201060204" pitchFamily="34" charset="0"/></a:endParaRPr></a:p></p:txBody></p:sp><p:sp><p:nvSpPr><p:cNvPr id="30" name="Rechteck 9"><a:hlinkClick r:id="" action="ppaction://noaction"/><a:extLst><a:ext uri="{FF2B5EF4-FFF2-40B4-BE49-F238E27FC236}"><a16:creationId xmlns:a16="http://schemas.microsoft.com/office/drawing/2014/main" id="{94D80AC7-FF53-4749-B45A-729B42C062B3}"/></a:ext></a:extLst></p:cNvPr><p:cNvSpPr/><p:nvPr><p:custDataLst><p:tags r:id="rId2"/></p:custDataLst></p:nvPr></p:nvSpPr><p:spPr><a:xfrm><a:off x="840127" y="267625"/><a:ext cx="2522358" cy="359073"/></a:xfrm><a:prstGeom prst="rect"><a:avLst/></a:prstGeom><a:noFill/><a:ln><a:noFill/></a:ln><a:extLst><a:ext uri="{909E8E84-426E-40DD-AFC4-6F175D3DCCD1}"><a14:hiddenFill xmlns:a14="http://schemas.microsoft.com/office/drawing/2010/main"><a:solidFill><a:schemeClr val="accent1"/></a:solidFill></a14:hiddenFill></a:ext></a:extLst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ot="0" spcFirstLastPara="0" vertOverflow="overflow" horzOverflow="overflow" vert="horz" wrap="none" lIns="0" tIns="55880" rIns="0" bIns="55880" numCol="1" spcCol="0" rtlCol="0" fromWordArt="0" anchor="t" anchorCtr="0" forceAA="0" compatLnSpc="1"><a:prstTxWarp prst="textNoShape"><a:avLst/></a:prstTxWarp><a:noAutofit/></a:bodyPr><a:lstStyle/><a:p><a:pPr><a:spcBef><a:spcPct val="0"/></a:spcBef><a:spcAft><a:spcPct val="0"/></a:spcAft></a:pPr><a:r><a:rPr lang="en-US" sz="1600" dirty="0"><a:solidFill><a:schemeClr val="bg1"/></a:solidFill><a:latin typeface="TKTypeMedium" panose="020B0606030201060204" pitchFamily="34" charset="0"/></a:rPr><a:t>Models and parameters: multi-layer feedforward neural network in h2o</a:t></a:r></a:p></p:txBody></p:sp><p:sp><p:nvSpPr><p:cNvPr id="31" name="Rechteck 8"><a:hlinkClick r:id="" action="ppaction://noaction"/><a:extLst><a:ext uri="{FF2B5EF4-FFF2-40B4-BE49-F238E27FC236}"><a16:creationId xmlns:a16="http://schemas.microsoft.com/office/drawing/2014/main" id="{1BC2543B-E796-DC46-A77A-36A17BE34B48}"/></a:ext></a:extLst></p:cNvPr><p:cNvSpPr/><p:nvPr><p:custDataLst><p:tags r:id="rId3"/></p:custDataLst></p:nvPr></p:nvSpPr><p:spPr><a:xfrm><a:off x="332127" y="267625"/><a:ext cx="508000" cy="359073"/></a:xfrm><a:prstGeom prst="rect"><a:avLst/></a:prstGeom><a:noFill/><a:ln><a:noFill/></a:ln><a:extLst><a:ext uri="{909E8E84-426E-40DD-AFC4-6F175D3DCCD1}"><a14:hiddenFill xmlns:a14="http://schemas.microsoft.com/office/drawing/2010/main"><a:solidFill><a:schemeClr val="accent1"/></a:solidFill></a14:hiddenFill></a:ext></a:extLst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ot="0" spcFirstLastPara="0" vertOverflow="overflow" horzOverflow="overflow" vert="horz" wrap="none" lIns="0" tIns="55880" rIns="0" bIns="55880" numCol="1" spcCol="0" rtlCol="0" fromWordArt="0" anchor="ctr" anchorCtr="0" forceAA="0" compatLnSpc="1"><a:prstTxWarp prst="textNoShape"><a:avLst/></a:prstTxWarp><a:noAutofit/></a:bodyPr><a:lstStyle/><a:p><a:pPr><a:spcBef><a:spcPct val="0"/></a:spcBef><a:spcAft><a:spcPct val="0"/></a:spcAft></a:pPr><a:r><a:rPr lang="de-DE" sz="1600"><a:ln><a:noFill/></a:ln><a:solidFill><a:schemeClr val="bg1"/></a:solidFill><a:latin typeface="TKTypeMedium" panose="020B0606030201060204" pitchFamily="34" charset="0"/></a:rPr><a:t>3</a:t></a:r></a:p></p:txBody></p:sp><p:sp><p:nvSpPr><p:cNvPr id="43" name="Right Brace 42"><a:extLst><a:ext uri="{FF2B5EF4-FFF2-40B4-BE49-F238E27FC236}"><a16:creationId xmlns:a16="http://schemas.microsoft.com/office/drawing/2014/main" id="{13944003-1F28-8540-8BAE-839F13D46B17}"/></a:ext></a:extLst></p:cNvPr><p:cNvSpPr/><p:nvPr/></p:nvSpPr><p:spPr><a:xfrm><a:off x="9990816" y="2892141"/><a:ext cx="209425" cy="1203371"/></a:xfrm><a:prstGeom prst="rightBrace"><a:avLst><a:gd name="adj1" fmla="val 124680"/><a:gd name="adj2" fmla="val 50000"/></a:avLst></a:prstGeom><a:ln w="19050"><a:solidFill><a:schemeClr val="accent2"/></a:solidFill></a:ln></p:spPr><p:style><a:lnRef idx="1"><a:schemeClr val="accent1"/></a:lnRef><a:fillRef idx="0"><a:schemeClr val="accent1"/></a:fillRef><a:effectRef idx="0"><a:schemeClr val="accent1"/></a:effectRef><a:fontRef idx="minor"><a:schemeClr val="tx1"/></a:fontRef></p:style><p:txBody><a:bodyPr rtlCol="0" anchor="ctr"/><a:lstStyle/><a:p><a:pPr algn="ctr"/><a:endParaRPr lang="de-DE"/></a:p></p:txBody></p:sp><p:sp><p:nvSpPr><p:cNvPr id="44" name="Rectangle 43"><a:extLst><a:ext uri="{FF2B5EF4-FFF2-40B4-BE49-F238E27FC236}"><a16:creationId xmlns:a16="http://schemas.microsoft.com/office/drawing/2014/main" id="{347AB243-0564-6443-898C-15682F54FB2A}"/></a:ext></a:extLst></p:cNvPr><p:cNvSpPr/><p:nvPr/></p:nvSpPr><p:spPr><a:xfrm><a:off x="10128448" y="3103948"/><a:ext cx="2145708" cy="794962"/></a:xfrm><a:prstGeom prst="rect"><a:avLst/></a:prstGeom></p:spPr><p:txBody><a:bodyPr wrap="square" lIns="90000" tIns="46800" rIns="90000" bIns="46800" rtlCol="0"><a:spAutoFit/></a:bodyPr><a:lstStyle/><a:p><a:pPr algn="ctr"><a:lnSpc><a:spcPct val="150000"/></a:lnSpc></a:pPr><a:r><a:rPr lang="en-GB" sz="1600" spc="20" dirty="0"><a:solidFill><a:schemeClr val="tx2"/></a:solidFill></a:rPr><a:t>500 different network structures </a:t></a:r><a:endParaRPr lang="en-US" sz="1600" spc="20" dirty="0"><a:solidFill><a:schemeClr val="tx2"/></a:solidFill></a:endParaRPr></a:p></p:txBody></p:sp><p:sp><p:nvSpPr><p:cNvPr id="45" name="Freeform 68"><a:extLst><a:ext uri="{FF2B5EF4-FFF2-40B4-BE49-F238E27FC236}"><a16:creationId xmlns:a16="http://schemas.microsoft.com/office/drawing/2014/main" id="{5C7F075A-2159-4546-B659-33ACBB0E6D3F}"/></a:ext></a:extLst></p:cNvPr><p:cNvSpPr><a:spLocks noChangeAspect="1" noEditPoints="1"/></p:cNvSpPr><p:nvPr/></p:nvSpPr><p:spPr bwMode="auto"><a:xfrm><a:off x="2030414" y="2263364"/><a:ext cx="559659" cy="507267"/></a:xfrm><a:custGeom><a:avLst/><a:gdLst><a:gd name="T0" fmla="*/ 172 w 176"/><a:gd name="T1" fmla="*/ 136 h 160"/><a:gd name="T2" fmla="*/ 96 w 176"/><a:gd name="T3" fmla="*/ 136 h 160"/><a:gd name="T4" fmla="*/ 76 w 176"/><a:gd name="T5" fmla="*/ 120 h 160"/><a:gd name="T6" fmla="*/ 56 w 176"/><a:gd name="T7" fmla="*/ 136 h 160"/><a:gd name="T8" fmla="*/ 4 w 176"/><a:gd name="T9" fmla="*/ 136 h 160"/><a:gd name="T10" fmla="*/ 0 w 176"/><a:gd name="T11" fmla="*/ 140 h 160"/><a:gd name="T12" fmla="*/ 4 w 176"/><a:gd name="T13" fmla="*/ 144 h 160"/><a:gd name="T14" fmla="*/ 56 w 176"/><a:gd name="T15" fmla="*/ 144 h 160"/><a:gd name="T16" fmla="*/ 76 w 176"/><a:gd name="T17" fmla="*/ 160 h 160"/><a:gd name="T18" fmla="*/ 96 w 176"/><a:gd name="T19" fmla="*/ 144 h 160"/><a:gd name="T20" fmla="*/ 172 w 176"/><a:gd name="T21" fmla="*/ 144 h 160"/><a:gd name="T22" fmla="*/ 176 w 176"/><a:gd name="T23" fmla="*/ 140 h 160"/><a:gd name="T24" fmla="*/ 172 w 176"/><a:gd name="T25" fmla="*/ 136 h 160"/><a:gd name="T26" fmla="*/ 76 w 176"/><a:gd name="T27" fmla="*/ 152 h 160"/><a:gd name="T28" fmla="*/ 64 w 176"/><a:gd name="T29" fmla="*/ 140 h 160"/><a:gd name="T30" fmla="*/ 76 w 176"/><a:gd name="T31" fmla="*/ 128 h 160"/><a:gd name="T32" fmla="*/ 88 w 176"/><a:gd name="T33" fmla="*/ 140 h 160"/><a:gd name="T34" fmla="*/ 76 w 176"/><a:gd name="T35" fmla="*/ 152 h 160"/><a:gd name="T36" fmla="*/ 4 w 176"/><a:gd name="T37" fmla="*/ 24 h 160"/><a:gd name="T38" fmla="*/ 24 w 176"/><a:gd name="T39" fmla="*/ 24 h 160"/><a:gd name="T40" fmla="*/ 44 w 176"/><a:gd name="T41" fmla="*/ 40 h 160"/><a:gd name="T42" fmla="*/ 64 w 176"/><a:gd name="T43" fmla="*/ 24 h 160"/><a:gd name="T44" fmla="*/ 172 w 176"/><a:gd name="T45" fmla="*/ 24 h 160"/><a:gd name="T46" fmla="*/ 176 w 176"/><a:gd name="T47" fmla="*/ 20 h 160"/><a:gd name="T48" fmla="*/ 172 w 176"/><a:gd name="T49" fmla="*/ 16 h 160"/><a:gd name="T50" fmla="*/ 64 w 176"/><a:gd name="T51" fmla="*/ 16 h 160"/><a:gd name="T52" fmla="*/ 44 w 176"/><a:gd name="T53" fmla="*/ 0 h 160"/><a:gd name="T54" fmla="*/ 24 w 176"/><a:gd name="T55" fmla="*/ 16 h 160"/><a:gd name="T56" fmla="*/ 4 w 176"/><a:gd name="T57" fmla="*/ 16 h 160"/><a:gd name="T58" fmla="*/ 0 w 176"/><a:gd name="T59" fmla="*/ 20 h 160"/><a:gd name="T60" fmla="*/ 4 w 176"/><a:gd name="T61" fmla="*/ 24 h 160"/><a:gd name="T62" fmla="*/ 44 w 176"/><a:gd name="T63" fmla="*/ 8 h 160"/><a:gd name="T64" fmla="*/ 56 w 176"/><a:gd name="T65" fmla="*/ 20 h 160"/><a:gd name="T66" fmla="*/ 44 w 176"/><a:gd name="T67" fmla="*/ 32 h 160"/><a:gd name="T68" fmla="*/ 32 w 176"/><a:gd name="T69" fmla="*/ 20 h 160"/><a:gd name="T70" fmla="*/ 44 w 176"/><a:gd name="T71" fmla="*/ 8 h 160"/><a:gd name="T72" fmla="*/ 172 w 176"/><a:gd name="T73" fmla="*/ 76 h 160"/><a:gd name="T74" fmla="*/ 160 w 176"/><a:gd name="T75" fmla="*/ 76 h 160"/><a:gd name="T76" fmla="*/ 140 w 176"/><a:gd name="T77" fmla="*/ 60 h 160"/><a:gd name="T78" fmla="*/ 120 w 176"/><a:gd name="T79" fmla="*/ 76 h 160"/><a:gd name="T80" fmla="*/ 4 w 176"/><a:gd name="T81" fmla="*/ 76 h 160"/><a:gd name="T82" fmla="*/ 0 w 176"/><a:gd name="T83" fmla="*/ 80 h 160"/><a:gd name="T84" fmla="*/ 4 w 176"/><a:gd name="T85" fmla="*/ 84 h 160"/><a:gd name="T86" fmla="*/ 120 w 176"/><a:gd name="T87" fmla="*/ 84 h 160"/><a:gd name="T88" fmla="*/ 140 w 176"/><a:gd name="T89" fmla="*/ 100 h 160"/><a:gd name="T90" fmla="*/ 160 w 176"/><a:gd name="T91" fmla="*/ 84 h 160"/><a:gd name="T92" fmla="*/ 172 w 176"/><a:gd name="T93" fmla="*/ 84 h 160"/><a:gd name="T94" fmla="*/ 176 w 176"/><a:gd name="T95" fmla="*/ 80 h 160"/><a:gd name="T96" fmla="*/ 172 w 176"/><a:gd name="T97" fmla="*/ 76 h 160"/><a:gd name="T98" fmla="*/ 140 w 176"/><a:gd name="T99" fmla="*/ 92 h 160"/><a:gd name="T100" fmla="*/ 128 w 176"/><a:gd name="T101" fmla="*/ 80 h 160"/><a:gd name="T102" fmla="*/ 140 w 176"/><a:gd name="T103" fmla="*/ 68 h 160"/><a:gd name="T104" fmla="*/ 152 w 176"/><a:gd name="T105" fmla="*/ 80 h 160"/><a:gd name="T106" fmla="*/ 140 w 176"/><a:gd name="T107" fmla="*/ 92 h 160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a:cxn ang="0"><a:pos x="T22" y="T23"/></a:cxn><a:cxn ang="0"><a:pos x="T24" y="T25"/></a:cxn><a:cxn ang="0"><a:pos x="T26" y="T27"/></a:cxn><a:cxn ang="0"><a:pos x="T28" y="T29"/></a:cxn><a:cxn ang="0"><a:pos x="T30" y="T31"/></a:cxn><a:cxn ang="0"><a:pos x="T32" y="T33"/></a:cxn><a:cxn ang="0"><a:pos x="T34" y="T35"/></a:cxn><a:cxn ang="0"><a:pos x="T36" y="T37"/></a:cxn><a:cxn ang="0"><a:pos x="T38" y="T39"/></a:cxn><a:cxn ang="0"><a:pos x="T40" y="T41"/></a:cxn><a:cxn ang="0"><a:pos x="T42" y="T43"/></a:cxn><a:cxn ang="0"><a:pos x="T44" y="T45"/></a:cxn><a:cxn ang="0"><a:pos x="T46" y="T47"/></a:cxn><a:cxn ang="0"><a:pos x="T48" y="T49"/></a:cxn><a:cxn ang="0"><a:pos x="T50" y="T51"/></a:cxn><a:cxn ang="0"><a:pos x="T52" y="T53"/></a:cxn><a:cxn ang="0"><a:pos x="T54" y="T55"/></a:cxn><a:cxn ang="0"><a:pos x="T56" y="T57"/></a:cxn><a:cxn ang="0"><a:pos x="T58" y="T59"/></a:cxn><a:cxn ang="0"><a:pos x="T60" y="T61"/></a:cxn><a:cxn ang="0"><a:pos x="T62" y="T63"/></a:cxn><a:cxn ang="0"><a:pos x="T64" y="T65"/></a:cxn><a:cxn ang="0"><a:pos x="T66" y="T67"/></a:cxn><a:cxn ang="0"><a:pos x="T68" y="T69"/></a:cxn><a:cxn ang="0"><a:pos x="T70" y="T71"/></a:cxn><a:cxn ang="0"><a:pos x="T72" y="T73"/></a:cxn><a:cxn ang="0"><a:pos x="T74" y="T75"/></a:cxn><a:cxn ang="0"><a:pos x="T76" y="T77"/></a:cxn><a:cxn ang="0"><a:pos x="T78" y="T79"/></a:cxn><a:cxn ang="0"><a:pos x="T80" y="T81"/></a:cxn><a:cxn ang="0"><a:pos x="T82" y="T83"/></a:cxn><a:cxn ang="0"><a:pos x="T84" y="T85"/></a:cxn><a:cxn ang="0"><a:pos x="T86" y="T87"/></a:cxn><a:cxn ang="0"><a:pos x="T88" y="T89"/></a:cxn><a:cxn ang="0"><a:pos x="T90" y="T91"/></a:cxn><a:cxn ang="0"><a:pos x="T92" y="T93"/></a:cxn><a:cxn ang="0"><a:pos x="T94" y="T95"/></a:cxn><a:cxn ang="0"><a:pos x="T96" y="T97"/></a:cxn><a:cxn ang="0"><a:pos x="T98" y="T99"/></a:cxn><a:cxn ang="0"><a:pos x="T100" y="T101"/></a:cxn><a:cxn ang="0"><a:pos x="T102" y="T103"/></a:cxn><a:cxn ang="0"><a:pos x="T104" y="T105"/></a:cxn><a:cxn ang="0"><a:pos x="T106" y="T107"/></a:cxn></a:cxnLst><a:rect l="0" t="0" r="r" b="b"/><a:pathLst><a:path w="176" h="160"><a:moveTo><a:pt x="172" y="136"/></a:moveTo><a:cubicBezTo><a:pt x="96" y="136"/><a:pt x="96" y="136"/><a:pt x="96" y="136"/></a:cubicBezTo><a:cubicBezTo><a:pt x="94" y="127"/><a:pt x="86" y="120"/><a:pt x="76" y="120"/></a:cubicBezTo><a:cubicBezTo><a:pt x="66" y="120"/><a:pt x="58" y="127"/><a:pt x="56" y="136"/></a:cubicBezTo><a:cubicBezTo><a:pt x="4" y="136"/><a:pt x="4" y="136"/><a:pt x="4" y="136"/></a:cubicBezTo><a:cubicBezTo><a:pt x="2" y="136"/><a:pt x="0" y="138"/><a:pt x="0" y="140"/></a:cubicBezTo><a:cubicBezTo><a:pt x="0" y="142"/><a:pt x="2" y="144"/><a:pt x="4" y="144"/></a:cubicBezTo><a:cubicBezTo><a:pt x="56" y="144"/><a:pt x="56" y="144"/><a:pt x="56" y="144"/></a:cubicBezTo><a:cubicBezTo><a:pt x="58" y="153"/><a:pt x="66" y="160"/><a:pt x="76" y="160"/></a:cubicBezTo><a:cubicBezTo><a:pt x="86" y="160"/><a:pt x="94" y="153"/><a:pt x="96" y="144"/></a:cubicBezTo><a:cubicBezTo><a:pt x="172" y="144"/><a:pt x="172" y="144"/><a:pt x="172" y="144"/></a:cubicBezTo><a:cubicBezTo><a:pt x="174" y="144"/><a:pt x="176" y="142"/><a:pt x="176" y="140"/></a:cubicBezTo><a:cubicBezTo><a:pt x="176" y="138"/><a:pt x="174" y="136"/><a:pt x="172" y="136"/></a:cubicBezTo><a:moveTo><a:pt x="76" y="152"/></a:moveTo><a:cubicBezTo><a:pt x="69" y="152"/><a:pt x="64" y="147"/><a:pt x="64" y="140"/></a:cubicBezTo><a:cubicBezTo><a:pt x="64" y="133"/><a:pt x="69" y="128"/><a:pt x="76" y="128"/></a:cubicBezTo><a:cubicBezTo><a:pt x="83" y="128"/><a:pt x="88" y="133"/><a:pt x="88" y="140"/></a:cubicBezTo><a:cubicBezTo><a:pt x="88" y="147"/><a:pt x="83" y="152"/><a:pt x="76" y="152"/></a:cubicBezTo><a:moveTo><a:pt x="4" y="24"/></a:moveTo><a:cubicBezTo><a:pt x="24" y="24"/><a:pt x="24" y="24"/><a:pt x="24" y="24"/></a:cubicBezTo><a:cubicBezTo><a:pt x="26" y="33"/><a:pt x="34" y="40"/><a:pt x="44" y="40"/></a:cubicBezTo><a:cubicBezTo><a:pt x="54" y="40"/><a:pt x="62" y="33"/><a:pt x="64" y="24"/></a:cubicBezTo><a:cubicBezTo><a:pt x="172" y="24"/><a:pt x="172" y="24"/><a:pt x="172" y="24"/></a:cubicBezTo><a:cubicBezTo><a:pt x="174" y="24"/><a:pt x="176" y="22"/><a:pt x="176" y="20"/></a:cubicBezTo><a:cubicBezTo><a:pt x="176" y="18"/><a:pt x="174" y="16"/><a:pt x="172" y="16"/></a:cubicBezTo><a:cubicBezTo><a:pt x="64" y="16"/><a:pt x="64" y="16"/><a:pt x="64" y="16"/></a:cubicBezTo><a:cubicBezTo><a:pt x="62" y="7"/><a:pt x="54" y="0"/><a:pt x="44" y="0"/></a:cubicBezTo><a:cubicBezTo><a:pt x="34" y="0"/><a:pt x="26" y="7"/><a:pt x="24" y="16"/></a:cubicBezTo><a:cubicBezTo><a:pt x="4" y="16"/><a:pt x="4" y="16"/><a:pt x="4" y="16"/></a:cubicBezTo><a:cubicBezTo><a:pt x="2" y="16"/><a:pt x="0" y="18"/><a:pt x="0" y="20"/></a:cubicBezTo><a:cubicBezTo><a:pt x="0" y="22"/><a:pt x="2" y="24"/><a:pt x="4" y="24"/></a:cubicBezTo><a:moveTo><a:pt x="44" y="8"/></a:moveTo><a:cubicBezTo><a:pt x="51" y="8"/><a:pt x="56" y="13"/><a:pt x="56" y="20"/></a:cubicBezTo><a:cubicBezTo><a:pt x="56" y="27"/><a:pt x="51" y="32"/><a:pt x="44" y="32"/></a:cubicBezTo><a:cubicBezTo><a:pt x="37" y="32"/><a:pt x="32" y="27"/><a:pt x="32" y="20"/></a:cubicBezTo><a:cubicBezTo><a:pt x="32" y="13"/><a:pt x="37" y="8"/><a:pt x="44" y="8"/></a:cubicBezTo><a:moveTo><a:pt x="172" y="76"/></a:moveTo><a:cubicBezTo><a:pt x="160" y="76"/><a:pt x="160" y="76"/><a:pt x="160" y="76"/></a:cubicBezTo><a:cubicBezTo><a:pt x="158" y="67"/><a:pt x="150" y="60"/><a:pt x="140" y="60"/></a:cubicBezTo><a:cubicBezTo><a:pt x="130" y="60"/><a:pt x="122" y="67"/><a:pt x="120" y="76"/></a:cubicBezTo><a:cubicBezTo><a:pt x="4" y="76"/><a:pt x="4" y="76"/><a:pt x="4" y="76"/></a:cubicBezTo><a:cubicBezTo><a:pt x="2" y="76"/><a:pt x="0" y="78"/><a:pt x="0" y="80"/></a:cubicBezTo><a:cubicBezTo><a:pt x="0" y="82"/><a:pt x="2" y="84"/><a:pt x="4" y="84"/></a:cubicBezTo><a:cubicBezTo><a:pt x="120" y="84"/><a:pt x="120" y="84"/><a:pt x="120" y="84"/></a:cubicBezTo><a:cubicBezTo><a:pt x="122" y="93"/><a:pt x="130" y="100"/><a:pt x="140" y="100"/></a:cubicBezTo><a:cubicBezTo><a:pt x="150" y="100"/><a:pt x="158" y="93"/><a:pt x="160" y="84"/></a:cubicBezTo><a:cubicBezTo><a:pt x="172" y="84"/><a:pt x="172" y="84"/><a:pt x="172" y="84"/></a:cubicBezTo><a:cubicBezTo><a:pt x="174" y="84"/><a:pt x="176" y="82"/><a:pt x="176" y="80"/></a:cubicBezTo><a:cubicBezTo><a:pt x="176" y="78"/><a:pt x="174" y="76"/><a:pt x="172" y="76"/></a:cubicBezTo><a:moveTo><a:pt x="140" y="92"/></a:moveTo><a:cubicBezTo><a:pt x="133" y="92"/><a:pt x="128" y="87"/><a:pt x="128" y="80"/></a:cubicBezTo><a:cubicBezTo><a:pt x="128" y="73"/><a:pt x="133" y="68"/><a:pt x="140" y="68"/></a:cubicBezTo><a:cubicBezTo><a:pt x="147" y="68"/><a:pt x="152" y="73"/><a:pt x="152" y="80"/></a:cubicBezTo><a:cubicBezTo><a:pt x="152" y="87"/><a:pt x="147" y="92"/><a:pt x="140" y="92"/></a:cubicBezTo></a:path></a:pathLst></a:custGeom><a:solidFill><a:schemeClr val="bg1"/></a:solidFill><a:ln><a:noFill/></a:ln></p:spPr><p:txBody><a:bodyPr vert="horz" wrap="square" lIns="137176" tIns="68588" rIns="137176" bIns="68588" numCol="1" anchor="t" anchorCtr="0" compatLnSpc="1"><a:prstTxWarp prst="textNoShape"><a:avLst/></a:prstTxWarp></a:bodyPr><a:lstStyle/><a:p><a:endParaRPr lang="en-GB" sz="2700" spc="40"/></a:p></p:txBody></p:sp><p:sp><p:nvSpPr><p:cNvPr id="47" name="Freeform 98"><a:extLst><a:ext uri="{FF2B5EF4-FFF2-40B4-BE49-F238E27FC236}"><a16:creationId xmlns:a16="http://schemas.microsoft.com/office/drawing/2014/main" id="{E6A97DC2-5B79-4945-A606-54FA213F9B16}"/></a:ext></a:extLst></p:cNvPr><p:cNvSpPr><a:spLocks noChangeAspect="1" noEditPoints="1"/></p:cNvSpPr><p:nvPr/></p:nvSpPr><p:spPr bwMode="auto"><a:xfrm><a:off x="3733428" y="2201181"/><a:ext cx="569186" cy="559659"/></a:xfrm><a:custGeom><a:avLst/><a:gdLst><a:gd name="T0" fmla="*/ 170 w 179"/><a:gd name="T1" fmla="*/ 35 h 176"/><a:gd name="T2" fmla="*/ 166 w 179"/><a:gd name="T3" fmla="*/ 38 h 176"/><a:gd name="T4" fmla="*/ 166 w 179"/><a:gd name="T5" fmla="*/ 38 h 176"/><a:gd name="T6" fmla="*/ 146 w 179"/><a:gd name="T7" fmla="*/ 58 h 176"/><a:gd name="T8" fmla="*/ 146 w 179"/><a:gd name="T9" fmla="*/ 58 h 176"/><a:gd name="T10" fmla="*/ 132 w 179"/><a:gd name="T11" fmla="*/ 64 h 176"/><a:gd name="T12" fmla="*/ 112 w 179"/><a:gd name="T13" fmla="*/ 44 h 176"/><a:gd name="T14" fmla="*/ 118 w 179"/><a:gd name="T15" fmla="*/ 30 h 176"/><a:gd name="T16" fmla="*/ 112 w 179"/><a:gd name="T17" fmla="*/ 24 h 176"/><a:gd name="T18" fmla="*/ 104 w 179"/><a:gd name="T19" fmla="*/ 44 h 176"/><a:gd name="T20" fmla="*/ 132 w 179"/><a:gd name="T21" fmla="*/ 72 h 176"/><a:gd name="T22" fmla="*/ 152 w 179"/><a:gd name="T23" fmla="*/ 64 h 176"/><a:gd name="T24" fmla="*/ 152 w 179"/><a:gd name="T25" fmla="*/ 64 h 176"/><a:gd name="T26" fmla="*/ 167 w 179"/><a:gd name="T27" fmla="*/ 49 h 176"/><a:gd name="T28" fmla="*/ 162 w 179"/><a:gd name="T29" fmla="*/ 77 h 176"/><a:gd name="T30" fmla="*/ 140 w 179"/><a:gd name="T31" fmla="*/ 99 h 176"/><a:gd name="T32" fmla="*/ 129 w 179"/><a:gd name="T33" fmla="*/ 104 h 176"/><a:gd name="T34" fmla="*/ 102 w 179"/><a:gd name="T35" fmla="*/ 95 h 176"/><a:gd name="T36" fmla="*/ 102 w 179"/><a:gd name="T37" fmla="*/ 95 h 176"/><a:gd name="T38" fmla="*/ 100 w 179"/><a:gd name="T39" fmla="*/ 94 h 176"/><a:gd name="T40" fmla="*/ 97 w 179"/><a:gd name="T41" fmla="*/ 96 h 176"/><a:gd name="T42" fmla="*/ 96 w 179"/><a:gd name="T43" fmla="*/ 96 h 176"/><a:gd name="T44" fmla="*/ 35 w 179"/><a:gd name="T45" fmla="*/ 163 h 176"/><a:gd name="T46" fmla="*/ 24 w 179"/><a:gd name="T47" fmla="*/ 168 h 176"/><a:gd name="T48" fmla="*/ 8 w 179"/><a:gd name="T49" fmla="*/ 152 h 176"/><a:gd name="T50" fmla="*/ 13 w 179"/><a:gd name="T51" fmla="*/ 141 h 176"/><a:gd name="T52" fmla="*/ 80 w 179"/><a:gd name="T53" fmla="*/ 80 h 176"/><a:gd name="T54" fmla="*/ 80 w 179"/><a:gd name="T55" fmla="*/ 80 h 176"/><a:gd name="T56" fmla="*/ 82 w 179"/><a:gd name="T57" fmla="*/ 76 h 176"/><a:gd name="T58" fmla="*/ 81 w 179"/><a:gd name="T59" fmla="*/ 74 h 176"/><a:gd name="T60" fmla="*/ 81 w 179"/><a:gd name="T61" fmla="*/ 74 h 176"/><a:gd name="T62" fmla="*/ 79 w 179"/><a:gd name="T63" fmla="*/ 37 h 176"/><a:gd name="T64" fmla="*/ 100 w 179"/><a:gd name="T65" fmla="*/ 15 h 176"/><a:gd name="T66" fmla="*/ 118 w 179"/><a:gd name="T67" fmla="*/ 8 h 176"/><a:gd name="T68" fmla="*/ 118 w 179"/><a:gd name="T69" fmla="*/ 8 h 176"/><a:gd name="T70" fmla="*/ 127 w 179"/><a:gd name="T71" fmla="*/ 9 h 176"/><a:gd name="T72" fmla="*/ 112 w 179"/><a:gd name="T73" fmla="*/ 24 h 176"/><a:gd name="T74" fmla="*/ 118 w 179"/><a:gd name="T75" fmla="*/ 30 h 176"/><a:gd name="T76" fmla="*/ 138 w 179"/><a:gd name="T77" fmla="*/ 10 h 176"/><a:gd name="T78" fmla="*/ 138 w 179"/><a:gd name="T79" fmla="*/ 10 h 176"/><a:gd name="T80" fmla="*/ 141 w 179"/><a:gd name="T81" fmla="*/ 6 h 176"/><a:gd name="T82" fmla="*/ 118 w 179"/><a:gd name="T83" fmla="*/ 0 h 176"/><a:gd name="T84" fmla="*/ 118 w 179"/><a:gd name="T85" fmla="*/ 0 h 176"/><a:gd name="T86" fmla="*/ 95 w 179"/><a:gd name="T87" fmla="*/ 9 h 176"/><a:gd name="T88" fmla="*/ 73 w 179"/><a:gd name="T89" fmla="*/ 31 h 176"/><a:gd name="T90" fmla="*/ 73 w 179"/><a:gd name="T91" fmla="*/ 76 h 176"/><a:gd name="T92" fmla="*/ 7 w 179"/><a:gd name="T93" fmla="*/ 135 h 176"/><a:gd name="T94" fmla="*/ 0 w 179"/><a:gd name="T95" fmla="*/ 152 h 176"/><a:gd name="T96" fmla="*/ 24 w 179"/><a:gd name="T97" fmla="*/ 176 h 176"/><a:gd name="T98" fmla="*/ 41 w 179"/><a:gd name="T99" fmla="*/ 169 h 176"/><a:gd name="T100" fmla="*/ 101 w 179"/><a:gd name="T101" fmla="*/ 103 h 176"/><a:gd name="T102" fmla="*/ 129 w 179"/><a:gd name="T103" fmla="*/ 112 h 176"/><a:gd name="T104" fmla="*/ 146 w 179"/><a:gd name="T105" fmla="*/ 105 h 176"/><a:gd name="T106" fmla="*/ 167 w 179"/><a:gd name="T107" fmla="*/ 83 h 176"/><a:gd name="T108" fmla="*/ 170 w 179"/><a:gd name="T109" fmla="*/ 35 h 176"/><a:gd name="T110" fmla="*/ 21 w 179"/><a:gd name="T111" fmla="*/ 149 h 176"/><a:gd name="T112" fmla="*/ 20 w 179"/><a:gd name="T113" fmla="*/ 152 h 176"/><a:gd name="T114" fmla="*/ 24 w 179"/><a:gd name="T115" fmla="*/ 156 h 176"/><a:gd name="T116" fmla="*/ 28 w 179"/><a:gd name="T117" fmla="*/ 152 h 176"/><a:gd name="T118" fmla="*/ 24 w 179"/><a:gd name="T119" fmla="*/ 148 h 176"/><a:gd name="T120" fmla="*/ 21 w 179"/><a:gd name="T121" fmla="*/ 149 h 176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a:cxn ang="0"><a:pos x="T22" y="T23"/></a:cxn><a:cxn ang="0"><a:pos x="T24" y="T25"/></a:cxn><a:cxn ang="0"><a:pos x="T26" y="T27"/></a:cxn><a:cxn ang="0"><a:pos x="T28" y="T29"/></a:cxn><a:cxn ang="0"><a:pos x="T30" y="T31"/></a:cxn><a:cxn ang="0"><a:pos x="T32" y="T33"/></a:cxn><a:cxn ang="0"><a:pos x="T34" y="T35"/></a:cxn><a:cxn ang="0"><a:pos x="T36" y="T37"/></a:cxn><a:cxn ang="0"><a:pos x="T38" y="T39"/></a:cxn><a:cxn ang="0"><a:pos x="T40" y="T41"/></a:cxn><a:cxn ang="0"><a:pos x="T42" y="T43"/></a:cxn><a:cxn ang="0"><a:pos x="T44" y="T45"/></a:cxn><a:cxn ang="0"><a:pos x="T46" y="T47"/></a:cxn><a:cxn ang="0"><a:pos x="T48" y="T49"/></a:cxn><a:cxn ang="0"><a:pos x="T50" y="T51"/></a:cxn><a:cxn ang="0"><a:pos x="T52" y="T53"/></a:cxn><a:cxn ang="0"><a:pos x="T54" y="T55"/></a:cxn><a:cxn ang="0"><a:pos x="T56" y="T57"/></a:cxn><a:cxn ang="0"><a:pos x="T58" y="T59"/></a:cxn><a:cxn ang="0"><a:pos x="T60" y="T61"/></a:cxn><a:cxn ang="0"><a:pos x="T62" y="T63"/></a:cxn><a:cxn ang="0"><a:pos x="T64" y="T65"/></a:cxn><a:cxn ang="0"><a:pos x="T66" y="T67"/></a:cxn><a:cxn ang="0"><a:pos x="T68" y="T69"/></a:cxn><a:cxn ang="0"><a:pos x="T70" y="T71"/></a:cxn><a:cxn ang="0"><a:pos x="T72" y="T73"/></a:cxn><a:cxn ang="0"><a:pos x="T74" y="T75"/></a:cxn><a:cxn ang="0"><a:pos x="T76" y="T77"/></a:cxn><a:cxn ang="0"><a:pos x="T78" y="T79"/></a:cxn><a:cxn ang="0"><a:pos x="T80" y="T81"/></a:cxn><a:cxn ang="0"><a:pos x="T82" y="T83"/></a:cxn><a:cxn ang="0"><a:pos x="T84" y="T85"/></a:cxn><a:cxn ang="0"><a:pos x="T86" y="T87"/></a:cxn><a:cxn ang="0"><a:pos x="T88" y="T89"/></a:cxn><a:cxn ang="0"><a:pos x="T90" y="T91"/></a:cxn><a:cxn ang="0"><a:pos x="T92" y="T93"/></a:cxn><a:cxn ang="0"><a:pos x="T94" y="T95"/></a:cxn><a:cxn ang="0"><a:pos x="T96" y="T97"/></a:cxn><a:cxn ang="0"><a:pos x="T98" y="T99"/></a:cxn><a:cxn ang="0"><a:pos x="T100" y="T101"/></a:cxn><a:cxn ang="0"><a:pos x="T102" y="T103"/></a:cxn><a:cxn ang="0"><a:pos x="T104" y="T105"/></a:cxn><a:cxn ang="0"><a:pos x="T106" y="T107"/></a:cxn><a:cxn ang="0"><a:pos x="T108" y="T109"/></a:cxn><a:cxn ang="0"><a:pos x="T110" y="T111"/></a:cxn><a:cxn ang="0"><a:pos x="T112" y="T113"/></a:cxn><a:cxn ang="0"><a:pos x="T114" y="T115"/></a:cxn><a:cxn ang="0"><a:pos x="T116" y="T117"/></a:cxn><a:cxn ang="0"><a:pos x="T118" y="T119"/></a:cxn><a:cxn ang="0"><a:pos x="T120" y="T121"/></a:cxn></a:cxnLst><a:rect l="0" t="0" r="r" b="b"/><a:pathLst><a:path w="179" h="176"><a:moveTo><a:pt x="170" y="35"/></a:moveTo><a:cubicBezTo><a:pt x="166" y="38"/><a:pt x="166" y="38"/><a:pt x="166" y="38"/></a:cubicBezTo><a:cubicBezTo><a:pt x="166" y="38"/><a:pt x="166" y="38"/><a:pt x="166" y="38"/></a:cubicBezTo><a:cubicBezTo><a:pt x="146" y="58"/><a:pt x="146" y="58"/><a:pt x="146" y="58"/></a:cubicBezTo><a:cubicBezTo><a:pt x="146" y="58"/><a:pt x="146" y="58"/><a:pt x="146" y="58"/></a:cubicBezTo><a:cubicBezTo><a:pt x="142" y="62"/><a:pt x="137" y="64"/><a:pt x="132" y="64"/></a:cubicBezTo><a:cubicBezTo><a:pt x="121" y="64"/><a:pt x="112" y="55"/><a:pt x="112" y="44"/></a:cubicBezTo><a:cubicBezTo><a:pt x="112" y="38"/><a:pt x="114" y="34"/><a:pt x="118" y="30"/></a:cubicBezTo><a:cubicBezTo><a:pt x="112" y="24"/><a:pt x="112" y="24"/><a:pt x="112" y="24"/></a:cubicBezTo><a:cubicBezTo><a:pt x="107" y="29"/><a:pt x="104" y="36"/><a:pt x="104" y="44"/></a:cubicBezTo><a:cubicBezTo><a:pt x="104" y="59"/><a:pt x="117" y="72"/><a:pt x="132" y="72"/></a:cubicBezTo><a:cubicBezTo><a:pt x="140" y="72"/><a:pt x="147" y="69"/><a:pt x="152" y="64"/></a:cubicBezTo><a:cubicBezTo><a:pt x="152" y="64"/><a:pt x="152" y="64"/><a:pt x="152" y="64"/></a:cubicBezTo><a:cubicBezTo><a:pt x="167" y="49"/><a:pt x="167" y="49"/><a:pt x="167" y="49"/></a:cubicBezTo><a:cubicBezTo><a:pt x="170" y="60"/><a:pt x="168" y="71"/><a:pt x="162" y="77"/></a:cubicBezTo><a:cubicBezTo><a:pt x="140" y="99"/><a:pt x="140" y="99"/><a:pt x="140" y="99"/></a:cubicBezTo><a:cubicBezTo><a:pt x="137" y="102"/><a:pt x="133" y="104"/><a:pt x="129" y="104"/></a:cubicBezTo><a:cubicBezTo><a:pt x="129" y="104"/><a:pt x="115" y="103"/><a:pt x="102" y="95"/></a:cubicBezTo><a:cubicBezTo><a:pt x="102" y="95"/><a:pt x="102" y="95"/><a:pt x="102" y="95"/></a:cubicBezTo><a:cubicBezTo><a:pt x="101" y="94"/><a:pt x="101" y="94"/><a:pt x="100" y="94"/></a:cubicBezTo><a:cubicBezTo><a:pt x="98" y="94"/><a:pt x="97" y="95"/><a:pt x="97" y="96"/></a:cubicBezTo><a:cubicBezTo><a:pt x="96" y="96"/><a:pt x="96" y="96"/><a:pt x="96" y="96"/></a:cubicBezTo><a:cubicBezTo><a:pt x="35" y="163"/><a:pt x="35" y="163"/><a:pt x="35" y="163"/></a:cubicBezTo><a:cubicBezTo><a:pt x="32" y="166"/><a:pt x="28" y="168"/><a:pt x="24" y="168"/></a:cubicBezTo><a:cubicBezTo><a:pt x="15" y="168"/><a:pt x="8" y="161"/><a:pt x="8" y="152"/></a:cubicBezTo><a:cubicBezTo><a:pt x="8" y="148"/><a:pt x="10" y="144"/><a:pt x="13" y="141"/></a:cubicBezTo><a:cubicBezTo><a:pt x="80" y="80"/><a:pt x="80" y="80"/><a:pt x="80" y="80"/></a:cubicBezTo><a:cubicBezTo><a:pt x="80" y="80"/><a:pt x="80" y="80"/><a:pt x="80" y="80"/></a:cubicBezTo><a:cubicBezTo><a:pt x="81" y="79"/><a:pt x="82" y="78"/><a:pt x="82" y="76"/></a:cubicBezTo><a:cubicBezTo><a:pt x="82" y="76"/><a:pt x="81" y="75"/><a:pt x="81" y="74"/></a:cubicBezTo><a:cubicBezTo><a:pt x="81" y="74"/><a:pt x="81" y="74"/><a:pt x="81" y="74"/></a:cubicBezTo><a:cubicBezTo><a:pt x="69" y="59"/><a:pt x="69" y="47"/><a:pt x="79" y="37"/></a:cubicBezTo><a:cubicBezTo><a:pt x="100" y="15"/><a:pt x="100" y="15"/><a:pt x="100" y="15"/></a:cubicBezTo><a:cubicBezTo><a:pt x="106" y="9"/><a:pt x="113" y="8"/><a:pt x="118" y="8"/></a:cubicBezTo><a:cubicBezTo><a:pt x="118" y="8"/><a:pt x="118" y="8"/><a:pt x="118" y="8"/></a:cubicBezTo><a:cubicBezTo><a:pt x="121" y="8"/><a:pt x="124" y="8"/><a:pt x="127" y="9"/></a:cubicBezTo><a:cubicBezTo><a:pt x="112" y="24"/><a:pt x="112" y="24"/><a:pt x="112" y="24"/></a:cubicBezTo><a:cubicBezTo><a:pt x="118" y="30"/><a:pt x="118" y="30"/><a:pt x="118" y="30"/></a:cubicBezTo><a:cubicBezTo><a:pt x="138" y="10"/><a:pt x="138" y="10"/><a:pt x="138" y="10"/></a:cubicBezTo><a:cubicBezTo><a:pt x="138" y="10"/><a:pt x="138" y="10"/><a:pt x="138" y="10"/></a:cubicBezTo><a:cubicBezTo><a:pt x="141" y="6"/><a:pt x="141" y="6"/><a:pt x="141" y="6"/></a:cubicBezTo><a:cubicBezTo><a:pt x="133" y="2"/><a:pt x="125" y="0"/><a:pt x="118" y="0"/></a:cubicBezTo><a:cubicBezTo><a:pt x="118" y="0"/><a:pt x="118" y="0"/><a:pt x="118" y="0"/></a:cubicBezTo><a:cubicBezTo><a:pt x="109" y="0"/><a:pt x="101" y="3"/><a:pt x="95" y="9"/></a:cubicBezTo><a:cubicBezTo><a:pt x="73" y="31"/><a:pt x="73" y="31"/><a:pt x="73" y="31"/></a:cubicBezTo><a:cubicBezTo><a:pt x="59" y="46"/><a:pt x="63" y="62"/><a:pt x="73" y="76"/></a:cubicBezTo><a:cubicBezTo><a:pt x="7" y="135"/><a:pt x="7" y="135"/><a:pt x="7" y="135"/></a:cubicBezTo><a:cubicBezTo><a:pt x="3" y="139"/><a:pt x="0" y="145"/><a:pt x="0" y="152"/></a:cubicBezTo><a:cubicBezTo><a:pt x="0" y="165"/><a:pt x="11" y="176"/><a:pt x="24" y="176"/></a:cubicBezTo><a:cubicBezTo><a:pt x="31" y="176"/><a:pt x="37" y="173"/><a:pt x="41" y="169"/></a:cubicBezTo><a:cubicBezTo><a:pt x="101" y="103"/><a:pt x="101" y="103"/><a:pt x="101" y="103"/></a:cubicBezTo><a:cubicBezTo><a:pt x="114" y="111"/><a:pt x="127" y="112"/><a:pt x="129" y="112"/></a:cubicBezTo><a:cubicBezTo><a:pt x="135" y="112"/><a:pt x="141" y="110"/><a:pt x="146" y="105"/></a:cubicBezTo><a:cubicBezTo><a:pt x="167" y="83"/><a:pt x="167" y="83"/><a:pt x="167" y="83"/></a:cubicBezTo><a:cubicBezTo><a:pt x="178" y="72"/><a:pt x="179" y="52"/><a:pt x="170" y="35"/></a:cubicBezTo><a:moveTo><a:pt x="21" y="149"/></a:moveTo><a:cubicBezTo><a:pt x="20" y="150"/><a:pt x="20" y="151"/><a:pt x="20" y="152"/></a:cubicBezTo><a:cubicBezTo><a:pt x="20" y="154"/><a:pt x="22" y="156"/><a:pt x="24" y="156"/></a:cubicBezTo><a:cubicBezTo><a:pt x="26" y="156"/><a:pt x="28" y="154"/><a:pt x="28" y="152"/></a:cubicBezTo><a:cubicBezTo><a:pt x="28" y="150"/><a:pt x="26" y="148"/><a:pt x="24" y="148"/></a:cubicBezTo><a:cubicBezTo><a:pt x="23" y="148"/><a:pt x="22" y="148"/><a:pt x="21" y="149"/></a:cubicBezTo></a:path></a:pathLst></a:custGeom><a:solidFill><a:schemeClr val="bg1"/></a:solidFill><a:ln><a:noFill/></a:ln></p:spPr><p:txBody><a:bodyPr vert="horz" wrap="square" lIns="137176" tIns="68588" rIns="137176" bIns="68588" numCol="1" anchor="t" anchorCtr="0" compatLnSpc="1"><a:prstTxWarp prst="textNoShape"><a:avLst/></a:prstTxWarp></a:bodyPr><a:lstStyle/><a:p><a:endParaRPr lang="en-GB" sz="2700" spc="40"/></a:p></p:txBody></p:sp><p:sp><p:nvSpPr><p:cNvPr id="48" name="Freeform 59"><a:extLst><a:ext uri="{FF2B5EF4-FFF2-40B4-BE49-F238E27FC236}"><a16:creationId xmlns:a16="http://schemas.microsoft.com/office/drawing/2014/main" id="{6163B552-0178-F74A-BD7E-5EBE8F964835}"/></a:ext></a:extLst></p:cNvPr><p:cNvSpPr><a:spLocks noChangeAspect="1" noEditPoints="1"/></p:cNvSpPr><p:nvPr/></p:nvSpPr><p:spPr bwMode="auto"><a:xfrm><a:off x="2877706" y="4358645"/><a:ext cx="559659" cy="557276"/></a:xfrm><a:custGeom><a:avLst/><a:gdLst><a:gd name="T0" fmla="*/ 235 w 235"/><a:gd name="T1" fmla="*/ 85 h 234"/><a:gd name="T2" fmla="*/ 150 w 235"/><a:gd name="T3" fmla="*/ 85 h 234"/><a:gd name="T4" fmla="*/ 118 w 235"/><a:gd name="T5" fmla="*/ 0 h 234"/><a:gd name="T6" fmla="*/ 86 w 235"/><a:gd name="T7" fmla="*/ 85 h 234"/><a:gd name="T8" fmla="*/ 0 w 235"/><a:gd name="T9" fmla="*/ 85 h 234"/><a:gd name="T10" fmla="*/ 70 w 235"/><a:gd name="T11" fmla="*/ 138 h 234"/><a:gd name="T12" fmla="*/ 38 w 235"/><a:gd name="T13" fmla="*/ 234 h 234"/><a:gd name="T14" fmla="*/ 118 w 235"/><a:gd name="T15" fmla="*/ 176 h 234"/><a:gd name="T16" fmla="*/ 198 w 235"/><a:gd name="T17" fmla="*/ 234 h 234"/><a:gd name="T18" fmla="*/ 166 w 235"/><a:gd name="T19" fmla="*/ 138 h 234"/><a:gd name="T20" fmla="*/ 235 w 235"/><a:gd name="T21" fmla="*/ 85 h 234"/><a:gd name="T22" fmla="*/ 176 w 235"/><a:gd name="T23" fmla="*/ 206 h 234"/><a:gd name="T24" fmla="*/ 124 w 235"/><a:gd name="T25" fmla="*/ 168 h 234"/><a:gd name="T26" fmla="*/ 118 w 235"/><a:gd name="T27" fmla="*/ 162 h 234"/><a:gd name="T28" fmla="*/ 111 w 235"/><a:gd name="T29" fmla="*/ 168 h 234"/><a:gd name="T30" fmla="*/ 59 w 235"/><a:gd name="T31" fmla="*/ 206 h 234"/><a:gd name="T32" fmla="*/ 80 w 235"/><a:gd name="T33" fmla="*/ 142 h 234"/><a:gd name="T34" fmla="*/ 82 w 235"/><a:gd name="T35" fmla="*/ 134 h 234"/><a:gd name="T36" fmla="*/ 76 w 235"/><a:gd name="T37" fmla="*/ 130 h 234"/><a:gd name="T38" fmla="*/ 32 w 235"/><a:gd name="T39" fmla="*/ 96 h 234"/><a:gd name="T40" fmla="*/ 94 w 235"/><a:gd name="T41" fmla="*/ 96 h 234"/><a:gd name="T42" fmla="*/ 95 w 235"/><a:gd name="T43" fmla="*/ 89 h 234"/><a:gd name="T44" fmla="*/ 118 w 235"/><a:gd name="T45" fmla="*/ 30 h 234"/><a:gd name="T46" fmla="*/ 140 w 235"/><a:gd name="T47" fmla="*/ 89 h 234"/><a:gd name="T48" fmla="*/ 142 w 235"/><a:gd name="T49" fmla="*/ 96 h 234"/><a:gd name="T50" fmla="*/ 203 w 235"/><a:gd name="T51" fmla="*/ 96 h 234"/><a:gd name="T52" fmla="*/ 159 w 235"/><a:gd name="T53" fmla="*/ 130 h 234"/><a:gd name="T54" fmla="*/ 154 w 235"/><a:gd name="T55" fmla="*/ 134 h 234"/><a:gd name="T56" fmla="*/ 176 w 235"/><a:gd name="T57" fmla="*/ 206 h 234"/></a:gdLst><a:ahLst/><a:cxnLst><a:cxn ang="0"><a:pos x="T0" y="T1"/></a:cxn><a:cxn ang="0"><a:pos x="T2" y="T3"/></a:cxn><a:cxn ang="0"><a:pos x="T4" y="T5"/></a:cxn><a:cxn ang="0"><a:pos x="T6" y="T7"/></a:cxn><a:cxn ang="0"><a:pos x="T8" y="T9"/></a:cxn><a:cxn ang="0"><a:pos x="T10" y="T11"/></a:cxn><a:cxn ang="0"><a:pos x="T12" y="T13"/></a:cxn><a:cxn ang="0"><a:pos x="T14" y="T15"/></a:cxn><a:cxn ang="0"><a:pos x="T16" y="T17"/></a:cxn><a:cxn ang="0"><a:pos x="T18" y="T19"/></a:cxn><a:cxn ang="0"><a:pos x="T20" y="T21"/></a:cxn><a:cxn ang="0"><a:pos x="T22" y="T23"/></a:cxn><a:cxn ang="0"><a:pos x="T24" y="T25"/></a:cxn><a:cxn ang="0"><a:pos x="T26" y="T27"/></a:cxn><a:cxn ang="0"><a:pos x="T28" y="T29"/></a:cxn><a:cxn ang="0"><a:pos x="T30" y="T31"/></a:cxn><a:cxn ang="0"><a:pos x="T32" y="T33"/></a:cxn><a:cxn ang="0"><a:pos x="T34" y="T35"/></a:cxn><a:cxn ang="0"><a:pos x="T36" y="T37"/></a:cxn><a:cxn ang="0"><a:pos x="T38" y="T39"/></a:cxn><a:cxn ang="0"><a:pos x="T40" y="T41"/></a:cxn><a:cxn ang="0"><a:pos x="T42" y="T43"/></a:cxn><a:cxn ang="0"><a:pos x="T44" y="T45"/></a:cxn><a:cxn ang="0"><a:pos x="T46" y="T47"/></a:cxn><a:cxn ang="0"><a:pos x="T48" y="T49"/></a:cxn><a:cxn ang="0"><a:pos x="T50" y="T51"/></a:cxn><a:cxn ang="0"><a:pos x="T52" y="T53"/></a:cxn><a:cxn ang="0"><a:pos x="T54" y="T55"/></a:cxn><a:cxn ang="0"><a:pos x="T56" y="T57"/></a:cxn></a:cxnLst><a:rect l="0" t="0" r="r" b="b"/><a:pathLst><a:path w="235" h="234"><a:moveTo><a:pt x="235" y="85"/></a:moveTo><a:lnTo><a:pt x="150" y="85"/></a:lnTo><a:lnTo><a:pt x="118" y="0"/></a:lnTo><a:lnTo><a:pt x="86" y="85"/></a:lnTo><a:lnTo><a:pt x="0" y="85"/></a:lnTo><a:lnTo><a:pt x="70" y="138"/></a:lnTo><a:lnTo><a:pt x="38" y="234"/></a:lnTo><a:lnTo><a:pt x="118" y="176"/></a:lnTo><a:lnTo><a:pt x="198" y="234"/></a:lnTo><a:lnTo><a:pt x="166" y="138"/></a:lnTo><a:lnTo><a:pt x="235" y="85"/></a:lnTo><a:close/><a:moveTo><a:pt x="176" y="206"/></a:moveTo><a:lnTo><a:pt x="124" y="168"/></a:lnTo><a:lnTo><a:pt x="118" y="162"/></a:lnTo><a:lnTo><a:pt x="111" y="168"/></a:lnTo><a:lnTo><a:pt x="59" y="206"/></a:lnTo><a:lnTo><a:pt x="80" y="142"/></a:lnTo><a:lnTo><a:pt x="82" y="134"/></a:lnTo><a:lnTo><a:pt x="76" y="130"/></a:lnTo><a:lnTo><a:pt x="32" y="96"/></a:lnTo><a:lnTo><a:pt x="94" y="96"/></a:lnTo><a:lnTo><a:pt x="95" y="89"/></a:lnTo><a:lnTo><a:pt x="118" y="30"/></a:lnTo><a:lnTo><a:pt x="140" y="89"/></a:lnTo><a:lnTo><a:pt x="142" y="96"/></a:lnTo><a:lnTo><a:pt x="203" y="96"/></a:lnTo><a:lnTo><a:pt x="159" y="130"/></a:lnTo><a:lnTo><a:pt x="154" y="134"/></a:lnTo><a:lnTo><a:pt x="176" y="206"/></a:lnTo><a:close/></a:path></a:pathLst></a:custGeom><a:solidFill><a:schemeClr val="bg1"/></a:solidFill><a:ln><a:noFill/></a:ln></p:spPr><p:txBody><a:bodyPr vert="horz" wrap="square" lIns="137176" tIns="68588" rIns="137176" bIns="68588" numCol="1" anchor="t" anchorCtr="0" compatLnSpc="1"><a:prstTxWarp prst="textNoShape"><a:avLst/></a:prstTxWarp></a:bodyPr><a:lstStyle/><a:p><a:endParaRPr lang="en-GB" sz="2700" spc="40"/></a:p></p:txBody></p:sp><p:sp><p:nvSpPr><p:cNvPr id="53" name="Rectangle 52"><a:extLst><a:ext uri="{FF2B5EF4-FFF2-40B4-BE49-F238E27FC236}"><a16:creationId xmlns:a16="http://schemas.microsoft.com/office/drawing/2014/main" id="{79BA1C8E-54AB-8B48-A160-1C5E59B3C4AC}"/></a:ext></a:extLst></p:cNvPr><p:cNvSpPr/><p:nvPr/></p:nvSpPr><p:spPr><a:xfrm><a:off x="7414098" y="5535026"/><a:ext cx="3818691" cy="340735"/></a:xfrm><a:prstGeom prst="rect"><a:avLst/></a:prstGeom><a:ln/></p:spPr><p:txBody><a:bodyPr wrap="square" lIns="90000" tIns="46800" rIns="90000" bIns="46800" anchor="b" anchorCtr="0"><a:spAutoFit/></a:bodyPr><a:lstStyle/><a:p><a:pPr defTabSz="914309"/><a:r><a:rPr lang="en-AU" sz="1600" b="1" spc="20" dirty="0"><a:latin typeface="+mj-lt"/><a:cs typeface="+mj-cs"/></a:rPr><a:t>Maximize the accuracy</a:t></a:r></a:p></p:txBody></p:sp><p:sp><p:nvSpPr><p:cNvPr id="54" name="Rectangle 53"><a:extLst><a:ext uri="{FF2B5EF4-FFF2-40B4-BE49-F238E27FC236}"><a16:creationId xmlns:a16="http://schemas.microsoft.com/office/drawing/2014/main" id="{A0266BF8-9D9C-8545-8680-1E4E99A68C8F}"/></a:ext></a:extLst></p:cNvPr><p:cNvSpPr/><p:nvPr/></p:nvSpPr><p:spPr><a:xfrm><a:off x="7414098" y="5854780"/><a:ext cx="3818691" cy="1030604"/></a:xfrm><a:prstGeom prst="rect"><a:avLst/></a:prstGeom></p:spPr><p:txBody><a:bodyPr wrap="square" lIns="90000" tIns="46800" rIns="90000" bIns="46800" rtlCol="0"><a:spAutoFit/></a:bodyPr><a:lstStyle/><a:p><a:pPr><a:lnSpc><a:spcPct val="150000"/></a:lnSpc></a:pPr><a:r><a:rPr lang="en-GB" sz="1400" spc="20" dirty="0"><a:solidFill><a:schemeClr val="tx2"/></a:solidFill></a:rPr><a:t>Outputs: Normalized price change, transformed:</a:t></a:r></a:p><a:p><a:pPr marL="342900" indent="-342900"><a:lnSpc><a:spcPct val="150000"/></a:lnSpc><a:buAutoNum type="arabicParenBoth"/></a:pPr><a:r><a:rPr lang="en-GB" sz="1400" spc="20" dirty="0"><a:solidFill><a:schemeClr val="tx2"/></a:solidFill></a:rPr><a:t>= positive price change </a:t></a:r></a:p><a:p><a:pPr marL="342900" indent="-342900"><a:lnSpc><a:spcPct val="150000"/></a:lnSpc><a:buAutoNum type="arabicParenBoth"/></a:pPr><a:r><a:rPr lang="en-GB" sz="1400" spc="20" dirty="0"><a:solidFill><a:schemeClr val="tx2"/></a:solidFill></a:rPr><a:t>= negative price change  </a:t></a:r></a:p></p:txBody></p:sp><mc:AlternateContent xmlns:mc="http://schemas.openxmlformats.org/markup-compatibility/2006"><mc:Choice xmlns:a14="http://schemas.microsoft.com/office/drawing/2010/main" Requires="a14"><p:sp><p:nvSpPr><p:cNvPr id="7" name="Rectangle 6"><a:extLst><a:ext uri="{FF2B5EF4-FFF2-40B4-BE49-F238E27FC236}"><a16:creationId xmlns:a16="http://schemas.microsoft.com/office/drawing/2014/main" id="{DFBB4679-7C37-964A-BD2F-BE7182DD3621}"/></a:ext></a:extLst></p:cNvPr><p:cNvSpPr/><p:nvPr/></p:nvSpPr><p:spPr><a:xfrm><a:off x="8080488" y="4100505"/><a:ext cx="3781676" cy="374270"/></a:xfrm><a:prstGeom prst="rect"><a:avLst/></a:prstGeom></p:spPr><p:txBody><a:bodyPr wrap="none"><a:spAutoFit/></a:bodyPr><a:lstStyle/><a:p><a:r><a:rPr lang="de-DE" i="1" dirty="0"><a:solidFill><a:schemeClr val="bg1"><a:lumMod val="85000"/></a:schemeClr></a:solidFill><a:latin typeface="Times New Roman" panose="02020603050405020304" pitchFamily="18" charset="0"/><a:ea typeface="SimSun" panose="02010600030101010101" pitchFamily="2" charset="-122"/></a:rPr><a:t>n(x) = </a:t></a:r><a14:m><m:oMath xmlns:m="http://schemas.openxmlformats.org/officeDocument/2006/math"><m:sSup><m:sSupPr><m:ctrlPr><a:rPr lang="en-US" i="1"><a:solidFill><a:schemeClr val="bg1"><a:lumMod val="85000"/></a:schemeClr></a:solidFill><a:effectLst/><a:latin typeface="Cambria Math" panose="02040503050406030204" pitchFamily="18" charset="0"/></a:rPr></m:ctrlPr></m:sSupPr><m:e><m:r><m:rPr><m:sty m:val="p"/></m:rPr><a:rPr lang="en-US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Σ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 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𝑁𝑒𝑢𝑟𝑜𝑛𝑠</m:t></m:r></m:e><m:sup><m:r><m:rPr><m:sty m:val="p"/></m:rPr><a:rPr lang="en-US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Σ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 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𝐿𝑎𝑦𝑒𝑟𝑠</m:t></m:r></m:sup></m:sSup><m:r><a:rPr lang="de-DE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∗</m:t></m:r><m:r><m:rPr><m:sty m:val="p"/></m:rPr><a:rPr lang="en-US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Σ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 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𝑒𝑝𝑜𝑐h𝑠</m:t></m:r><m:oMath xmlns:m="http://schemas.openxmlformats.org/officeDocument/2006/math"><m:sSup><m:sSupPr><m:ctrlPr><a:rPr lang="en-US" i="1"><a:solidFill><a:schemeClr val="bg1"><a:lumMod val="85000"/></a:schemeClr></a:solidFill><a:effectLst/><a:latin typeface="Cambria Math" panose="02040503050406030204" pitchFamily="18" charset="0"/></a:rPr></m:ctrlPr></m:sSupPr><m:e><m:r><m:rPr><m:sty m:val="p"/></m:rPr><a:rPr lang="en-US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Σ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 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𝑁𝑒𝑢𝑟𝑜𝑛𝑠</m:t></m:r></m:e><m:sup><m:r><m:rPr><m:sty m:val="p"/></m:rPr><a:rPr lang="en-US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Σ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 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𝐿𝑎𝑦𝑒𝑟𝑠</m:t></m:r></m:sup></m:sSup><m:r><a:rPr lang="de-DE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∗</m:t></m:r><m:r><m:rPr><m:sty m:val="p"/></m:rPr><a:rPr lang="en-US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Σ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 </m:t></m:r><m:r><a:rPr lang="en-US" i="1"><a:solidFill><a:schemeClr val="bg1"><a:lumMod val="85000"/></a:schemeClr></a:solidFill><a:latin typeface="Cambria Math" panose="02040503050406030204" pitchFamily="18" charset="0"/><a:ea typeface="SimSun" panose="02010600030101010101" pitchFamily="2" charset="-122"/><a:cs typeface="Times New Roman" panose="02020603050405020304" pitchFamily="18" charset="0"/></a:rPr><m:t>𝑒𝑝𝑜𝑐h𝑠</m:t></m:r></a14:m><a:r><a:rPr lang="en-US" dirty="0"><a:solidFill><a:schemeClr val="bg1"><a:lumMod val="85000"/></a:schemeClr></a:solidFill><a:effectLst/></a:rPr><a:t> </a:t></a:r><a:endParaRPr lang="de-DE" dirty="0"><a:solidFill><a:schemeClr val="bg1"><a:lumMod val="85000"/></a:schemeClr></a:solidFill></a:endParaRPr></a:p></p:txBody></p:sp></mc:Choice><mc:Fallback><p:sp><p:nvSpPr><p:cNvPr id="7" name="Rectangle 6"><a:extLst><a:ext uri="{FF2B5EF4-FFF2-40B4-BE49-F238E27FC236}"><a16:creationId xmlns:a16="http://schemas.microsoft.com/office/drawing/2014/main" id="{DFBB4679-7C37-964A-BD2F-BE7182DD3621}"/></a:ext></a:extLst></p:cNvPr><p:cNvSpPr><a:spLocks noRot="1" noChangeAspect="1" noMove="1" noResize="1" noEditPoints="1" noAdjustHandles="1" noChangeArrowheads="1" noChangeShapeType="1" noTextEdit="1"/></p:cNvSpPr><p:nvPr/></p:nvSpPr><p:spPr><a:xfrm><a:off x="8080488" y="4100505"/><a:ext cx="3781676" cy="374270"/></a:xfrm><a:prstGeom prst="rect"><a:avLst/></a:prstGeom><a:blipFill><a:blip r:embed="rId5"/><a:stretch><a:fillRect l="-1342" t="-6667" b="-20000"/></a:stretch></a:blipFill></p:spPr><p:txBody><a:bodyPr/><a:lstStyle/><a:p><a:r><a:rPr lang="de-DE"><a:noFill/></a:rPr><a:t> </a:t></a:r></a:p></p:txBody></p:sp></mc:Fallback></mc:AlternateContent></p:spTree><p:extLst><p:ext uri="{BB962C8B-B14F-4D97-AF65-F5344CB8AC3E}"><p14:creationId xmlns:p14="http://schemas.microsoft.com/office/powerpoint/2010/main" val="3799763064"/></p:ext></p:extLst></p:cSld><p:clrMapOvr><a:masterClrMapping/></p:clrMapOvr><mc:AlternateContent xmlns:mc="http://schemas.openxmlformats.org/markup-compatibility/2006" xmlns:p14="http://schemas.microsoft.com/office/powerpoint/2010/main"><mc:Choice Requires="p14"><p:transition spd="slow" p14:dur="1500"/></mc:Choice><mc:Fallback xmlns=""><p:transition spd="slow"/></mc:Fallback></mc:AlternateContent>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33D0-98DB-5243-A502-190FEA6C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14">
            <a:extLst>
              <a:ext uri="{FF2B5EF4-FFF2-40B4-BE49-F238E27FC236}">
                <a16:creationId xmlns:a16="http://schemas.microsoft.com/office/drawing/2014/main" id="{FB2EC7F9-854E-A041-AD95-A02BD57E8D0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6026" y="267086"/>
            <a:ext cx="11855999" cy="359073"/>
          </a:xfrm>
          <a:prstGeom prst="rect">
            <a:avLst/>
          </a:prstGeom>
          <a:solidFill>
            <a:srgbClr val="D4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600">
              <a:ln>
                <a:noFill/>
              </a:ln>
              <a:solidFill>
                <a:srgbClr val="4B5564"/>
              </a:solidFill>
              <a:latin typeface="TKTypeMedium" panose="020B0606030201060204" pitchFamily="34" charset="0"/>
            </a:endParaRPr>
          </a:p>
        </p:txBody>
      </p:sp>
      <p:sp>
        <p:nvSpPr>
          <p:cNvPr id="5" name="Rechteck 11">
            <a:hlinkClick r:id="" action="ppaction://noaction"/>
            <a:extLst>
              <a:ext uri="{FF2B5EF4-FFF2-40B4-BE49-F238E27FC236}">
                <a16:creationId xmlns:a16="http://schemas.microsoft.com/office/drawing/2014/main" id="{26BFE13B-7057-D549-B02D-C56A64E4E05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27974" y="259200"/>
            <a:ext cx="2522358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TKTypeMedium" panose="020B0606030201060204" pitchFamily="34" charset="0"/>
              </a:rPr>
              <a:t>Technical analysis and findings</a:t>
            </a:r>
          </a:p>
        </p:txBody>
      </p:sp>
      <p:sp>
        <p:nvSpPr>
          <p:cNvPr id="6" name="Rechteck 10">
            <a:hlinkClick r:id="" action="ppaction://noaction"/>
            <a:extLst>
              <a:ext uri="{FF2B5EF4-FFF2-40B4-BE49-F238E27FC236}">
                <a16:creationId xmlns:a16="http://schemas.microsoft.com/office/drawing/2014/main" id="{51BC9CE0-2935-FA49-93D1-D44B0490FF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9974" y="259200"/>
            <a:ext cx="50800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55880" rIns="0" bIns="55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>
                <a:ln>
                  <a:noFill/>
                </a:ln>
                <a:solidFill>
                  <a:schemeClr val="bg1"/>
                </a:solidFill>
                <a:latin typeface="TKTypeMedium" panose="020B0606030201060204" pitchFamily="34" charset="0"/>
              </a:rPr>
              <a:t>4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A84F6F-78DF-374F-B083-91AF35631B7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02" y="908720"/>
            <a:ext cx="6835195" cy="42182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9E1F5C5-A1D9-024D-8669-5302ED9FED0B}"/>
              </a:ext>
            </a:extLst>
          </p:cNvPr>
          <p:cNvGrpSpPr/>
          <p:nvPr/>
        </p:nvGrpSpPr>
        <p:grpSpPr>
          <a:xfrm>
            <a:off x="83333" y="5186819"/>
            <a:ext cx="5760640" cy="1130116"/>
            <a:chOff x="5426763" y="3373198"/>
            <a:chExt cx="3380807" cy="613138"/>
          </a:xfrm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67C9B9C1-977C-7F4A-BAA1-F0A7DAEE4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811" y="3373198"/>
              <a:ext cx="496898" cy="613138"/>
            </a:xfrm>
            <a:custGeom>
              <a:avLst/>
              <a:gdLst>
                <a:gd name="T0" fmla="*/ 0 w 685"/>
                <a:gd name="T1" fmla="*/ 186 h 679"/>
                <a:gd name="T2" fmla="*/ 685 w 685"/>
                <a:gd name="T3" fmla="*/ 0 h 679"/>
                <a:gd name="T4" fmla="*/ 685 w 685"/>
                <a:gd name="T5" fmla="*/ 679 h 679"/>
                <a:gd name="T6" fmla="*/ 0 w 685"/>
                <a:gd name="T7" fmla="*/ 493 h 679"/>
                <a:gd name="T8" fmla="*/ 0 w 685"/>
                <a:gd name="T9" fmla="*/ 186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679">
                  <a:moveTo>
                    <a:pt x="0" y="186"/>
                  </a:moveTo>
                  <a:lnTo>
                    <a:pt x="685" y="0"/>
                  </a:lnTo>
                  <a:lnTo>
                    <a:pt x="685" y="679"/>
                  </a:lnTo>
                  <a:lnTo>
                    <a:pt x="0" y="493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0021" tIns="93611" rIns="180021" bIns="93611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8381048F-F6DD-1843-A98A-15B2C02FE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709" y="3373198"/>
              <a:ext cx="2767861" cy="613138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80021" tIns="93611" rIns="180021" bIns="93611" numCol="1" anchor="t" anchorCtr="0" compatLnSpc="1">
              <a:prstTxWarp prst="textNoShape">
                <a:avLst/>
              </a:prstTxWarp>
            </a:bodyPr>
            <a:lstStyle/>
            <a:p>
              <a:endParaRPr lang="en-GB" sz="3600" dirty="0"/>
            </a:p>
          </p:txBody>
        </p:sp>
        <p:sp>
          <p:nvSpPr>
            <p:cNvPr id="12" name="Freeform: Shape 22">
              <a:extLst>
                <a:ext uri="{FF2B5EF4-FFF2-40B4-BE49-F238E27FC236}">
                  <a16:creationId xmlns:a16="http://schemas.microsoft.com/office/drawing/2014/main" id="{7C890BA1-316F-3A4E-AAF6-7406188C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763" y="3541609"/>
              <a:ext cx="116047" cy="277222"/>
            </a:xfrm>
            <a:custGeom>
              <a:avLst/>
              <a:gdLst>
                <a:gd name="connsiteX0" fmla="*/ 138 w 116047"/>
                <a:gd name="connsiteY0" fmla="*/ 0 h 277222"/>
                <a:gd name="connsiteX1" fmla="*/ 116047 w 116047"/>
                <a:gd name="connsiteY1" fmla="*/ 0 h 277222"/>
                <a:gd name="connsiteX2" fmla="*/ 116047 w 116047"/>
                <a:gd name="connsiteY2" fmla="*/ 277222 h 277222"/>
                <a:gd name="connsiteX3" fmla="*/ 0 w 116047"/>
                <a:gd name="connsiteY3" fmla="*/ 277222 h 277222"/>
                <a:gd name="connsiteX4" fmla="*/ 7695 w 116047"/>
                <a:gd name="connsiteY4" fmla="*/ 226797 h 277222"/>
                <a:gd name="connsiteX5" fmla="*/ 12171 w 116047"/>
                <a:gd name="connsiteY5" fmla="*/ 138158 h 277222"/>
                <a:gd name="connsiteX6" fmla="*/ 7695 w 116047"/>
                <a:gd name="connsiteY6" fmla="*/ 49519 h 277222"/>
                <a:gd name="connsiteX7" fmla="*/ 138 w 116047"/>
                <a:gd name="connsiteY7" fmla="*/ 0 h 27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047" h="277222">
                  <a:moveTo>
                    <a:pt x="138" y="0"/>
                  </a:moveTo>
                  <a:lnTo>
                    <a:pt x="116047" y="0"/>
                  </a:lnTo>
                  <a:lnTo>
                    <a:pt x="116047" y="277222"/>
                  </a:lnTo>
                  <a:lnTo>
                    <a:pt x="0" y="277222"/>
                  </a:lnTo>
                  <a:lnTo>
                    <a:pt x="7695" y="226797"/>
                  </a:lnTo>
                  <a:cubicBezTo>
                    <a:pt x="10655" y="197653"/>
                    <a:pt x="12171" y="168083"/>
                    <a:pt x="12171" y="138158"/>
                  </a:cubicBezTo>
                  <a:cubicBezTo>
                    <a:pt x="12171" y="108234"/>
                    <a:pt x="10655" y="78663"/>
                    <a:pt x="7695" y="49519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0021" tIns="93611" rIns="180021" bIns="93611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b="1" cap="all" spc="4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 Box 10">
            <a:extLst>
              <a:ext uri="{FF2B5EF4-FFF2-40B4-BE49-F238E27FC236}">
                <a16:creationId xmlns:a16="http://schemas.microsoft.com/office/drawing/2014/main" id="{E11B0498-B13C-AF46-BB0F-2A4524093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365" y="5471446"/>
            <a:ext cx="4537618" cy="496827"/>
          </a:xfrm>
          <a:prstGeom prst="rect">
            <a:avLst/>
          </a:prstGeom>
        </p:spPr>
        <p:txBody>
          <a:bodyPr wrap="square" lIns="180021" tIns="93611" rIns="180021" bIns="93611" rtlCol="0">
            <a:spAutoFit/>
          </a:bodyPr>
          <a:lstStyle>
            <a:defPPr>
              <a:defRPr lang="en-US"/>
            </a:defPPr>
            <a:lvl1pPr algn="ctr">
              <a:defRPr sz="1000" spc="2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2000" b="1" spc="40" dirty="0">
                <a:latin typeface="+mj-lt"/>
                <a:cs typeface="+mj-cs"/>
              </a:rPr>
              <a:t>Best deep neural network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A5D252-4391-CB4A-A02A-ED46B0A6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80115"/>
              </p:ext>
            </p:extLst>
          </p:nvPr>
        </p:nvGraphicFramePr>
        <p:xfrm>
          <a:off x="6023992" y="5049180"/>
          <a:ext cx="6167090" cy="132237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233418">
                  <a:extLst>
                    <a:ext uri="{9D8B030D-6E8A-4147-A177-3AD203B41FA5}">
                      <a16:colId xmlns:a16="http://schemas.microsoft.com/office/drawing/2014/main" val="112711073"/>
                    </a:ext>
                  </a:extLst>
                </a:gridCol>
                <a:gridCol w="1233418">
                  <a:extLst>
                    <a:ext uri="{9D8B030D-6E8A-4147-A177-3AD203B41FA5}">
                      <a16:colId xmlns:a16="http://schemas.microsoft.com/office/drawing/2014/main" val="3840726168"/>
                    </a:ext>
                  </a:extLst>
                </a:gridCol>
                <a:gridCol w="1233418">
                  <a:extLst>
                    <a:ext uri="{9D8B030D-6E8A-4147-A177-3AD203B41FA5}">
                      <a16:colId xmlns:a16="http://schemas.microsoft.com/office/drawing/2014/main" val="3876120290"/>
                    </a:ext>
                  </a:extLst>
                </a:gridCol>
                <a:gridCol w="1233418">
                  <a:extLst>
                    <a:ext uri="{9D8B030D-6E8A-4147-A177-3AD203B41FA5}">
                      <a16:colId xmlns:a16="http://schemas.microsoft.com/office/drawing/2014/main" val="3525359256"/>
                    </a:ext>
                  </a:extLst>
                </a:gridCol>
                <a:gridCol w="1233418">
                  <a:extLst>
                    <a:ext uri="{9D8B030D-6E8A-4147-A177-3AD203B41FA5}">
                      <a16:colId xmlns:a16="http://schemas.microsoft.com/office/drawing/2014/main" val="3604328085"/>
                    </a:ext>
                  </a:extLst>
                </a:gridCol>
              </a:tblGrid>
              <a:tr h="33364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Hidden Layer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5119" marR="105119" marT="52559" marB="52559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epochs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5119" marR="105119" marT="52559" marB="52559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5119" marR="105119" marT="52559" marB="52559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285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effectLst/>
                        </a:rPr>
                        <a:t>1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559" marR="100559" marT="0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82322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effectLst/>
                        </a:rPr>
                        <a:t>80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MSE</a:t>
                      </a:r>
                    </a:p>
                  </a:txBody>
                  <a:tcPr marL="100559" marR="100559" marT="0" marB="0" anchor="b"/>
                </a:tc>
                <a:extLst>
                  <a:ext uri="{0D108BD9-81ED-4DB2-BD59-A6C34878D82A}">
                    <a16:rowId xmlns:a16="http://schemas.microsoft.com/office/drawing/2014/main" val="4097859192"/>
                  </a:ext>
                </a:extLst>
              </a:tr>
              <a:tr h="32957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80</a:t>
                      </a: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10,000</a:t>
                      </a:r>
                    </a:p>
                  </a:txBody>
                  <a:tcPr marL="100559" marR="10055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ACC</a:t>
                      </a:r>
                    </a:p>
                  </a:txBody>
                  <a:tcPr marL="100559" marR="100559" marT="0" marB="0" anchor="b"/>
                </a:tc>
                <a:extLst>
                  <a:ext uri="{0D108BD9-81ED-4DB2-BD59-A6C34878D82A}">
                    <a16:rowId xmlns:a16="http://schemas.microsoft.com/office/drawing/2014/main" val="60306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89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C5E6FF5-69D8-654A-9D3F-877AA40639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617" y="0"/>
            <a:ext cx="12191383" cy="6876000"/>
          </a:xfrm>
          <a:prstGeom prst="rect">
            <a:avLst/>
          </a:prstGeom>
          <a:gradFill flip="none" rotWithShape="1">
            <a:gsLst>
              <a:gs pos="0">
                <a:srgbClr val="FF6600">
                  <a:alpha val="74902"/>
                </a:srgbClr>
              </a:gs>
              <a:gs pos="72000">
                <a:srgbClr val="5F83C5">
                  <a:alpha val="75000"/>
                </a:srgbClr>
              </a:gs>
            </a:gsLst>
            <a:lin ang="27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pPr algn="ctr"/>
            <a:endParaRPr lang="en-GB" cap="all" spc="20" dirty="0"/>
          </a:p>
        </p:txBody>
      </p:sp>
      <p:sp>
        <p:nvSpPr>
          <p:cNvPr id="16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17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Max Franke</a:t>
            </a:r>
          </a:p>
        </p:txBody>
      </p:sp>
      <p:grpSp>
        <p:nvGrpSpPr>
          <p:cNvPr id="9" name="Group 8"/>
          <p:cNvGrpSpPr/>
          <p:nvPr/>
        </p:nvGrpSpPr>
        <p:grpSpPr>
          <a:xfrm flipV="1">
            <a:off x="309" y="2717321"/>
            <a:ext cx="12191383" cy="1017917"/>
            <a:chOff x="0" y="2717321"/>
            <a:chExt cx="9144000" cy="101791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3204712"/>
              <a:ext cx="1620570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prstDash val="solid"/>
              <a:miter lim="800000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620570" y="2717321"/>
              <a:ext cx="5902860" cy="1017917"/>
            </a:xfrm>
            <a:custGeom>
              <a:avLst/>
              <a:gdLst>
                <a:gd name="T0" fmla="*/ 5457 w 5756"/>
                <a:gd name="T1" fmla="*/ 433 h 433"/>
                <a:gd name="T2" fmla="*/ 5756 w 5756"/>
                <a:gd name="T3" fmla="*/ 433 h 433"/>
                <a:gd name="T4" fmla="*/ 5756 w 5756"/>
                <a:gd name="T5" fmla="*/ 0 h 433"/>
                <a:gd name="T6" fmla="*/ 0 w 5756"/>
                <a:gd name="T7" fmla="*/ 0 h 433"/>
                <a:gd name="T8" fmla="*/ 0 w 5756"/>
                <a:gd name="T9" fmla="*/ 433 h 433"/>
                <a:gd name="T10" fmla="*/ 299 w 5756"/>
                <a:gd name="T11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6" h="433">
                  <a:moveTo>
                    <a:pt x="5457" y="433"/>
                  </a:moveTo>
                  <a:lnTo>
                    <a:pt x="5756" y="433"/>
                  </a:lnTo>
                  <a:lnTo>
                    <a:pt x="5756" y="0"/>
                  </a:lnTo>
                  <a:lnTo>
                    <a:pt x="0" y="0"/>
                  </a:lnTo>
                  <a:lnTo>
                    <a:pt x="0" y="433"/>
                  </a:lnTo>
                  <a:lnTo>
                    <a:pt x="299" y="433"/>
                  </a:lnTo>
                </a:path>
              </a:pathLst>
            </a:custGeom>
            <a:noFill/>
            <a:ln w="76200">
              <a:solidFill>
                <a:srgbClr val="FFFFFF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/>
            <a:lstStyle/>
            <a:p>
              <a:pPr algn="ctr"/>
              <a:endParaRPr lang="en-GB" sz="9599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523430" y="3226279"/>
              <a:ext cx="1620570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prstDash val="solid"/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273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2&quot;&gt;&lt;elem m_fUsage=&quot;1.00000000000000000000E+000&quot;&gt;&lt;m_msothmcolidx val=&quot;0&quot;/&gt;&lt;m_rgb r=&quot;0&quot; g=&quot;a0&quot; b=&quot;f5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0&quot; g=&quot;78&quot; b=&quot;dc&quot;/&gt;&lt;m_ppcolschidx tagver0=&quot;23004&quot; tagname0=&quot;m_ppcolschidxUNRECOGNIZED&quot; val=&quot;0&quot;/&gt;&lt;m_nBrightness val=&quot;0&quot;/&gt;&lt;/elem&gt;&lt;/m_vecMRU&gt;&lt;/m_mruColor&gt;&lt;/CPresentation&gt;&lt;/root&gt;"/>
  <p:tag name="EE4P_STYLE_ID" val="16x9e03112-3f35-4972-a433-d1af116995fe"/>
  <p:tag name="EE4P_AGENDAWIZARD" val="&lt;ee4p&gt;&lt;layouts&gt;&lt;layout name=&quot;tk numbered&quot; id=&quot;53_2&quot;&gt;&lt;standard&gt;&lt;textframe horizontalAnchor=&quot;1&quot; marginBottom=&quot;4.4&quot; marginLeft=&quot;0&quot; marginRight=&quot;0&quot; marginTop=&quot;4.4&quot; orientation=&quot;1&quot; verticalAnchor=&quot;1&quot; /&gt;&lt;font name=&quot;TKTypeMedium&quot; bold=&quot;0&quot; italic=&quot;0&quot; color=&quot;#4B5564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40.000001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20&quot; dock=&quot;2&quot; /&gt;&lt;column field=&quot;pageno&quot; label=&quot;Page No.&quot; visible=&quot;1&quot; checked=&quot;0&quot; leftSpacing=&quot;20&quot; rightSpacing=&quot;20&quot; dock=&quot;2&quot; /&gt;&lt;/columns&gt;&lt;position left=&quot;26.45669&quot; top=&quot;122.625&quot; width=&quot;907.0866&quot; height=&quot;357.159&quot; /&gt;&lt;subtitle&gt;&lt;position left=&quot;26.45669&quot; top=&quot;73.29504&quot; width=&quot;907.0866&quot; height=&quot;21.81095&quot; /&gt;&lt;font name=&quot;TKTypeMedium&quot; size=&quot;18&quot; bold=&quot;0&quot; italic=&quot;0&quot; underlineStyle=&quot;0&quot; color=&quot;#4B5564&quot; /&gt;&lt;textframe horizontalAnchor=&quot;1&quot; verticalAnchor=&quot;1&quot; orientation=&quot;1&quot; wordWrap=&quot;1&quot; autoSize=&quot;1&quot; marginLeft=&quot;0&quot; marginRight=&quot;0&quot; marginTop=&quot;0&quot; marginBottom=&quot;0&quot; /&gt;&lt;paragraphformat alignment=&quot;1&quot; lineRuleBefore=&quot;1&quot; lineRuleWithin=&quot;1&quot; lineRuleAfter=&quot;0&quot; spaceBefore=&quot;0&quot; spaceWithin=&quot;1&quot; spaceAfter=&quot;0&quot; /&gt;&lt;/subtitle&gt;&lt;settings allowedSizingModeIds=&quot;1|2&quot; allowedFontSizes=&quot;8|9|10|10.5|11|12|14|15|16|18&quot; allowedTimeFormatIds=&quot;1|2|3&quot; slideLayout=&quot;11&quot; customLayoutName=&quot;tk_headline|tk_Überschrift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15&quot; bottomMinSpacing=&quot;0&quot; bottomMaxSpacing=&quot;0&quot;&gt;&lt;element field=&quot;itemno&quot; type=&quot;autoshape&quot; autoShapeType=&quot;1&quot;&gt;&lt;textframe verticalAnchor=&quot;3&quot; /&gt;&lt;paragraphformat alignment=&quot;1&quot; /&gt;&lt;/element&gt;&lt;element field=&quot;topic&quot; type=&quot;autoshape&quot; autoShapeType=&quot;1&quot;&gt;&lt;paragraphformat alignment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15&quot; bottomMinSpacing=&quot;0&quot; bottomMaxSpacing=&quot;0&quot;&gt;&lt;element type=&quot;autoshape&quot; autoShapeType=&quot;1&quot; value=&quot;&quot;&gt;&lt;position left=&quot;-26.45669&quot; top=&quot;0&quot; width=&quot;agendaWidth+26.45669&quot; height=&quot;itemHeight&quot; /&gt;&lt;fill foreColor=&quot;#00A0F5&quot; visible=&quot;1&quot; /&gt;&lt;/element&gt;&lt;element field=&quot;itemno&quot; type=&quot;autoshape&quot; autoShapeType=&quot;1&quot;&gt;&lt;textframe verticalAnchor=&quot;3&quot; /&gt;&lt;paragraphformat alignment=&quot;1&quot; /&gt;&lt;font color=&quot;#ffffff&quot; /&gt;&lt;/element&gt;&lt;element field=&quot;topic&quot; type=&quot;autoshape&quot; autoShapeType=&quot;1&quot;&gt;&lt;paragraphformat alignment=&quot;1&quot; /&gt;&lt;font color=&quot;#ffffff&quot; /&gt;&lt;/element&gt;&lt;element field=&quot;responsible&quot; type=&quot;autoshape&quot; autoShapeType=&quot;1&quot;&gt;&lt;paragraphformat alignment=&quot;1&quot; /&gt;&lt;font color=&quot;#ffffff&quot; /&gt;&lt;/element&gt;&lt;element field=&quot;freecolumn&quot; type=&quot;autoshape&quot; autoShapeType=&quot;1&quot;&gt;&lt;paragraphformat alignment=&quot;1&quot; /&gt;&lt;font color=&quot;#ffffff&quot; /&gt;&lt;/element&gt;&lt;element field=&quot;timeslot&quot; type=&quot;autoshape&quot; autoShapeType=&quot;1&quot;&gt;&lt;paragraphformat alignment=&quot;1&quot; /&gt;&lt;font color=&quot;#ffffff&quot; /&gt;&lt;/element&gt;&lt;element field=&quot;pageno&quot; type=&quot;autoshape&quot; autoShapeType=&quot;1&quot;&gt;&lt;paragraphformat alignment=&quot;3&quot; /&gt;&lt;font color=&quot;#ffffff&quot; /&gt;&lt;/element&gt;&lt;/case&gt;&lt;case level=&quot;2&quot; selected=&quot;0&quot; break=&quot;0&quot; topMinSpacing=&quot;0&quot; topMaxSpacing=&quot;3&quot; bottomMinSpacing=&quot;0&quot; bottomMaxSpacing=&quot;0&quot;&gt;&lt;element field=&quot;itemno&quot; type=&quot;autoshape&quot; autoShapeType=&quot;1&quot; indent=&quot;(level-1)*40.000001&quot; indentType=&quot;1&quot;&gt;&lt;textframe verticalAnchor=&quot;3&quot; /&gt;&lt;paragraphformat alignment=&quot;1&quot; /&gt;&lt;/element&gt;&lt;element field=&quot;topic&quot; type=&quot;autoshape&quot; autoShapeType=&quot;1&quot; indent=&quot;(level-1)*40.000001&quot; indentType=&quot;2&quot;&gt;&lt;paragraphformat alignment=&quot;1&quot; /&gt;&lt;/element&gt;&lt;element field=&quot;responsible&quot; type=&quot;autoshape&quot; autoShapeType=&quot;1&quot; indent=&quot;(level-1)*40.000001&quot; indentType=&quot;1&quot;&gt;&lt;paragraphformat alignment=&quot;1&quot; /&gt;&lt;/element&gt;&lt;element field=&quot;freecolumn&quot; type=&quot;autoshape&quot; autoShapeType=&quot;1&quot; indent=&quot;(level-1)*40.00000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0&quot; topMaxSpacing=&quot;3&quot; bottomMinSpacing=&quot;0&quot; bottomMaxSpacing=&quot;0&quot;&gt;&lt;element type=&quot;autoshape&quot; autoShapeType=&quot;1&quot; value=&quot;&quot;&gt;&lt;position left=&quot;-26.45669&quot; top=&quot;0&quot; width=&quot;agendaWidth+26.45669&quot; height=&quot;itemHeight&quot; /&gt;&lt;fill foreColor=&quot;#00A0F5&quot; visible=&quot;1&quot; /&gt;&lt;/element&gt;&lt;element field=&quot;itemno&quot; type=&quot;autoshape&quot; autoShapeType=&quot;1&quot; indent=&quot;(level-1)*40.000001&quot; indentType=&quot;1&quot;&gt;&lt;textframe verticalAnchor=&quot;3&quot; /&gt;&lt;paragraphformat alignment=&quot;1&quot; /&gt;&lt;font color=&quot;#ffffff&quot; /&gt;&lt;/element&gt;&lt;element field=&quot;topic&quot; type=&quot;autoshape&quot; autoShapeType=&quot;1&quot; indent=&quot;(level-1)*40.000001&quot; indentType=&quot;2&quot;&gt;&lt;paragraphformat alignment=&quot;1&quot; /&gt;&lt;font color=&quot;#ffffff&quot; /&gt;&lt;/element&gt;&lt;element field=&quot;responsible&quot; type=&quot;autoshape&quot; autoShapeType=&quot;1&quot; indent=&quot;(level-1)*40.000001&quot; indentType=&quot;1&quot;&gt;&lt;paragraphformat alignment=&quot;1&quot; /&gt;&lt;font color=&quot;#ffffff&quot; /&gt;&lt;/element&gt;&lt;element field=&quot;freecolumn&quot; type=&quot;autoshape&quot; autoShapeType=&quot;1&quot; indent=&quot;(level-1)*40.000001&quot; indentType=&quot;1&quot;&gt;&lt;paragraphformat alignment=&quot;1&quot; /&gt;&lt;font color=&quot;#ffffff&quot; /&gt;&lt;/element&gt;&lt;element field=&quot;timeslot&quot; type=&quot;autoshape&quot; autoShapeType=&quot;1&quot;&gt;&lt;paragraphformat alignment=&quot;1&quot; /&gt;&lt;font color=&quot;#ffffff&quot; /&gt;&lt;/element&gt;&lt;element field=&quot;pageno&quot; type=&quot;autoshape&quot; autoShapeType=&quot;1&quot;&gt;&lt;paragraphformat alignment=&quot;3&quot; /&gt;&lt;font color=&quot;#ffffff&quot; /&gt;&lt;/element&gt;&lt;/case&gt;&lt;case level=&quot;1&quot; selected=&quot;0&quot; break=&quot;1&quot; topMinSpacing=&quot;5&quot; topMaxSpacing=&quot;15&quot; bottomMinSpacing=&quot;0&quot; bottomMaxSpacing=&quot;0&quot;&gt;&lt;element field=&quot;topic&quot; type=&quot;autoshape&quot; autoShapeType=&quot;1&quot;&gt;&lt;paragraphformat alignment=&quot;1&quot; /&gt;&lt;font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15&quot; bottomMinSpacing=&quot;0&quot; bottomMaxSpacing=&quot;0&quot;&gt;&lt;element type=&quot;autoshape&quot; autoShapeType=&quot;1&quot; value=&quot;&quot;&gt;&lt;position left=&quot;-26.45669&quot; top=&quot;0&quot; width=&quot;agendaWidth+26.45669&quot; height=&quot;itemHeight&quot; /&gt;&lt;fill foreColor=&quot;#00A0F5&quot; visible=&quot;1&quot; /&gt;&lt;/element&gt;&lt;element field=&quot;topic&quot; type=&quot;autoshape&quot; autoShapeType=&quot;1&quot;&gt;&lt;paragraphformat alignment=&quot;1&quot; /&gt;&lt;font italic=&quot;1&quot; color=&quot;#ffffff&quot; /&gt;&lt;/element&gt;&lt;element field=&quot;responsible&quot; type=&quot;autoshape&quot; autoShapeType=&quot;1&quot;&gt;&lt;paragraphformat alignment=&quot;1&quot; /&gt;&lt;font italic=&quot;1&quot; color=&quot;#ffffff&quot; /&gt;&lt;/element&gt;&lt;element field=&quot;freecolumn&quot; type=&quot;autoshape&quot; autoShapeType=&quot;1&quot;&gt;&lt;paragraphformat alignment=&quot;1&quot; /&gt;&lt;font italic=&quot;1&quot; color=&quot;#ffffff&quot; /&gt;&lt;/element&gt;&lt;element field=&quot;timeslot&quot; type=&quot;autoshape&quot; autoShapeType=&quot;1&quot;&gt;&lt;paragraphformat alignment=&quot;1&quot; /&gt;&lt;font italic=&quot;1&quot; color=&quot;#ffffff&quot; /&gt;&lt;/element&gt;&lt;element field=&quot;pageno&quot; type=&quot;autoshape&quot; autoShapeType=&quot;1&quot;&gt;&lt;paragraphformat alignment=&quot;3&quot; /&gt;&lt;font italic=&quot;1&quot; color=&quot;#ffffff&quot; /&gt;&lt;/element&gt;&lt;/case&gt;&lt;case level=&quot;2&quot; selected=&quot;0&quot; break=&quot;1&quot; topMinSpacing=&quot;0&quot; topMaxSpacing=&quot;3&quot; bottomMinSpacing=&quot;0&quot; bottomMaxSpacing=&quot;0&quot;&gt;&lt;element field=&quot;topic&quot; type=&quot;autoshape&quot; autoShapeType=&quot;1&quot; indent=&quot;(level-1)*40.000001&quot; indentType=&quot;2&quot;&gt;&lt;paragraphformat alignment=&quot;1&quot; /&gt;&lt;font italic=&quot;1&quot; /&gt;&lt;/element&gt;&lt;element field=&quot;responsible&quot; type=&quot;autoshape&quot; autoShapeType=&quot;1&quot; indent=&quot;(level-1)*40.000001&quot; indentType=&quot;1&quot;&gt;&lt;paragraphformat alignment=&quot;1&quot; /&gt;&lt;font italic=&quot;1&quot; /&gt;&lt;/element&gt;&lt;element field=&quot;freecolumn&quot; type=&quot;autoshape&quot; autoShapeType=&quot;1&quot; indent=&quot;(level-1)*40.000001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0&quot; topMaxSpacing=&quot;3&quot; bottomMinSpacing=&quot;0&quot; bottomMaxSpacing=&quot;0&quot;&gt;&lt;element type=&quot;autoshape&quot; autoShapeType=&quot;1&quot; value=&quot;&quot;&gt;&lt;position left=&quot;-26.45669&quot; top=&quot;0&quot; width=&quot;agendaWidth+26.45669&quot; height=&quot;itemHeight&quot; /&gt;&lt;fill foreColor=&quot;#00A0F5&quot; visible=&quot;1&quot; /&gt;&lt;/element&gt;&lt;element field=&quot;topic&quot; type=&quot;autoshape&quot; autoShapeType=&quot;1&quot; indent=&quot;(level-1)*40.000001&quot; indentType=&quot;2&quot;&gt;&lt;paragraphformat alignment=&quot;1&quot; /&gt;&lt;font italic=&quot;1&quot; color=&quot;#ffffff&quot; /&gt;&lt;/element&gt;&lt;element field=&quot;responsible&quot; type=&quot;autoshape&quot; autoShapeType=&quot;1&quot; indent=&quot;(level-1)*40.000001&quot; indentType=&quot;1&quot;&gt;&lt;paragraphformat alignment=&quot;1&quot; /&gt;&lt;font italic=&quot;1&quot; color=&quot;#ffffff&quot; /&gt;&lt;/element&gt;&lt;element field=&quot;freecolumn&quot; type=&quot;autoshape&quot; autoShapeType=&quot;1&quot; indent=&quot;(level-1)*40.000001&quot; indentType=&quot;1&quot;&gt;&lt;paragraphformat alignment=&quot;1&quot; /&gt;&lt;font italic=&quot;1&quot; color=&quot;#ffffff&quot; /&gt;&lt;/element&gt;&lt;element field=&quot;timeslot&quot; type=&quot;autoshape&quot; autoShapeType=&quot;1&quot;&gt;&lt;paragraphformat alignment=&quot;1&quot; /&gt;&lt;font italic=&quot;1&quot; color=&quot;#ffffff&quot; /&gt;&lt;/element&gt;&lt;element field=&quot;pageno&quot; type=&quot;autoshape&quot; autoShapeType=&quot;1&quot;&gt;&lt;paragraphformat alignment=&quot;3&quot; /&gt;&lt;font italic=&quot;1&quot; color=&quot;#ffffff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0&quot; createSeparatingSlides=&quot;1&quot; createBackupSlide=&quot;0&quot; layoutId=&quot;53_2&quot; fontSizeAuto=&quot;0&quot; createSections=&quot;0&quot;&gt;&lt;columns&gt;&lt;column field=&quot;itemno&quot; label=&quot;No.&quot; checked=&quot;1&quot; leftSpacing=&quot;0&quot; rightSpacing=&quot;0&quot; dock=&quot;1&quot; fixedWidth=&quot;40.000001&quot; /&gt;&lt;column field=&quot;topic&quot; label=&quot;Topic&quot; leftSpacing=&quot;0&quot; rightDistribute=&quot;1&quot; dock=&quot;1&quot; rightSpacing=&quot;668.4757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20&quot; dock=&quot;2&quot; /&gt;&lt;column field=&quot;pageno&quot; label=&quot;Page No.&quot; visible=&quot;1&quot; checked=&quot;0&quot; leftSpacing=&quot;20&quot; rightSpacing=&quot;20&quot; dock=&quot;2&quot; /&gt;&lt;/columns&gt;&lt;items&gt;&lt;item duration=&quot;30&quot; id=&quot;a31a7ae5-edf5-4bf9-bf87-9474186608e8&quot; parentId=&quot;&quot; level=&quot;1&quot; generateAgendaSlide=&quot;1&quot; showAgendaItem=&quot;1&quot; isBreak=&quot;0&quot; topic=&quot;Aufgabenblöcke im Praktikum&quot; agendaSlideId=&quot;85a0de3c-3898-4109-9b26-c58a957ed03c&quot; /&gt;&lt;item duration=&quot;30&quot; id=&quot;056afe02-9fff-453e-9708-79b201040909&quot; parentId=&quot;&quot; level=&quot;1&quot; generateAgendaSlide=&quot;1&quot; showAgendaItem=&quot;1&quot; isBreak=&quot;0&quot; topic=&quot;Ausgewählte Aufgabenfelder&quot; agendaSlideId=&quot;bef754c8-62b8-44dd-8684-79604ed70b0c&quot; /&gt;&lt;item duration=&quot;30&quot; id=&quot;6450a0be-7a70-4554-b8c8-ff35dfd580a0&quot; parentId=&quot;&quot; level=&quot;1&quot; generateAgendaSlide=&quot;1&quot; showAgendaItem=&quot;1&quot; isBreak=&quot;0&quot; topic=&quot;Praktikumsprojekt&quot; agendaSlideId=&quot;3ca5217d-3e8c-45bb-a901-8cfeaead9eb1&quot; /&gt;&lt;item duration=&quot;30&quot; id=&quot;c478e76b-fc17-4ff8-b040-efe2ad760fd2&quot; parentId=&quot;&quot; level=&quot;1&quot; generateAgendaSlide=&quot;1&quot; showAgendaItem=&quot;1&quot; isBreak=&quot;0&quot; topic=&quot;Recap &amp;amp; Ausblick&quot; agendaSlideId=&quot;52f47b0e-ddfd-4616-9cdc-175859aadf99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2f47b0e-ddfd-4616-9cdc-175859aadf99_Topic"/>
  <p:tag name="EE4P_AGENDAWIZARD_CONTENT" val="/Recap &amp; Ausblick"/>
  <p:tag name="EE4P_AGENDAWIZARD_PROPERTIES" val="66.4567/252.4454/198.6109/28.2734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2f47b0e-ddfd-4616-9cdc-175859aadf99_ItemNo"/>
  <p:tag name="EE4P_AGENDAWIZARD_CONTENT" val="/4"/>
  <p:tag name="EE4P_AGENDAWIZARD_PROPERTIES" val="26.45669/252.4454/40/28.273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ca5217d-3e8c-45bb-a901-8cfeaead9eb1_Topic"/>
  <p:tag name="EE4P_AGENDAWIZARD_CONTENT" val="/Praktikumsprojekt"/>
  <p:tag name="EE4P_AGENDAWIZARD_PROPERTIES" val="66.4567/209.172/198.6109/28.273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ca5217d-3e8c-45bb-a901-8cfeaead9eb1_ItemNo"/>
  <p:tag name="EE4P_AGENDAWIZARD_CONTENT" val="/3"/>
  <p:tag name="EE4P_AGENDAWIZARD_PROPERTIES" val="26.45669/209.172/40/28.2734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ef754c8-62b8-44dd-8684-79604ed70b0c_Topic"/>
  <p:tag name="EE4P_AGENDAWIZARD_CONTENT" val="/Ausgewählte Aufgabenfelder"/>
  <p:tag name="EE4P_AGENDAWIZARD_PROPERTIES" val="66.4567/165.8985/198.6109/28.2734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ef754c8-62b8-44dd-8684-79604ed70b0c_ItemNo"/>
  <p:tag name="EE4P_AGENDAWIZARD_CONTENT" val="/2"/>
  <p:tag name="EE4P_AGENDAWIZARD_PROPERTIES" val="26.45669/165.8985/40/28.273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Topic"/>
  <p:tag name="EE4P_AGENDAWIZARD_CONTENT" val="/Aufgabenblöcke im Praktikum"/>
  <p:tag name="EE4P_AGENDAWIZARD_PROPERTIES" val="66.4567/122.625/198.6109/28.273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ItemNo"/>
  <p:tag name="EE4P_AGENDAWIZARD_CONTENT" val="/1"/>
  <p:tag name="EE4P_AGENDAWIZARD_PROPERTIES" val="26.45669/122.625/40/28.273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Topic"/>
  <p:tag name="EE4P_AGENDAWIZARD_CONTENT" val="/Aufgabenblöcke im Praktikum"/>
  <p:tag name="EE4P_AGENDAWIZARD_PROPERTIES" val="66.4567/122.625/198.6109/28.273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ItemNo"/>
  <p:tag name="EE4P_AGENDAWIZARD_CONTENT" val="/1"/>
  <p:tag name="EE4P_AGENDAWIZARD_PROPERTIES" val="26.45669/122.625/40/28.2734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ef754c8-62b8-44dd-8684-79604ed70b0c_Topic"/>
  <p:tag name="EE4P_AGENDAWIZARD_CONTENT" val="/Ausgewählte Aufgabenfelder"/>
  <p:tag name="EE4P_AGENDAWIZARD_PROPERTIES" val="66.4567/165.8985/198.6109/28.2734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ef754c8-62b8-44dd-8684-79604ed70b0c_ItemNo"/>
  <p:tag name="EE4P_AGENDAWIZARD_CONTENT" val="/2"/>
  <p:tag name="EE4P_AGENDAWIZARD_PROPERTIES" val="26.45669/165.8985/40/28.2734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ca5217d-3e8c-45bb-a901-8cfeaead9eb1_Topic"/>
  <p:tag name="EE4P_AGENDAWIZARD_CONTENT" val="/Praktikumsprojekt"/>
  <p:tag name="EE4P_AGENDAWIZARD_PROPERTIES" val="66.4567/209.172/198.6109/28.2734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ca5217d-3e8c-45bb-a901-8cfeaead9eb1_ItemNo"/>
  <p:tag name="EE4P_AGENDAWIZARD_CONTENT" val="/3"/>
  <p:tag name="EE4P_AGENDAWIZARD_PROPERTIES" val="26.45669/209.172/40/28.273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2f47b0e-ddfd-4616-9cdc-175859aadf99_Topic"/>
  <p:tag name="EE4P_AGENDAWIZARD_CONTENT" val="/Recap &amp; Ausblick"/>
  <p:tag name="EE4P_AGENDAWIZARD_PROPERTIES" val="66.4567/252.4454/198.6109/28.2734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2f47b0e-ddfd-4616-9cdc-175859aadf99_ItemNo"/>
  <p:tag name="EE4P_AGENDAWIZARD_CONTENT" val="/4"/>
  <p:tag name="EE4P_AGENDAWIZARD_PROPERTIES" val="26.45669/252.4454/40/28.273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_c7.vhSfaa6CnI7MM7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5a0de3c-3898-4109-9b26-c58a957ed03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85a0de3c-3898-4109-9b26-c58a957ed03c_Element"/>
</p:tagLst>
</file>

<file path=ppt/theme/theme1.xml><?xml version="1.0" encoding="utf-8"?>
<a:theme xmlns:a="http://schemas.openxmlformats.org/drawingml/2006/main" name="160229_1150_Master_16 9_ENGL">
  <a:themeElements>
    <a:clrScheme name="Crocus Light - 01-Multicolour">
      <a:dk1>
        <a:srgbClr val="2E2E2E"/>
      </a:dk1>
      <a:lt1>
        <a:srgbClr val="FFFFFF"/>
      </a:lt1>
      <a:dk2>
        <a:srgbClr val="737373"/>
      </a:dk2>
      <a:lt2>
        <a:srgbClr val="D8D8D8"/>
      </a:lt2>
      <a:accent1>
        <a:srgbClr val="4281A4"/>
      </a:accent1>
      <a:accent2>
        <a:srgbClr val="48A9A6"/>
      </a:accent2>
      <a:accent3>
        <a:srgbClr val="C1666B"/>
      </a:accent3>
      <a:accent4>
        <a:srgbClr val="D4B483"/>
      </a:accent4>
      <a:accent5>
        <a:srgbClr val="555358"/>
      </a:accent5>
      <a:accent6>
        <a:srgbClr val="8F9491"/>
      </a:accent6>
      <a:hlink>
        <a:srgbClr val="4281A4"/>
      </a:hlink>
      <a:folHlink>
        <a:srgbClr val="FFC000"/>
      </a:folHlink>
    </a:clrScheme>
    <a:fontScheme name="tk">
      <a:majorFont>
        <a:latin typeface="TKTypeBold"/>
        <a:ea typeface=""/>
        <a:cs typeface=""/>
      </a:majorFont>
      <a:minorFont>
        <a:latin typeface="TKType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1600" dirty="0" err="1" smtClean="0">
            <a:ln>
              <a:noFill/>
            </a:ln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>
          <a:lnSpc>
            <a:spcPct val="90000"/>
          </a:lnSpc>
          <a:spcBef>
            <a:spcPts val="600"/>
          </a:spcBef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407</Words>
  <Application>Microsoft Macintosh PowerPoint</Application>
  <PresentationFormat>Widescreen</PresentationFormat>
  <Paragraphs>146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TKTypeBold</vt:lpstr>
      <vt:lpstr>TKTypeMedium</vt:lpstr>
      <vt:lpstr>160229_1150_Master_16 9_ENGL</vt:lpstr>
      <vt:lpstr>think-cell Folie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Mika, Sebastian</dc:creator>
  <cp:lastModifiedBy>Maximilian Franke</cp:lastModifiedBy>
  <cp:revision>251</cp:revision>
  <dcterms:created xsi:type="dcterms:W3CDTF">2016-02-29T11:32:33Z</dcterms:created>
  <dcterms:modified xsi:type="dcterms:W3CDTF">2020-04-29T01:20:59Z</dcterms:modified>
</cp:coreProperties>
</file>