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522" r:id="rId3"/>
    <p:sldId id="539" r:id="rId4"/>
    <p:sldId id="529" r:id="rId5"/>
    <p:sldId id="530" r:id="rId6"/>
    <p:sldId id="531" r:id="rId7"/>
    <p:sldId id="532" r:id="rId8"/>
    <p:sldId id="540" r:id="rId9"/>
    <p:sldId id="535" r:id="rId10"/>
    <p:sldId id="534" r:id="rId11"/>
    <p:sldId id="536" r:id="rId12"/>
    <p:sldId id="537" r:id="rId13"/>
    <p:sldId id="538" r:id="rId1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5"/>
    <p:restoredTop sz="73878"/>
  </p:normalViewPr>
  <p:slideViewPr>
    <p:cSldViewPr snapToGrid="0" snapToObjects="1">
      <p:cViewPr varScale="1">
        <p:scale>
          <a:sx n="111" d="100"/>
          <a:sy n="111" d="100"/>
        </p:scale>
        <p:origin x="1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639C0-E780-2740-9208-C5D4C3286B91}" type="datetimeFigureOut">
              <a:rPr lang="en-US" smtClean="0"/>
              <a:t>7/22/22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E3A08-7328-9745-B1B3-79A0B857D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1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E3A08-7328-9745-B1B3-79A0B857D7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97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610F-B437-7845-93A2-E39D3FDCE9A6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F4C5-005F-764F-B105-6D13E06F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9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610F-B437-7845-93A2-E39D3FDCE9A6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F4C5-005F-764F-B105-6D13E06F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7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610F-B437-7845-93A2-E39D3FDCE9A6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F4C5-005F-764F-B105-6D13E06F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610F-B437-7845-93A2-E39D3FDCE9A6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F4C5-005F-764F-B105-6D13E06F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9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610F-B437-7845-93A2-E39D3FDCE9A6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F4C5-005F-764F-B105-6D13E06F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5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610F-B437-7845-93A2-E39D3FDCE9A6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F4C5-005F-764F-B105-6D13E06F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9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610F-B437-7845-93A2-E39D3FDCE9A6}" type="datetimeFigureOut">
              <a:rPr lang="en-US" smtClean="0"/>
              <a:t>7/22/22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F4C5-005F-764F-B105-6D13E06F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610F-B437-7845-93A2-E39D3FDCE9A6}" type="datetimeFigureOut">
              <a:rPr lang="en-US" smtClean="0"/>
              <a:t>7/22/22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F4C5-005F-764F-B105-6D13E06F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3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610F-B437-7845-93A2-E39D3FDCE9A6}" type="datetimeFigureOut">
              <a:rPr lang="en-US" smtClean="0"/>
              <a:t>7/22/22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F4C5-005F-764F-B105-6D13E06F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9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610F-B437-7845-93A2-E39D3FDCE9A6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F4C5-005F-764F-B105-6D13E06F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610F-B437-7845-93A2-E39D3FDCE9A6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F4C5-005F-764F-B105-6D13E06F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0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9610F-B437-7845-93A2-E39D3FDCE9A6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7F4C5-005F-764F-B105-6D13E06F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FB6F-FDF1-B243-A37E-27E376F93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Foundations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2F170-4879-5544-8ABB-6F35C616DB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Logical Foundations — Basics</a:t>
            </a:r>
          </a:p>
        </p:txBody>
      </p:sp>
    </p:spTree>
    <p:extLst>
      <p:ext uri="{BB962C8B-B14F-4D97-AF65-F5344CB8AC3E}">
        <p14:creationId xmlns:p14="http://schemas.microsoft.com/office/powerpoint/2010/main" val="165802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74F9CB-4F18-5447-A338-32A15EEA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718DCB-E412-F24E-995B-E0FB69AC6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[e1] and [e2] are </a:t>
            </a:r>
            <a:br>
              <a:rPr lang="en-US" dirty="0"/>
            </a:br>
            <a:r>
              <a:rPr lang="en-US" i="1" dirty="0"/>
              <a:t>definitionally equal</a:t>
            </a:r>
            <a:r>
              <a:rPr lang="en-US" dirty="0"/>
              <a:t> aka </a:t>
            </a:r>
            <a:r>
              <a:rPr lang="en-US" i="1" dirty="0"/>
              <a:t>convertible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if they fully reduce to alpha equivalent terms.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That's what [=] means.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Convertibility is </a:t>
            </a:r>
            <a:r>
              <a:rPr lang="en-US" i="1" dirty="0"/>
              <a:t>decidable</a:t>
            </a:r>
            <a:r>
              <a:rPr lang="en-US" dirty="0"/>
              <a:t> in Coq:  </a:t>
            </a:r>
            <a:r>
              <a:rPr lang="en-US" dirty="0" err="1"/>
              <a:t>Gallina</a:t>
            </a:r>
            <a:r>
              <a:rPr lang="en-US" dirty="0"/>
              <a:t> is </a:t>
            </a:r>
            <a:r>
              <a:rPr lang="en-US" i="1" dirty="0"/>
              <a:t>strongly normalizing.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That's what [reflexivity] does.</a:t>
            </a:r>
          </a:p>
        </p:txBody>
      </p:sp>
    </p:spTree>
    <p:extLst>
      <p:ext uri="{BB962C8B-B14F-4D97-AF65-F5344CB8AC3E}">
        <p14:creationId xmlns:p14="http://schemas.microsoft.com/office/powerpoint/2010/main" val="1435743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723F-5F03-D64E-8E1C-1783E758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simpl</a:t>
            </a:r>
            <a:r>
              <a:rPr lang="en-US" dirty="0"/>
              <a:t>]'s smarts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28B9B-E505-0742-AFC7-4ED703A60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Roughly: 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simpl</a:t>
            </a:r>
            <a:r>
              <a:rPr lang="en-US" dirty="0"/>
              <a:t>] does full reduction, </a:t>
            </a:r>
          </a:p>
          <a:p>
            <a:pPr marL="0" indent="0">
              <a:buNone/>
            </a:pPr>
            <a:r>
              <a:rPr lang="en-US" dirty="0"/>
              <a:t>  except it won't [delta] reduce </a:t>
            </a:r>
          </a:p>
          <a:p>
            <a:pPr marL="0" indent="0">
              <a:buNone/>
            </a:pPr>
            <a:r>
              <a:rPr lang="en-US" dirty="0"/>
              <a:t>    unless an [iota] reduction is immediately triggered.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is,</a:t>
            </a:r>
          </a:p>
          <a:p>
            <a:pPr marL="0" indent="0">
              <a:buNone/>
            </a:pPr>
            <a:r>
              <a:rPr lang="en-US" dirty="0"/>
              <a:t>  names won't be expanded</a:t>
            </a:r>
          </a:p>
          <a:p>
            <a:pPr marL="0" indent="0">
              <a:buNone/>
            </a:pPr>
            <a:r>
              <a:rPr lang="en-US" dirty="0"/>
              <a:t>    unless doing so causes a pattern match to simplify.</a:t>
            </a:r>
          </a:p>
        </p:txBody>
      </p:sp>
    </p:spTree>
    <p:extLst>
      <p:ext uri="{BB962C8B-B14F-4D97-AF65-F5344CB8AC3E}">
        <p14:creationId xmlns:p14="http://schemas.microsoft.com/office/powerpoint/2010/main" val="312562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0995-9664-5145-A4C9-DC029921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BB921-F2A2-D34A-8938-EE0C0C5B8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 of recursive call is iota, not beta</a:t>
            </a:r>
          </a:p>
        </p:txBody>
      </p:sp>
    </p:spTree>
    <p:extLst>
      <p:ext uri="{BB962C8B-B14F-4D97-AF65-F5344CB8AC3E}">
        <p14:creationId xmlns:p14="http://schemas.microsoft.com/office/powerpoint/2010/main" val="2699108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723F-5F03-D64E-8E1C-1783E758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simpl</a:t>
            </a:r>
            <a:r>
              <a:rPr lang="en-US" dirty="0"/>
              <a:t>]'s smarts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28B9B-E505-0742-AFC7-4ED703A60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Roughly: 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simpl</a:t>
            </a:r>
            <a:r>
              <a:rPr lang="en-US" dirty="0"/>
              <a:t>] does full reduction, </a:t>
            </a:r>
          </a:p>
          <a:p>
            <a:pPr marL="0" indent="0">
              <a:buNone/>
            </a:pPr>
            <a:r>
              <a:rPr lang="en-US" dirty="0"/>
              <a:t>  except it won't [delta] reduce </a:t>
            </a:r>
          </a:p>
          <a:p>
            <a:pPr marL="0" indent="0">
              <a:buNone/>
            </a:pPr>
            <a:r>
              <a:rPr lang="en-US" dirty="0"/>
              <a:t>    unless an [iota] reduction is immediately triggered.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is,</a:t>
            </a:r>
          </a:p>
          <a:p>
            <a:pPr marL="0" indent="0">
              <a:buNone/>
            </a:pPr>
            <a:r>
              <a:rPr lang="en-US" dirty="0"/>
              <a:t>  recursive functions won't be expanded</a:t>
            </a:r>
          </a:p>
          <a:p>
            <a:pPr marL="0" indent="0">
              <a:buNone/>
            </a:pPr>
            <a:r>
              <a:rPr lang="en-US" dirty="0"/>
              <a:t>    unless doing so causes a function application to simplify.</a:t>
            </a:r>
          </a:p>
        </p:txBody>
      </p:sp>
    </p:spTree>
    <p:extLst>
      <p:ext uri="{BB962C8B-B14F-4D97-AF65-F5344CB8AC3E}">
        <p14:creationId xmlns:p14="http://schemas.microsoft.com/office/powerpoint/2010/main" val="363261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2ADE-0A1F-484D-89EA-524E23C4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Coq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1BBB8-34A7-6047-AFE4-959BA92B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Vernacular: </a:t>
            </a:r>
            <a:r>
              <a:rPr lang="en-US" dirty="0"/>
              <a:t>Check, Theorem, Proof, Qed, ...</a:t>
            </a:r>
          </a:p>
          <a:p>
            <a:r>
              <a:rPr lang="en-US" b="1" dirty="0" err="1"/>
              <a:t>Gallina</a:t>
            </a:r>
            <a:r>
              <a:rPr lang="en-US" b="1" dirty="0"/>
              <a:t>: </a:t>
            </a:r>
            <a:r>
              <a:rPr lang="en-US" dirty="0"/>
              <a:t>match, if, </a:t>
            </a:r>
            <a:r>
              <a:rPr lang="en-US" dirty="0" err="1"/>
              <a:t>forall</a:t>
            </a:r>
            <a:r>
              <a:rPr lang="en-US" dirty="0"/>
              <a:t>, ...</a:t>
            </a:r>
          </a:p>
          <a:p>
            <a:r>
              <a:rPr lang="en-US" b="1" dirty="0" err="1"/>
              <a:t>Ltac</a:t>
            </a:r>
            <a:r>
              <a:rPr lang="en-US" b="1" dirty="0"/>
              <a:t>: </a:t>
            </a:r>
            <a:r>
              <a:rPr lang="en-US" dirty="0"/>
              <a:t>intros, </a:t>
            </a:r>
            <a:r>
              <a:rPr lang="en-US" dirty="0" err="1"/>
              <a:t>simpl</a:t>
            </a:r>
            <a:r>
              <a:rPr lang="en-US" dirty="0"/>
              <a:t>, reflexivity, destruct, ...</a:t>
            </a:r>
          </a:p>
        </p:txBody>
      </p:sp>
    </p:spTree>
    <p:extLst>
      <p:ext uri="{BB962C8B-B14F-4D97-AF65-F5344CB8AC3E}">
        <p14:creationId xmlns:p14="http://schemas.microsoft.com/office/powerpoint/2010/main" val="226185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C77391-BBE1-064B-A486-5C37E3896C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51"/>
          <a:stretch/>
        </p:blipFill>
        <p:spPr>
          <a:xfrm>
            <a:off x="0" y="0"/>
            <a:ext cx="9173198" cy="475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5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ADEBC-DF67-5844-A19D-337A942B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636305-C678-6843-A7B8-30C86C88F6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Alpha equivalence: names don't matter</a:t>
                </a:r>
              </a:p>
              <a:p>
                <a:r>
                  <a:rPr lang="en-US" dirty="0"/>
                  <a:t>Beta reduction: application and substitution</a:t>
                </a:r>
              </a:p>
              <a:p>
                <a:pPr lvl="1"/>
                <a:r>
                  <a:rPr lang="en-US" dirty="0"/>
                  <a:t>Call-by-value: reduce application after reducing argument to value</a:t>
                </a:r>
              </a:p>
              <a:p>
                <a:pPr lvl="1"/>
                <a:r>
                  <a:rPr lang="en-US" dirty="0"/>
                  <a:t>Call-by-name: reduce application before reducing argument to value</a:t>
                </a:r>
              </a:p>
              <a:p>
                <a:pPr lvl="1"/>
                <a:r>
                  <a:rPr lang="en-US" dirty="0"/>
                  <a:t>Full: reduce any application, any time, any where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636305-C678-6843-A7B8-30C86C88F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49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EB63-E7B2-DD44-9966-9F3ED6CF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4256C-5253-E949-96E1-BD533EFACABB}"/>
              </a:ext>
            </a:extLst>
          </p:cNvPr>
          <p:cNvSpPr txBox="1"/>
          <p:nvPr/>
        </p:nvSpPr>
        <p:spPr>
          <a:xfrm>
            <a:off x="4163183" y="1795671"/>
            <a:ext cx="3754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4C554-A43B-E447-8ABC-CE04EE990A77}"/>
              </a:ext>
            </a:extLst>
          </p:cNvPr>
          <p:cNvSpPr txBox="1"/>
          <p:nvPr/>
        </p:nvSpPr>
        <p:spPr>
          <a:xfrm>
            <a:off x="3408219" y="2857500"/>
            <a:ext cx="5052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e</a:t>
            </a:r>
            <a:r>
              <a:rPr lang="en-US" sz="3000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786230-4020-114B-BDEF-ECB6E80D119E}"/>
              </a:ext>
            </a:extLst>
          </p:cNvPr>
          <p:cNvSpPr txBox="1"/>
          <p:nvPr/>
        </p:nvSpPr>
        <p:spPr>
          <a:xfrm>
            <a:off x="4805445" y="2857500"/>
            <a:ext cx="5052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e</a:t>
            </a:r>
            <a:r>
              <a:rPr lang="en-US" sz="3000" baseline="-25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E520D-FCEA-4E46-87F2-F579F0ACA78C}"/>
              </a:ext>
            </a:extLst>
          </p:cNvPr>
          <p:cNvSpPr txBox="1"/>
          <p:nvPr/>
        </p:nvSpPr>
        <p:spPr>
          <a:xfrm>
            <a:off x="4163182" y="3926790"/>
            <a:ext cx="4603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e'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F44A7A-415E-0A4D-82AC-FDAAC1B6E37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660853" y="2349669"/>
            <a:ext cx="690042" cy="5078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91B3C8-2A95-454F-B7B6-85243C9A4569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350895" y="2349669"/>
            <a:ext cx="707184" cy="5078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F11EC9-B8CE-7E45-8581-35365DC11586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660853" y="3411498"/>
            <a:ext cx="732520" cy="5152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E8467C-BCC8-634A-B013-13DCB58C1CD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393373" y="3411498"/>
            <a:ext cx="664706" cy="5152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16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946D3C-DC95-5D46-A328-40663DF3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tactics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477B2-F550-9A43-B810-893712F6B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simpl</a:t>
            </a:r>
            <a:r>
              <a:rPr lang="en-US" dirty="0"/>
              <a:t>]: "human readable" smart choices about reductions</a:t>
            </a:r>
          </a:p>
          <a:p>
            <a:r>
              <a:rPr lang="en-US" dirty="0"/>
              <a:t>[</a:t>
            </a:r>
            <a:r>
              <a:rPr lang="en-US" dirty="0" err="1"/>
              <a:t>cbn</a:t>
            </a:r>
            <a:r>
              <a:rPr lang="en-US" dirty="0"/>
              <a:t>]: newer than [</a:t>
            </a:r>
            <a:r>
              <a:rPr lang="en-US" dirty="0" err="1"/>
              <a:t>simpl</a:t>
            </a:r>
            <a:r>
              <a:rPr lang="en-US" dirty="0"/>
              <a:t>], some say it's even smarter</a:t>
            </a:r>
          </a:p>
          <a:p>
            <a:r>
              <a:rPr lang="en-US" dirty="0"/>
              <a:t>[</a:t>
            </a:r>
            <a:r>
              <a:rPr lang="en-US" dirty="0" err="1"/>
              <a:t>cbv</a:t>
            </a:r>
            <a:r>
              <a:rPr lang="en-US" dirty="0"/>
              <a:t>]: fully compute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93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E5FC-F4BC-FE43-B047-F73505A2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[reflexivity]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E2C5-2ED9-5A46-A450-C579944BF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Finishes a proof "by reflexivity of equality"</a:t>
            </a:r>
          </a:p>
          <a:p>
            <a:r>
              <a:rPr lang="en-US" dirty="0"/>
              <a:t>To prove [e1 = e2], fully reduce [e1] and [e2]</a:t>
            </a:r>
          </a:p>
          <a:p>
            <a:pPr lvl="1"/>
            <a:r>
              <a:rPr lang="en-US" dirty="0"/>
              <a:t>If the results are alpha-equivalent, succeed</a:t>
            </a:r>
          </a:p>
          <a:p>
            <a:pPr lvl="1"/>
            <a:r>
              <a:rPr lang="en-US" dirty="0"/>
              <a:t>Otherwise fail</a:t>
            </a:r>
          </a:p>
          <a:p>
            <a:r>
              <a:rPr lang="en-US" dirty="0"/>
              <a:t>So never necessary to [</a:t>
            </a:r>
            <a:r>
              <a:rPr lang="en-US" dirty="0" err="1"/>
              <a:t>simpl</a:t>
            </a:r>
            <a:r>
              <a:rPr lang="en-US" dirty="0"/>
              <a:t>] before [reflexivity]</a:t>
            </a:r>
          </a:p>
        </p:txBody>
      </p:sp>
    </p:spTree>
    <p:extLst>
      <p:ext uri="{BB962C8B-B14F-4D97-AF65-F5344CB8AC3E}">
        <p14:creationId xmlns:p14="http://schemas.microsoft.com/office/powerpoint/2010/main" val="1443572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C54B77-3DDE-CF4F-B006-33BA0C15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Gallina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A4F517A-6826-EF4D-9406-81EEA79B904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More than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A4F517A-6826-EF4D-9406-81EEA79B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44" t="-5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26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04197E-BC1F-6141-9B2A-5FE6B066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Gallina</a:t>
            </a:r>
            <a:r>
              <a:rPr lang="en-US" dirty="0"/>
              <a:t> adds...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0047FB-428B-554D-859C-CA393F381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Definitions (delta reduction)</a:t>
            </a:r>
          </a:p>
          <a:p>
            <a:r>
              <a:rPr lang="en-US" dirty="0"/>
              <a:t>Inductive types, pattern matching, recursion (iota reduction)</a:t>
            </a:r>
          </a:p>
          <a:p>
            <a:r>
              <a:rPr lang="en-US" dirty="0"/>
              <a:t>Let bindings (zeta reduction)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cbv</a:t>
            </a:r>
            <a:r>
              <a:rPr lang="en-US" dirty="0"/>
              <a:t>] takes flags to selectively enable each kind of reduction</a:t>
            </a:r>
          </a:p>
          <a:p>
            <a:r>
              <a:rPr lang="en-US" dirty="0"/>
              <a:t>[compute] is shorthand for [beta delta iota zeta]</a:t>
            </a:r>
          </a:p>
        </p:txBody>
      </p:sp>
    </p:spTree>
    <p:extLst>
      <p:ext uri="{BB962C8B-B14F-4D97-AF65-F5344CB8AC3E}">
        <p14:creationId xmlns:p14="http://schemas.microsoft.com/office/powerpoint/2010/main" val="171782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781</TotalTime>
  <Words>393</Words>
  <Application>Microsoft Macintosh PowerPoint</Application>
  <PresentationFormat>On-screen Show (16:10)</PresentationFormat>
  <Paragraphs>65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Software Foundations</vt:lpstr>
      <vt:lpstr>Coq Syntax</vt:lpstr>
      <vt:lpstr>PowerPoint Presentation</vt:lpstr>
      <vt:lpstr>Lambda Calculus</vt:lpstr>
      <vt:lpstr>Confluence</vt:lpstr>
      <vt:lpstr>Reduction tactics</vt:lpstr>
      <vt:lpstr>[reflexivity]</vt:lpstr>
      <vt:lpstr>Gallina</vt:lpstr>
      <vt:lpstr>Gallina adds...</vt:lpstr>
      <vt:lpstr>Convertibility</vt:lpstr>
      <vt:lpstr>[simpl]'s smarts</vt:lpstr>
      <vt:lpstr>Recursion</vt:lpstr>
      <vt:lpstr>[simpl]'s smarts (again)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Verification</dc:title>
  <dc:creator>clarksmr@gmail.com</dc:creator>
  <cp:lastModifiedBy>clarksmr@gmail.com</cp:lastModifiedBy>
  <cp:revision>27</cp:revision>
  <dcterms:created xsi:type="dcterms:W3CDTF">2022-01-21T22:05:38Z</dcterms:created>
  <dcterms:modified xsi:type="dcterms:W3CDTF">2022-07-22T17:38:27Z</dcterms:modified>
</cp:coreProperties>
</file>