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524" r:id="rId23"/>
    <p:sldId id="525" r:id="rId24"/>
    <p:sldId id="279" r:id="rId25"/>
    <p:sldId id="523" r:id="rId26"/>
    <p:sldId id="289" r:id="rId27"/>
    <p:sldId id="281" r:id="rId28"/>
    <p:sldId id="282" r:id="rId29"/>
    <p:sldId id="283" r:id="rId30"/>
    <p:sldId id="284" r:id="rId31"/>
    <p:sldId id="526" r:id="rId32"/>
    <p:sldId id="285" r:id="rId33"/>
    <p:sldId id="290" r:id="rId3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75"/>
    <p:restoredTop sz="73878"/>
  </p:normalViewPr>
  <p:slideViewPr>
    <p:cSldViewPr snapToGrid="0" snapToObjects="1">
      <p:cViewPr varScale="1">
        <p:scale>
          <a:sx n="111" d="100"/>
          <a:sy n="111" d="100"/>
        </p:scale>
        <p:origin x="1952" y="192"/>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639C0-E780-2740-9208-C5D4C3286B91}" type="datetimeFigureOut">
              <a:rPr lang="en-US" smtClean="0"/>
              <a:t>7/6/22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E3A08-7328-9745-B1B3-79A0B857D72D}" type="slidenum">
              <a:rPr lang="en-US" smtClean="0"/>
              <a:t>‹#›</a:t>
            </a:fld>
            <a:endParaRPr lang="en-US"/>
          </a:p>
        </p:txBody>
      </p:sp>
    </p:spTree>
    <p:extLst>
      <p:ext uri="{BB962C8B-B14F-4D97-AF65-F5344CB8AC3E}">
        <p14:creationId xmlns:p14="http://schemas.microsoft.com/office/powerpoint/2010/main" val="420631783"/>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python.org/3/library/typing.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mypy-lang.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We begin with Software Foundations, volume 1, which is titled "Logical Foundations", and with the Preface chapter in it.  Right off the bat, I'm going to deviate from the textbook already and give you my own take on why this material is so exciting.</a:t>
            </a:r>
          </a:p>
        </p:txBody>
      </p:sp>
      <p:sp>
        <p:nvSpPr>
          <p:cNvPr id="4" name="Slide Number Placeholder 3"/>
          <p:cNvSpPr>
            <a:spLocks noGrp="1"/>
          </p:cNvSpPr>
          <p:nvPr>
            <p:ph type="sldNum" sz="quarter" idx="5"/>
          </p:nvPr>
        </p:nvSpPr>
        <p:spPr/>
        <p:txBody>
          <a:bodyPr/>
          <a:lstStyle/>
          <a:p>
            <a:fld id="{9B8E3A08-7328-9745-B1B3-79A0B857D72D}" type="slidenum">
              <a:rPr lang="en-US" smtClean="0"/>
              <a:t>1</a:t>
            </a:fld>
            <a:endParaRPr lang="en-US"/>
          </a:p>
        </p:txBody>
      </p:sp>
    </p:spTree>
    <p:extLst>
      <p:ext uri="{BB962C8B-B14F-4D97-AF65-F5344CB8AC3E}">
        <p14:creationId xmlns:p14="http://schemas.microsoft.com/office/powerpoint/2010/main" val="1007797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20</a:t>
            </a:fld>
            <a:endParaRPr lang="en-US"/>
          </a:p>
        </p:txBody>
      </p:sp>
    </p:spTree>
    <p:extLst>
      <p:ext uri="{BB962C8B-B14F-4D97-AF65-F5344CB8AC3E}">
        <p14:creationId xmlns:p14="http://schemas.microsoft.com/office/powerpoint/2010/main" val="3748737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22</a:t>
            </a:fld>
            <a:endParaRPr lang="en-US"/>
          </a:p>
        </p:txBody>
      </p:sp>
    </p:spTree>
    <p:extLst>
      <p:ext uri="{BB962C8B-B14F-4D97-AF65-F5344CB8AC3E}">
        <p14:creationId xmlns:p14="http://schemas.microsoft.com/office/powerpoint/2010/main" val="30567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25</a:t>
            </a:fld>
            <a:endParaRPr lang="en-US"/>
          </a:p>
        </p:txBody>
      </p:sp>
    </p:spTree>
    <p:extLst>
      <p:ext uri="{BB962C8B-B14F-4D97-AF65-F5344CB8AC3E}">
        <p14:creationId xmlns:p14="http://schemas.microsoft.com/office/powerpoint/2010/main" val="381037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27</a:t>
            </a:fld>
            <a:endParaRPr lang="en-US"/>
          </a:p>
        </p:txBody>
      </p:sp>
    </p:spTree>
    <p:extLst>
      <p:ext uri="{BB962C8B-B14F-4D97-AF65-F5344CB8AC3E}">
        <p14:creationId xmlns:p14="http://schemas.microsoft.com/office/powerpoint/2010/main" val="3315945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28</a:t>
            </a:fld>
            <a:endParaRPr lang="en-US"/>
          </a:p>
        </p:txBody>
      </p:sp>
    </p:spTree>
    <p:extLst>
      <p:ext uri="{BB962C8B-B14F-4D97-AF65-F5344CB8AC3E}">
        <p14:creationId xmlns:p14="http://schemas.microsoft.com/office/powerpoint/2010/main" val="2982023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30</a:t>
            </a:fld>
            <a:endParaRPr lang="en-US"/>
          </a:p>
        </p:txBody>
      </p:sp>
    </p:spTree>
    <p:extLst>
      <p:ext uri="{BB962C8B-B14F-4D97-AF65-F5344CB8AC3E}">
        <p14:creationId xmlns:p14="http://schemas.microsoft.com/office/powerpoint/2010/main" val="2475047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32</a:t>
            </a:fld>
            <a:endParaRPr lang="en-US"/>
          </a:p>
        </p:txBody>
      </p:sp>
    </p:spTree>
    <p:extLst>
      <p:ext uri="{BB962C8B-B14F-4D97-AF65-F5344CB8AC3E}">
        <p14:creationId xmlns:p14="http://schemas.microsoft.com/office/powerpoint/2010/main" val="6984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US" sz="936" kern="1200" dirty="0">
                <a:solidFill>
                  <a:schemeClr val="tx1"/>
                </a:solidFill>
                <a:effectLst/>
                <a:latin typeface="+mn-lt"/>
                <a:ea typeface="+mn-ea"/>
                <a:cs typeface="+mn-cs"/>
              </a:rPr>
              <a:t>An undergraduate CS major takes their first programming class, which is taught in Python. Many of the undergraduate’s classmates turn in programs that raise exceptions and lose points. But this clever undergraduate discovers </a:t>
            </a:r>
            <a:r>
              <a:rPr lang="en-US" sz="936" i="1" kern="1200" dirty="0">
                <a:solidFill>
                  <a:schemeClr val="tx1"/>
                </a:solidFill>
                <a:effectLst/>
                <a:latin typeface="+mn-lt"/>
                <a:ea typeface="+mn-ea"/>
                <a:cs typeface="+mn-cs"/>
                <a:hlinkClick r:id="rId3"/>
              </a:rPr>
              <a:t>type hinting</a:t>
            </a:r>
            <a:r>
              <a:rPr lang="en-US" sz="936" kern="1200" dirty="0">
                <a:solidFill>
                  <a:schemeClr val="tx1"/>
                </a:solidFill>
                <a:effectLst/>
                <a:latin typeface="+mn-lt"/>
                <a:ea typeface="+mn-ea"/>
                <a:cs typeface="+mn-cs"/>
              </a:rPr>
              <a:t> and </a:t>
            </a:r>
            <a:r>
              <a:rPr lang="en-US" sz="936" kern="1200" dirty="0">
                <a:solidFill>
                  <a:schemeClr val="tx1"/>
                </a:solidFill>
                <a:effectLst/>
                <a:latin typeface="+mn-lt"/>
                <a:ea typeface="+mn-ea"/>
                <a:cs typeface="+mn-cs"/>
                <a:hlinkClick r:id="rId4"/>
              </a:rPr>
              <a:t>mypy</a:t>
            </a:r>
            <a:r>
              <a:rPr lang="en-US" sz="936" kern="1200" dirty="0">
                <a:solidFill>
                  <a:schemeClr val="tx1"/>
                </a:solidFill>
                <a:effectLst/>
                <a:latin typeface="+mn-lt"/>
                <a:ea typeface="+mn-ea"/>
                <a:cs typeface="+mn-cs"/>
              </a:rPr>
              <a:t>, a static type checker for Python. The type errors are eliminated, the exceptions are gone, and the programmer gets the top score on the assignment.</a:t>
            </a:r>
          </a:p>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2</a:t>
            </a:fld>
            <a:endParaRPr lang="en-US"/>
          </a:p>
        </p:txBody>
      </p:sp>
    </p:spTree>
    <p:extLst>
      <p:ext uri="{BB962C8B-B14F-4D97-AF65-F5344CB8AC3E}">
        <p14:creationId xmlns:p14="http://schemas.microsoft.com/office/powerpoint/2010/main" val="348199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US" sz="936" kern="1200" dirty="0">
                <a:solidFill>
                  <a:schemeClr val="tx1"/>
                </a:solidFill>
                <a:effectLst/>
                <a:latin typeface="+mn-lt"/>
                <a:ea typeface="+mn-ea"/>
                <a:cs typeface="+mn-cs"/>
              </a:rPr>
              <a:t>A mathematician finds a proof of a theorem for which there is a $1 million prize. The catch is, the proof requires checking 1,834 special cases by hand. It would take 100 person-years to do that. So the mathematician writes a program that checks them mechanically in about 1000 hours. The prize committee is deadlocked: half of them want to award it, but the other half don’t accept this technique as truly proving the theorem.</a:t>
            </a:r>
          </a:p>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3</a:t>
            </a:fld>
            <a:endParaRPr lang="en-US"/>
          </a:p>
        </p:txBody>
      </p:sp>
    </p:spTree>
    <p:extLst>
      <p:ext uri="{BB962C8B-B14F-4D97-AF65-F5344CB8AC3E}">
        <p14:creationId xmlns:p14="http://schemas.microsoft.com/office/powerpoint/2010/main" val="27672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US" sz="936" kern="1200" dirty="0">
                <a:solidFill>
                  <a:schemeClr val="tx1"/>
                </a:solidFill>
                <a:effectLst/>
                <a:latin typeface="+mn-lt"/>
                <a:ea typeface="+mn-ea"/>
                <a:cs typeface="+mn-cs"/>
              </a:rPr>
              <a:t>A PhD student develops the next big programming language, the one that everyone is going to want to adopt for smart contracts stored on the blockchain . It has an easy-to-use type system that hides incredible complexity from developers. The correctness of that type system is established by a 200 page proof in a dissertation. The student’s doctoral committee —a trio of busy professors— doesn’t have time to check all the proofs. But they form a startup anyway. Two years later, the money is all gone because an unnoticed error means the language can never succeed.</a:t>
            </a:r>
          </a:p>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4</a:t>
            </a:fld>
            <a:endParaRPr lang="en-US"/>
          </a:p>
        </p:txBody>
      </p:sp>
    </p:spTree>
    <p:extLst>
      <p:ext uri="{BB962C8B-B14F-4D97-AF65-F5344CB8AC3E}">
        <p14:creationId xmlns:p14="http://schemas.microsoft.com/office/powerpoint/2010/main" val="256461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US" sz="936" kern="1200" dirty="0">
                <a:solidFill>
                  <a:schemeClr val="tx1"/>
                </a:solidFill>
                <a:effectLst/>
                <a:latin typeface="+mn-lt"/>
                <a:ea typeface="+mn-ea"/>
                <a:cs typeface="+mn-cs"/>
              </a:rPr>
              <a:t>A developer at a FAANG company pushes new code into production. Within minutes, the company’s services become unavailable. The outage is all over the news that day. Stock prices fall and profits are down, at least temporarily.</a:t>
            </a:r>
          </a:p>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5</a:t>
            </a:fld>
            <a:endParaRPr lang="en-US"/>
          </a:p>
        </p:txBody>
      </p:sp>
    </p:spTree>
    <p:extLst>
      <p:ext uri="{BB962C8B-B14F-4D97-AF65-F5344CB8AC3E}">
        <p14:creationId xmlns:p14="http://schemas.microsoft.com/office/powerpoint/2010/main" val="3694537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US" sz="936" kern="1200" dirty="0">
                <a:solidFill>
                  <a:schemeClr val="tx1"/>
                </a:solidFill>
                <a:effectLst/>
                <a:latin typeface="+mn-lt"/>
                <a:ea typeface="+mn-ea"/>
                <a:cs typeface="+mn-cs"/>
              </a:rPr>
              <a:t>A bank changes from magnetic-stripe cards to cards that have an embedded microprocessor running Java code. The cards can be used to conduct transactions at ATMs and point-of-sale (POS) terminals throughout the world. The intent was to defeat common forms of fraud. But, an error in the code could </a:t>
            </a:r>
            <a:r>
              <a:rPr lang="en-US" sz="936" i="1" kern="1200" dirty="0">
                <a:solidFill>
                  <a:schemeClr val="tx1"/>
                </a:solidFill>
                <a:effectLst/>
                <a:latin typeface="+mn-lt"/>
                <a:ea typeface="+mn-ea"/>
                <a:cs typeface="+mn-cs"/>
              </a:rPr>
              <a:t>enable</a:t>
            </a:r>
            <a:r>
              <a:rPr lang="en-US" sz="936" kern="1200" dirty="0">
                <a:solidFill>
                  <a:schemeClr val="tx1"/>
                </a:solidFill>
                <a:effectLst/>
                <a:latin typeface="+mn-lt"/>
                <a:ea typeface="+mn-ea"/>
                <a:cs typeface="+mn-cs"/>
              </a:rPr>
              <a:t> massive banking fraud.</a:t>
            </a:r>
          </a:p>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6</a:t>
            </a:fld>
            <a:endParaRPr lang="en-US"/>
          </a:p>
        </p:txBody>
      </p:sp>
    </p:spTree>
    <p:extLst>
      <p:ext uri="{BB962C8B-B14F-4D97-AF65-F5344CB8AC3E}">
        <p14:creationId xmlns:p14="http://schemas.microsoft.com/office/powerpoint/2010/main" val="332615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lvl="0"/>
            <a:r>
              <a:rPr lang="en-US" sz="936" kern="1200" dirty="0">
                <a:solidFill>
                  <a:schemeClr val="tx1"/>
                </a:solidFill>
                <a:effectLst/>
                <a:latin typeface="+mn-lt"/>
                <a:ea typeface="+mn-ea"/>
                <a:cs typeface="+mn-cs"/>
              </a:rPr>
              <a:t>A medical device is implanted in a patient’s body, or is used for external treatment. The device runs a program that manipulates energy, or dispenses radiation, or administers chemicals. The correctness of the program is literally is a matter of life or death.</a:t>
            </a:r>
          </a:p>
        </p:txBody>
      </p:sp>
      <p:sp>
        <p:nvSpPr>
          <p:cNvPr id="4" name="Slide Number Placeholder 3"/>
          <p:cNvSpPr>
            <a:spLocks noGrp="1"/>
          </p:cNvSpPr>
          <p:nvPr>
            <p:ph type="sldNum" sz="quarter" idx="5"/>
          </p:nvPr>
        </p:nvSpPr>
        <p:spPr/>
        <p:txBody>
          <a:bodyPr/>
          <a:lstStyle/>
          <a:p>
            <a:fld id="{9B8E3A08-7328-9745-B1B3-79A0B857D72D}" type="slidenum">
              <a:rPr lang="en-US" smtClean="0"/>
              <a:t>7</a:t>
            </a:fld>
            <a:endParaRPr lang="en-US"/>
          </a:p>
        </p:txBody>
      </p:sp>
    </p:spTree>
    <p:extLst>
      <p:ext uri="{BB962C8B-B14F-4D97-AF65-F5344CB8AC3E}">
        <p14:creationId xmlns:p14="http://schemas.microsoft.com/office/powerpoint/2010/main" val="1955042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US" sz="936" kern="1200" dirty="0">
                <a:solidFill>
                  <a:schemeClr val="tx1"/>
                </a:solidFill>
                <a:effectLst/>
                <a:latin typeface="+mn-lt"/>
                <a:ea typeface="+mn-ea"/>
                <a:cs typeface="+mn-cs"/>
              </a:rPr>
              <a:t>From the smallest to the biggest situations, these programmers want to know that their code is correct. Maybe you have, too. But how would you know?</a:t>
            </a:r>
          </a:p>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8</a:t>
            </a:fld>
            <a:endParaRPr lang="en-US"/>
          </a:p>
        </p:txBody>
      </p:sp>
    </p:spTree>
    <p:extLst>
      <p:ext uri="{BB962C8B-B14F-4D97-AF65-F5344CB8AC3E}">
        <p14:creationId xmlns:p14="http://schemas.microsoft.com/office/powerpoint/2010/main" val="3288811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8E3A08-7328-9745-B1B3-79A0B857D72D}" type="slidenum">
              <a:rPr lang="en-US" smtClean="0"/>
              <a:t>15</a:t>
            </a:fld>
            <a:endParaRPr lang="en-US"/>
          </a:p>
        </p:txBody>
      </p:sp>
    </p:spTree>
    <p:extLst>
      <p:ext uri="{BB962C8B-B14F-4D97-AF65-F5344CB8AC3E}">
        <p14:creationId xmlns:p14="http://schemas.microsoft.com/office/powerpoint/2010/main" val="116779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69610F-B437-7845-93A2-E39D3FDCE9A6}"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F4C5-005F-764F-B105-6D13E06FA4E7}" type="slidenum">
              <a:rPr lang="en-US" smtClean="0"/>
              <a:t>‹#›</a:t>
            </a:fld>
            <a:endParaRPr lang="en-US"/>
          </a:p>
        </p:txBody>
      </p:sp>
    </p:spTree>
    <p:extLst>
      <p:ext uri="{BB962C8B-B14F-4D97-AF65-F5344CB8AC3E}">
        <p14:creationId xmlns:p14="http://schemas.microsoft.com/office/powerpoint/2010/main" val="165792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9610F-B437-7845-93A2-E39D3FDCE9A6}"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F4C5-005F-764F-B105-6D13E06FA4E7}" type="slidenum">
              <a:rPr lang="en-US" smtClean="0"/>
              <a:t>‹#›</a:t>
            </a:fld>
            <a:endParaRPr lang="en-US"/>
          </a:p>
        </p:txBody>
      </p:sp>
    </p:spTree>
    <p:extLst>
      <p:ext uri="{BB962C8B-B14F-4D97-AF65-F5344CB8AC3E}">
        <p14:creationId xmlns:p14="http://schemas.microsoft.com/office/powerpoint/2010/main" val="347175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9610F-B437-7845-93A2-E39D3FDCE9A6}"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F4C5-005F-764F-B105-6D13E06FA4E7}" type="slidenum">
              <a:rPr lang="en-US" smtClean="0"/>
              <a:t>‹#›</a:t>
            </a:fld>
            <a:endParaRPr lang="en-US"/>
          </a:p>
        </p:txBody>
      </p:sp>
    </p:spTree>
    <p:extLst>
      <p:ext uri="{BB962C8B-B14F-4D97-AF65-F5344CB8AC3E}">
        <p14:creationId xmlns:p14="http://schemas.microsoft.com/office/powerpoint/2010/main" val="211426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9610F-B437-7845-93A2-E39D3FDCE9A6}"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F4C5-005F-764F-B105-6D13E06FA4E7}" type="slidenum">
              <a:rPr lang="en-US" smtClean="0"/>
              <a:t>‹#›</a:t>
            </a:fld>
            <a:endParaRPr lang="en-US"/>
          </a:p>
        </p:txBody>
      </p:sp>
    </p:spTree>
    <p:extLst>
      <p:ext uri="{BB962C8B-B14F-4D97-AF65-F5344CB8AC3E}">
        <p14:creationId xmlns:p14="http://schemas.microsoft.com/office/powerpoint/2010/main" val="218173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9610F-B437-7845-93A2-E39D3FDCE9A6}"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F4C5-005F-764F-B105-6D13E06FA4E7}" type="slidenum">
              <a:rPr lang="en-US" smtClean="0"/>
              <a:t>‹#›</a:t>
            </a:fld>
            <a:endParaRPr lang="en-US"/>
          </a:p>
        </p:txBody>
      </p:sp>
    </p:spTree>
    <p:extLst>
      <p:ext uri="{BB962C8B-B14F-4D97-AF65-F5344CB8AC3E}">
        <p14:creationId xmlns:p14="http://schemas.microsoft.com/office/powerpoint/2010/main" val="334642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69610F-B437-7845-93A2-E39D3FDCE9A6}" type="datetimeFigureOut">
              <a:rPr lang="en-US" smtClean="0"/>
              <a:t>7/6/22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7F4C5-005F-764F-B105-6D13E06FA4E7}" type="slidenum">
              <a:rPr lang="en-US" smtClean="0"/>
              <a:t>‹#›</a:t>
            </a:fld>
            <a:endParaRPr lang="en-US"/>
          </a:p>
        </p:txBody>
      </p:sp>
    </p:spTree>
    <p:extLst>
      <p:ext uri="{BB962C8B-B14F-4D97-AF65-F5344CB8AC3E}">
        <p14:creationId xmlns:p14="http://schemas.microsoft.com/office/powerpoint/2010/main" val="277807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69610F-B437-7845-93A2-E39D3FDCE9A6}" type="datetimeFigureOut">
              <a:rPr lang="en-US" smtClean="0"/>
              <a:t>7/6/22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87F4C5-005F-764F-B105-6D13E06FA4E7}" type="slidenum">
              <a:rPr lang="en-US" smtClean="0"/>
              <a:t>‹#›</a:t>
            </a:fld>
            <a:endParaRPr lang="en-US"/>
          </a:p>
        </p:txBody>
      </p:sp>
    </p:spTree>
    <p:extLst>
      <p:ext uri="{BB962C8B-B14F-4D97-AF65-F5344CB8AC3E}">
        <p14:creationId xmlns:p14="http://schemas.microsoft.com/office/powerpoint/2010/main" val="205534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69610F-B437-7845-93A2-E39D3FDCE9A6}" type="datetimeFigureOut">
              <a:rPr lang="en-US" smtClean="0"/>
              <a:t>7/6/22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87F4C5-005F-764F-B105-6D13E06FA4E7}" type="slidenum">
              <a:rPr lang="en-US" smtClean="0"/>
              <a:t>‹#›</a:t>
            </a:fld>
            <a:endParaRPr lang="en-US"/>
          </a:p>
        </p:txBody>
      </p:sp>
    </p:spTree>
    <p:extLst>
      <p:ext uri="{BB962C8B-B14F-4D97-AF65-F5344CB8AC3E}">
        <p14:creationId xmlns:p14="http://schemas.microsoft.com/office/powerpoint/2010/main" val="359536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9610F-B437-7845-93A2-E39D3FDCE9A6}" type="datetimeFigureOut">
              <a:rPr lang="en-US" smtClean="0"/>
              <a:t>7/6/22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87F4C5-005F-764F-B105-6D13E06FA4E7}" type="slidenum">
              <a:rPr lang="en-US" smtClean="0"/>
              <a:t>‹#›</a:t>
            </a:fld>
            <a:endParaRPr lang="en-US"/>
          </a:p>
        </p:txBody>
      </p:sp>
    </p:spTree>
    <p:extLst>
      <p:ext uri="{BB962C8B-B14F-4D97-AF65-F5344CB8AC3E}">
        <p14:creationId xmlns:p14="http://schemas.microsoft.com/office/powerpoint/2010/main" val="348737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69610F-B437-7845-93A2-E39D3FDCE9A6}" type="datetimeFigureOut">
              <a:rPr lang="en-US" smtClean="0"/>
              <a:t>7/6/22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7F4C5-005F-764F-B105-6D13E06FA4E7}" type="slidenum">
              <a:rPr lang="en-US" smtClean="0"/>
              <a:t>‹#›</a:t>
            </a:fld>
            <a:endParaRPr lang="en-US"/>
          </a:p>
        </p:txBody>
      </p:sp>
    </p:spTree>
    <p:extLst>
      <p:ext uri="{BB962C8B-B14F-4D97-AF65-F5344CB8AC3E}">
        <p14:creationId xmlns:p14="http://schemas.microsoft.com/office/powerpoint/2010/main" val="1923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69610F-B437-7845-93A2-E39D3FDCE9A6}" type="datetimeFigureOut">
              <a:rPr lang="en-US" smtClean="0"/>
              <a:t>7/6/22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7F4C5-005F-764F-B105-6D13E06FA4E7}" type="slidenum">
              <a:rPr lang="en-US" smtClean="0"/>
              <a:t>‹#›</a:t>
            </a:fld>
            <a:endParaRPr lang="en-US"/>
          </a:p>
        </p:txBody>
      </p:sp>
    </p:spTree>
    <p:extLst>
      <p:ext uri="{BB962C8B-B14F-4D97-AF65-F5344CB8AC3E}">
        <p14:creationId xmlns:p14="http://schemas.microsoft.com/office/powerpoint/2010/main" val="425659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3369610F-B437-7845-93A2-E39D3FDCE9A6}" type="datetimeFigureOut">
              <a:rPr lang="en-US" smtClean="0"/>
              <a:t>7/6/22</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BF87F4C5-005F-764F-B105-6D13E06FA4E7}" type="slidenum">
              <a:rPr lang="en-US" smtClean="0"/>
              <a:t>‹#›</a:t>
            </a:fld>
            <a:endParaRPr lang="en-US"/>
          </a:p>
        </p:txBody>
      </p:sp>
    </p:spTree>
    <p:extLst>
      <p:ext uri="{BB962C8B-B14F-4D97-AF65-F5344CB8AC3E}">
        <p14:creationId xmlns:p14="http://schemas.microsoft.com/office/powerpoint/2010/main" val="4142222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FB6F-FDF1-B243-A37E-27E376F939C0}"/>
              </a:ext>
            </a:extLst>
          </p:cNvPr>
          <p:cNvSpPr>
            <a:spLocks noGrp="1"/>
          </p:cNvSpPr>
          <p:nvPr>
            <p:ph type="ctrTitle"/>
          </p:nvPr>
        </p:nvSpPr>
        <p:spPr/>
        <p:txBody>
          <a:bodyPr/>
          <a:lstStyle/>
          <a:p>
            <a:r>
              <a:rPr lang="en-US" dirty="0"/>
              <a:t>Software Foundations</a:t>
            </a:r>
          </a:p>
        </p:txBody>
      </p:sp>
      <p:sp>
        <p:nvSpPr>
          <p:cNvPr id="3" name="Subtitle 2">
            <a:extLst>
              <a:ext uri="{FF2B5EF4-FFF2-40B4-BE49-F238E27FC236}">
                <a16:creationId xmlns:a16="http://schemas.microsoft.com/office/drawing/2014/main" id="{7922F170-4879-5544-8ABB-6F35C616DB94}"/>
              </a:ext>
            </a:extLst>
          </p:cNvPr>
          <p:cNvSpPr>
            <a:spLocks noGrp="1"/>
          </p:cNvSpPr>
          <p:nvPr>
            <p:ph type="subTitle" idx="1"/>
          </p:nvPr>
        </p:nvSpPr>
        <p:spPr/>
        <p:txBody>
          <a:bodyPr/>
          <a:lstStyle/>
          <a:p>
            <a:r>
              <a:rPr lang="en-US" dirty="0"/>
              <a:t>Logical Foundations — Preface</a:t>
            </a:r>
          </a:p>
        </p:txBody>
      </p:sp>
    </p:spTree>
    <p:extLst>
      <p:ext uri="{BB962C8B-B14F-4D97-AF65-F5344CB8AC3E}">
        <p14:creationId xmlns:p14="http://schemas.microsoft.com/office/powerpoint/2010/main" val="165802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AD1878-16EC-A741-B0C2-98AE3A1DD5EF}"/>
              </a:ext>
            </a:extLst>
          </p:cNvPr>
          <p:cNvSpPr>
            <a:spLocks noGrp="1"/>
          </p:cNvSpPr>
          <p:nvPr>
            <p:ph type="title"/>
          </p:nvPr>
        </p:nvSpPr>
        <p:spPr/>
        <p:txBody>
          <a:bodyPr/>
          <a:lstStyle/>
          <a:p>
            <a:r>
              <a:rPr lang="en-US" dirty="0"/>
              <a:t>Type Systems</a:t>
            </a:r>
          </a:p>
        </p:txBody>
      </p:sp>
      <p:sp>
        <p:nvSpPr>
          <p:cNvPr id="5" name="Text Placeholder 4">
            <a:extLst>
              <a:ext uri="{FF2B5EF4-FFF2-40B4-BE49-F238E27FC236}">
                <a16:creationId xmlns:a16="http://schemas.microsoft.com/office/drawing/2014/main" id="{7FE777E7-3E50-9742-A16F-CA810B13F7B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316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C0E6-8216-6A41-A76F-68CAFC7A1F17}"/>
              </a:ext>
            </a:extLst>
          </p:cNvPr>
          <p:cNvSpPr>
            <a:spLocks noGrp="1"/>
          </p:cNvSpPr>
          <p:nvPr>
            <p:ph type="title"/>
          </p:nvPr>
        </p:nvSpPr>
        <p:spPr/>
        <p:txBody>
          <a:bodyPr/>
          <a:lstStyle/>
          <a:p>
            <a:r>
              <a:rPr lang="en-US" dirty="0"/>
              <a:t>The Software Crisis</a:t>
            </a:r>
          </a:p>
        </p:txBody>
      </p:sp>
      <p:sp>
        <p:nvSpPr>
          <p:cNvPr id="3" name="Text Placeholder 2">
            <a:extLst>
              <a:ext uri="{FF2B5EF4-FFF2-40B4-BE49-F238E27FC236}">
                <a16:creationId xmlns:a16="http://schemas.microsoft.com/office/drawing/2014/main" id="{282133EB-8B5E-9B49-AD7A-6025A0DD69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925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C799A5C-75E5-4446-BFC4-47FA1ECDC100}"/>
              </a:ext>
            </a:extLst>
          </p:cNvPr>
          <p:cNvGrpSpPr/>
          <p:nvPr/>
        </p:nvGrpSpPr>
        <p:grpSpPr>
          <a:xfrm>
            <a:off x="845524" y="1953676"/>
            <a:ext cx="7452953" cy="1807649"/>
            <a:chOff x="1195794" y="2223901"/>
            <a:chExt cx="9937271" cy="2410198"/>
          </a:xfrm>
        </p:grpSpPr>
        <p:pic>
          <p:nvPicPr>
            <p:cNvPr id="5" name="Picture 4">
              <a:extLst>
                <a:ext uri="{FF2B5EF4-FFF2-40B4-BE49-F238E27FC236}">
                  <a16:creationId xmlns:a16="http://schemas.microsoft.com/office/drawing/2014/main" id="{C8D0CCEA-CAAF-DC4B-8B74-1CFF6746244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704691" y="2223901"/>
              <a:ext cx="2410198" cy="2410198"/>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7" name="Picture 6">
              <a:extLst>
                <a:ext uri="{FF2B5EF4-FFF2-40B4-BE49-F238E27FC236}">
                  <a16:creationId xmlns:a16="http://schemas.microsoft.com/office/drawing/2014/main" id="{58C016C0-52A5-B44D-B29B-2D6E0238204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8" b="-8"/>
            <a:stretch/>
          </p:blipFill>
          <p:spPr>
            <a:xfrm>
              <a:off x="8722867" y="2223901"/>
              <a:ext cx="2410198" cy="2410198"/>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4" name="Picture 3">
              <a:extLst>
                <a:ext uri="{FF2B5EF4-FFF2-40B4-BE49-F238E27FC236}">
                  <a16:creationId xmlns:a16="http://schemas.microsoft.com/office/drawing/2014/main" id="{6BA1AC00-C516-6E4C-948E-477F79E869F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95794" y="2223901"/>
              <a:ext cx="2410198" cy="2410198"/>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6" name="Picture 5">
              <a:extLst>
                <a:ext uri="{FF2B5EF4-FFF2-40B4-BE49-F238E27FC236}">
                  <a16:creationId xmlns:a16="http://schemas.microsoft.com/office/drawing/2014/main" id="{843DEC00-C7A3-4D4F-B05F-EA47B0F8F34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213588" y="2223901"/>
              <a:ext cx="2410198" cy="2410198"/>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grpSp>
    </p:spTree>
    <p:extLst>
      <p:ext uri="{BB962C8B-B14F-4D97-AF65-F5344CB8AC3E}">
        <p14:creationId xmlns:p14="http://schemas.microsoft.com/office/powerpoint/2010/main" val="221110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D31D-1884-B243-B3E0-72952E80A2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B2FE72-2EA7-0449-8DAC-85E0141A800D}"/>
              </a:ext>
            </a:extLst>
          </p:cNvPr>
          <p:cNvSpPr>
            <a:spLocks noGrp="1"/>
          </p:cNvSpPr>
          <p:nvPr>
            <p:ph idx="1"/>
          </p:nvPr>
        </p:nvSpPr>
        <p:spPr/>
        <p:txBody>
          <a:bodyPr>
            <a:normAutofit/>
          </a:bodyPr>
          <a:lstStyle/>
          <a:p>
            <a:pPr marL="0" indent="0">
              <a:buNone/>
            </a:pPr>
            <a:r>
              <a:rPr lang="en-US" sz="3000" dirty="0"/>
              <a:t>Robert Barton: </a:t>
            </a:r>
          </a:p>
          <a:p>
            <a:pPr marL="0" indent="0">
              <a:buNone/>
            </a:pPr>
            <a:r>
              <a:rPr lang="en-US" sz="3000" i="1" dirty="0">
                <a:solidFill>
                  <a:schemeClr val="accent1"/>
                </a:solidFill>
              </a:rPr>
              <a:t>"We were all guilty, essentially of concealing the fact that big pieces of software were increasingly disaster areas." </a:t>
            </a:r>
          </a:p>
          <a:p>
            <a:pPr marL="0" indent="0">
              <a:buNone/>
            </a:pPr>
            <a:endParaRPr lang="en-US" sz="3000" dirty="0"/>
          </a:p>
          <a:p>
            <a:pPr marL="0" indent="0">
              <a:buNone/>
            </a:pPr>
            <a:r>
              <a:rPr lang="en-US" sz="3000" dirty="0"/>
              <a:t>Everybody else: </a:t>
            </a:r>
          </a:p>
          <a:p>
            <a:pPr marL="0" indent="0">
              <a:buNone/>
            </a:pPr>
            <a:r>
              <a:rPr lang="en-US" sz="3000" i="1" dirty="0">
                <a:solidFill>
                  <a:schemeClr val="accent1"/>
                </a:solidFill>
              </a:rPr>
              <a:t>"YES!"</a:t>
            </a:r>
          </a:p>
        </p:txBody>
      </p:sp>
    </p:spTree>
    <p:extLst>
      <p:ext uri="{BB962C8B-B14F-4D97-AF65-F5344CB8AC3E}">
        <p14:creationId xmlns:p14="http://schemas.microsoft.com/office/powerpoint/2010/main" val="1022372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D31D-1884-B243-B3E0-72952E80A2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B2FE72-2EA7-0449-8DAC-85E0141A800D}"/>
              </a:ext>
            </a:extLst>
          </p:cNvPr>
          <p:cNvSpPr>
            <a:spLocks noGrp="1"/>
          </p:cNvSpPr>
          <p:nvPr>
            <p:ph idx="1"/>
          </p:nvPr>
        </p:nvSpPr>
        <p:spPr/>
        <p:txBody>
          <a:bodyPr>
            <a:normAutofit/>
          </a:bodyPr>
          <a:lstStyle/>
          <a:p>
            <a:pPr marL="0" indent="0">
              <a:buNone/>
            </a:pPr>
            <a:r>
              <a:rPr lang="en-US" sz="3000" dirty="0"/>
              <a:t>Dijkstra: </a:t>
            </a:r>
          </a:p>
          <a:p>
            <a:pPr marL="0" indent="0">
              <a:buNone/>
            </a:pPr>
            <a:r>
              <a:rPr lang="en-US" sz="3000" i="1" dirty="0">
                <a:solidFill>
                  <a:schemeClr val="accent1"/>
                </a:solidFill>
              </a:rPr>
              <a:t>"When the system has been delivered we shall not live in ... perpetual fear [...], for </a:t>
            </a:r>
            <a:r>
              <a:rPr lang="en-US" sz="3000" b="1" i="1" dirty="0">
                <a:solidFill>
                  <a:schemeClr val="accent1"/>
                </a:solidFill>
              </a:rPr>
              <a:t>we shall have proved the correctness </a:t>
            </a:r>
            <a:r>
              <a:rPr lang="en-US" sz="3000" i="1" dirty="0">
                <a:solidFill>
                  <a:schemeClr val="accent1"/>
                </a:solidFill>
              </a:rPr>
              <a:t>[...] </a:t>
            </a:r>
            <a:r>
              <a:rPr lang="en-US" sz="3000" b="1" i="1" dirty="0">
                <a:solidFill>
                  <a:schemeClr val="accent1"/>
                </a:solidFill>
              </a:rPr>
              <a:t>with a rigor and explicitness</a:t>
            </a:r>
            <a:r>
              <a:rPr lang="en-US" sz="3000" i="1" dirty="0">
                <a:solidFill>
                  <a:schemeClr val="accent1"/>
                </a:solidFill>
              </a:rPr>
              <a:t> that is unusual for the great majority of mathematical proofs."</a:t>
            </a:r>
          </a:p>
        </p:txBody>
      </p:sp>
    </p:spTree>
    <p:extLst>
      <p:ext uri="{BB962C8B-B14F-4D97-AF65-F5344CB8AC3E}">
        <p14:creationId xmlns:p14="http://schemas.microsoft.com/office/powerpoint/2010/main" val="179241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8B78-5840-6B48-A211-40B3826F329D}"/>
              </a:ext>
            </a:extLst>
          </p:cNvPr>
          <p:cNvSpPr>
            <a:spLocks noGrp="1"/>
          </p:cNvSpPr>
          <p:nvPr>
            <p:ph type="title"/>
          </p:nvPr>
        </p:nvSpPr>
        <p:spPr/>
        <p:txBody>
          <a:bodyPr/>
          <a:lstStyle/>
          <a:p>
            <a:r>
              <a:rPr lang="en-US" dirty="0"/>
              <a:t>Formal Methods</a:t>
            </a:r>
          </a:p>
        </p:txBody>
      </p:sp>
      <p:sp>
        <p:nvSpPr>
          <p:cNvPr id="3" name="Content Placeholder 2">
            <a:extLst>
              <a:ext uri="{FF2B5EF4-FFF2-40B4-BE49-F238E27FC236}">
                <a16:creationId xmlns:a16="http://schemas.microsoft.com/office/drawing/2014/main" id="{C2FAE4B4-B8A5-AF4B-9C69-9655F1394640}"/>
              </a:ext>
            </a:extLst>
          </p:cNvPr>
          <p:cNvSpPr>
            <a:spLocks noGrp="1"/>
          </p:cNvSpPr>
          <p:nvPr>
            <p:ph idx="1"/>
          </p:nvPr>
        </p:nvSpPr>
        <p:spPr/>
        <p:txBody>
          <a:bodyPr/>
          <a:lstStyle/>
          <a:p>
            <a:r>
              <a:rPr lang="en-US" dirty="0"/>
              <a:t>Formal specifications</a:t>
            </a:r>
          </a:p>
          <a:p>
            <a:r>
              <a:rPr lang="en-US" dirty="0"/>
              <a:t>Formal specifications + proofs about programs</a:t>
            </a:r>
          </a:p>
          <a:p>
            <a:r>
              <a:rPr lang="en-US" dirty="0"/>
              <a:t>Formal specifications + proofs about programs + machine checking</a:t>
            </a:r>
          </a:p>
          <a:p>
            <a:endParaRPr lang="en-US" dirty="0"/>
          </a:p>
        </p:txBody>
      </p:sp>
    </p:spTree>
    <p:extLst>
      <p:ext uri="{BB962C8B-B14F-4D97-AF65-F5344CB8AC3E}">
        <p14:creationId xmlns:p14="http://schemas.microsoft.com/office/powerpoint/2010/main" val="2437402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3D11F-483E-1A4A-8E05-D23E5CCCFFA6}"/>
              </a:ext>
            </a:extLst>
          </p:cNvPr>
          <p:cNvSpPr>
            <a:spLocks noGrp="1"/>
          </p:cNvSpPr>
          <p:nvPr>
            <p:ph type="title"/>
          </p:nvPr>
        </p:nvSpPr>
        <p:spPr/>
        <p:txBody>
          <a:bodyPr/>
          <a:lstStyle/>
          <a:p>
            <a:r>
              <a:rPr lang="en-US" dirty="0"/>
              <a:t>Foundations of Mathematics</a:t>
            </a:r>
          </a:p>
        </p:txBody>
      </p:sp>
      <p:sp>
        <p:nvSpPr>
          <p:cNvPr id="5" name="Text Placeholder 4">
            <a:extLst>
              <a:ext uri="{FF2B5EF4-FFF2-40B4-BE49-F238E27FC236}">
                <a16:creationId xmlns:a16="http://schemas.microsoft.com/office/drawing/2014/main" id="{D3F8AFD1-6041-5640-9866-F1861DE740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222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0000113-07C8-3E4C-A362-C488B1BD6C00}"/>
              </a:ext>
            </a:extLst>
          </p:cNvPr>
          <p:cNvGrpSpPr/>
          <p:nvPr/>
        </p:nvGrpSpPr>
        <p:grpSpPr>
          <a:xfrm>
            <a:off x="864643" y="1571625"/>
            <a:ext cx="7414715" cy="2571750"/>
            <a:chOff x="1856475" y="1714500"/>
            <a:chExt cx="9886286" cy="3429000"/>
          </a:xfrm>
        </p:grpSpPr>
        <p:pic>
          <p:nvPicPr>
            <p:cNvPr id="4" name="Picture 3">
              <a:extLst>
                <a:ext uri="{FF2B5EF4-FFF2-40B4-BE49-F238E27FC236}">
                  <a16:creationId xmlns:a16="http://schemas.microsoft.com/office/drawing/2014/main" id="{BD975B31-4AB6-0E45-B4BE-10EF0EA218EE}"/>
                </a:ext>
              </a:extLst>
            </p:cNvPr>
            <p:cNvPicPr>
              <a:picLocks noChangeAspect="1"/>
            </p:cNvPicPr>
            <p:nvPr/>
          </p:nvPicPr>
          <p:blipFill>
            <a:blip r:embed="rId2"/>
            <a:stretch>
              <a:fillRect/>
            </a:stretch>
          </p:blipFill>
          <p:spPr>
            <a:xfrm>
              <a:off x="1856475" y="1714500"/>
              <a:ext cx="2692400" cy="3429000"/>
            </a:xfrm>
            <a:prstGeom prst="rect">
              <a:avLst/>
            </a:prstGeom>
          </p:spPr>
        </p:pic>
        <p:pic>
          <p:nvPicPr>
            <p:cNvPr id="5" name="Picture 4">
              <a:extLst>
                <a:ext uri="{FF2B5EF4-FFF2-40B4-BE49-F238E27FC236}">
                  <a16:creationId xmlns:a16="http://schemas.microsoft.com/office/drawing/2014/main" id="{B2942BF4-E354-1F43-A0FF-D430C6DDA1AD}"/>
                </a:ext>
              </a:extLst>
            </p:cNvPr>
            <p:cNvPicPr>
              <a:picLocks noChangeAspect="1"/>
            </p:cNvPicPr>
            <p:nvPr/>
          </p:nvPicPr>
          <p:blipFill>
            <a:blip r:embed="rId3"/>
            <a:stretch>
              <a:fillRect/>
            </a:stretch>
          </p:blipFill>
          <p:spPr>
            <a:xfrm>
              <a:off x="4689238" y="1714500"/>
              <a:ext cx="3429000" cy="3429000"/>
            </a:xfrm>
            <a:prstGeom prst="rect">
              <a:avLst/>
            </a:prstGeom>
          </p:spPr>
        </p:pic>
        <p:pic>
          <p:nvPicPr>
            <p:cNvPr id="7" name="Picture 6">
              <a:extLst>
                <a:ext uri="{FF2B5EF4-FFF2-40B4-BE49-F238E27FC236}">
                  <a16:creationId xmlns:a16="http://schemas.microsoft.com/office/drawing/2014/main" id="{17917783-091A-2E4D-BE32-5F1AEFB4113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258602" y="1714500"/>
              <a:ext cx="3484159" cy="3429000"/>
            </a:xfrm>
            <a:prstGeom prst="rect">
              <a:avLst/>
            </a:prstGeom>
          </p:spPr>
        </p:pic>
      </p:grpSp>
    </p:spTree>
    <p:extLst>
      <p:ext uri="{BB962C8B-B14F-4D97-AF65-F5344CB8AC3E}">
        <p14:creationId xmlns:p14="http://schemas.microsoft.com/office/powerpoint/2010/main" val="2591889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D31D-1884-B243-B3E0-72952E80A2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B2FE72-2EA7-0449-8DAC-85E0141A800D}"/>
              </a:ext>
            </a:extLst>
          </p:cNvPr>
          <p:cNvSpPr>
            <a:spLocks noGrp="1"/>
          </p:cNvSpPr>
          <p:nvPr>
            <p:ph idx="1"/>
          </p:nvPr>
        </p:nvSpPr>
        <p:spPr>
          <a:xfrm>
            <a:off x="628650" y="1654969"/>
            <a:ext cx="5482135" cy="3263504"/>
          </a:xfrm>
        </p:spPr>
        <p:txBody>
          <a:bodyPr>
            <a:normAutofit/>
          </a:bodyPr>
          <a:lstStyle/>
          <a:p>
            <a:pPr marL="0" indent="0">
              <a:buNone/>
            </a:pPr>
            <a:r>
              <a:rPr lang="en-US" sz="3000" dirty="0"/>
              <a:t>Alice: </a:t>
            </a:r>
          </a:p>
          <a:p>
            <a:pPr marL="0" indent="0">
              <a:buNone/>
            </a:pPr>
            <a:r>
              <a:rPr lang="en-US" sz="3000" i="1" dirty="0">
                <a:solidFill>
                  <a:schemeClr val="accent1"/>
                </a:solidFill>
              </a:rPr>
              <a:t>"Why, sometimes I've believed as many as six impossible things before breakfast."</a:t>
            </a:r>
          </a:p>
        </p:txBody>
      </p:sp>
      <p:pic>
        <p:nvPicPr>
          <p:cNvPr id="4" name="Picture 3">
            <a:extLst>
              <a:ext uri="{FF2B5EF4-FFF2-40B4-BE49-F238E27FC236}">
                <a16:creationId xmlns:a16="http://schemas.microsoft.com/office/drawing/2014/main" id="{2DFE3CD5-E5FC-3741-AAF5-82DB5B75908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70147" y="285750"/>
            <a:ext cx="2873853" cy="5143500"/>
          </a:xfrm>
          <a:prstGeom prst="rect">
            <a:avLst/>
          </a:prstGeom>
        </p:spPr>
      </p:pic>
    </p:spTree>
    <p:extLst>
      <p:ext uri="{BB962C8B-B14F-4D97-AF65-F5344CB8AC3E}">
        <p14:creationId xmlns:p14="http://schemas.microsoft.com/office/powerpoint/2010/main" val="923270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165E-C21B-DE46-A10B-2661E705C193}"/>
              </a:ext>
            </a:extLst>
          </p:cNvPr>
          <p:cNvSpPr>
            <a:spLocks noGrp="1"/>
          </p:cNvSpPr>
          <p:nvPr>
            <p:ph type="title"/>
          </p:nvPr>
        </p:nvSpPr>
        <p:spPr/>
        <p:txBody>
          <a:bodyPr/>
          <a:lstStyle/>
          <a:p>
            <a:r>
              <a:rPr lang="en-US" dirty="0"/>
              <a:t>TLA+</a:t>
            </a:r>
          </a:p>
        </p:txBody>
      </p:sp>
      <p:sp>
        <p:nvSpPr>
          <p:cNvPr id="3" name="Content Placeholder 2">
            <a:extLst>
              <a:ext uri="{FF2B5EF4-FFF2-40B4-BE49-F238E27FC236}">
                <a16:creationId xmlns:a16="http://schemas.microsoft.com/office/drawing/2014/main" id="{8926571E-2D5C-9E43-8133-BB522811E41A}"/>
              </a:ext>
            </a:extLst>
          </p:cNvPr>
          <p:cNvSpPr>
            <a:spLocks noGrp="1"/>
          </p:cNvSpPr>
          <p:nvPr>
            <p:ph idx="1"/>
          </p:nvPr>
        </p:nvSpPr>
        <p:spPr>
          <a:xfrm>
            <a:off x="628650" y="1654969"/>
            <a:ext cx="3834168" cy="3263504"/>
          </a:xfrm>
        </p:spPr>
        <p:txBody>
          <a:bodyPr/>
          <a:lstStyle/>
          <a:p>
            <a:r>
              <a:rPr lang="en-US" dirty="0"/>
              <a:t>Intel: cache coherence protocol</a:t>
            </a:r>
          </a:p>
          <a:p>
            <a:r>
              <a:rPr lang="en-US" dirty="0"/>
              <a:t>Microsoft: Xbox 360</a:t>
            </a:r>
          </a:p>
          <a:p>
            <a:r>
              <a:rPr lang="en-US" dirty="0"/>
              <a:t>Amazon: DynamoDB, S3, etc.</a:t>
            </a:r>
          </a:p>
          <a:p>
            <a:endParaRPr lang="en-US" dirty="0"/>
          </a:p>
        </p:txBody>
      </p:sp>
      <p:pic>
        <p:nvPicPr>
          <p:cNvPr id="6" name="Picture 5">
            <a:extLst>
              <a:ext uri="{FF2B5EF4-FFF2-40B4-BE49-F238E27FC236}">
                <a16:creationId xmlns:a16="http://schemas.microsoft.com/office/drawing/2014/main" id="{8CFF00D0-6A99-744F-8C17-2204D485F80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12015" y="1372792"/>
            <a:ext cx="3603335" cy="3545681"/>
          </a:xfrm>
          <a:prstGeom prst="rect">
            <a:avLst/>
          </a:prstGeom>
        </p:spPr>
      </p:pic>
    </p:spTree>
    <p:extLst>
      <p:ext uri="{BB962C8B-B14F-4D97-AF65-F5344CB8AC3E}">
        <p14:creationId xmlns:p14="http://schemas.microsoft.com/office/powerpoint/2010/main" val="284447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4718100-137D-014E-98E9-E9367BE4614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93042"/>
            <a:ext cx="9144000" cy="6101084"/>
          </a:xfrm>
          <a:prstGeom prst="rect">
            <a:avLst/>
          </a:prstGeom>
        </p:spPr>
      </p:pic>
      <p:sp>
        <p:nvSpPr>
          <p:cNvPr id="2" name="TextBox 1">
            <a:extLst>
              <a:ext uri="{FF2B5EF4-FFF2-40B4-BE49-F238E27FC236}">
                <a16:creationId xmlns:a16="http://schemas.microsoft.com/office/drawing/2014/main" id="{EB7162AA-F32C-36E5-35BC-9E7E4B99E5FC}"/>
              </a:ext>
            </a:extLst>
          </p:cNvPr>
          <p:cNvSpPr txBox="1"/>
          <p:nvPr/>
        </p:nvSpPr>
        <p:spPr>
          <a:xfrm>
            <a:off x="520861" y="370390"/>
            <a:ext cx="2303361" cy="2031325"/>
          </a:xfrm>
          <a:prstGeom prst="rect">
            <a:avLst/>
          </a:prstGeom>
          <a:noFill/>
        </p:spPr>
        <p:txBody>
          <a:bodyPr wrap="square" rtlCol="0">
            <a:spAutoFit/>
          </a:bodyPr>
          <a:lstStyle/>
          <a:p>
            <a:r>
              <a:rPr lang="en-US" dirty="0">
                <a:solidFill>
                  <a:schemeClr val="bg1"/>
                </a:solidFill>
              </a:rPr>
              <a:t>This and other stock photos in this lecture series are licensed by Michael Clarkson from </a:t>
            </a:r>
            <a:r>
              <a:rPr lang="en-US" dirty="0" err="1">
                <a:solidFill>
                  <a:schemeClr val="bg1"/>
                </a:solidFill>
              </a:rPr>
              <a:t>Storyblocks</a:t>
            </a:r>
            <a:r>
              <a:rPr lang="en-US" dirty="0">
                <a:solidFill>
                  <a:schemeClr val="bg1"/>
                </a:solidFill>
              </a:rPr>
              <a:t> through </a:t>
            </a:r>
            <a:r>
              <a:rPr lang="en-US" dirty="0" err="1">
                <a:solidFill>
                  <a:schemeClr val="bg1"/>
                </a:solidFill>
              </a:rPr>
              <a:t>Screenflow</a:t>
            </a:r>
            <a:r>
              <a:rPr lang="en-US" dirty="0">
                <a:solidFill>
                  <a:schemeClr val="bg1"/>
                </a:solidFill>
              </a:rPr>
              <a:t>.</a:t>
            </a:r>
          </a:p>
          <a:p>
            <a:endParaRPr lang="en-US" dirty="0">
              <a:solidFill>
                <a:schemeClr val="bg1"/>
              </a:solidFill>
            </a:endParaRPr>
          </a:p>
        </p:txBody>
      </p:sp>
    </p:spTree>
    <p:extLst>
      <p:ext uri="{BB962C8B-B14F-4D97-AF65-F5344CB8AC3E}">
        <p14:creationId xmlns:p14="http://schemas.microsoft.com/office/powerpoint/2010/main" val="4129308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19F5-0ADD-F341-9459-D6D943134BB7}"/>
              </a:ext>
            </a:extLst>
          </p:cNvPr>
          <p:cNvSpPr>
            <a:spLocks noGrp="1"/>
          </p:cNvSpPr>
          <p:nvPr>
            <p:ph type="title"/>
          </p:nvPr>
        </p:nvSpPr>
        <p:spPr/>
        <p:txBody>
          <a:bodyPr/>
          <a:lstStyle/>
          <a:p>
            <a:r>
              <a:rPr lang="en-US" dirty="0"/>
              <a:t>Coq</a:t>
            </a:r>
          </a:p>
        </p:txBody>
      </p:sp>
      <p:pic>
        <p:nvPicPr>
          <p:cNvPr id="15" name="Picture 14">
            <a:extLst>
              <a:ext uri="{FF2B5EF4-FFF2-40B4-BE49-F238E27FC236}">
                <a16:creationId xmlns:a16="http://schemas.microsoft.com/office/drawing/2014/main" id="{ABDE0AEB-73F3-7448-B28A-B342B3F5BA7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8282" y="1498544"/>
            <a:ext cx="3873718" cy="3464825"/>
          </a:xfrm>
          <a:prstGeom prst="rect">
            <a:avLst/>
          </a:prstGeom>
        </p:spPr>
      </p:pic>
    </p:spTree>
    <p:extLst>
      <p:ext uri="{BB962C8B-B14F-4D97-AF65-F5344CB8AC3E}">
        <p14:creationId xmlns:p14="http://schemas.microsoft.com/office/powerpoint/2010/main" val="624884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A1DD3-57C9-DB4F-AFB8-7881A85F0567}"/>
              </a:ext>
            </a:extLst>
          </p:cNvPr>
          <p:cNvSpPr>
            <a:spLocks noGrp="1"/>
          </p:cNvSpPr>
          <p:nvPr>
            <p:ph idx="1"/>
          </p:nvPr>
        </p:nvSpPr>
        <p:spPr>
          <a:xfrm>
            <a:off x="628650" y="456483"/>
            <a:ext cx="7886700" cy="3626115"/>
          </a:xfrm>
        </p:spPr>
        <p:txBody>
          <a:bodyPr>
            <a:normAutofit/>
          </a:bodyPr>
          <a:lstStyle/>
          <a:p>
            <a:pPr marL="0" indent="0">
              <a:buNone/>
            </a:pPr>
            <a:r>
              <a:rPr lang="en-US" sz="2700" dirty="0"/>
              <a:t>Coq wiki: </a:t>
            </a:r>
          </a:p>
          <a:p>
            <a:pPr marL="0" indent="0">
              <a:buNone/>
            </a:pPr>
            <a:r>
              <a:rPr lang="en-US" sz="2700" i="1" dirty="0">
                <a:solidFill>
                  <a:schemeClr val="accent1"/>
                </a:solidFill>
              </a:rPr>
              <a:t>"[The similarity to a vulgar word] has already led to some </a:t>
            </a:r>
            <a:r>
              <a:rPr lang="en-US" sz="2700" b="1" i="1" dirty="0">
                <a:solidFill>
                  <a:schemeClr val="accent1"/>
                </a:solidFill>
              </a:rPr>
              <a:t>women turning away </a:t>
            </a:r>
            <a:r>
              <a:rPr lang="en-US" sz="2700" i="1" dirty="0">
                <a:solidFill>
                  <a:schemeClr val="accent1"/>
                </a:solidFill>
              </a:rPr>
              <a:t>from Coq and others getting </a:t>
            </a:r>
            <a:r>
              <a:rPr lang="en-US" sz="2700" b="1" i="1" dirty="0">
                <a:solidFill>
                  <a:schemeClr val="accent1"/>
                </a:solidFill>
              </a:rPr>
              <a:t>harassed</a:t>
            </a:r>
            <a:r>
              <a:rPr lang="en-US" sz="2700" i="1" dirty="0">
                <a:solidFill>
                  <a:schemeClr val="accent1"/>
                </a:solidFill>
              </a:rPr>
              <a:t> when they said they were working on Coq. It also makes some English </a:t>
            </a:r>
            <a:r>
              <a:rPr lang="en-US" sz="2700" b="1" i="1" dirty="0">
                <a:solidFill>
                  <a:schemeClr val="accent1"/>
                </a:solidFill>
              </a:rPr>
              <a:t>conversations</a:t>
            </a:r>
            <a:r>
              <a:rPr lang="en-US" sz="2700" i="1" dirty="0">
                <a:solidFill>
                  <a:schemeClr val="accent1"/>
                </a:solidFill>
              </a:rPr>
              <a:t> about Coq with lay persons simply more </a:t>
            </a:r>
            <a:r>
              <a:rPr lang="en-US" sz="2700" b="1" i="1" dirty="0">
                <a:solidFill>
                  <a:schemeClr val="accent1"/>
                </a:solidFill>
              </a:rPr>
              <a:t>difficult</a:t>
            </a:r>
            <a:r>
              <a:rPr lang="en-US" sz="2700" i="1" dirty="0">
                <a:solidFill>
                  <a:schemeClr val="accent1"/>
                </a:solidFill>
              </a:rPr>
              <a:t>."</a:t>
            </a:r>
          </a:p>
          <a:p>
            <a:pPr marL="0" indent="0">
              <a:buNone/>
            </a:pPr>
            <a:endParaRPr lang="en-US" sz="2700" i="1" dirty="0"/>
          </a:p>
          <a:p>
            <a:pPr marL="0" indent="0">
              <a:buNone/>
            </a:pPr>
            <a:r>
              <a:rPr lang="en-US" sz="2700" dirty="0">
                <a:solidFill>
                  <a:schemeClr val="accent6"/>
                </a:solidFill>
              </a:rPr>
              <a:t>Class rule: we don't joke about the name.</a:t>
            </a:r>
          </a:p>
        </p:txBody>
      </p:sp>
    </p:spTree>
    <p:extLst>
      <p:ext uri="{BB962C8B-B14F-4D97-AF65-F5344CB8AC3E}">
        <p14:creationId xmlns:p14="http://schemas.microsoft.com/office/powerpoint/2010/main" val="1472514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19F5-0ADD-F341-9459-D6D943134BB7}"/>
              </a:ext>
            </a:extLst>
          </p:cNvPr>
          <p:cNvSpPr>
            <a:spLocks noGrp="1"/>
          </p:cNvSpPr>
          <p:nvPr>
            <p:ph type="title"/>
          </p:nvPr>
        </p:nvSpPr>
        <p:spPr/>
        <p:txBody>
          <a:bodyPr/>
          <a:lstStyle/>
          <a:p>
            <a:r>
              <a:rPr lang="en-US" dirty="0"/>
              <a:t>Coq</a:t>
            </a:r>
          </a:p>
        </p:txBody>
      </p:sp>
      <p:sp>
        <p:nvSpPr>
          <p:cNvPr id="3" name="Content Placeholder 2">
            <a:extLst>
              <a:ext uri="{FF2B5EF4-FFF2-40B4-BE49-F238E27FC236}">
                <a16:creationId xmlns:a16="http://schemas.microsoft.com/office/drawing/2014/main" id="{9E6E53F0-5F2B-F749-A5C4-1BC2BEE472BC}"/>
              </a:ext>
            </a:extLst>
          </p:cNvPr>
          <p:cNvSpPr>
            <a:spLocks noGrp="1"/>
          </p:cNvSpPr>
          <p:nvPr>
            <p:ph idx="1"/>
          </p:nvPr>
        </p:nvSpPr>
        <p:spPr>
          <a:xfrm>
            <a:off x="4502368" y="1328262"/>
            <a:ext cx="7886700" cy="3626115"/>
          </a:xfrm>
        </p:spPr>
        <p:txBody>
          <a:bodyPr/>
          <a:lstStyle/>
          <a:p>
            <a:r>
              <a:rPr lang="en-US" dirty="0"/>
              <a:t>"Rooster": a symbol of France</a:t>
            </a:r>
          </a:p>
          <a:p>
            <a:r>
              <a:rPr lang="en-US" u="sng" dirty="0"/>
              <a:t>C</a:t>
            </a:r>
            <a:r>
              <a:rPr lang="en-US" dirty="0"/>
              <a:t>alculus </a:t>
            </a:r>
            <a:r>
              <a:rPr lang="en-US" u="sng" dirty="0"/>
              <a:t>o</a:t>
            </a:r>
            <a:r>
              <a:rPr lang="en-US" dirty="0"/>
              <a:t>f </a:t>
            </a:r>
            <a:r>
              <a:rPr lang="en-US" u="sng" dirty="0"/>
              <a:t>c</a:t>
            </a:r>
            <a:r>
              <a:rPr lang="en-US" dirty="0"/>
              <a:t>onstructions</a:t>
            </a:r>
          </a:p>
          <a:p>
            <a:r>
              <a:rPr lang="en-US" dirty="0"/>
              <a:t>Thierry </a:t>
            </a:r>
            <a:r>
              <a:rPr lang="en-US" u="sng" dirty="0" err="1"/>
              <a:t>Coq</a:t>
            </a:r>
            <a:r>
              <a:rPr lang="en-US" dirty="0" err="1"/>
              <a:t>uand</a:t>
            </a:r>
            <a:endParaRPr lang="en-US" dirty="0"/>
          </a:p>
          <a:p>
            <a:endParaRPr lang="en-US" dirty="0"/>
          </a:p>
          <a:p>
            <a:r>
              <a:rPr lang="en-US" dirty="0"/>
              <a:t>Won 2013 ACM Software System Award</a:t>
            </a:r>
          </a:p>
          <a:p>
            <a:r>
              <a:rPr lang="en-US" dirty="0"/>
              <a:t>See </a:t>
            </a:r>
            <a:r>
              <a:rPr lang="en-US" dirty="0" err="1"/>
              <a:t>Coq'Art</a:t>
            </a:r>
            <a:r>
              <a:rPr lang="en-US" dirty="0"/>
              <a:t> book</a:t>
            </a:r>
          </a:p>
        </p:txBody>
      </p:sp>
      <p:pic>
        <p:nvPicPr>
          <p:cNvPr id="15" name="Picture 14">
            <a:extLst>
              <a:ext uri="{FF2B5EF4-FFF2-40B4-BE49-F238E27FC236}">
                <a16:creationId xmlns:a16="http://schemas.microsoft.com/office/drawing/2014/main" id="{ABDE0AEB-73F3-7448-B28A-B342B3F5BA7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8650" y="1408907"/>
            <a:ext cx="3873718" cy="3464825"/>
          </a:xfrm>
          <a:prstGeom prst="rect">
            <a:avLst/>
          </a:prstGeom>
        </p:spPr>
      </p:pic>
    </p:spTree>
    <p:extLst>
      <p:ext uri="{BB962C8B-B14F-4D97-AF65-F5344CB8AC3E}">
        <p14:creationId xmlns:p14="http://schemas.microsoft.com/office/powerpoint/2010/main" val="1146147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31BC-04EC-63AF-42E4-E4F9147B63EC}"/>
              </a:ext>
            </a:extLst>
          </p:cNvPr>
          <p:cNvSpPr>
            <a:spLocks noGrp="1"/>
          </p:cNvSpPr>
          <p:nvPr>
            <p:ph type="title"/>
          </p:nvPr>
        </p:nvSpPr>
        <p:spPr/>
        <p:txBody>
          <a:bodyPr/>
          <a:lstStyle/>
          <a:p>
            <a:r>
              <a:rPr lang="en-US" dirty="0"/>
              <a:t>Type Theory</a:t>
            </a:r>
          </a:p>
        </p:txBody>
      </p:sp>
      <p:sp>
        <p:nvSpPr>
          <p:cNvPr id="3" name="Content Placeholder 2">
            <a:extLst>
              <a:ext uri="{FF2B5EF4-FFF2-40B4-BE49-F238E27FC236}">
                <a16:creationId xmlns:a16="http://schemas.microsoft.com/office/drawing/2014/main" id="{9D9FC4C3-EC6E-751E-B614-53A859C7B55F}"/>
              </a:ext>
            </a:extLst>
          </p:cNvPr>
          <p:cNvSpPr>
            <a:spLocks noGrp="1"/>
          </p:cNvSpPr>
          <p:nvPr>
            <p:ph idx="1"/>
          </p:nvPr>
        </p:nvSpPr>
        <p:spPr/>
        <p:txBody>
          <a:bodyPr/>
          <a:lstStyle/>
          <a:p>
            <a:r>
              <a:rPr lang="en-US" dirty="0"/>
              <a:t>Martin-</a:t>
            </a:r>
            <a:r>
              <a:rPr lang="en-US" dirty="0" err="1"/>
              <a:t>Löf</a:t>
            </a:r>
            <a:endParaRPr lang="en-US" dirty="0"/>
          </a:p>
          <a:p>
            <a:r>
              <a:rPr lang="en-US" dirty="0" err="1"/>
              <a:t>NuPRL</a:t>
            </a:r>
            <a:r>
              <a:rPr lang="en-US" dirty="0"/>
              <a:t> [Robert Constable]</a:t>
            </a:r>
          </a:p>
          <a:p>
            <a:r>
              <a:rPr lang="en-US" dirty="0"/>
              <a:t>Calculus of Constructions [Gérard </a:t>
            </a:r>
            <a:r>
              <a:rPr lang="en-US" dirty="0" err="1"/>
              <a:t>Huet</a:t>
            </a:r>
            <a:r>
              <a:rPr lang="en-US" dirty="0"/>
              <a:t> and Thierry </a:t>
            </a:r>
            <a:r>
              <a:rPr lang="en-US" dirty="0" err="1"/>
              <a:t>Coquand</a:t>
            </a:r>
            <a:r>
              <a:rPr lang="en-US" dirty="0"/>
              <a:t>]</a:t>
            </a:r>
          </a:p>
          <a:p>
            <a:r>
              <a:rPr lang="en-US" dirty="0"/>
              <a:t>Calculus of Inductive Constructions [</a:t>
            </a:r>
            <a:r>
              <a:rPr lang="en-US" dirty="0" err="1"/>
              <a:t>Coquand</a:t>
            </a:r>
            <a:r>
              <a:rPr lang="en-US" dirty="0"/>
              <a:t> and Christine Paulin-</a:t>
            </a:r>
            <a:r>
              <a:rPr lang="en-US" dirty="0" err="1"/>
              <a:t>Mohring</a:t>
            </a:r>
            <a:r>
              <a:rPr lang="en-US" dirty="0"/>
              <a:t>]</a:t>
            </a:r>
          </a:p>
          <a:p>
            <a:endParaRPr lang="en-US" dirty="0"/>
          </a:p>
        </p:txBody>
      </p:sp>
    </p:spTree>
    <p:extLst>
      <p:ext uri="{BB962C8B-B14F-4D97-AF65-F5344CB8AC3E}">
        <p14:creationId xmlns:p14="http://schemas.microsoft.com/office/powerpoint/2010/main" val="411778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FEF5-D0BA-5245-81F0-B895C716E298}"/>
              </a:ext>
            </a:extLst>
          </p:cNvPr>
          <p:cNvSpPr>
            <a:spLocks noGrp="1"/>
          </p:cNvSpPr>
          <p:nvPr>
            <p:ph type="title"/>
          </p:nvPr>
        </p:nvSpPr>
        <p:spPr/>
        <p:txBody>
          <a:bodyPr/>
          <a:lstStyle/>
          <a:p>
            <a:r>
              <a:rPr lang="en-US" dirty="0"/>
              <a:t>Coq Features</a:t>
            </a:r>
          </a:p>
        </p:txBody>
      </p:sp>
      <p:sp>
        <p:nvSpPr>
          <p:cNvPr id="3" name="Content Placeholder 2">
            <a:extLst>
              <a:ext uri="{FF2B5EF4-FFF2-40B4-BE49-F238E27FC236}">
                <a16:creationId xmlns:a16="http://schemas.microsoft.com/office/drawing/2014/main" id="{D260826F-2AD2-224F-BDE7-1E4F5F1DBF8F}"/>
              </a:ext>
            </a:extLst>
          </p:cNvPr>
          <p:cNvSpPr>
            <a:spLocks noGrp="1"/>
          </p:cNvSpPr>
          <p:nvPr>
            <p:ph idx="1"/>
          </p:nvPr>
        </p:nvSpPr>
        <p:spPr/>
        <p:txBody>
          <a:bodyPr/>
          <a:lstStyle/>
          <a:p>
            <a:r>
              <a:rPr lang="en-US" b="1" dirty="0"/>
              <a:t>Define</a:t>
            </a:r>
            <a:r>
              <a:rPr lang="en-US" dirty="0"/>
              <a:t> computable functions and logical predicates</a:t>
            </a:r>
          </a:p>
          <a:p>
            <a:r>
              <a:rPr lang="en-US" b="1" dirty="0"/>
              <a:t>State</a:t>
            </a:r>
            <a:r>
              <a:rPr lang="en-US" dirty="0"/>
              <a:t> mathematical theorems and software specifications</a:t>
            </a:r>
          </a:p>
          <a:p>
            <a:r>
              <a:rPr lang="en-US" b="1" dirty="0"/>
              <a:t>Develop</a:t>
            </a:r>
            <a:r>
              <a:rPr lang="en-US" dirty="0"/>
              <a:t> formal proofs of theorems, interactively</a:t>
            </a:r>
          </a:p>
          <a:p>
            <a:r>
              <a:rPr lang="en-US" b="1" dirty="0"/>
              <a:t>Machine-check</a:t>
            </a:r>
            <a:r>
              <a:rPr lang="en-US" dirty="0"/>
              <a:t> those proofs</a:t>
            </a:r>
          </a:p>
          <a:p>
            <a:r>
              <a:rPr lang="en-US" b="1" dirty="0"/>
              <a:t>Extract</a:t>
            </a:r>
            <a:r>
              <a:rPr lang="en-US" dirty="0"/>
              <a:t> verified programs to </a:t>
            </a:r>
            <a:r>
              <a:rPr lang="en-US" dirty="0" err="1"/>
              <a:t>OCaml</a:t>
            </a:r>
            <a:r>
              <a:rPr lang="en-US" dirty="0"/>
              <a:t>, Haskell, Scheme</a:t>
            </a:r>
          </a:p>
        </p:txBody>
      </p:sp>
    </p:spTree>
    <p:extLst>
      <p:ext uri="{BB962C8B-B14F-4D97-AF65-F5344CB8AC3E}">
        <p14:creationId xmlns:p14="http://schemas.microsoft.com/office/powerpoint/2010/main" val="3287710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E3EA63-C7A6-2A49-8C02-53267AABDDC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795077"/>
            <a:ext cx="9144000" cy="2124846"/>
          </a:xfrm>
          <a:prstGeom prst="rect">
            <a:avLst/>
          </a:prstGeom>
        </p:spPr>
      </p:pic>
      <p:sp>
        <p:nvSpPr>
          <p:cNvPr id="2" name="TextBox 1">
            <a:extLst>
              <a:ext uri="{FF2B5EF4-FFF2-40B4-BE49-F238E27FC236}">
                <a16:creationId xmlns:a16="http://schemas.microsoft.com/office/drawing/2014/main" id="{AE259846-742E-D17F-9EDB-3015975FADA9}"/>
              </a:ext>
            </a:extLst>
          </p:cNvPr>
          <p:cNvSpPr txBox="1"/>
          <p:nvPr/>
        </p:nvSpPr>
        <p:spPr>
          <a:xfrm>
            <a:off x="0" y="5243332"/>
            <a:ext cx="4618957" cy="369332"/>
          </a:xfrm>
          <a:prstGeom prst="rect">
            <a:avLst/>
          </a:prstGeom>
          <a:noFill/>
        </p:spPr>
        <p:txBody>
          <a:bodyPr wrap="none" rtlCol="0">
            <a:spAutoFit/>
          </a:bodyPr>
          <a:lstStyle/>
          <a:p>
            <a:r>
              <a:rPr lang="en-US" dirty="0"/>
              <a:t>Image source: </a:t>
            </a:r>
            <a:r>
              <a:rPr lang="en-US" i="1" dirty="0"/>
              <a:t>QED at large</a:t>
            </a:r>
            <a:r>
              <a:rPr lang="en-US" dirty="0"/>
              <a:t>, Ringer et al., 2019</a:t>
            </a:r>
          </a:p>
        </p:txBody>
      </p:sp>
    </p:spTree>
    <p:extLst>
      <p:ext uri="{BB962C8B-B14F-4D97-AF65-F5344CB8AC3E}">
        <p14:creationId xmlns:p14="http://schemas.microsoft.com/office/powerpoint/2010/main" val="261374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F5F769-CC91-FA44-8089-EFCC0E69A231}"/>
              </a:ext>
            </a:extLst>
          </p:cNvPr>
          <p:cNvSpPr>
            <a:spLocks noGrp="1"/>
          </p:cNvSpPr>
          <p:nvPr>
            <p:ph type="title"/>
          </p:nvPr>
        </p:nvSpPr>
        <p:spPr/>
        <p:txBody>
          <a:bodyPr/>
          <a:lstStyle/>
          <a:p>
            <a:r>
              <a:rPr lang="en-US" dirty="0"/>
              <a:t>Benefits of Studying </a:t>
            </a:r>
            <a:r>
              <a:rPr lang="en-US" i="1" dirty="0"/>
              <a:t>Software Foundations</a:t>
            </a:r>
            <a:endParaRPr lang="en-US" dirty="0"/>
          </a:p>
        </p:txBody>
      </p:sp>
      <p:sp>
        <p:nvSpPr>
          <p:cNvPr id="5" name="Content Placeholder 4">
            <a:extLst>
              <a:ext uri="{FF2B5EF4-FFF2-40B4-BE49-F238E27FC236}">
                <a16:creationId xmlns:a16="http://schemas.microsoft.com/office/drawing/2014/main" id="{8FF8C530-650D-944B-9F88-2865ACF48AA0}"/>
              </a:ext>
            </a:extLst>
          </p:cNvPr>
          <p:cNvSpPr>
            <a:spLocks noGrp="1"/>
          </p:cNvSpPr>
          <p:nvPr>
            <p:ph idx="1"/>
          </p:nvPr>
        </p:nvSpPr>
        <p:spPr/>
        <p:txBody>
          <a:bodyPr/>
          <a:lstStyle/>
          <a:p>
            <a:r>
              <a:rPr lang="en-US" dirty="0"/>
              <a:t>Formulate functions and predicates in a type theory</a:t>
            </a:r>
          </a:p>
          <a:p>
            <a:r>
              <a:rPr lang="en-US" dirty="0"/>
              <a:t>State formal theorems and formal software specifications</a:t>
            </a:r>
          </a:p>
          <a:p>
            <a:r>
              <a:rPr lang="en-US" dirty="0"/>
              <a:t>Prove theorems completely formally with a proof assistant</a:t>
            </a:r>
          </a:p>
          <a:p>
            <a:r>
              <a:rPr lang="en-US" dirty="0"/>
              <a:t>Understand proof-checking as type-checking</a:t>
            </a:r>
          </a:p>
          <a:p>
            <a:r>
              <a:rPr lang="en-US" dirty="0"/>
              <a:t>(Coq expertise is a side effect)</a:t>
            </a:r>
          </a:p>
          <a:p>
            <a:endParaRPr lang="en-US" dirty="0"/>
          </a:p>
        </p:txBody>
      </p:sp>
    </p:spTree>
    <p:extLst>
      <p:ext uri="{BB962C8B-B14F-4D97-AF65-F5344CB8AC3E}">
        <p14:creationId xmlns:p14="http://schemas.microsoft.com/office/powerpoint/2010/main" val="2505742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24F9-B13E-D442-BB03-F30126E4CD21}"/>
              </a:ext>
            </a:extLst>
          </p:cNvPr>
          <p:cNvSpPr>
            <a:spLocks noGrp="1"/>
          </p:cNvSpPr>
          <p:nvPr>
            <p:ph type="title"/>
          </p:nvPr>
        </p:nvSpPr>
        <p:spPr/>
        <p:txBody>
          <a:bodyPr/>
          <a:lstStyle/>
          <a:p>
            <a:r>
              <a:rPr lang="en-US" dirty="0"/>
              <a:t>Three Recent Great Works </a:t>
            </a:r>
            <a:br>
              <a:rPr lang="en-US" dirty="0"/>
            </a:br>
            <a:r>
              <a:rPr lang="en-US" dirty="0"/>
              <a:t>in Formal Verification</a:t>
            </a:r>
          </a:p>
        </p:txBody>
      </p:sp>
      <p:sp>
        <p:nvSpPr>
          <p:cNvPr id="3" name="Text Placeholder 2">
            <a:extLst>
              <a:ext uri="{FF2B5EF4-FFF2-40B4-BE49-F238E27FC236}">
                <a16:creationId xmlns:a16="http://schemas.microsoft.com/office/drawing/2014/main" id="{BF7FAF82-9D98-A340-A734-0AB6FAC472C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42853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E1C2B3-802D-324D-82D7-3740F4B15330}"/>
              </a:ext>
            </a:extLst>
          </p:cNvPr>
          <p:cNvSpPr>
            <a:spLocks noGrp="1"/>
          </p:cNvSpPr>
          <p:nvPr>
            <p:ph type="title"/>
          </p:nvPr>
        </p:nvSpPr>
        <p:spPr/>
        <p:txBody>
          <a:bodyPr/>
          <a:lstStyle/>
          <a:p>
            <a:r>
              <a:rPr lang="en-US" dirty="0" err="1"/>
              <a:t>CompCert</a:t>
            </a:r>
            <a:endParaRPr lang="en-US" dirty="0"/>
          </a:p>
        </p:txBody>
      </p:sp>
      <p:pic>
        <p:nvPicPr>
          <p:cNvPr id="4" name="Picture 3">
            <a:extLst>
              <a:ext uri="{FF2B5EF4-FFF2-40B4-BE49-F238E27FC236}">
                <a16:creationId xmlns:a16="http://schemas.microsoft.com/office/drawing/2014/main" id="{87E3E4B5-E40A-984D-B130-D21E0F2A14D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907815"/>
            <a:ext cx="9144000" cy="1899370"/>
          </a:xfrm>
          <a:prstGeom prst="rect">
            <a:avLst/>
          </a:prstGeom>
        </p:spPr>
      </p:pic>
      <p:sp>
        <p:nvSpPr>
          <p:cNvPr id="7" name="TextBox 6">
            <a:extLst>
              <a:ext uri="{FF2B5EF4-FFF2-40B4-BE49-F238E27FC236}">
                <a16:creationId xmlns:a16="http://schemas.microsoft.com/office/drawing/2014/main" id="{85F115AD-C672-634E-869A-FFFA9A84CE1F}"/>
              </a:ext>
            </a:extLst>
          </p:cNvPr>
          <p:cNvSpPr txBox="1"/>
          <p:nvPr/>
        </p:nvSpPr>
        <p:spPr>
          <a:xfrm>
            <a:off x="385250" y="4748182"/>
            <a:ext cx="2322752" cy="415498"/>
          </a:xfrm>
          <a:prstGeom prst="rect">
            <a:avLst/>
          </a:prstGeom>
          <a:noFill/>
        </p:spPr>
        <p:txBody>
          <a:bodyPr wrap="none" rtlCol="0">
            <a:spAutoFit/>
          </a:bodyPr>
          <a:lstStyle/>
          <a:p>
            <a:r>
              <a:rPr lang="en-US" sz="2100" dirty="0"/>
              <a:t>[Leroy et al. 2009ff]</a:t>
            </a:r>
          </a:p>
        </p:txBody>
      </p:sp>
      <p:sp>
        <p:nvSpPr>
          <p:cNvPr id="2" name="TextBox 1">
            <a:extLst>
              <a:ext uri="{FF2B5EF4-FFF2-40B4-BE49-F238E27FC236}">
                <a16:creationId xmlns:a16="http://schemas.microsoft.com/office/drawing/2014/main" id="{553C9942-231E-5CED-C620-35C56133B498}"/>
              </a:ext>
            </a:extLst>
          </p:cNvPr>
          <p:cNvSpPr txBox="1"/>
          <p:nvPr/>
        </p:nvSpPr>
        <p:spPr>
          <a:xfrm>
            <a:off x="3680749" y="32282"/>
            <a:ext cx="5463251" cy="1600438"/>
          </a:xfrm>
          <a:prstGeom prst="rect">
            <a:avLst/>
          </a:prstGeom>
          <a:noFill/>
        </p:spPr>
        <p:txBody>
          <a:bodyPr wrap="square" rtlCol="0">
            <a:spAutoFit/>
          </a:bodyPr>
          <a:lstStyle/>
          <a:p>
            <a:r>
              <a:rPr lang="en-US" sz="1400" i="1" dirty="0"/>
              <a:t>"﻿</a:t>
            </a:r>
            <a:r>
              <a:rPr lang="en-US" sz="1400" i="1" dirty="0" err="1"/>
              <a:t>CompCert</a:t>
            </a:r>
            <a:r>
              <a:rPr lang="en-US" sz="1400" i="1" dirty="0"/>
              <a:t> is the only compiler we have tested for which </a:t>
            </a:r>
            <a:r>
              <a:rPr lang="en-US" sz="1400" i="1" dirty="0" err="1"/>
              <a:t>Csmith</a:t>
            </a:r>
            <a:r>
              <a:rPr lang="en-US" sz="1400" i="1" dirty="0"/>
              <a:t> cannot find wrong-code errors. This is not for lack of trying: we have devoted about six CPU-years to the task. The apparent </a:t>
            </a:r>
            <a:r>
              <a:rPr lang="en-US" sz="1400" i="1" dirty="0" err="1"/>
              <a:t>unbreakability</a:t>
            </a:r>
            <a:r>
              <a:rPr lang="en-US" sz="1400" i="1" dirty="0"/>
              <a:t> of </a:t>
            </a:r>
            <a:r>
              <a:rPr lang="en-US" sz="1400" i="1" dirty="0" err="1"/>
              <a:t>CompCert</a:t>
            </a:r>
            <a:r>
              <a:rPr lang="en-US" sz="1400" i="1" dirty="0"/>
              <a:t> supports a strong argument that developing compiler optimizations within a proof framework, where safety checks are explicit and machine-checked, has tangible benefits for compiler users." </a:t>
            </a:r>
            <a:br>
              <a:rPr lang="en-US" sz="1400" i="1" dirty="0"/>
            </a:br>
            <a:r>
              <a:rPr lang="en-US" sz="1400" i="1" dirty="0"/>
              <a:t>[Yang et al. 2011]</a:t>
            </a:r>
          </a:p>
        </p:txBody>
      </p:sp>
    </p:spTree>
    <p:extLst>
      <p:ext uri="{BB962C8B-B14F-4D97-AF65-F5344CB8AC3E}">
        <p14:creationId xmlns:p14="http://schemas.microsoft.com/office/powerpoint/2010/main" val="308989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3702-87A5-2249-9352-95B16A5D75BA}"/>
              </a:ext>
            </a:extLst>
          </p:cNvPr>
          <p:cNvSpPr>
            <a:spLocks noGrp="1"/>
          </p:cNvSpPr>
          <p:nvPr>
            <p:ph type="title"/>
          </p:nvPr>
        </p:nvSpPr>
        <p:spPr/>
        <p:txBody>
          <a:bodyPr/>
          <a:lstStyle/>
          <a:p>
            <a:r>
              <a:rPr lang="en-US" dirty="0"/>
              <a:t>seL4</a:t>
            </a:r>
          </a:p>
        </p:txBody>
      </p:sp>
      <p:pic>
        <p:nvPicPr>
          <p:cNvPr id="6" name="Picture 5">
            <a:extLst>
              <a:ext uri="{FF2B5EF4-FFF2-40B4-BE49-F238E27FC236}">
                <a16:creationId xmlns:a16="http://schemas.microsoft.com/office/drawing/2014/main" id="{C4531263-0F42-184B-AA10-FCBDE34797C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530617"/>
            <a:ext cx="5857103" cy="3242220"/>
          </a:xfrm>
          <a:prstGeom prst="rect">
            <a:avLst/>
          </a:prstGeom>
        </p:spPr>
      </p:pic>
      <p:sp>
        <p:nvSpPr>
          <p:cNvPr id="9" name="TextBox 8">
            <a:extLst>
              <a:ext uri="{FF2B5EF4-FFF2-40B4-BE49-F238E27FC236}">
                <a16:creationId xmlns:a16="http://schemas.microsoft.com/office/drawing/2014/main" id="{193BDD22-86FE-FD49-8770-1B0F6368FA21}"/>
              </a:ext>
            </a:extLst>
          </p:cNvPr>
          <p:cNvSpPr txBox="1"/>
          <p:nvPr/>
        </p:nvSpPr>
        <p:spPr>
          <a:xfrm>
            <a:off x="512819" y="5109670"/>
            <a:ext cx="2261260" cy="415498"/>
          </a:xfrm>
          <a:prstGeom prst="rect">
            <a:avLst/>
          </a:prstGeom>
          <a:noFill/>
        </p:spPr>
        <p:txBody>
          <a:bodyPr wrap="none" rtlCol="0">
            <a:spAutoFit/>
          </a:bodyPr>
          <a:lstStyle/>
          <a:p>
            <a:r>
              <a:rPr lang="en-US" sz="2100" dirty="0"/>
              <a:t>[Klein et al. 2009ff]</a:t>
            </a:r>
          </a:p>
        </p:txBody>
      </p:sp>
    </p:spTree>
    <p:extLst>
      <p:ext uri="{BB962C8B-B14F-4D97-AF65-F5344CB8AC3E}">
        <p14:creationId xmlns:p14="http://schemas.microsoft.com/office/powerpoint/2010/main" val="390685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CFFD06-6A6F-754C-B82E-C4949DC2E2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684805"/>
            <a:ext cx="9144001" cy="6723896"/>
          </a:xfrm>
          <a:prstGeom prst="rect">
            <a:avLst/>
          </a:prstGeom>
        </p:spPr>
      </p:pic>
    </p:spTree>
    <p:extLst>
      <p:ext uri="{BB962C8B-B14F-4D97-AF65-F5344CB8AC3E}">
        <p14:creationId xmlns:p14="http://schemas.microsoft.com/office/powerpoint/2010/main" val="3997231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7B39-D1CA-ED4E-9F61-88F7BE198F53}"/>
              </a:ext>
            </a:extLst>
          </p:cNvPr>
          <p:cNvSpPr>
            <a:spLocks noGrp="1"/>
          </p:cNvSpPr>
          <p:nvPr>
            <p:ph type="title"/>
          </p:nvPr>
        </p:nvSpPr>
        <p:spPr/>
        <p:txBody>
          <a:bodyPr/>
          <a:lstStyle/>
          <a:p>
            <a:r>
              <a:rPr lang="en-US" dirty="0"/>
              <a:t>Fiat Cryptography</a:t>
            </a:r>
          </a:p>
        </p:txBody>
      </p:sp>
      <p:pic>
        <p:nvPicPr>
          <p:cNvPr id="4" name="Picture 3">
            <a:extLst>
              <a:ext uri="{FF2B5EF4-FFF2-40B4-BE49-F238E27FC236}">
                <a16:creationId xmlns:a16="http://schemas.microsoft.com/office/drawing/2014/main" id="{F4E67885-177A-9541-B746-AAD29E2CD6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1750" y="2054855"/>
            <a:ext cx="6477000" cy="1962150"/>
          </a:xfrm>
          <a:prstGeom prst="rect">
            <a:avLst/>
          </a:prstGeom>
        </p:spPr>
      </p:pic>
      <p:sp>
        <p:nvSpPr>
          <p:cNvPr id="5" name="TextBox 4">
            <a:extLst>
              <a:ext uri="{FF2B5EF4-FFF2-40B4-BE49-F238E27FC236}">
                <a16:creationId xmlns:a16="http://schemas.microsoft.com/office/drawing/2014/main" id="{4CDA9A4F-01FB-DA4A-AFD3-E023C7F7590A}"/>
              </a:ext>
            </a:extLst>
          </p:cNvPr>
          <p:cNvSpPr txBox="1"/>
          <p:nvPr/>
        </p:nvSpPr>
        <p:spPr>
          <a:xfrm>
            <a:off x="541750" y="4875502"/>
            <a:ext cx="2591479" cy="415498"/>
          </a:xfrm>
          <a:prstGeom prst="rect">
            <a:avLst/>
          </a:prstGeom>
          <a:noFill/>
        </p:spPr>
        <p:txBody>
          <a:bodyPr wrap="none" rtlCol="0">
            <a:spAutoFit/>
          </a:bodyPr>
          <a:lstStyle/>
          <a:p>
            <a:r>
              <a:rPr lang="en-US" sz="2100" dirty="0"/>
              <a:t>[</a:t>
            </a:r>
            <a:r>
              <a:rPr lang="en-US" sz="2100" dirty="0" err="1"/>
              <a:t>Chlipala</a:t>
            </a:r>
            <a:r>
              <a:rPr lang="en-US" sz="2100" dirty="0"/>
              <a:t> et al. 2019ff]</a:t>
            </a:r>
          </a:p>
        </p:txBody>
      </p:sp>
    </p:spTree>
    <p:extLst>
      <p:ext uri="{BB962C8B-B14F-4D97-AF65-F5344CB8AC3E}">
        <p14:creationId xmlns:p14="http://schemas.microsoft.com/office/powerpoint/2010/main" val="894149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6C18-E220-A385-3A56-1C4F63D1D3DD}"/>
              </a:ext>
            </a:extLst>
          </p:cNvPr>
          <p:cNvSpPr>
            <a:spLocks noGrp="1"/>
          </p:cNvSpPr>
          <p:nvPr>
            <p:ph type="title"/>
          </p:nvPr>
        </p:nvSpPr>
        <p:spPr/>
        <p:txBody>
          <a:bodyPr/>
          <a:lstStyle/>
          <a:p>
            <a:r>
              <a:rPr lang="en-US" dirty="0"/>
              <a:t>Formal Methods are Controversial</a:t>
            </a:r>
          </a:p>
        </p:txBody>
      </p:sp>
      <p:sp>
        <p:nvSpPr>
          <p:cNvPr id="4" name="Content Placeholder 3">
            <a:extLst>
              <a:ext uri="{FF2B5EF4-FFF2-40B4-BE49-F238E27FC236}">
                <a16:creationId xmlns:a16="http://schemas.microsoft.com/office/drawing/2014/main" id="{A4FD1DAC-91F2-E3D8-9D11-E3BE8AF11A5C}"/>
              </a:ext>
            </a:extLst>
          </p:cNvPr>
          <p:cNvSpPr>
            <a:spLocks noGrp="1"/>
          </p:cNvSpPr>
          <p:nvPr>
            <p:ph idx="1"/>
          </p:nvPr>
        </p:nvSpPr>
        <p:spPr/>
        <p:txBody>
          <a:bodyPr/>
          <a:lstStyle/>
          <a:p>
            <a:pPr marL="0" indent="0">
              <a:buNone/>
            </a:pPr>
            <a:r>
              <a:rPr lang="en-US" dirty="0"/>
              <a:t>"Formal methods are controversial. Their advocates claim they can revolutionize development. Their detractors think they are impossibly difficult. Meanwhile, for most people, formal methods are so unfamiliar that it is difficult to judge the competing claims. […] [S]</a:t>
            </a:r>
            <a:r>
              <a:rPr lang="en-US" dirty="0" err="1"/>
              <a:t>ome</a:t>
            </a:r>
            <a:r>
              <a:rPr lang="en-US" dirty="0"/>
              <a:t> of the beliefs about formal methods have been exaggerated and have acquired almost the status of myths."</a:t>
            </a:r>
          </a:p>
          <a:p>
            <a:pPr marL="0" indent="0">
              <a:buNone/>
            </a:pPr>
            <a:endParaRPr lang="en-US" dirty="0"/>
          </a:p>
        </p:txBody>
      </p:sp>
      <p:sp>
        <p:nvSpPr>
          <p:cNvPr id="3" name="TextBox 2">
            <a:extLst>
              <a:ext uri="{FF2B5EF4-FFF2-40B4-BE49-F238E27FC236}">
                <a16:creationId xmlns:a16="http://schemas.microsoft.com/office/drawing/2014/main" id="{701B5157-3B0F-EEFA-D59E-437B72543CA9}"/>
              </a:ext>
            </a:extLst>
          </p:cNvPr>
          <p:cNvSpPr txBox="1"/>
          <p:nvPr/>
        </p:nvSpPr>
        <p:spPr>
          <a:xfrm>
            <a:off x="3825433" y="671923"/>
            <a:ext cx="4572000" cy="369332"/>
          </a:xfrm>
          <a:prstGeom prst="rect">
            <a:avLst/>
          </a:prstGeom>
          <a:noFill/>
        </p:spPr>
        <p:txBody>
          <a:bodyPr wrap="square">
            <a:spAutoFit/>
          </a:bodyPr>
          <a:lstStyle/>
          <a:p>
            <a:pPr marL="0" indent="0" algn="r">
              <a:buNone/>
            </a:pPr>
            <a:r>
              <a:rPr lang="en-US" dirty="0"/>
              <a:t>[Hall 1990]</a:t>
            </a:r>
          </a:p>
        </p:txBody>
      </p:sp>
    </p:spTree>
    <p:extLst>
      <p:ext uri="{BB962C8B-B14F-4D97-AF65-F5344CB8AC3E}">
        <p14:creationId xmlns:p14="http://schemas.microsoft.com/office/powerpoint/2010/main" val="3411311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1FEE-BF04-9843-89AF-B5EFA907FE94}"/>
              </a:ext>
            </a:extLst>
          </p:cNvPr>
          <p:cNvSpPr>
            <a:spLocks noGrp="1"/>
          </p:cNvSpPr>
          <p:nvPr>
            <p:ph type="title"/>
          </p:nvPr>
        </p:nvSpPr>
        <p:spPr/>
        <p:txBody>
          <a:bodyPr/>
          <a:lstStyle/>
          <a:p>
            <a:r>
              <a:rPr lang="en-US" dirty="0"/>
              <a:t>7 Myths</a:t>
            </a:r>
          </a:p>
        </p:txBody>
      </p:sp>
      <p:sp>
        <p:nvSpPr>
          <p:cNvPr id="3" name="Content Placeholder 2">
            <a:extLst>
              <a:ext uri="{FF2B5EF4-FFF2-40B4-BE49-F238E27FC236}">
                <a16:creationId xmlns:a16="http://schemas.microsoft.com/office/drawing/2014/main" id="{7113A725-8DFD-334B-BFC2-2D8499857C0C}"/>
              </a:ext>
            </a:extLst>
          </p:cNvPr>
          <p:cNvSpPr>
            <a:spLocks noGrp="1"/>
          </p:cNvSpPr>
          <p:nvPr>
            <p:ph idx="1"/>
          </p:nvPr>
        </p:nvSpPr>
        <p:spPr/>
        <p:txBody>
          <a:bodyPr>
            <a:normAutofit/>
          </a:bodyPr>
          <a:lstStyle/>
          <a:p>
            <a:pPr marL="385763" indent="-385763">
              <a:buFont typeface="+mj-lt"/>
              <a:buAutoNum type="arabicPeriod"/>
            </a:pPr>
            <a:r>
              <a:rPr lang="en-US" dirty="0"/>
              <a:t>Formal methods can guarantee that software is </a:t>
            </a:r>
            <a:r>
              <a:rPr lang="en-US" b="1" dirty="0"/>
              <a:t>perfect</a:t>
            </a:r>
          </a:p>
          <a:p>
            <a:pPr marL="385763" indent="-385763">
              <a:buFont typeface="+mj-lt"/>
              <a:buAutoNum type="arabicPeriod"/>
            </a:pPr>
            <a:r>
              <a:rPr lang="en-US" dirty="0"/>
              <a:t>Formal methods are all about theorem </a:t>
            </a:r>
            <a:r>
              <a:rPr lang="en-US" b="1" dirty="0"/>
              <a:t>proving</a:t>
            </a:r>
          </a:p>
          <a:p>
            <a:pPr marL="385763" indent="-385763">
              <a:buFont typeface="+mj-lt"/>
              <a:buAutoNum type="arabicPeriod"/>
            </a:pPr>
            <a:r>
              <a:rPr lang="en-US" dirty="0"/>
              <a:t>Formal methods are only useful for </a:t>
            </a:r>
            <a:r>
              <a:rPr lang="en-US" b="1" dirty="0"/>
              <a:t>safety-critical</a:t>
            </a:r>
            <a:r>
              <a:rPr lang="en-US" dirty="0"/>
              <a:t> systems</a:t>
            </a:r>
          </a:p>
          <a:p>
            <a:pPr marL="385763" indent="-385763">
              <a:buFont typeface="+mj-lt"/>
              <a:buAutoNum type="arabicPeriod"/>
            </a:pPr>
            <a:r>
              <a:rPr lang="en-US" dirty="0"/>
              <a:t>Formal methods require highly trained </a:t>
            </a:r>
            <a:r>
              <a:rPr lang="en-US" b="1" dirty="0"/>
              <a:t>mathematicians</a:t>
            </a:r>
          </a:p>
          <a:p>
            <a:pPr marL="385763" indent="-385763">
              <a:buFont typeface="+mj-lt"/>
              <a:buAutoNum type="arabicPeriod"/>
            </a:pPr>
            <a:r>
              <a:rPr lang="en-US" dirty="0"/>
              <a:t>Formal methods increase the </a:t>
            </a:r>
            <a:r>
              <a:rPr lang="en-US" b="1" dirty="0"/>
              <a:t>cost</a:t>
            </a:r>
            <a:r>
              <a:rPr lang="en-US" dirty="0"/>
              <a:t> of development</a:t>
            </a:r>
          </a:p>
          <a:p>
            <a:pPr marL="385763" indent="-385763">
              <a:buFont typeface="+mj-lt"/>
              <a:buAutoNum type="arabicPeriod"/>
            </a:pPr>
            <a:r>
              <a:rPr lang="en-US" dirty="0"/>
              <a:t>Formal methods are unacceptable to </a:t>
            </a:r>
            <a:r>
              <a:rPr lang="en-US" b="1" dirty="0"/>
              <a:t>users</a:t>
            </a:r>
          </a:p>
          <a:p>
            <a:pPr marL="385763" indent="-385763">
              <a:buFont typeface="+mj-lt"/>
              <a:buAutoNum type="arabicPeriod"/>
            </a:pPr>
            <a:r>
              <a:rPr lang="en-US" dirty="0"/>
              <a:t>Formal methods are not used on </a:t>
            </a:r>
            <a:r>
              <a:rPr lang="en-US" b="1" dirty="0"/>
              <a:t>real</a:t>
            </a:r>
            <a:r>
              <a:rPr lang="en-US" dirty="0"/>
              <a:t>, large-scale software</a:t>
            </a:r>
          </a:p>
          <a:p>
            <a:pPr marL="385763" indent="-385763">
              <a:buFont typeface="+mj-lt"/>
              <a:buAutoNum type="arabicPeriod"/>
            </a:pPr>
            <a:endParaRPr lang="en-US" dirty="0"/>
          </a:p>
        </p:txBody>
      </p:sp>
      <p:sp>
        <p:nvSpPr>
          <p:cNvPr id="5" name="TextBox 4">
            <a:extLst>
              <a:ext uri="{FF2B5EF4-FFF2-40B4-BE49-F238E27FC236}">
                <a16:creationId xmlns:a16="http://schemas.microsoft.com/office/drawing/2014/main" id="{EDDB3FB6-2F41-60EC-3836-D548DBDA05F7}"/>
              </a:ext>
            </a:extLst>
          </p:cNvPr>
          <p:cNvSpPr txBox="1"/>
          <p:nvPr/>
        </p:nvSpPr>
        <p:spPr>
          <a:xfrm>
            <a:off x="-700268" y="671923"/>
            <a:ext cx="4572000" cy="369332"/>
          </a:xfrm>
          <a:prstGeom prst="rect">
            <a:avLst/>
          </a:prstGeom>
          <a:noFill/>
        </p:spPr>
        <p:txBody>
          <a:bodyPr wrap="square">
            <a:spAutoFit/>
          </a:bodyPr>
          <a:lstStyle/>
          <a:p>
            <a:pPr marL="0" indent="0" algn="r">
              <a:buNone/>
            </a:pPr>
            <a:r>
              <a:rPr lang="en-US" dirty="0"/>
              <a:t>[Hall 1990]</a:t>
            </a:r>
          </a:p>
        </p:txBody>
      </p:sp>
    </p:spTree>
    <p:extLst>
      <p:ext uri="{BB962C8B-B14F-4D97-AF65-F5344CB8AC3E}">
        <p14:creationId xmlns:p14="http://schemas.microsoft.com/office/powerpoint/2010/main" val="4596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ADBD53-52A0-064C-8995-C4C1E380CDD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55680" y="2034879"/>
            <a:ext cx="6232640" cy="1645242"/>
          </a:xfrm>
          <a:prstGeom prst="rect">
            <a:avLst/>
          </a:prstGeom>
        </p:spPr>
      </p:pic>
    </p:spTree>
    <p:extLst>
      <p:ext uri="{BB962C8B-B14F-4D97-AF65-F5344CB8AC3E}">
        <p14:creationId xmlns:p14="http://schemas.microsoft.com/office/powerpoint/2010/main" val="176594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3D3985-6B62-0B40-B252-329339EE062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90501"/>
            <a:ext cx="9140384" cy="6093589"/>
          </a:xfrm>
          <a:prstGeom prst="rect">
            <a:avLst/>
          </a:prstGeom>
        </p:spPr>
      </p:pic>
    </p:spTree>
    <p:extLst>
      <p:ext uri="{BB962C8B-B14F-4D97-AF65-F5344CB8AC3E}">
        <p14:creationId xmlns:p14="http://schemas.microsoft.com/office/powerpoint/2010/main" val="47511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48E09C-0CE9-EA4E-8399-1A4B27D81CA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89449"/>
            <a:ext cx="9159326" cy="6104112"/>
          </a:xfrm>
          <a:prstGeom prst="rect">
            <a:avLst/>
          </a:prstGeom>
        </p:spPr>
      </p:pic>
    </p:spTree>
    <p:extLst>
      <p:ext uri="{BB962C8B-B14F-4D97-AF65-F5344CB8AC3E}">
        <p14:creationId xmlns:p14="http://schemas.microsoft.com/office/powerpoint/2010/main" val="9019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40823A-8992-0847-9B03-4247B2BCE4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90500"/>
            <a:ext cx="9175107" cy="6116738"/>
          </a:xfrm>
          <a:prstGeom prst="rect">
            <a:avLst/>
          </a:prstGeom>
        </p:spPr>
      </p:pic>
    </p:spTree>
    <p:extLst>
      <p:ext uri="{BB962C8B-B14F-4D97-AF65-F5344CB8AC3E}">
        <p14:creationId xmlns:p14="http://schemas.microsoft.com/office/powerpoint/2010/main" val="21661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27468A-E50C-A743-B38C-AC81AF3AB4B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92409"/>
            <a:ext cx="9137527" cy="6095497"/>
          </a:xfrm>
          <a:prstGeom prst="rect">
            <a:avLst/>
          </a:prstGeom>
        </p:spPr>
      </p:pic>
    </p:spTree>
    <p:extLst>
      <p:ext uri="{BB962C8B-B14F-4D97-AF65-F5344CB8AC3E}">
        <p14:creationId xmlns:p14="http://schemas.microsoft.com/office/powerpoint/2010/main" val="179298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12C5-40A5-3D44-9B7D-7619988DBA8C}"/>
              </a:ext>
            </a:extLst>
          </p:cNvPr>
          <p:cNvSpPr>
            <a:spLocks noGrp="1"/>
          </p:cNvSpPr>
          <p:nvPr>
            <p:ph type="title"/>
          </p:nvPr>
        </p:nvSpPr>
        <p:spPr/>
        <p:txBody>
          <a:bodyPr/>
          <a:lstStyle/>
          <a:p>
            <a:r>
              <a:rPr lang="en-US" dirty="0"/>
              <a:t>#</a:t>
            </a:r>
            <a:r>
              <a:rPr lang="en-US" dirty="0" err="1"/>
              <a:t>AmIRite</a:t>
            </a:r>
            <a:endParaRPr lang="en-US" dirty="0"/>
          </a:p>
        </p:txBody>
      </p:sp>
      <p:sp>
        <p:nvSpPr>
          <p:cNvPr id="3" name="Text Placeholder 2">
            <a:extLst>
              <a:ext uri="{FF2B5EF4-FFF2-40B4-BE49-F238E27FC236}">
                <a16:creationId xmlns:a16="http://schemas.microsoft.com/office/drawing/2014/main" id="{BDEB7D45-2BEF-C640-A800-E88447D9ECC8}"/>
              </a:ext>
            </a:extLst>
          </p:cNvPr>
          <p:cNvSpPr>
            <a:spLocks noGrp="1"/>
          </p:cNvSpPr>
          <p:nvPr>
            <p:ph type="body" idx="1"/>
          </p:nvPr>
        </p:nvSpPr>
        <p:spPr/>
        <p:txBody>
          <a:bodyPr/>
          <a:lstStyle/>
          <a:p>
            <a:r>
              <a:rPr lang="en-US" dirty="0"/>
              <a:t>How do I know the code is correct?</a:t>
            </a:r>
          </a:p>
        </p:txBody>
      </p:sp>
    </p:spTree>
    <p:extLst>
      <p:ext uri="{BB962C8B-B14F-4D97-AF65-F5344CB8AC3E}">
        <p14:creationId xmlns:p14="http://schemas.microsoft.com/office/powerpoint/2010/main" val="18850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B0A3B2-DE70-2D4E-AF54-5FADE595E55A}"/>
              </a:ext>
            </a:extLst>
          </p:cNvPr>
          <p:cNvSpPr>
            <a:spLocks noGrp="1"/>
          </p:cNvSpPr>
          <p:nvPr>
            <p:ph type="title"/>
          </p:nvPr>
        </p:nvSpPr>
        <p:spPr/>
        <p:txBody>
          <a:bodyPr/>
          <a:lstStyle/>
          <a:p>
            <a:r>
              <a:rPr lang="en-US" dirty="0"/>
              <a:t>Sources of Knowledge</a:t>
            </a:r>
          </a:p>
        </p:txBody>
      </p:sp>
      <p:sp>
        <p:nvSpPr>
          <p:cNvPr id="5" name="Content Placeholder 4">
            <a:extLst>
              <a:ext uri="{FF2B5EF4-FFF2-40B4-BE49-F238E27FC236}">
                <a16:creationId xmlns:a16="http://schemas.microsoft.com/office/drawing/2014/main" id="{871B1453-C497-4140-B146-76E3E9D610D2}"/>
              </a:ext>
            </a:extLst>
          </p:cNvPr>
          <p:cNvSpPr>
            <a:spLocks noGrp="1"/>
          </p:cNvSpPr>
          <p:nvPr>
            <p:ph idx="1"/>
          </p:nvPr>
        </p:nvSpPr>
        <p:spPr>
          <a:xfrm>
            <a:off x="2795850" y="1521354"/>
            <a:ext cx="5719500" cy="3626115"/>
          </a:xfrm>
        </p:spPr>
        <p:txBody>
          <a:bodyPr/>
          <a:lstStyle/>
          <a:p>
            <a:r>
              <a:rPr lang="en-US" dirty="0"/>
              <a:t>Authority</a:t>
            </a:r>
          </a:p>
          <a:p>
            <a:r>
              <a:rPr lang="en-US" dirty="0"/>
              <a:t>Inductive reasoning</a:t>
            </a:r>
          </a:p>
          <a:p>
            <a:r>
              <a:rPr lang="en-US" dirty="0"/>
              <a:t>Deductive reasoning</a:t>
            </a:r>
          </a:p>
        </p:txBody>
      </p:sp>
      <p:sp>
        <p:nvSpPr>
          <p:cNvPr id="6" name="TextBox 5">
            <a:extLst>
              <a:ext uri="{FF2B5EF4-FFF2-40B4-BE49-F238E27FC236}">
                <a16:creationId xmlns:a16="http://schemas.microsoft.com/office/drawing/2014/main" id="{C1A39D9D-CDA8-444D-8021-96B339938363}"/>
              </a:ext>
            </a:extLst>
          </p:cNvPr>
          <p:cNvSpPr txBox="1"/>
          <p:nvPr/>
        </p:nvSpPr>
        <p:spPr>
          <a:xfrm>
            <a:off x="4764349" y="648840"/>
            <a:ext cx="2143472" cy="415498"/>
          </a:xfrm>
          <a:prstGeom prst="rect">
            <a:avLst/>
          </a:prstGeom>
          <a:noFill/>
        </p:spPr>
        <p:txBody>
          <a:bodyPr wrap="none" rtlCol="0">
            <a:spAutoFit/>
          </a:bodyPr>
          <a:lstStyle/>
          <a:p>
            <a:r>
              <a:rPr lang="en-US" sz="2100" dirty="0"/>
              <a:t>[</a:t>
            </a:r>
            <a:r>
              <a:rPr lang="en-US" sz="2100" dirty="0" err="1"/>
              <a:t>MacKenzie</a:t>
            </a:r>
            <a:r>
              <a:rPr lang="en-US" sz="2100" dirty="0"/>
              <a:t> 2001]</a:t>
            </a:r>
          </a:p>
        </p:txBody>
      </p:sp>
      <p:pic>
        <p:nvPicPr>
          <p:cNvPr id="2" name="Picture 1">
            <a:extLst>
              <a:ext uri="{FF2B5EF4-FFF2-40B4-BE49-F238E27FC236}">
                <a16:creationId xmlns:a16="http://schemas.microsoft.com/office/drawing/2014/main" id="{54101A10-73B0-F80C-2A28-1178718E6D5E}"/>
              </a:ext>
            </a:extLst>
          </p:cNvPr>
          <p:cNvPicPr>
            <a:picLocks noChangeAspect="1"/>
          </p:cNvPicPr>
          <p:nvPr/>
        </p:nvPicPr>
        <p:blipFill>
          <a:blip r:embed="rId2"/>
          <a:stretch>
            <a:fillRect/>
          </a:stretch>
        </p:blipFill>
        <p:spPr>
          <a:xfrm>
            <a:off x="651800" y="1408907"/>
            <a:ext cx="2120900" cy="3009900"/>
          </a:xfrm>
          <a:prstGeom prst="rect">
            <a:avLst/>
          </a:prstGeom>
        </p:spPr>
      </p:pic>
    </p:spTree>
    <p:extLst>
      <p:ext uri="{BB962C8B-B14F-4D97-AF65-F5344CB8AC3E}">
        <p14:creationId xmlns:p14="http://schemas.microsoft.com/office/powerpoint/2010/main" val="34118238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738</TotalTime>
  <Words>1128</Words>
  <Application>Microsoft Macintosh PowerPoint</Application>
  <PresentationFormat>On-screen Show (16:10)</PresentationFormat>
  <Paragraphs>104</Paragraphs>
  <Slides>33</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Software Foundations</vt:lpstr>
      <vt:lpstr>PowerPoint Presentation</vt:lpstr>
      <vt:lpstr>PowerPoint Presentation</vt:lpstr>
      <vt:lpstr>PowerPoint Presentation</vt:lpstr>
      <vt:lpstr>PowerPoint Presentation</vt:lpstr>
      <vt:lpstr>PowerPoint Presentation</vt:lpstr>
      <vt:lpstr>PowerPoint Presentation</vt:lpstr>
      <vt:lpstr>#AmIRite</vt:lpstr>
      <vt:lpstr>Sources of Knowledge</vt:lpstr>
      <vt:lpstr>Type Systems</vt:lpstr>
      <vt:lpstr>The Software Crisis</vt:lpstr>
      <vt:lpstr>PowerPoint Presentation</vt:lpstr>
      <vt:lpstr>PowerPoint Presentation</vt:lpstr>
      <vt:lpstr>PowerPoint Presentation</vt:lpstr>
      <vt:lpstr>Formal Methods</vt:lpstr>
      <vt:lpstr>Foundations of Mathematics</vt:lpstr>
      <vt:lpstr>PowerPoint Presentation</vt:lpstr>
      <vt:lpstr>PowerPoint Presentation</vt:lpstr>
      <vt:lpstr>TLA+</vt:lpstr>
      <vt:lpstr>Coq</vt:lpstr>
      <vt:lpstr>PowerPoint Presentation</vt:lpstr>
      <vt:lpstr>Coq</vt:lpstr>
      <vt:lpstr>Type Theory</vt:lpstr>
      <vt:lpstr>Coq Features</vt:lpstr>
      <vt:lpstr>PowerPoint Presentation</vt:lpstr>
      <vt:lpstr>Benefits of Studying Software Foundations</vt:lpstr>
      <vt:lpstr>Three Recent Great Works  in Formal Verification</vt:lpstr>
      <vt:lpstr>CompCert</vt:lpstr>
      <vt:lpstr>seL4</vt:lpstr>
      <vt:lpstr>Fiat Cryptography</vt:lpstr>
      <vt:lpstr>Formal Methods are Controversial</vt:lpstr>
      <vt:lpstr>7 Myths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Verification</dc:title>
  <dc:creator>clarksmr@gmail.com</dc:creator>
  <cp:lastModifiedBy>clarksmr@gmail.com</cp:lastModifiedBy>
  <cp:revision>26</cp:revision>
  <dcterms:created xsi:type="dcterms:W3CDTF">2022-01-21T22:05:38Z</dcterms:created>
  <dcterms:modified xsi:type="dcterms:W3CDTF">2022-07-06T19:18:30Z</dcterms:modified>
</cp:coreProperties>
</file>