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7" r:id="rId11"/>
    <p:sldId id="270" r:id="rId12"/>
    <p:sldId id="268" r:id="rId13"/>
    <p:sldId id="266" r:id="rId14"/>
    <p:sldId id="277" r:id="rId15"/>
    <p:sldId id="269" r:id="rId16"/>
    <p:sldId id="271" r:id="rId17"/>
    <p:sldId id="272" r:id="rId18"/>
    <p:sldId id="278" r:id="rId19"/>
    <p:sldId id="279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x\Desktop\modelreality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34"/>
  <c:chart>
    <c:title>
      <c:tx>
        <c:rich>
          <a:bodyPr/>
          <a:lstStyle/>
          <a:p>
            <a:pPr>
              <a:defRPr/>
            </a:pPr>
            <a:r>
              <a:rPr lang="en-GB"/>
              <a:t>Measles</a:t>
            </a:r>
            <a:r>
              <a:rPr lang="en-GB" baseline="0"/>
              <a:t> in the England &amp; Wales 1940 - 2008</a:t>
            </a:r>
            <a:endParaRPr lang="en-GB"/>
          </a:p>
        </c:rich>
      </c:tx>
      <c:layout/>
    </c:title>
    <c:plotArea>
      <c:layout/>
      <c:lineChart>
        <c:grouping val="standard"/>
        <c:ser>
          <c:idx val="2"/>
          <c:order val="0"/>
          <c:tx>
            <c:strRef>
              <c:f>'Cases and coverage'!$B$1</c:f>
              <c:strCache>
                <c:ptCount val="1"/>
                <c:pt idx="0">
                  <c:v>Notifications</c:v>
                </c:pt>
              </c:strCache>
            </c:strRef>
          </c:tx>
          <c:marker>
            <c:symbol val="none"/>
          </c:marker>
          <c:cat>
            <c:numRef>
              <c:f>'Cases and coverage'!$A$2:$A$70</c:f>
              <c:numCache>
                <c:formatCode>0</c:formatCode>
                <c:ptCount val="69"/>
                <c:pt idx="0">
                  <c:v>1940</c:v>
                </c:pt>
                <c:pt idx="1">
                  <c:v>1941</c:v>
                </c:pt>
                <c:pt idx="2">
                  <c:v>1942</c:v>
                </c:pt>
                <c:pt idx="3">
                  <c:v>1943</c:v>
                </c:pt>
                <c:pt idx="4">
                  <c:v>1944</c:v>
                </c:pt>
                <c:pt idx="5">
                  <c:v>1945</c:v>
                </c:pt>
                <c:pt idx="6">
                  <c:v>1946</c:v>
                </c:pt>
                <c:pt idx="7">
                  <c:v>1947</c:v>
                </c:pt>
                <c:pt idx="8">
                  <c:v>1948</c:v>
                </c:pt>
                <c:pt idx="9">
                  <c:v>1949</c:v>
                </c:pt>
                <c:pt idx="10">
                  <c:v>1950</c:v>
                </c:pt>
                <c:pt idx="11">
                  <c:v>1951</c:v>
                </c:pt>
                <c:pt idx="12">
                  <c:v>1952</c:v>
                </c:pt>
                <c:pt idx="13">
                  <c:v>1953</c:v>
                </c:pt>
                <c:pt idx="14">
                  <c:v>1954</c:v>
                </c:pt>
                <c:pt idx="15">
                  <c:v>1955</c:v>
                </c:pt>
                <c:pt idx="16">
                  <c:v>1956</c:v>
                </c:pt>
                <c:pt idx="17">
                  <c:v>1957</c:v>
                </c:pt>
                <c:pt idx="18">
                  <c:v>1958</c:v>
                </c:pt>
                <c:pt idx="19">
                  <c:v>1959</c:v>
                </c:pt>
                <c:pt idx="20">
                  <c:v>1960</c:v>
                </c:pt>
                <c:pt idx="21">
                  <c:v>1961</c:v>
                </c:pt>
                <c:pt idx="22">
                  <c:v>1962</c:v>
                </c:pt>
                <c:pt idx="23">
                  <c:v>1963</c:v>
                </c:pt>
                <c:pt idx="24">
                  <c:v>1964</c:v>
                </c:pt>
                <c:pt idx="25">
                  <c:v>1965</c:v>
                </c:pt>
                <c:pt idx="26">
                  <c:v>1966</c:v>
                </c:pt>
                <c:pt idx="27">
                  <c:v>1967</c:v>
                </c:pt>
                <c:pt idx="28">
                  <c:v>1968</c:v>
                </c:pt>
                <c:pt idx="29">
                  <c:v>1969</c:v>
                </c:pt>
                <c:pt idx="30">
                  <c:v>1970</c:v>
                </c:pt>
                <c:pt idx="31">
                  <c:v>1971</c:v>
                </c:pt>
                <c:pt idx="32">
                  <c:v>1972</c:v>
                </c:pt>
                <c:pt idx="33">
                  <c:v>1973</c:v>
                </c:pt>
                <c:pt idx="34">
                  <c:v>1974</c:v>
                </c:pt>
                <c:pt idx="35">
                  <c:v>1975</c:v>
                </c:pt>
                <c:pt idx="36">
                  <c:v>1976</c:v>
                </c:pt>
                <c:pt idx="37">
                  <c:v>1977</c:v>
                </c:pt>
                <c:pt idx="38">
                  <c:v>1978</c:v>
                </c:pt>
                <c:pt idx="39">
                  <c:v>1979</c:v>
                </c:pt>
                <c:pt idx="40">
                  <c:v>1980</c:v>
                </c:pt>
                <c:pt idx="41">
                  <c:v>1981</c:v>
                </c:pt>
                <c:pt idx="42">
                  <c:v>1982</c:v>
                </c:pt>
                <c:pt idx="43">
                  <c:v>1983</c:v>
                </c:pt>
                <c:pt idx="44">
                  <c:v>1984</c:v>
                </c:pt>
                <c:pt idx="45">
                  <c:v>1985</c:v>
                </c:pt>
                <c:pt idx="46">
                  <c:v>1986</c:v>
                </c:pt>
                <c:pt idx="47">
                  <c:v>1987</c:v>
                </c:pt>
                <c:pt idx="48">
                  <c:v>1988</c:v>
                </c:pt>
                <c:pt idx="49">
                  <c:v>1989</c:v>
                </c:pt>
                <c:pt idx="50">
                  <c:v>1990</c:v>
                </c:pt>
                <c:pt idx="51">
                  <c:v>1991</c:v>
                </c:pt>
                <c:pt idx="52">
                  <c:v>1992</c:v>
                </c:pt>
                <c:pt idx="53">
                  <c:v>1993</c:v>
                </c:pt>
                <c:pt idx="54">
                  <c:v>1994</c:v>
                </c:pt>
                <c:pt idx="55">
                  <c:v>1995</c:v>
                </c:pt>
                <c:pt idx="56">
                  <c:v>1996</c:v>
                </c:pt>
                <c:pt idx="57">
                  <c:v>1997</c:v>
                </c:pt>
                <c:pt idx="58">
                  <c:v>1998</c:v>
                </c:pt>
                <c:pt idx="59">
                  <c:v>1999</c:v>
                </c:pt>
                <c:pt idx="60">
                  <c:v>2000</c:v>
                </c:pt>
                <c:pt idx="61">
                  <c:v>2001</c:v>
                </c:pt>
                <c:pt idx="62">
                  <c:v>2002</c:v>
                </c:pt>
                <c:pt idx="63">
                  <c:v>2003</c:v>
                </c:pt>
                <c:pt idx="64">
                  <c:v>2004</c:v>
                </c:pt>
                <c:pt idx="65">
                  <c:v>2005</c:v>
                </c:pt>
                <c:pt idx="66">
                  <c:v>2006</c:v>
                </c:pt>
                <c:pt idx="67">
                  <c:v>2007</c:v>
                </c:pt>
                <c:pt idx="68">
                  <c:v>2008</c:v>
                </c:pt>
              </c:numCache>
            </c:numRef>
          </c:cat>
          <c:val>
            <c:numRef>
              <c:f>'Cases and coverage'!$B$2:$B$70</c:f>
              <c:numCache>
                <c:formatCode>#,##0</c:formatCode>
                <c:ptCount val="69"/>
                <c:pt idx="0">
                  <c:v>409521</c:v>
                </c:pt>
                <c:pt idx="1">
                  <c:v>409715</c:v>
                </c:pt>
                <c:pt idx="2">
                  <c:v>286341</c:v>
                </c:pt>
                <c:pt idx="3">
                  <c:v>376104</c:v>
                </c:pt>
                <c:pt idx="4">
                  <c:v>158479</c:v>
                </c:pt>
                <c:pt idx="5">
                  <c:v>446796</c:v>
                </c:pt>
                <c:pt idx="6">
                  <c:v>160402</c:v>
                </c:pt>
                <c:pt idx="7">
                  <c:v>393787</c:v>
                </c:pt>
                <c:pt idx="8">
                  <c:v>399606</c:v>
                </c:pt>
                <c:pt idx="9">
                  <c:v>385935</c:v>
                </c:pt>
                <c:pt idx="10">
                  <c:v>367725</c:v>
                </c:pt>
                <c:pt idx="11">
                  <c:v>616182</c:v>
                </c:pt>
                <c:pt idx="12">
                  <c:v>389502</c:v>
                </c:pt>
                <c:pt idx="13">
                  <c:v>545050</c:v>
                </c:pt>
                <c:pt idx="14">
                  <c:v>146995</c:v>
                </c:pt>
                <c:pt idx="15">
                  <c:v>693803</c:v>
                </c:pt>
                <c:pt idx="16">
                  <c:v>160556</c:v>
                </c:pt>
                <c:pt idx="17">
                  <c:v>633678</c:v>
                </c:pt>
                <c:pt idx="18">
                  <c:v>259308</c:v>
                </c:pt>
                <c:pt idx="19">
                  <c:v>539524</c:v>
                </c:pt>
                <c:pt idx="20">
                  <c:v>159364</c:v>
                </c:pt>
                <c:pt idx="21">
                  <c:v>763531</c:v>
                </c:pt>
                <c:pt idx="22">
                  <c:v>184895</c:v>
                </c:pt>
                <c:pt idx="23">
                  <c:v>601255</c:v>
                </c:pt>
                <c:pt idx="24">
                  <c:v>306801</c:v>
                </c:pt>
                <c:pt idx="25">
                  <c:v>502209</c:v>
                </c:pt>
                <c:pt idx="26">
                  <c:v>343642</c:v>
                </c:pt>
                <c:pt idx="27">
                  <c:v>460407</c:v>
                </c:pt>
                <c:pt idx="28">
                  <c:v>236154</c:v>
                </c:pt>
                <c:pt idx="29">
                  <c:v>142111</c:v>
                </c:pt>
                <c:pt idx="30">
                  <c:v>307408</c:v>
                </c:pt>
                <c:pt idx="31">
                  <c:v>135241</c:v>
                </c:pt>
                <c:pt idx="32">
                  <c:v>145916</c:v>
                </c:pt>
                <c:pt idx="33">
                  <c:v>152578</c:v>
                </c:pt>
                <c:pt idx="34">
                  <c:v>109636</c:v>
                </c:pt>
                <c:pt idx="35">
                  <c:v>143072</c:v>
                </c:pt>
                <c:pt idx="36">
                  <c:v>55502</c:v>
                </c:pt>
                <c:pt idx="37">
                  <c:v>173361</c:v>
                </c:pt>
                <c:pt idx="38">
                  <c:v>124067</c:v>
                </c:pt>
                <c:pt idx="39">
                  <c:v>77363</c:v>
                </c:pt>
                <c:pt idx="40">
                  <c:v>139487</c:v>
                </c:pt>
                <c:pt idx="41">
                  <c:v>52979</c:v>
                </c:pt>
                <c:pt idx="42">
                  <c:v>94195</c:v>
                </c:pt>
                <c:pt idx="43">
                  <c:v>103700</c:v>
                </c:pt>
                <c:pt idx="44">
                  <c:v>62079</c:v>
                </c:pt>
                <c:pt idx="45">
                  <c:v>97408</c:v>
                </c:pt>
                <c:pt idx="46">
                  <c:v>82054</c:v>
                </c:pt>
                <c:pt idx="47">
                  <c:v>42158</c:v>
                </c:pt>
                <c:pt idx="48">
                  <c:v>86001</c:v>
                </c:pt>
                <c:pt idx="49">
                  <c:v>26222</c:v>
                </c:pt>
                <c:pt idx="50">
                  <c:v>13302</c:v>
                </c:pt>
                <c:pt idx="51">
                  <c:v>9680</c:v>
                </c:pt>
                <c:pt idx="52">
                  <c:v>10268</c:v>
                </c:pt>
                <c:pt idx="53">
                  <c:v>9612</c:v>
                </c:pt>
                <c:pt idx="54">
                  <c:v>16375</c:v>
                </c:pt>
                <c:pt idx="55">
                  <c:v>7447</c:v>
                </c:pt>
                <c:pt idx="56">
                  <c:v>5614</c:v>
                </c:pt>
                <c:pt idx="57">
                  <c:v>3962</c:v>
                </c:pt>
                <c:pt idx="58">
                  <c:v>3728</c:v>
                </c:pt>
                <c:pt idx="59">
                  <c:v>2438</c:v>
                </c:pt>
                <c:pt idx="60">
                  <c:v>2378</c:v>
                </c:pt>
                <c:pt idx="61">
                  <c:v>2250</c:v>
                </c:pt>
                <c:pt idx="62">
                  <c:v>3232</c:v>
                </c:pt>
                <c:pt idx="63">
                  <c:v>2488</c:v>
                </c:pt>
                <c:pt idx="64">
                  <c:v>2356</c:v>
                </c:pt>
                <c:pt idx="65">
                  <c:v>2089</c:v>
                </c:pt>
                <c:pt idx="66">
                  <c:v>3705</c:v>
                </c:pt>
                <c:pt idx="67">
                  <c:v>3670</c:v>
                </c:pt>
                <c:pt idx="68">
                  <c:v>5088</c:v>
                </c:pt>
              </c:numCache>
            </c:numRef>
          </c:val>
        </c:ser>
        <c:marker val="1"/>
        <c:axId val="59890304"/>
        <c:axId val="60080896"/>
      </c:lineChart>
      <c:lineChart>
        <c:grouping val="standard"/>
        <c:ser>
          <c:idx val="0"/>
          <c:order val="1"/>
          <c:tx>
            <c:strRef>
              <c:f>'Cases and coverage'!$C$1</c:f>
              <c:strCache>
                <c:ptCount val="1"/>
                <c:pt idx="0">
                  <c:v>Vaccination Coverage</c:v>
                </c:pt>
              </c:strCache>
            </c:strRef>
          </c:tx>
          <c:marker>
            <c:symbol val="none"/>
          </c:marker>
          <c:cat>
            <c:numRef>
              <c:f>'Cases and coverage'!$A$2:$A$70</c:f>
              <c:numCache>
                <c:formatCode>0</c:formatCode>
                <c:ptCount val="69"/>
                <c:pt idx="0">
                  <c:v>1940</c:v>
                </c:pt>
                <c:pt idx="1">
                  <c:v>1941</c:v>
                </c:pt>
                <c:pt idx="2">
                  <c:v>1942</c:v>
                </c:pt>
                <c:pt idx="3">
                  <c:v>1943</c:v>
                </c:pt>
                <c:pt idx="4">
                  <c:v>1944</c:v>
                </c:pt>
                <c:pt idx="5">
                  <c:v>1945</c:v>
                </c:pt>
                <c:pt idx="6">
                  <c:v>1946</c:v>
                </c:pt>
                <c:pt idx="7">
                  <c:v>1947</c:v>
                </c:pt>
                <c:pt idx="8">
                  <c:v>1948</c:v>
                </c:pt>
                <c:pt idx="9">
                  <c:v>1949</c:v>
                </c:pt>
                <c:pt idx="10">
                  <c:v>1950</c:v>
                </c:pt>
                <c:pt idx="11">
                  <c:v>1951</c:v>
                </c:pt>
                <c:pt idx="12">
                  <c:v>1952</c:v>
                </c:pt>
                <c:pt idx="13">
                  <c:v>1953</c:v>
                </c:pt>
                <c:pt idx="14">
                  <c:v>1954</c:v>
                </c:pt>
                <c:pt idx="15">
                  <c:v>1955</c:v>
                </c:pt>
                <c:pt idx="16">
                  <c:v>1956</c:v>
                </c:pt>
                <c:pt idx="17">
                  <c:v>1957</c:v>
                </c:pt>
                <c:pt idx="18">
                  <c:v>1958</c:v>
                </c:pt>
                <c:pt idx="19">
                  <c:v>1959</c:v>
                </c:pt>
                <c:pt idx="20">
                  <c:v>1960</c:v>
                </c:pt>
                <c:pt idx="21">
                  <c:v>1961</c:v>
                </c:pt>
                <c:pt idx="22">
                  <c:v>1962</c:v>
                </c:pt>
                <c:pt idx="23">
                  <c:v>1963</c:v>
                </c:pt>
                <c:pt idx="24">
                  <c:v>1964</c:v>
                </c:pt>
                <c:pt idx="25">
                  <c:v>1965</c:v>
                </c:pt>
                <c:pt idx="26">
                  <c:v>1966</c:v>
                </c:pt>
                <c:pt idx="27">
                  <c:v>1967</c:v>
                </c:pt>
                <c:pt idx="28">
                  <c:v>1968</c:v>
                </c:pt>
                <c:pt idx="29">
                  <c:v>1969</c:v>
                </c:pt>
                <c:pt idx="30">
                  <c:v>1970</c:v>
                </c:pt>
                <c:pt idx="31">
                  <c:v>1971</c:v>
                </c:pt>
                <c:pt idx="32">
                  <c:v>1972</c:v>
                </c:pt>
                <c:pt idx="33">
                  <c:v>1973</c:v>
                </c:pt>
                <c:pt idx="34">
                  <c:v>1974</c:v>
                </c:pt>
                <c:pt idx="35">
                  <c:v>1975</c:v>
                </c:pt>
                <c:pt idx="36">
                  <c:v>1976</c:v>
                </c:pt>
                <c:pt idx="37">
                  <c:v>1977</c:v>
                </c:pt>
                <c:pt idx="38">
                  <c:v>1978</c:v>
                </c:pt>
                <c:pt idx="39">
                  <c:v>1979</c:v>
                </c:pt>
                <c:pt idx="40">
                  <c:v>1980</c:v>
                </c:pt>
                <c:pt idx="41">
                  <c:v>1981</c:v>
                </c:pt>
                <c:pt idx="42">
                  <c:v>1982</c:v>
                </c:pt>
                <c:pt idx="43">
                  <c:v>1983</c:v>
                </c:pt>
                <c:pt idx="44">
                  <c:v>1984</c:v>
                </c:pt>
                <c:pt idx="45">
                  <c:v>1985</c:v>
                </c:pt>
                <c:pt idx="46">
                  <c:v>1986</c:v>
                </c:pt>
                <c:pt idx="47">
                  <c:v>1987</c:v>
                </c:pt>
                <c:pt idx="48">
                  <c:v>1988</c:v>
                </c:pt>
                <c:pt idx="49">
                  <c:v>1989</c:v>
                </c:pt>
                <c:pt idx="50">
                  <c:v>1990</c:v>
                </c:pt>
                <c:pt idx="51">
                  <c:v>1991</c:v>
                </c:pt>
                <c:pt idx="52">
                  <c:v>1992</c:v>
                </c:pt>
                <c:pt idx="53">
                  <c:v>1993</c:v>
                </c:pt>
                <c:pt idx="54">
                  <c:v>1994</c:v>
                </c:pt>
                <c:pt idx="55">
                  <c:v>1995</c:v>
                </c:pt>
                <c:pt idx="56">
                  <c:v>1996</c:v>
                </c:pt>
                <c:pt idx="57">
                  <c:v>1997</c:v>
                </c:pt>
                <c:pt idx="58">
                  <c:v>1998</c:v>
                </c:pt>
                <c:pt idx="59">
                  <c:v>1999</c:v>
                </c:pt>
                <c:pt idx="60">
                  <c:v>2000</c:v>
                </c:pt>
                <c:pt idx="61">
                  <c:v>2001</c:v>
                </c:pt>
                <c:pt idx="62">
                  <c:v>2002</c:v>
                </c:pt>
                <c:pt idx="63">
                  <c:v>2003</c:v>
                </c:pt>
                <c:pt idx="64">
                  <c:v>2004</c:v>
                </c:pt>
                <c:pt idx="65">
                  <c:v>2005</c:v>
                </c:pt>
                <c:pt idx="66">
                  <c:v>2006</c:v>
                </c:pt>
                <c:pt idx="67">
                  <c:v>2007</c:v>
                </c:pt>
                <c:pt idx="68">
                  <c:v>2008</c:v>
                </c:pt>
              </c:numCache>
            </c:numRef>
          </c:cat>
          <c:val>
            <c:numRef>
              <c:f>'Cases and coverage'!$C$2:$C$70</c:f>
              <c:numCache>
                <c:formatCode>0%</c:formatCode>
                <c:ptCount val="6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0.33000000000000046</c:v>
                </c:pt>
                <c:pt idx="31">
                  <c:v>0.46</c:v>
                </c:pt>
                <c:pt idx="32">
                  <c:v>0.51</c:v>
                </c:pt>
                <c:pt idx="33">
                  <c:v>0.53</c:v>
                </c:pt>
                <c:pt idx="34">
                  <c:v>0.52</c:v>
                </c:pt>
                <c:pt idx="35">
                  <c:v>0.46</c:v>
                </c:pt>
                <c:pt idx="36">
                  <c:v>0.46</c:v>
                </c:pt>
                <c:pt idx="37">
                  <c:v>0.48000000000000032</c:v>
                </c:pt>
                <c:pt idx="38">
                  <c:v>0.48000000000000032</c:v>
                </c:pt>
                <c:pt idx="39">
                  <c:v>0.51</c:v>
                </c:pt>
                <c:pt idx="40">
                  <c:v>0.53</c:v>
                </c:pt>
                <c:pt idx="41">
                  <c:v>0.55000000000000004</c:v>
                </c:pt>
                <c:pt idx="42">
                  <c:v>0.58000000000000063</c:v>
                </c:pt>
                <c:pt idx="43">
                  <c:v>0.60000000000000064</c:v>
                </c:pt>
                <c:pt idx="44">
                  <c:v>0.63000000000000078</c:v>
                </c:pt>
                <c:pt idx="45">
                  <c:v>0.68000000000000094</c:v>
                </c:pt>
                <c:pt idx="46">
                  <c:v>0.71000000000000063</c:v>
                </c:pt>
                <c:pt idx="47">
                  <c:v>0.76000000000000079</c:v>
                </c:pt>
                <c:pt idx="48">
                  <c:v>0.8</c:v>
                </c:pt>
                <c:pt idx="49">
                  <c:v>0.84000000000000064</c:v>
                </c:pt>
                <c:pt idx="50">
                  <c:v>0.87000000000000066</c:v>
                </c:pt>
                <c:pt idx="51">
                  <c:v>0.9</c:v>
                </c:pt>
                <c:pt idx="52">
                  <c:v>0.92</c:v>
                </c:pt>
                <c:pt idx="53">
                  <c:v>0.91</c:v>
                </c:pt>
                <c:pt idx="54">
                  <c:v>0.91</c:v>
                </c:pt>
                <c:pt idx="55">
                  <c:v>0.92</c:v>
                </c:pt>
                <c:pt idx="56">
                  <c:v>0.92</c:v>
                </c:pt>
                <c:pt idx="57">
                  <c:v>0.91</c:v>
                </c:pt>
                <c:pt idx="58">
                  <c:v>0.88000000000000078</c:v>
                </c:pt>
                <c:pt idx="59">
                  <c:v>0.88000000000000078</c:v>
                </c:pt>
                <c:pt idx="60">
                  <c:v>0.87000000000000066</c:v>
                </c:pt>
                <c:pt idx="61">
                  <c:v>0.84000000000000064</c:v>
                </c:pt>
                <c:pt idx="62">
                  <c:v>0.82000000000000062</c:v>
                </c:pt>
                <c:pt idx="63">
                  <c:v>0.8</c:v>
                </c:pt>
                <c:pt idx="64">
                  <c:v>0.81</c:v>
                </c:pt>
                <c:pt idx="65">
                  <c:v>0.84000000000000064</c:v>
                </c:pt>
                <c:pt idx="66">
                  <c:v>0.85000000000000064</c:v>
                </c:pt>
                <c:pt idx="67">
                  <c:v>0.85000000000000064</c:v>
                </c:pt>
                <c:pt idx="68">
                  <c:v>0.85000000000000064</c:v>
                </c:pt>
              </c:numCache>
            </c:numRef>
          </c:val>
        </c:ser>
        <c:marker val="1"/>
        <c:axId val="61997824"/>
        <c:axId val="60082816"/>
      </c:lineChart>
      <c:catAx>
        <c:axId val="598903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GB" sz="1800"/>
                  <a:t>Year</a:t>
                </a:r>
              </a:p>
            </c:rich>
          </c:tx>
          <c:layout/>
        </c:title>
        <c:numFmt formatCode="###0" sourceLinked="0"/>
        <c:tickLblPos val="nextTo"/>
        <c:crossAx val="60080896"/>
        <c:crosses val="autoZero"/>
        <c:auto val="1"/>
        <c:lblAlgn val="ctr"/>
        <c:lblOffset val="100"/>
        <c:tickMarkSkip val="2"/>
      </c:catAx>
      <c:valAx>
        <c:axId val="60080896"/>
        <c:scaling>
          <c:orientation val="minMax"/>
        </c:scaling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GB"/>
                  <a:t>Notified Cases</a:t>
                </a:r>
              </a:p>
            </c:rich>
          </c:tx>
          <c:layout/>
        </c:title>
        <c:numFmt formatCode="#,##0" sourceLinked="1"/>
        <c:tickLblPos val="nextTo"/>
        <c:crossAx val="59890304"/>
        <c:crosses val="autoZero"/>
        <c:crossBetween val="between"/>
      </c:valAx>
      <c:valAx>
        <c:axId val="60082816"/>
        <c:scaling>
          <c:orientation val="minMax"/>
        </c:scaling>
        <c:axPos val="r"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GB"/>
                  <a:t>Vaccine Coverage</a:t>
                </a:r>
              </a:p>
            </c:rich>
          </c:tx>
          <c:layout/>
        </c:title>
        <c:numFmt formatCode="0%" sourceLinked="1"/>
        <c:tickLblPos val="nextTo"/>
        <c:crossAx val="61997824"/>
        <c:crosses val="max"/>
        <c:crossBetween val="between"/>
      </c:valAx>
      <c:catAx>
        <c:axId val="61997824"/>
        <c:scaling>
          <c:orientation val="minMax"/>
        </c:scaling>
        <c:delete val="1"/>
        <c:axPos val="b"/>
        <c:numFmt formatCode="0" sourceLinked="1"/>
        <c:tickLblPos val="none"/>
        <c:crossAx val="60082816"/>
        <c:crosses val="autoZero"/>
        <c:auto val="1"/>
        <c:lblAlgn val="ctr"/>
        <c:lblOffset val="100"/>
      </c:catAx>
    </c:plotArea>
    <c:legend>
      <c:legendPos val="t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/>
            </a:pPr>
            <a:r>
              <a:rPr lang="en-GB"/>
              <a:t>Comparison</a:t>
            </a:r>
            <a:r>
              <a:rPr lang="en-GB" baseline="0"/>
              <a:t> of model data with notified case in England &amp; Wales</a:t>
            </a:r>
            <a:endParaRPr lang="en-GB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Model with waning</c:v>
          </c:tx>
          <c:marker>
            <c:symbol val="none"/>
          </c:marker>
          <c:val>
            <c:numRef>
              <c:f>'Before Initial Conditions'!$B$2:$B$46</c:f>
              <c:numCache>
                <c:formatCode>#,##0</c:formatCode>
                <c:ptCount val="45"/>
                <c:pt idx="0">
                  <c:v>559701.26209432504</c:v>
                </c:pt>
                <c:pt idx="1">
                  <c:v>533511.77977088885</c:v>
                </c:pt>
                <c:pt idx="2">
                  <c:v>587039.48227228899</c:v>
                </c:pt>
                <c:pt idx="3">
                  <c:v>519341.31432652101</c:v>
                </c:pt>
                <c:pt idx="4">
                  <c:v>421914.30646028399</c:v>
                </c:pt>
                <c:pt idx="5">
                  <c:v>148124.93084061303</c:v>
                </c:pt>
                <c:pt idx="6">
                  <c:v>423720.85713931592</c:v>
                </c:pt>
                <c:pt idx="7">
                  <c:v>432197.60330551601</c:v>
                </c:pt>
                <c:pt idx="8">
                  <c:v>216145.995504358</c:v>
                </c:pt>
                <c:pt idx="9">
                  <c:v>519526.12164255802</c:v>
                </c:pt>
                <c:pt idx="10">
                  <c:v>421215.30134291906</c:v>
                </c:pt>
                <c:pt idx="11">
                  <c:v>281480.302886219</c:v>
                </c:pt>
                <c:pt idx="12">
                  <c:v>540286.17412541888</c:v>
                </c:pt>
                <c:pt idx="13">
                  <c:v>333498.360181786</c:v>
                </c:pt>
                <c:pt idx="14">
                  <c:v>344116.72756990802</c:v>
                </c:pt>
                <c:pt idx="15">
                  <c:v>522963.87989352306</c:v>
                </c:pt>
                <c:pt idx="16">
                  <c:v>334050.43197079009</c:v>
                </c:pt>
                <c:pt idx="17">
                  <c:v>419846.42362759606</c:v>
                </c:pt>
                <c:pt idx="18">
                  <c:v>479200.15195760189</c:v>
                </c:pt>
                <c:pt idx="19">
                  <c:v>350348.66689652595</c:v>
                </c:pt>
                <c:pt idx="20">
                  <c:v>423901.48453425907</c:v>
                </c:pt>
                <c:pt idx="21">
                  <c:v>349831.46485018992</c:v>
                </c:pt>
                <c:pt idx="22">
                  <c:v>320748.31003008893</c:v>
                </c:pt>
                <c:pt idx="23">
                  <c:v>382119.26568849408</c:v>
                </c:pt>
                <c:pt idx="24">
                  <c:v>225709.16995819</c:v>
                </c:pt>
                <c:pt idx="25">
                  <c:v>41780.338985916002</c:v>
                </c:pt>
                <c:pt idx="26">
                  <c:v>14713.059847069802</c:v>
                </c:pt>
                <c:pt idx="27">
                  <c:v>17034.095258292899</c:v>
                </c:pt>
                <c:pt idx="28">
                  <c:v>55247.5058872628</c:v>
                </c:pt>
                <c:pt idx="29">
                  <c:v>346769.79733797698</c:v>
                </c:pt>
                <c:pt idx="30">
                  <c:v>424982.52477570192</c:v>
                </c:pt>
                <c:pt idx="31">
                  <c:v>87129.058695001804</c:v>
                </c:pt>
                <c:pt idx="32">
                  <c:v>36679.08141021779</c:v>
                </c:pt>
                <c:pt idx="33">
                  <c:v>65525.047107624196</c:v>
                </c:pt>
                <c:pt idx="34">
                  <c:v>270445.99460433406</c:v>
                </c:pt>
                <c:pt idx="35">
                  <c:v>508275.06053169799</c:v>
                </c:pt>
                <c:pt idx="36">
                  <c:v>197320.79101069798</c:v>
                </c:pt>
                <c:pt idx="37">
                  <c:v>84391.588355194704</c:v>
                </c:pt>
                <c:pt idx="38">
                  <c:v>118413.07922015701</c:v>
                </c:pt>
                <c:pt idx="39">
                  <c:v>325591.170273686</c:v>
                </c:pt>
                <c:pt idx="40">
                  <c:v>445968.88635449694</c:v>
                </c:pt>
                <c:pt idx="41">
                  <c:v>214660.59789779701</c:v>
                </c:pt>
                <c:pt idx="42">
                  <c:v>131840.31370019098</c:v>
                </c:pt>
                <c:pt idx="43">
                  <c:v>204884.98684707898</c:v>
                </c:pt>
                <c:pt idx="44">
                  <c:v>420904.91617414699</c:v>
                </c:pt>
              </c:numCache>
            </c:numRef>
          </c:val>
        </c:ser>
        <c:ser>
          <c:idx val="1"/>
          <c:order val="1"/>
          <c:tx>
            <c:v>Model no waning</c:v>
          </c:tx>
          <c:marker>
            <c:symbol val="none"/>
          </c:marker>
          <c:val>
            <c:numRef>
              <c:f>'Before Initial Conditions'!$C$2:$C$46</c:f>
              <c:numCache>
                <c:formatCode>#,##0</c:formatCode>
                <c:ptCount val="45"/>
                <c:pt idx="0">
                  <c:v>559348.7381175569</c:v>
                </c:pt>
                <c:pt idx="1">
                  <c:v>530802.1889573721</c:v>
                </c:pt>
                <c:pt idx="2">
                  <c:v>583479.31454036199</c:v>
                </c:pt>
                <c:pt idx="3">
                  <c:v>514889.59822505194</c:v>
                </c:pt>
                <c:pt idx="4">
                  <c:v>406070.95455283002</c:v>
                </c:pt>
                <c:pt idx="5">
                  <c:v>117202.05118610502</c:v>
                </c:pt>
                <c:pt idx="6">
                  <c:v>311057.04872004688</c:v>
                </c:pt>
                <c:pt idx="7">
                  <c:v>470612.28617769602</c:v>
                </c:pt>
                <c:pt idx="8">
                  <c:v>165486.44569361801</c:v>
                </c:pt>
                <c:pt idx="9">
                  <c:v>323892.95636827406</c:v>
                </c:pt>
                <c:pt idx="10">
                  <c:v>579355.53034521209</c:v>
                </c:pt>
                <c:pt idx="11">
                  <c:v>190219.55056267697</c:v>
                </c:pt>
                <c:pt idx="12">
                  <c:v>355196.82871366502</c:v>
                </c:pt>
                <c:pt idx="13">
                  <c:v>478067.27543359308</c:v>
                </c:pt>
                <c:pt idx="14">
                  <c:v>197498.27015371702</c:v>
                </c:pt>
                <c:pt idx="15">
                  <c:v>383885.93287837802</c:v>
                </c:pt>
                <c:pt idx="16">
                  <c:v>469007.13960998697</c:v>
                </c:pt>
                <c:pt idx="17">
                  <c:v>223119.65070810399</c:v>
                </c:pt>
                <c:pt idx="18">
                  <c:v>399336.52126476791</c:v>
                </c:pt>
                <c:pt idx="19">
                  <c:v>438060.01520690101</c:v>
                </c:pt>
                <c:pt idx="20">
                  <c:v>224857.43522038203</c:v>
                </c:pt>
                <c:pt idx="21">
                  <c:v>298470.23281615402</c:v>
                </c:pt>
                <c:pt idx="22">
                  <c:v>354195.38796758687</c:v>
                </c:pt>
                <c:pt idx="23">
                  <c:v>216155.01930558702</c:v>
                </c:pt>
                <c:pt idx="24">
                  <c:v>181553.43453906899</c:v>
                </c:pt>
                <c:pt idx="25">
                  <c:v>33007.806273756411</c:v>
                </c:pt>
                <c:pt idx="26">
                  <c:v>2920.9036210005502</c:v>
                </c:pt>
                <c:pt idx="27">
                  <c:v>228.16107931770404</c:v>
                </c:pt>
                <c:pt idx="28">
                  <c:v>18.152750228627195</c:v>
                </c:pt>
                <c:pt idx="29">
                  <c:v>4.3265840120238295</c:v>
                </c:pt>
                <c:pt idx="30">
                  <c:v>2.7234858782237299</c:v>
                </c:pt>
                <c:pt idx="31">
                  <c:v>2.4016176758731795</c:v>
                </c:pt>
                <c:pt idx="32">
                  <c:v>2.25663040023543</c:v>
                </c:pt>
                <c:pt idx="33">
                  <c:v>2.0351770005579506</c:v>
                </c:pt>
                <c:pt idx="34">
                  <c:v>2.7732715805438399</c:v>
                </c:pt>
                <c:pt idx="35">
                  <c:v>6.4248518463248887</c:v>
                </c:pt>
                <c:pt idx="36">
                  <c:v>19.961495166685999</c:v>
                </c:pt>
                <c:pt idx="37">
                  <c:v>62.700446632630495</c:v>
                </c:pt>
                <c:pt idx="38">
                  <c:v>148.226270592335</c:v>
                </c:pt>
                <c:pt idx="39">
                  <c:v>264.49538637835394</c:v>
                </c:pt>
                <c:pt idx="40">
                  <c:v>626.73623879936792</c:v>
                </c:pt>
                <c:pt idx="41">
                  <c:v>2150.5168405656996</c:v>
                </c:pt>
                <c:pt idx="42">
                  <c:v>10053.649693849</c:v>
                </c:pt>
                <c:pt idx="43">
                  <c:v>55289.371334665091</c:v>
                </c:pt>
                <c:pt idx="44">
                  <c:v>221290.16870894801</c:v>
                </c:pt>
              </c:numCache>
            </c:numRef>
          </c:val>
        </c:ser>
        <c:ser>
          <c:idx val="2"/>
          <c:order val="2"/>
          <c:tx>
            <c:v>Notified Cases</c:v>
          </c:tx>
          <c:marker>
            <c:symbol val="none"/>
          </c:marker>
          <c:val>
            <c:numRef>
              <c:f>'Before Initial Conditions'!$I$2:$I$46</c:f>
              <c:numCache>
                <c:formatCode>#,##0</c:formatCode>
                <c:ptCount val="45"/>
                <c:pt idx="0">
                  <c:v>236154</c:v>
                </c:pt>
                <c:pt idx="1">
                  <c:v>142111</c:v>
                </c:pt>
                <c:pt idx="2">
                  <c:v>307408</c:v>
                </c:pt>
                <c:pt idx="3">
                  <c:v>135241</c:v>
                </c:pt>
                <c:pt idx="4">
                  <c:v>145916</c:v>
                </c:pt>
                <c:pt idx="5">
                  <c:v>152578</c:v>
                </c:pt>
                <c:pt idx="6">
                  <c:v>109636</c:v>
                </c:pt>
                <c:pt idx="7">
                  <c:v>143072</c:v>
                </c:pt>
                <c:pt idx="8">
                  <c:v>55502</c:v>
                </c:pt>
                <c:pt idx="9">
                  <c:v>173361</c:v>
                </c:pt>
                <c:pt idx="10">
                  <c:v>124067</c:v>
                </c:pt>
                <c:pt idx="11">
                  <c:v>77363</c:v>
                </c:pt>
                <c:pt idx="12">
                  <c:v>139487</c:v>
                </c:pt>
                <c:pt idx="13">
                  <c:v>52979</c:v>
                </c:pt>
                <c:pt idx="14">
                  <c:v>94195</c:v>
                </c:pt>
                <c:pt idx="15">
                  <c:v>103700</c:v>
                </c:pt>
                <c:pt idx="16">
                  <c:v>62079</c:v>
                </c:pt>
                <c:pt idx="17">
                  <c:v>97408</c:v>
                </c:pt>
                <c:pt idx="18">
                  <c:v>82054</c:v>
                </c:pt>
                <c:pt idx="19">
                  <c:v>42158</c:v>
                </c:pt>
                <c:pt idx="20">
                  <c:v>86001</c:v>
                </c:pt>
                <c:pt idx="21">
                  <c:v>26222</c:v>
                </c:pt>
                <c:pt idx="22">
                  <c:v>13302</c:v>
                </c:pt>
                <c:pt idx="23">
                  <c:v>9680</c:v>
                </c:pt>
                <c:pt idx="24">
                  <c:v>10268</c:v>
                </c:pt>
                <c:pt idx="25">
                  <c:v>9612</c:v>
                </c:pt>
                <c:pt idx="26">
                  <c:v>16375</c:v>
                </c:pt>
                <c:pt idx="27">
                  <c:v>7447</c:v>
                </c:pt>
                <c:pt idx="28">
                  <c:v>5614</c:v>
                </c:pt>
                <c:pt idx="29">
                  <c:v>3962</c:v>
                </c:pt>
                <c:pt idx="30">
                  <c:v>3728</c:v>
                </c:pt>
                <c:pt idx="31">
                  <c:v>2438</c:v>
                </c:pt>
                <c:pt idx="32">
                  <c:v>2378</c:v>
                </c:pt>
                <c:pt idx="33">
                  <c:v>2250</c:v>
                </c:pt>
                <c:pt idx="34">
                  <c:v>3232</c:v>
                </c:pt>
                <c:pt idx="35">
                  <c:v>2488</c:v>
                </c:pt>
                <c:pt idx="36">
                  <c:v>2356</c:v>
                </c:pt>
                <c:pt idx="37">
                  <c:v>2089</c:v>
                </c:pt>
                <c:pt idx="38">
                  <c:v>3705</c:v>
                </c:pt>
                <c:pt idx="39">
                  <c:v>3670</c:v>
                </c:pt>
                <c:pt idx="40">
                  <c:v>5088</c:v>
                </c:pt>
              </c:numCache>
            </c:numRef>
          </c:val>
        </c:ser>
        <c:marker val="1"/>
        <c:axId val="62037376"/>
        <c:axId val="62055936"/>
      </c:lineChart>
      <c:catAx>
        <c:axId val="620373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/>
                  <a:t>Years since</a:t>
                </a:r>
                <a:r>
                  <a:rPr lang="en-US" sz="1600" baseline="0" dirty="0"/>
                  <a:t> introduction of vaccination</a:t>
                </a:r>
                <a:endParaRPr lang="en-US" sz="1600" dirty="0"/>
              </a:p>
            </c:rich>
          </c:tx>
          <c:layout/>
        </c:title>
        <c:tickLblPos val="nextTo"/>
        <c:crossAx val="62055936"/>
        <c:crosses val="autoZero"/>
        <c:auto val="1"/>
        <c:lblAlgn val="ctr"/>
        <c:lblOffset val="100"/>
      </c:catAx>
      <c:valAx>
        <c:axId val="62055936"/>
        <c:scaling>
          <c:orientation val="minMax"/>
        </c:scaling>
        <c:axPos val="l"/>
        <c:majorGridlines/>
        <c:numFmt formatCode="#,##0" sourceLinked="1"/>
        <c:tickLblPos val="nextTo"/>
        <c:crossAx val="62037376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FEE2-44E5-4D92-BC12-0C52AD07DF7C}" type="datetimeFigureOut">
              <a:rPr lang="en-GB" smtClean="0"/>
              <a:pPr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4547-1FBA-4B14-A027-FD4FF0A0DC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FEE2-44E5-4D92-BC12-0C52AD07DF7C}" type="datetimeFigureOut">
              <a:rPr lang="en-GB" smtClean="0"/>
              <a:pPr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4547-1FBA-4B14-A027-FD4FF0A0DC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FEE2-44E5-4D92-BC12-0C52AD07DF7C}" type="datetimeFigureOut">
              <a:rPr lang="en-GB" smtClean="0"/>
              <a:pPr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4547-1FBA-4B14-A027-FD4FF0A0DC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FEE2-44E5-4D92-BC12-0C52AD07DF7C}" type="datetimeFigureOut">
              <a:rPr lang="en-GB" smtClean="0"/>
              <a:pPr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4547-1FBA-4B14-A027-FD4FF0A0DC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FEE2-44E5-4D92-BC12-0C52AD07DF7C}" type="datetimeFigureOut">
              <a:rPr lang="en-GB" smtClean="0"/>
              <a:pPr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4547-1FBA-4B14-A027-FD4FF0A0DC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FEE2-44E5-4D92-BC12-0C52AD07DF7C}" type="datetimeFigureOut">
              <a:rPr lang="en-GB" smtClean="0"/>
              <a:pPr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4547-1FBA-4B14-A027-FD4FF0A0DC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FEE2-44E5-4D92-BC12-0C52AD07DF7C}" type="datetimeFigureOut">
              <a:rPr lang="en-GB" smtClean="0"/>
              <a:pPr/>
              <a:t>06/03/2013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4547-1FBA-4B14-A027-FD4FF0A0DC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FEE2-44E5-4D92-BC12-0C52AD07DF7C}" type="datetimeFigureOut">
              <a:rPr lang="en-GB" smtClean="0"/>
              <a:pPr/>
              <a:t>06/03/2013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4547-1FBA-4B14-A027-FD4FF0A0DC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FEE2-44E5-4D92-BC12-0C52AD07DF7C}" type="datetimeFigureOut">
              <a:rPr lang="en-GB" smtClean="0"/>
              <a:pPr/>
              <a:t>06/03/2013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4547-1FBA-4B14-A027-FD4FF0A0DC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FEE2-44E5-4D92-BC12-0C52AD07DF7C}" type="datetimeFigureOut">
              <a:rPr lang="en-GB" smtClean="0"/>
              <a:pPr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4547-1FBA-4B14-A027-FD4FF0A0DC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FEE2-44E5-4D92-BC12-0C52AD07DF7C}" type="datetimeFigureOut">
              <a:rPr lang="en-GB" smtClean="0"/>
              <a:pPr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4547-1FBA-4B14-A027-FD4FF0A0DC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0FEE2-44E5-4D92-BC12-0C52AD07DF7C}" type="datetimeFigureOut">
              <a:rPr lang="en-GB" smtClean="0"/>
              <a:pPr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4547-1FBA-4B14-A027-FD4FF0A0DCF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Determining the optimum vaccination schedule for the MMR vaccine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Max Goulding</a:t>
            </a:r>
          </a:p>
          <a:p>
            <a:r>
              <a:rPr lang="en-GB" dirty="0" smtClean="0"/>
              <a:t>Wednesday 6</a:t>
            </a:r>
            <a:r>
              <a:rPr lang="en-GB" baseline="30000" dirty="0" smtClean="0"/>
              <a:t>th</a:t>
            </a:r>
            <a:r>
              <a:rPr lang="en-GB" dirty="0" smtClean="0"/>
              <a:t> March 2013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Max\Documents\University\Year4\Dissertation\Latex\img\modelf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320148"/>
            <a:ext cx="9042656" cy="6251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Vaccination Gate Function</a:t>
            </a:r>
            <a:endParaRPr lang="en-GB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971600" y="1124744"/>
          <a:ext cx="6768752" cy="5404193"/>
        </p:xfrm>
        <a:graphic>
          <a:graphicData uri="http://schemas.openxmlformats.org/presentationml/2006/ole">
            <p:oleObj spid="_x0000_s20482" name="Acrobat Document" r:id="rId3" imgW="4772015" imgH="3809843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 matrices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54607"/>
          <a:stretch>
            <a:fillRect/>
          </a:stretch>
        </p:blipFill>
        <p:spPr bwMode="auto">
          <a:xfrm>
            <a:off x="827584" y="1124744"/>
            <a:ext cx="7272808" cy="467181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9552" y="594928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Social Contacts and Mixing Patterns Relevant to the Spread of Infectious Diseases</a:t>
            </a:r>
          </a:p>
          <a:p>
            <a:r>
              <a:rPr lang="en-GB" dirty="0" err="1" smtClean="0"/>
              <a:t>Mossong</a:t>
            </a:r>
            <a:r>
              <a:rPr lang="en-GB" dirty="0" smtClean="0"/>
              <a:t> et al. (2008)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Solving the model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Discretise</a:t>
            </a:r>
            <a:r>
              <a:rPr lang="en-GB" dirty="0" smtClean="0"/>
              <a:t> the model. Determine discrete events and a system of ODEs</a:t>
            </a:r>
          </a:p>
          <a:p>
            <a:r>
              <a:rPr lang="en-GB" dirty="0" smtClean="0"/>
              <a:t>Determine the parameters</a:t>
            </a:r>
          </a:p>
          <a:p>
            <a:r>
              <a:rPr lang="en-GB" dirty="0" smtClean="0"/>
              <a:t>What are the initial conditions?</a:t>
            </a:r>
          </a:p>
          <a:p>
            <a:r>
              <a:rPr lang="en-GB" dirty="0" smtClean="0"/>
              <a:t>Solve numerically using </a:t>
            </a:r>
            <a:r>
              <a:rPr lang="en-GB" dirty="0" err="1" smtClean="0"/>
              <a:t>Runge-Kutta</a:t>
            </a:r>
            <a:endParaRPr lang="en-GB" dirty="0" smtClean="0"/>
          </a:p>
          <a:p>
            <a:r>
              <a:rPr lang="en-GB" dirty="0" smtClean="0"/>
              <a:t>Analyse results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PDE Model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1265" t="11438" r="12285" b="18672"/>
          <a:stretch>
            <a:fillRect/>
          </a:stretch>
        </p:blipFill>
        <p:spPr bwMode="auto">
          <a:xfrm>
            <a:off x="971600" y="1124744"/>
            <a:ext cx="7344816" cy="511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 l="37080" t="63609" r="45764" b="30485"/>
          <a:stretch>
            <a:fillRect/>
          </a:stretch>
        </p:blipFill>
        <p:spPr bwMode="auto">
          <a:xfrm>
            <a:off x="1043608" y="6165304"/>
            <a:ext cx="22322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Force of Infection</a:t>
            </a:r>
            <a:endParaRPr lang="en-GB" dirty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899592" y="1052736"/>
          <a:ext cx="7272808" cy="5709226"/>
        </p:xfrm>
        <a:graphic>
          <a:graphicData uri="http://schemas.openxmlformats.org/presentationml/2006/ole">
            <p:oleObj spid="_x0000_s21507" name="Acrobat Document" r:id="rId3" imgW="4828972" imgH="3790947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Results – Proportion with maternal immunity</a:t>
            </a:r>
            <a:br>
              <a:rPr lang="en-GB" sz="3200" dirty="0" smtClean="0"/>
            </a:br>
            <a:r>
              <a:rPr lang="en-GB" sz="3200" dirty="0" smtClean="0"/>
              <a:t>85% coverage current vaccine schedule</a:t>
            </a:r>
            <a:endParaRPr lang="en-GB" sz="3200" dirty="0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187624" y="1268760"/>
          <a:ext cx="6768752" cy="5409565"/>
        </p:xfrm>
        <a:graphic>
          <a:graphicData uri="http://schemas.openxmlformats.org/presentationml/2006/ole">
            <p:oleObj spid="_x0000_s22533" name="Acrobat Document" r:id="rId3" imgW="4743401" imgH="3790947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Results – Age distribution of Infection</a:t>
            </a:r>
            <a:br>
              <a:rPr lang="en-GB" sz="3200" dirty="0" smtClean="0"/>
            </a:br>
            <a:r>
              <a:rPr lang="en-GB" sz="3200" dirty="0" smtClean="0"/>
              <a:t>85% Coverage current vaccination schedule</a:t>
            </a:r>
            <a:endParaRPr lang="en-GB" sz="3200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331640" y="1484784"/>
          <a:ext cx="6624736" cy="5276222"/>
        </p:xfrm>
        <a:graphic>
          <a:graphicData uri="http://schemas.openxmlformats.org/presentationml/2006/ole">
            <p:oleObj spid="_x0000_s23554" name="Acrobat Document" r:id="rId3" imgW="4819524" imgH="3838455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Waning 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GB" dirty="0" smtClean="0"/>
              <a:t>Exponential Distribution</a:t>
            </a:r>
            <a:endParaRPr lang="en-GB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39777" t="31125" r="20033" b="56078"/>
          <a:stretch>
            <a:fillRect/>
          </a:stretch>
        </p:blipFill>
        <p:spPr bwMode="auto">
          <a:xfrm>
            <a:off x="373380" y="2204864"/>
            <a:ext cx="84470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-1" y="0"/>
          <a:ext cx="9144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4211960" y="2636912"/>
            <a:ext cx="0" cy="1656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19888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1970 - Measles vaccine</a:t>
            </a:r>
            <a:br>
              <a:rPr lang="en-GB" dirty="0" smtClean="0"/>
            </a:br>
            <a:r>
              <a:rPr lang="en-GB" dirty="0" smtClean="0"/>
              <a:t>Selective rubella vaccine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13" idx="0"/>
          </p:cNvCxnSpPr>
          <p:nvPr/>
        </p:nvCxnSpPr>
        <p:spPr>
          <a:xfrm flipV="1">
            <a:off x="6120172" y="1988840"/>
            <a:ext cx="0" cy="150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60032" y="349171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1988 – MMR introduced</a:t>
            </a:r>
          </a:p>
          <a:p>
            <a:r>
              <a:rPr lang="en-GB" dirty="0" smtClean="0"/>
              <a:t>Single Dose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19" idx="3"/>
          </p:cNvCxnSpPr>
          <p:nvPr/>
        </p:nvCxnSpPr>
        <p:spPr>
          <a:xfrm>
            <a:off x="6228184" y="1161619"/>
            <a:ext cx="432048" cy="107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79912" y="838453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1993 – Selective rubella vaccination ends</a:t>
            </a:r>
            <a:endParaRPr lang="en-GB" dirty="0"/>
          </a:p>
        </p:txBody>
      </p:sp>
      <p:cxnSp>
        <p:nvCxnSpPr>
          <p:cNvPr id="21" name="Straight Arrow Connector 20"/>
          <p:cNvCxnSpPr>
            <a:stCxn id="24" idx="2"/>
          </p:cNvCxnSpPr>
          <p:nvPr/>
        </p:nvCxnSpPr>
        <p:spPr>
          <a:xfrm flipH="1">
            <a:off x="7020272" y="1123003"/>
            <a:ext cx="288032" cy="73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44208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1996 – MMR 2</a:t>
            </a:r>
            <a:r>
              <a:rPr lang="en-GB" baseline="30000" dirty="0" smtClean="0"/>
              <a:t>nd</a:t>
            </a:r>
            <a:r>
              <a:rPr lang="en-GB" dirty="0" smtClean="0"/>
              <a:t> Dose Introduced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236296" y="148478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44208" y="1988840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1998 – Wakefield study. Linking MMR with Autism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Results – Who becomes infected over these 50 years? </a:t>
            </a:r>
            <a:endParaRPr lang="en-GB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259632" y="1414671"/>
          <a:ext cx="6552728" cy="5398705"/>
        </p:xfrm>
        <a:graphic>
          <a:graphicData uri="http://schemas.openxmlformats.org/presentationml/2006/ole">
            <p:oleObj spid="_x0000_s24578" name="Acrobat Document" r:id="rId3" imgW="4704762" imgH="3877216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Results – Overall cost of vaccination</a:t>
            </a:r>
            <a:endParaRPr lang="en-GB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644008" y="1193783"/>
          <a:ext cx="4488203" cy="3697772"/>
        </p:xfrm>
        <a:graphic>
          <a:graphicData uri="http://schemas.openxmlformats.org/presentationml/2006/ole">
            <p:oleObj spid="_x0000_s25603" name="Acrobat Document" r:id="rId3" imgW="4705339" imgH="3876516" progId="AcroExch.Document.7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60032" y="5157192"/>
            <a:ext cx="43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With waning of vaccine derived immunity</a:t>
            </a:r>
            <a:endParaRPr lang="en-GB" dirty="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0220" y="1174359"/>
          <a:ext cx="4511780" cy="3717196"/>
        </p:xfrm>
        <a:graphic>
          <a:graphicData uri="http://schemas.openxmlformats.org/presentationml/2006/ole">
            <p:oleObj spid="_x0000_s25604" name="Acrobat Document" r:id="rId4" imgW="4705339" imgH="3876516" progId="AcroExch.Document.7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504" y="515719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Without waning of vaccine derived immunity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Results – Comparing Vaccination Schemes</a:t>
            </a:r>
            <a:endParaRPr lang="en-GB" sz="3600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259632" y="1124744"/>
          <a:ext cx="6480720" cy="5405027"/>
        </p:xfrm>
        <a:graphic>
          <a:graphicData uri="http://schemas.openxmlformats.org/presentationml/2006/ole">
            <p:oleObj spid="_x0000_s26626" name="Acrobat Document" r:id="rId3" imgW="4648112" imgH="3876516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Potentially large number of infections in those that only received one dose of vaccine. Vaccine catch-up programme could </a:t>
            </a:r>
            <a:r>
              <a:rPr lang="en-GB" smtClean="0"/>
              <a:t>be beneficial.</a:t>
            </a:r>
            <a:endParaRPr lang="en-GB" dirty="0" smtClean="0"/>
          </a:p>
          <a:p>
            <a:r>
              <a:rPr lang="en-GB" dirty="0" smtClean="0"/>
              <a:t>Increasing coverage can save both money and the number infections caused.</a:t>
            </a:r>
          </a:p>
          <a:p>
            <a:r>
              <a:rPr lang="en-GB" dirty="0" smtClean="0"/>
              <a:t>Better understanding of risk of transmission is required.</a:t>
            </a:r>
          </a:p>
          <a:p>
            <a:r>
              <a:rPr lang="en-GB" dirty="0" smtClean="0"/>
              <a:t>More detailed contact matrices in infants and toddlers to determine at which age initial vaccination should be administered.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u="sng" dirty="0" smtClean="0"/>
              <a:t>Challenges of MMR in post-vaccine era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Coverage for most recommended vaccinations is 95% in the UK. MMR had 89.1% 1</a:t>
            </a:r>
            <a:r>
              <a:rPr lang="en-GB" baseline="30000" dirty="0" smtClean="0"/>
              <a:t>st</a:t>
            </a:r>
            <a:r>
              <a:rPr lang="en-GB" dirty="0" smtClean="0"/>
              <a:t> dose coverage and 84.2% 2</a:t>
            </a:r>
            <a:r>
              <a:rPr lang="en-GB" baseline="30000" dirty="0" smtClean="0"/>
              <a:t>nd</a:t>
            </a:r>
            <a:r>
              <a:rPr lang="en-GB" dirty="0" smtClean="0"/>
              <a:t> dose coverage in 2011</a:t>
            </a:r>
          </a:p>
          <a:p>
            <a:r>
              <a:rPr lang="en-GB" dirty="0" smtClean="0"/>
              <a:t>Changes to duration of protective maternal immunity since the introduction.</a:t>
            </a:r>
          </a:p>
          <a:p>
            <a:r>
              <a:rPr lang="en-GB" dirty="0" smtClean="0"/>
              <a:t>Vaccination derived immunity has been shown to not be lifelong in some cases.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Protective Maternal Immunity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Mother passes on antibodies during pregnancy which protect infant from infection.</a:t>
            </a:r>
          </a:p>
          <a:p>
            <a:r>
              <a:rPr lang="en-GB" dirty="0" smtClean="0"/>
              <a:t>Antibodies decay leaving the infant susceptible to infection. Period of maternal immunity.</a:t>
            </a:r>
          </a:p>
          <a:p>
            <a:r>
              <a:rPr lang="en-GB" dirty="0" smtClean="0"/>
              <a:t>Maternal immunity prevents successful vaccination.</a:t>
            </a:r>
          </a:p>
          <a:p>
            <a:r>
              <a:rPr lang="en-GB" dirty="0" smtClean="0"/>
              <a:t>For measles infants of vaccinated mother have a shorter period of maternal immunity than infants of mothers who were infected with measles.</a:t>
            </a:r>
          </a:p>
          <a:p>
            <a:r>
              <a:rPr lang="en-GB" dirty="0" smtClean="0"/>
              <a:t>High proportion of childbearing population now have vaccine derived immunity.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u="sng" dirty="0" smtClean="0"/>
              <a:t>Comparison of protective maternal immunity against measles</a:t>
            </a:r>
            <a:endParaRPr lang="en-GB" sz="3600" u="sng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67544" y="1546505"/>
          <a:ext cx="4104456" cy="4043799"/>
        </p:xfrm>
        <a:graphic>
          <a:graphicData uri="http://schemas.openxmlformats.org/presentationml/2006/ole">
            <p:oleObj spid="_x0000_s1026" name="Acrobat Document" r:id="rId3" imgW="3866903" imgH="3809843" progId="AcroExch.Document.7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570920" y="1556792"/>
          <a:ext cx="4092935" cy="4032448"/>
        </p:xfrm>
        <a:graphic>
          <a:graphicData uri="http://schemas.openxmlformats.org/presentationml/2006/ole">
            <p:oleObj spid="_x0000_s1027" name="Acrobat Document" r:id="rId4" imgW="3866903" imgH="3809843" progId="AcroExch.Document.7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5550331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Infants of mothers recovered from measles infection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550331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Infants of mothers vaccinated against measles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1692097"/>
            <a:ext cx="15841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Linear Binomial Fit</a:t>
            </a:r>
          </a:p>
          <a:p>
            <a:r>
              <a:rPr lang="en-GB" sz="1400" dirty="0" smtClean="0"/>
              <a:t>95% Confidence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948264" y="1700808"/>
            <a:ext cx="15841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Linear Binomial Fit</a:t>
            </a:r>
          </a:p>
          <a:p>
            <a:r>
              <a:rPr lang="en-GB" sz="1400" dirty="0" smtClean="0"/>
              <a:t>95% Confidence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u="sng" dirty="0" smtClean="0"/>
              <a:t>Waning of vaccine derived immunity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Immunity to measles, mumps and rubella 15 years after the 2</a:t>
            </a:r>
            <a:r>
              <a:rPr lang="en-GB" baseline="30000" dirty="0" smtClean="0"/>
              <a:t>nd</a:t>
            </a:r>
            <a:r>
              <a:rPr lang="en-GB" dirty="0" smtClean="0"/>
              <a:t> dose of vaccination was 95%, 74% and 100% respectively.</a:t>
            </a:r>
          </a:p>
          <a:p>
            <a:r>
              <a:rPr lang="en-GB" dirty="0" smtClean="0"/>
              <a:t>In 2005 there was a severe epidemic of mumps in the United Kingdom 43,000 confirmed cases.</a:t>
            </a:r>
          </a:p>
          <a:p>
            <a:r>
              <a:rPr lang="en-GB" dirty="0" smtClean="0"/>
              <a:t>In 2006 mumps epidemic in the USA 51% of cases had received 2 doses of vaccination.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u="sng" dirty="0" smtClean="0"/>
              <a:t>Designing a model – What questions do we want to answer?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What proportion of infants will have protective maternal immunity?</a:t>
            </a:r>
          </a:p>
          <a:p>
            <a:r>
              <a:rPr lang="en-GB" dirty="0" smtClean="0"/>
              <a:t>How many individuals become infected?</a:t>
            </a:r>
          </a:p>
          <a:p>
            <a:r>
              <a:rPr lang="en-GB" dirty="0" smtClean="0"/>
              <a:t>Of those infected, how many were vaccinated? (How many doses did they receive?)</a:t>
            </a:r>
          </a:p>
          <a:p>
            <a:r>
              <a:rPr lang="en-GB" dirty="0" smtClean="0"/>
              <a:t>What is the age distribution of those infected?</a:t>
            </a:r>
          </a:p>
          <a:p>
            <a:r>
              <a:rPr lang="en-GB" dirty="0" smtClean="0"/>
              <a:t>How much will a vaccination schedule cost?</a:t>
            </a:r>
          </a:p>
          <a:p>
            <a:r>
              <a:rPr lang="en-GB" dirty="0" smtClean="0"/>
              <a:t>Metric to compare vaccination schedules?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u="sng" dirty="0" smtClean="0"/>
              <a:t>Designing a model – Desirable features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Age structured</a:t>
            </a:r>
          </a:p>
          <a:p>
            <a:r>
              <a:rPr lang="en-GB" dirty="0" smtClean="0"/>
              <a:t>Protective maternal immunity</a:t>
            </a:r>
          </a:p>
          <a:p>
            <a:r>
              <a:rPr lang="en-GB" dirty="0" smtClean="0"/>
              <a:t>Waning vaccinated immunity</a:t>
            </a:r>
          </a:p>
          <a:p>
            <a:r>
              <a:rPr lang="en-GB" dirty="0" smtClean="0"/>
              <a:t>Distinction between the number of doses of vaccination received</a:t>
            </a:r>
          </a:p>
          <a:p>
            <a:r>
              <a:rPr lang="en-GB" dirty="0" smtClean="0"/>
              <a:t>Flexible vaccination possible</a:t>
            </a:r>
          </a:p>
          <a:p>
            <a:r>
              <a:rPr lang="en-GB" dirty="0" smtClean="0"/>
              <a:t>Vaccination doses not independent</a:t>
            </a:r>
            <a:endParaRPr lang="en-GB" dirty="0" smtClean="0"/>
          </a:p>
          <a:p>
            <a:r>
              <a:rPr lang="en-GB" dirty="0" smtClean="0"/>
              <a:t>Vaccination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Building the model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Adapt a SIR (Susceptible, Infectious, Recovered) model.</a:t>
            </a:r>
          </a:p>
          <a:p>
            <a:r>
              <a:rPr lang="en-GB" dirty="0" smtClean="0"/>
              <a:t>Include a exposed/latent group</a:t>
            </a:r>
          </a:p>
          <a:p>
            <a:r>
              <a:rPr lang="en-GB" dirty="0" smtClean="0"/>
              <a:t>Include maternal immunity</a:t>
            </a:r>
          </a:p>
          <a:p>
            <a:r>
              <a:rPr lang="en-GB" dirty="0" smtClean="0"/>
              <a:t>Include vaccinated immune and susceptible groups remembering the number of dose of vaccination received.</a:t>
            </a:r>
          </a:p>
          <a:p>
            <a:r>
              <a:rPr lang="en-GB" dirty="0" smtClean="0"/>
              <a:t>System of PDEs with variables time and age.</a:t>
            </a:r>
          </a:p>
          <a:p>
            <a:r>
              <a:rPr lang="en-GB" dirty="0" smtClean="0"/>
              <a:t>Keep in mind what data is available.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625</Words>
  <Application>Microsoft Office PowerPoint</Application>
  <PresentationFormat>On-screen Show (4:3)</PresentationFormat>
  <Paragraphs>84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Acrobat Document</vt:lpstr>
      <vt:lpstr>Determining the optimum vaccination schedule for the MMR vaccine</vt:lpstr>
      <vt:lpstr>Slide 2</vt:lpstr>
      <vt:lpstr>Challenges of MMR in post-vaccine era</vt:lpstr>
      <vt:lpstr>Protective Maternal Immunity</vt:lpstr>
      <vt:lpstr>Comparison of protective maternal immunity against measles</vt:lpstr>
      <vt:lpstr>Waning of vaccine derived immunity</vt:lpstr>
      <vt:lpstr>Designing a model – What questions do we want to answer?</vt:lpstr>
      <vt:lpstr>Designing a model – Desirable features</vt:lpstr>
      <vt:lpstr>Building the model</vt:lpstr>
      <vt:lpstr>Slide 10</vt:lpstr>
      <vt:lpstr>Vaccination Gate Function</vt:lpstr>
      <vt:lpstr>Contact matrices</vt:lpstr>
      <vt:lpstr>Solving the model</vt:lpstr>
      <vt:lpstr>PDE Model</vt:lpstr>
      <vt:lpstr>Force of Infection</vt:lpstr>
      <vt:lpstr>Results – Proportion with maternal immunity 85% coverage current vaccine schedule</vt:lpstr>
      <vt:lpstr>Results – Age distribution of Infection 85% Coverage current vaccination schedule</vt:lpstr>
      <vt:lpstr>Waning Assumptions</vt:lpstr>
      <vt:lpstr>Slide 19</vt:lpstr>
      <vt:lpstr>Results – Who becomes infected over these 50 years? </vt:lpstr>
      <vt:lpstr>Results – Overall cost of vaccination</vt:lpstr>
      <vt:lpstr>Results – Comparing Vaccination Schemes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the optimum vaccination schedule for the MMR vaccine</dc:title>
  <dc:creator>Max</dc:creator>
  <cp:lastModifiedBy>Max</cp:lastModifiedBy>
  <cp:revision>45</cp:revision>
  <dcterms:created xsi:type="dcterms:W3CDTF">2013-03-03T15:31:13Z</dcterms:created>
  <dcterms:modified xsi:type="dcterms:W3CDTF">2013-03-06T12:00:52Z</dcterms:modified>
</cp:coreProperties>
</file>