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2" r:id="rId4"/>
    <p:sldId id="265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pos="7219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7" orient="horz" pos="12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757D"/>
    <a:srgbClr val="A0ABDB"/>
    <a:srgbClr val="495057"/>
    <a:srgbClr val="7A8ACD"/>
    <a:srgbClr val="212529"/>
    <a:srgbClr val="5D70C2"/>
    <a:srgbClr val="3F57B8"/>
    <a:srgbClr val="C6CCEA"/>
    <a:srgbClr val="3B5998"/>
    <a:srgbClr val="DEE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62"/>
    <p:restoredTop sz="94762"/>
  </p:normalViewPr>
  <p:slideViewPr>
    <p:cSldViewPr snapToGrid="0" snapToObjects="1">
      <p:cViewPr varScale="1">
        <p:scale>
          <a:sx n="155" d="100"/>
          <a:sy n="155" d="100"/>
        </p:scale>
        <p:origin x="1904" y="176"/>
      </p:cViewPr>
      <p:guideLst>
        <p:guide orient="horz" pos="459"/>
        <p:guide pos="461"/>
        <p:guide pos="7219"/>
        <p:guide orient="horz" pos="3861"/>
        <p:guide orient="horz" pos="82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rgbClr val="495057"/>
                </a:solidFill>
                <a:latin typeface="Nunito Sans" pitchFamily="2" charset="77"/>
                <a:ea typeface="+mn-ea"/>
                <a:cs typeface="+mn-cs"/>
              </a:defRPr>
            </a:pPr>
            <a:r>
              <a:rPr lang="en-GB" sz="1600" b="0" i="0" dirty="0">
                <a:solidFill>
                  <a:srgbClr val="495057"/>
                </a:solidFill>
                <a:latin typeface="Nunito Sans" pitchFamily="2" charset="77"/>
              </a:rPr>
              <a:t>Total</a:t>
            </a:r>
            <a:r>
              <a:rPr lang="en-GB" sz="1600" b="0" i="0" baseline="0" dirty="0">
                <a:solidFill>
                  <a:srgbClr val="495057"/>
                </a:solidFill>
                <a:latin typeface="Nunito Sans" pitchFamily="2" charset="77"/>
              </a:rPr>
              <a:t> Reach: </a:t>
            </a:r>
            <a:r>
              <a:rPr lang="en-GB" sz="1600" b="0" i="0" dirty="0">
                <a:solidFill>
                  <a:srgbClr val="495057"/>
                </a:solidFill>
                <a:latin typeface="Nunito Sans" pitchFamily="2" charset="77"/>
              </a:rPr>
              <a:t>97.000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rgbClr val="495057"/>
              </a:solidFill>
              <a:latin typeface="Nunito Sans" pitchFamily="2" charset="77"/>
              <a:ea typeface="+mn-ea"/>
              <a:cs typeface="+mn-cs"/>
            </a:defRPr>
          </a:pPr>
          <a:endParaRPr lang="en-DK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Reach</c:v>
                </c:pt>
              </c:strCache>
            </c:strRef>
          </c:tx>
          <c:spPr>
            <a:ln w="22225" cap="rnd">
              <a:solidFill>
                <a:srgbClr val="7A8AC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A0ABDB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April, 2020</c:v>
                </c:pt>
                <c:pt idx="1">
                  <c:v>July, 2020</c:v>
                </c:pt>
                <c:pt idx="2">
                  <c:v>October, 2020</c:v>
                </c:pt>
                <c:pt idx="3">
                  <c:v>January, 2020</c:v>
                </c:pt>
              </c:strCache>
            </c:strRef>
          </c:cat>
          <c:val>
            <c:numRef>
              <c:f>Sheet1!$B$2:$B$5</c:f>
              <c:numCache>
                <c:formatCode>_-* #,##0_-;\-* #,##0_-;_-* "-"??_-;_-@_-</c:formatCode>
                <c:ptCount val="4"/>
                <c:pt idx="0">
                  <c:v>22000</c:v>
                </c:pt>
                <c:pt idx="1">
                  <c:v>55000</c:v>
                </c:pt>
                <c:pt idx="2">
                  <c:v>15000</c:v>
                </c:pt>
                <c:pt idx="3">
                  <c:v>5000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9E8-FE42-B7CE-CACC2883C1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5523583"/>
        <c:axId val="924902991"/>
      </c:lineChart>
      <c:catAx>
        <c:axId val="925523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924902991"/>
        <c:crosses val="autoZero"/>
        <c:auto val="1"/>
        <c:lblAlgn val="ctr"/>
        <c:lblOffset val="100"/>
        <c:noMultiLvlLbl val="0"/>
      </c:catAx>
      <c:valAx>
        <c:axId val="924902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925523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Reach</c:v>
                </c:pt>
              </c:strCache>
            </c:strRef>
          </c:tx>
          <c:spPr>
            <a:solidFill>
              <a:schemeClr val="accent1"/>
            </a:solidFill>
            <a:ln w="22225">
              <a:solidFill>
                <a:srgbClr val="7A8ACD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F57B8"/>
              </a:solidFill>
              <a:ln w="222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B0F-6B4C-BFC9-D69E5DC3E49C}"/>
              </c:ext>
            </c:extLst>
          </c:dPt>
          <c:dPt>
            <c:idx val="1"/>
            <c:invertIfNegative val="0"/>
            <c:bubble3D val="0"/>
            <c:spPr>
              <a:solidFill>
                <a:srgbClr val="5D70C2"/>
              </a:solidFill>
              <a:ln w="222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B0F-6B4C-BFC9-D69E5DC3E49C}"/>
              </c:ext>
            </c:extLst>
          </c:dPt>
          <c:dPt>
            <c:idx val="2"/>
            <c:invertIfNegative val="0"/>
            <c:bubble3D val="0"/>
            <c:spPr>
              <a:solidFill>
                <a:srgbClr val="7A8ACD"/>
              </a:solidFill>
              <a:ln w="222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0E7-0D42-9DDC-4E7B92EE1097}"/>
              </c:ext>
            </c:extLst>
          </c:dPt>
          <c:dPt>
            <c:idx val="3"/>
            <c:invertIfNegative val="0"/>
            <c:bubble3D val="0"/>
            <c:spPr>
              <a:solidFill>
                <a:srgbClr val="A0ABDB"/>
              </a:solidFill>
              <a:ln w="222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E0E7-0D42-9DDC-4E7B92EE1097}"/>
              </c:ext>
            </c:extLst>
          </c:dPt>
          <c:dPt>
            <c:idx val="4"/>
            <c:invertIfNegative val="0"/>
            <c:bubble3D val="0"/>
            <c:spPr>
              <a:solidFill>
                <a:srgbClr val="C6CCEA"/>
              </a:solidFill>
              <a:ln w="222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1FA-694D-AD45-FCAE54B13BCD}"/>
              </c:ext>
            </c:extLst>
          </c:dPt>
          <c:dPt>
            <c:idx val="5"/>
            <c:invertIfNegative val="0"/>
            <c:bubble3D val="0"/>
            <c:spPr>
              <a:solidFill>
                <a:srgbClr val="3F57B8"/>
              </a:solidFill>
              <a:ln w="222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51FA-694D-AD45-FCAE54B13BCD}"/>
              </c:ext>
            </c:extLst>
          </c:dPt>
          <c:dPt>
            <c:idx val="6"/>
            <c:invertIfNegative val="0"/>
            <c:bubble3D val="0"/>
            <c:spPr>
              <a:solidFill>
                <a:srgbClr val="5D70C2"/>
              </a:solidFill>
              <a:ln w="222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1FA-694D-AD45-FCAE54B13BCD}"/>
              </c:ext>
            </c:extLst>
          </c:dPt>
          <c:dPt>
            <c:idx val="7"/>
            <c:invertIfNegative val="0"/>
            <c:bubble3D val="0"/>
            <c:spPr>
              <a:solidFill>
                <a:srgbClr val="7A8ACD"/>
              </a:solidFill>
              <a:ln w="222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51FA-694D-AD45-FCAE54B13B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male 18-24</c:v>
                </c:pt>
                <c:pt idx="1">
                  <c:v>female 18-24</c:v>
                </c:pt>
                <c:pt idx="2">
                  <c:v>male 25-34</c:v>
                </c:pt>
                <c:pt idx="3">
                  <c:v>female 25-34</c:v>
                </c:pt>
                <c:pt idx="4">
                  <c:v>male 35-44</c:v>
                </c:pt>
                <c:pt idx="5">
                  <c:v>female 35-44</c:v>
                </c:pt>
                <c:pt idx="6">
                  <c:v>male 45-54</c:v>
                </c:pt>
                <c:pt idx="7">
                  <c:v>female 45-54</c:v>
                </c:pt>
              </c:strCache>
            </c:strRef>
          </c:cat>
          <c:val>
            <c:numRef>
              <c:f>Sheet1!$B$2:$B$9</c:f>
              <c:numCache>
                <c:formatCode>#,##0\ "kr."</c:formatCode>
                <c:ptCount val="8"/>
                <c:pt idx="0">
                  <c:v>3000</c:v>
                </c:pt>
                <c:pt idx="1">
                  <c:v>2000</c:v>
                </c:pt>
                <c:pt idx="2">
                  <c:v>4000</c:v>
                </c:pt>
                <c:pt idx="3">
                  <c:v>2000</c:v>
                </c:pt>
                <c:pt idx="4">
                  <c:v>5000</c:v>
                </c:pt>
                <c:pt idx="5">
                  <c:v>300</c:v>
                </c:pt>
                <c:pt idx="6">
                  <c:v>3600</c:v>
                </c:pt>
                <c:pt idx="7">
                  <c:v>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E8-FE42-B7CE-CACC2883C1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5523583"/>
        <c:axId val="924902991"/>
      </c:barChart>
      <c:catAx>
        <c:axId val="925523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924902991"/>
        <c:crosses val="autoZero"/>
        <c:auto val="1"/>
        <c:lblAlgn val="ctr"/>
        <c:lblOffset val="100"/>
        <c:noMultiLvlLbl val="0"/>
      </c:catAx>
      <c:valAx>
        <c:axId val="924902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5000"/>
                </a:schemeClr>
              </a:solidFill>
              <a:round/>
            </a:ln>
            <a:effectLst/>
          </c:spPr>
        </c:majorGridlines>
        <c:numFmt formatCode="#,##0\ &quot;kr.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925523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BAB2-624B-3247-B28C-A658F5793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BF118-7C0B-DC49-A31A-D175240AC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1FE36-A929-5F4E-A60F-D12EDB7E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50162-74D0-6949-BED6-58EA75A6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6E4DA-C7DD-8B4F-A62E-3329A95E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53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61E0-7967-2E44-ADF2-C24DDA99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D14C8-0879-FE4B-AD81-3B1989B1C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04E13-F454-BD42-88DF-8798A261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7D7D2-7500-4C4E-A224-40A1909A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7B065-573A-1847-9E90-9B633B2F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7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0B051-88D8-0745-8D66-C28D44019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7A6AD-BD98-E64E-8437-94BAFC2AA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5CC37-73CC-1E4C-A791-30096B47D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49A0-0C39-CE43-AACF-F79327C7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114D2-51E9-A244-906B-2C8D498E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40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C1C5-0090-1346-870F-9303D7F5B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E210-763D-7B4F-BFD8-255EA2526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ECB35-C413-7C4E-B075-577868A2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691D4-B92F-0944-B7EA-B07C94CB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83E93-2738-D34D-AB00-643DCC18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96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D06C6-0D39-8D4A-8723-CBD2C792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E813B-2864-9B44-91DB-D98F51634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4BEF8-5B10-6B40-AB7F-CDE536BB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01A10-0089-9C4E-A1CC-38EF90C6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E24F-55BF-A343-99D2-529CEF4D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47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AAA6-7678-F64A-B523-96DE94B8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42DE6-1622-E54C-BFEC-077B248CE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EE868-57FC-2B4C-B30D-3D34843EE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84623-7911-3E4E-9C2D-A7DB0905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09CFB-A48E-D24A-B991-188E0E87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7FA79-1938-9B49-A7DF-D7209F1F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9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446B-F4D8-A94C-BF45-457A56CA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FB19F-0CCF-724C-9A22-48555F330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D1B81-F86B-B349-9C7C-028B0DDA5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FFA9F-CE99-1F4C-B415-A7C1C7F3A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5AB76-14C2-ED4A-B7EB-03AB2FA94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7E42D-8328-094D-8D30-010F1BBE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F585B-3C17-B941-9803-0EBDB7F4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74AB5-8C4B-E044-92B5-CA16377E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90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FECE-9A45-A74B-B80C-DAE06F2B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685CC-7711-2E40-8359-C4BC3DB7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21158-FAD1-C440-A74A-DB90F2D8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AD757-8F0B-2542-B528-A4307BBD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90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409B9-6ECA-A841-AE11-D370F386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FA9F7-5B58-8E40-A6AE-438D265C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CF8A7-7D8D-744C-8B45-2A2DF608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26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B669-5079-5141-B950-52BCB0B6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D5BA8-5928-1648-9340-CEC82E85A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89C6F-D626-6B4B-96BE-3C8327836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848F0-9803-2845-9828-F7DF25BC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20B5A-0B48-4A40-9E0A-7E9D8032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C473C-0D2E-CF4A-B6E0-0202D924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57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8452-DDEA-CE44-83D1-5E8B98BE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23D58-2122-B64C-864D-57B737FD0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EA320-7D89-114C-977E-5AD8D874F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13545-EF05-3B48-B60F-2E58B0F1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0C532-E2D6-6247-97A3-FE498007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E9DD1-EF13-BD42-AC07-4D9C47BF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4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CEE59-9972-C14D-AD82-0D44308A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22C77-3931-A74C-9E19-750533FA6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81171-ABC6-C049-9920-BB9CA855A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F8740-9884-F043-8599-72200904ADC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56249-BDCE-9B49-807D-910E43E38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CE9DB-D41C-844A-A291-CBBCD03F2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6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11.png"/><Relationship Id="rId12" Type="http://schemas.openxmlformats.org/officeDocument/2006/relationships/image" Target="../media/image16.emf"/><Relationship Id="rId17" Type="http://schemas.openxmlformats.org/officeDocument/2006/relationships/image" Target="../media/image21.sv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emf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emf"/><Relationship Id="rId1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E885EF-3083-5040-A198-9E352E0838FC}"/>
              </a:ext>
            </a:extLst>
          </p:cNvPr>
          <p:cNvSpPr txBox="1"/>
          <p:nvPr/>
        </p:nvSpPr>
        <p:spPr>
          <a:xfrm>
            <a:off x="731838" y="730974"/>
            <a:ext cx="297289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3600" b="1" dirty="0">
                <a:latin typeface="Nunito Sans" pitchFamily="2" charset="77"/>
              </a:rPr>
              <a:t>Development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BB1D734-9022-E047-8FD7-E970773BCF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4963631"/>
              </p:ext>
            </p:extLst>
          </p:nvPr>
        </p:nvGraphicFramePr>
        <p:xfrm>
          <a:off x="731837" y="2022285"/>
          <a:ext cx="10728325" cy="4104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2C1BA73-6315-6B4A-8C41-80FF08E948D6}"/>
              </a:ext>
            </a:extLst>
          </p:cNvPr>
          <p:cNvSpPr txBox="1"/>
          <p:nvPr/>
        </p:nvSpPr>
        <p:spPr>
          <a:xfrm>
            <a:off x="731837" y="1303990"/>
            <a:ext cx="74300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b="1" dirty="0">
                <a:latin typeface="Nunito Sans" pitchFamily="2" charset="77"/>
              </a:rPr>
              <a:t>Reach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6AF4802-50F9-4E47-91E4-AB32D6EB8B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838" y="442951"/>
            <a:ext cx="228500" cy="228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1B354B-E0FF-4F46-8C02-F07CCFEB84EA}"/>
              </a:ext>
            </a:extLst>
          </p:cNvPr>
          <p:cNvSpPr txBox="1"/>
          <p:nvPr/>
        </p:nvSpPr>
        <p:spPr>
          <a:xfrm>
            <a:off x="10441857" y="1317585"/>
            <a:ext cx="10183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600" dirty="0">
                <a:solidFill>
                  <a:srgbClr val="6C757D"/>
                </a:solidFill>
                <a:latin typeface="Nunito Sans Light" pitchFamily="2" charset="77"/>
              </a:rPr>
              <a:t>Lifetime</a:t>
            </a:r>
          </a:p>
        </p:txBody>
      </p:sp>
    </p:spTree>
    <p:extLst>
      <p:ext uri="{BB962C8B-B14F-4D97-AF65-F5344CB8AC3E}">
        <p14:creationId xmlns:p14="http://schemas.microsoft.com/office/powerpoint/2010/main" val="414549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E885EF-3083-5040-A198-9E352E0838FC}"/>
              </a:ext>
            </a:extLst>
          </p:cNvPr>
          <p:cNvSpPr txBox="1"/>
          <p:nvPr/>
        </p:nvSpPr>
        <p:spPr>
          <a:xfrm>
            <a:off x="731838" y="730974"/>
            <a:ext cx="316143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3600" b="1" dirty="0">
                <a:latin typeface="Nunito Sans" pitchFamily="2" charset="77"/>
              </a:rPr>
              <a:t>Demographic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BB1D734-9022-E047-8FD7-E970773BCF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0085676"/>
              </p:ext>
            </p:extLst>
          </p:nvPr>
        </p:nvGraphicFramePr>
        <p:xfrm>
          <a:off x="731837" y="2104965"/>
          <a:ext cx="10728325" cy="4066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9E1096A-FE1A-F44B-8420-343172E773DC}"/>
              </a:ext>
            </a:extLst>
          </p:cNvPr>
          <p:cNvSpPr txBox="1"/>
          <p:nvPr/>
        </p:nvSpPr>
        <p:spPr>
          <a:xfrm>
            <a:off x="731836" y="1303990"/>
            <a:ext cx="101830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b="1" dirty="0">
                <a:latin typeface="Nunito Sans" pitchFamily="2" charset="77"/>
              </a:rPr>
              <a:t>Spend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50478B-3FD3-354D-9DCD-0DAAC53B6A42}"/>
              </a:ext>
            </a:extLst>
          </p:cNvPr>
          <p:cNvSpPr txBox="1"/>
          <p:nvPr/>
        </p:nvSpPr>
        <p:spPr>
          <a:xfrm>
            <a:off x="10441857" y="1317585"/>
            <a:ext cx="10183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600" dirty="0">
                <a:solidFill>
                  <a:srgbClr val="6C757D"/>
                </a:solidFill>
                <a:latin typeface="Nunito Sans Light" pitchFamily="2" charset="77"/>
              </a:rPr>
              <a:t>Lifetime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01971440-9C0F-6649-A691-951713383DA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838" y="442951"/>
            <a:ext cx="228500" cy="22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E885EF-3083-5040-A198-9E352E0838FC}"/>
              </a:ext>
            </a:extLst>
          </p:cNvPr>
          <p:cNvSpPr txBox="1"/>
          <p:nvPr/>
        </p:nvSpPr>
        <p:spPr>
          <a:xfrm>
            <a:off x="731838" y="730974"/>
            <a:ext cx="28126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3600" b="1" dirty="0">
                <a:latin typeface="Nunito Sans" pitchFamily="2" charset="77"/>
              </a:rPr>
              <a:t>Key Insights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7FBCE0-9783-E84F-9296-DE9356D90D45}"/>
              </a:ext>
            </a:extLst>
          </p:cNvPr>
          <p:cNvSpPr txBox="1"/>
          <p:nvPr/>
        </p:nvSpPr>
        <p:spPr>
          <a:xfrm>
            <a:off x="731836" y="1303990"/>
            <a:ext cx="101830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b="1" dirty="0">
                <a:latin typeface="Nunito Sans" pitchFamily="2" charset="77"/>
              </a:rPr>
              <a:t>Spend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09AE74-82D9-9E41-8140-FE558C756139}"/>
              </a:ext>
            </a:extLst>
          </p:cNvPr>
          <p:cNvSpPr txBox="1"/>
          <p:nvPr/>
        </p:nvSpPr>
        <p:spPr>
          <a:xfrm>
            <a:off x="10441857" y="1317585"/>
            <a:ext cx="10183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600" dirty="0">
                <a:solidFill>
                  <a:srgbClr val="6C757D"/>
                </a:solidFill>
                <a:latin typeface="Nunito Sans Light" pitchFamily="2" charset="77"/>
              </a:rPr>
              <a:t>Lifetime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72B43469-C04E-994E-B05F-8C3F27B3F0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442951"/>
            <a:ext cx="228500" cy="22850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8DB126C-D362-F24D-986B-0B83CAD55E5C}"/>
              </a:ext>
            </a:extLst>
          </p:cNvPr>
          <p:cNvCxnSpPr>
            <a:cxnSpLocks/>
          </p:cNvCxnSpPr>
          <p:nvPr/>
        </p:nvCxnSpPr>
        <p:spPr>
          <a:xfrm flipV="1">
            <a:off x="2612313" y="2568316"/>
            <a:ext cx="0" cy="2288202"/>
          </a:xfrm>
          <a:prstGeom prst="line">
            <a:avLst/>
          </a:prstGeom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D2EA553-1DE8-BE49-B305-4437D31EC67C}"/>
              </a:ext>
            </a:extLst>
          </p:cNvPr>
          <p:cNvGrpSpPr/>
          <p:nvPr/>
        </p:nvGrpSpPr>
        <p:grpSpPr>
          <a:xfrm>
            <a:off x="729914" y="2684040"/>
            <a:ext cx="1499262" cy="2056754"/>
            <a:chOff x="1105723" y="3094503"/>
            <a:chExt cx="1499262" cy="205675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71CD10A-843E-AB42-8BF2-85FC5CAD5C45}"/>
                </a:ext>
              </a:extLst>
            </p:cNvPr>
            <p:cNvSpPr txBox="1"/>
            <p:nvPr/>
          </p:nvSpPr>
          <p:spPr>
            <a:xfrm>
              <a:off x="1105723" y="3094503"/>
              <a:ext cx="14992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6C757D"/>
                  </a:solidFill>
                  <a:latin typeface="Nunito Sans" pitchFamily="2" charset="77"/>
                </a:rPr>
                <a:t>Best performing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9F57B49-A63B-5546-9B91-8536E3665AC8}"/>
                </a:ext>
              </a:extLst>
            </p:cNvPr>
            <p:cNvSpPr txBox="1"/>
            <p:nvPr/>
          </p:nvSpPr>
          <p:spPr>
            <a:xfrm>
              <a:off x="1105723" y="3273613"/>
              <a:ext cx="149926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495057"/>
                  </a:solidFill>
                  <a:latin typeface="Nunito Sans" pitchFamily="2" charset="77"/>
                </a:rPr>
                <a:t>Demographic</a:t>
              </a:r>
            </a:p>
          </p:txBody>
        </p:sp>
        <p:pic>
          <p:nvPicPr>
            <p:cNvPr id="68" name="Picture 6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BCAA544-B10C-024A-9173-A1C89BCA0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1553" y="3464647"/>
              <a:ext cx="1047602" cy="1267598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92A74F7-D008-4648-A3DB-503D6A27A511}"/>
                </a:ext>
              </a:extLst>
            </p:cNvPr>
            <p:cNvSpPr txBox="1"/>
            <p:nvPr/>
          </p:nvSpPr>
          <p:spPr>
            <a:xfrm>
              <a:off x="1105723" y="4763048"/>
              <a:ext cx="149926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212529"/>
                  </a:solidFill>
                  <a:latin typeface="Nunito Sans" pitchFamily="2" charset="77"/>
                </a:rPr>
                <a:t>Male 25-34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B22DA9-BFE2-B046-B88D-EFC1B92D9303}"/>
                </a:ext>
              </a:extLst>
            </p:cNvPr>
            <p:cNvSpPr txBox="1"/>
            <p:nvPr/>
          </p:nvSpPr>
          <p:spPr>
            <a:xfrm>
              <a:off x="1105723" y="4997369"/>
              <a:ext cx="14992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212529"/>
                  </a:solidFill>
                  <a:latin typeface="Nunito Sans" pitchFamily="2" charset="77"/>
                </a:rPr>
                <a:t>With spend of 1.368 kr.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9AE4B01-D1B4-AC43-9746-08426296CDFB}"/>
              </a:ext>
            </a:extLst>
          </p:cNvPr>
          <p:cNvGrpSpPr/>
          <p:nvPr/>
        </p:nvGrpSpPr>
        <p:grpSpPr>
          <a:xfrm>
            <a:off x="2995450" y="2684040"/>
            <a:ext cx="1499262" cy="2056754"/>
            <a:chOff x="1105723" y="3094503"/>
            <a:chExt cx="1499262" cy="2056754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8DDCA9F-A592-0148-8A71-B060F31040DE}"/>
                </a:ext>
              </a:extLst>
            </p:cNvPr>
            <p:cNvSpPr txBox="1"/>
            <p:nvPr/>
          </p:nvSpPr>
          <p:spPr>
            <a:xfrm>
              <a:off x="1105723" y="3094503"/>
              <a:ext cx="14992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6C757D"/>
                  </a:solidFill>
                  <a:latin typeface="Nunito Sans" pitchFamily="2" charset="77"/>
                </a:rPr>
                <a:t>Best performing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97192D-69BD-C840-BD35-AA51EFFD08FA}"/>
                </a:ext>
              </a:extLst>
            </p:cNvPr>
            <p:cNvSpPr txBox="1"/>
            <p:nvPr/>
          </p:nvSpPr>
          <p:spPr>
            <a:xfrm>
              <a:off x="1105723" y="3273613"/>
              <a:ext cx="149926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495057"/>
                  </a:solidFill>
                  <a:latin typeface="Nunito Sans" pitchFamily="2" charset="77"/>
                </a:rPr>
                <a:t>Device</a:t>
              </a: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EE4FD172-9CD1-9E4C-8341-339006A19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1331553" y="3464647"/>
              <a:ext cx="1047601" cy="1267598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30E00E-7643-7646-9E42-9927AFE8A5BB}"/>
                </a:ext>
              </a:extLst>
            </p:cNvPr>
            <p:cNvSpPr txBox="1"/>
            <p:nvPr/>
          </p:nvSpPr>
          <p:spPr>
            <a:xfrm>
              <a:off x="1105723" y="4763048"/>
              <a:ext cx="149926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 err="1">
                  <a:solidFill>
                    <a:srgbClr val="212529"/>
                  </a:solidFill>
                  <a:latin typeface="Nunito Sans" pitchFamily="2" charset="77"/>
                </a:rPr>
                <a:t>Mobile_app</a:t>
              </a:r>
              <a:endParaRPr lang="en-GB" sz="1200" b="1" dirty="0">
                <a:solidFill>
                  <a:srgbClr val="212529"/>
                </a:solidFill>
                <a:latin typeface="Nunito Sans" pitchFamily="2" charset="7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9C4BCC7-B93D-6C47-B3D6-A05D092C2B8D}"/>
                </a:ext>
              </a:extLst>
            </p:cNvPr>
            <p:cNvSpPr txBox="1"/>
            <p:nvPr/>
          </p:nvSpPr>
          <p:spPr>
            <a:xfrm>
              <a:off x="1105723" y="4997369"/>
              <a:ext cx="14992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212529"/>
                  </a:solidFill>
                  <a:latin typeface="Nunito Sans" pitchFamily="2" charset="77"/>
                </a:rPr>
                <a:t>With spend of 4.443 kr.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B67149-868D-9842-91E8-11E966A1B79E}"/>
              </a:ext>
            </a:extLst>
          </p:cNvPr>
          <p:cNvGrpSpPr/>
          <p:nvPr/>
        </p:nvGrpSpPr>
        <p:grpSpPr>
          <a:xfrm>
            <a:off x="5260986" y="2684040"/>
            <a:ext cx="1499262" cy="2056754"/>
            <a:chOff x="1105723" y="3094503"/>
            <a:chExt cx="1499262" cy="2056754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B170AAE-C8ED-544A-A3FD-443A070026DE}"/>
                </a:ext>
              </a:extLst>
            </p:cNvPr>
            <p:cNvSpPr txBox="1"/>
            <p:nvPr/>
          </p:nvSpPr>
          <p:spPr>
            <a:xfrm>
              <a:off x="1105723" y="3094503"/>
              <a:ext cx="14992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6C757D"/>
                  </a:solidFill>
                  <a:latin typeface="Nunito Sans" pitchFamily="2" charset="77"/>
                </a:rPr>
                <a:t>Best performing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4BDFA06-568B-3E42-BC37-0A86E2FE1D54}"/>
                </a:ext>
              </a:extLst>
            </p:cNvPr>
            <p:cNvSpPr txBox="1"/>
            <p:nvPr/>
          </p:nvSpPr>
          <p:spPr>
            <a:xfrm>
              <a:off x="1105723" y="3273613"/>
              <a:ext cx="149926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495057"/>
                  </a:solidFill>
                  <a:latin typeface="Nunito Sans" pitchFamily="2" charset="77"/>
                </a:rPr>
                <a:t>Platform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3ECCB607-F818-664B-BB45-4F5EBAFE8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1331553" y="3464647"/>
              <a:ext cx="1047601" cy="1267598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E327D1D-B21D-3746-8163-633D7FDC5E8E}"/>
                </a:ext>
              </a:extLst>
            </p:cNvPr>
            <p:cNvSpPr txBox="1"/>
            <p:nvPr/>
          </p:nvSpPr>
          <p:spPr>
            <a:xfrm>
              <a:off x="1105723" y="4763048"/>
              <a:ext cx="149926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 err="1">
                  <a:solidFill>
                    <a:srgbClr val="212529"/>
                  </a:solidFill>
                  <a:latin typeface="Nunito Sans" pitchFamily="2" charset="77"/>
                </a:rPr>
                <a:t>facebook</a:t>
              </a:r>
              <a:endParaRPr lang="en-GB" sz="1200" b="1" dirty="0">
                <a:solidFill>
                  <a:srgbClr val="212529"/>
                </a:solidFill>
                <a:latin typeface="Nunito Sans" pitchFamily="2" charset="7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B831FBE-0401-E24E-9A9F-065AEDAE29C1}"/>
                </a:ext>
              </a:extLst>
            </p:cNvPr>
            <p:cNvSpPr txBox="1"/>
            <p:nvPr/>
          </p:nvSpPr>
          <p:spPr>
            <a:xfrm>
              <a:off x="1105723" y="4997369"/>
              <a:ext cx="14992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212529"/>
                  </a:solidFill>
                  <a:latin typeface="Nunito Sans" pitchFamily="2" charset="77"/>
                </a:rPr>
                <a:t>With spend of 2.534 kr.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55DC39B-96EE-5C4E-8249-95306DB6C38A}"/>
              </a:ext>
            </a:extLst>
          </p:cNvPr>
          <p:cNvGrpSpPr/>
          <p:nvPr/>
        </p:nvGrpSpPr>
        <p:grpSpPr>
          <a:xfrm>
            <a:off x="7526522" y="2684040"/>
            <a:ext cx="1499262" cy="2247645"/>
            <a:chOff x="1105723" y="3094503"/>
            <a:chExt cx="1499262" cy="2247645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E128227-868A-7146-AC81-9A9DD7090AB0}"/>
                </a:ext>
              </a:extLst>
            </p:cNvPr>
            <p:cNvSpPr txBox="1"/>
            <p:nvPr/>
          </p:nvSpPr>
          <p:spPr>
            <a:xfrm>
              <a:off x="1105723" y="3094503"/>
              <a:ext cx="14992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6C757D"/>
                  </a:solidFill>
                  <a:latin typeface="Nunito Sans" pitchFamily="2" charset="77"/>
                </a:rPr>
                <a:t>Best performing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B0B3F1D-C633-674A-8F99-C810CAE75756}"/>
                </a:ext>
              </a:extLst>
            </p:cNvPr>
            <p:cNvSpPr txBox="1"/>
            <p:nvPr/>
          </p:nvSpPr>
          <p:spPr>
            <a:xfrm>
              <a:off x="1105723" y="3273613"/>
              <a:ext cx="149926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495057"/>
                  </a:solidFill>
                  <a:latin typeface="Nunito Sans" pitchFamily="2" charset="77"/>
                </a:rPr>
                <a:t>Ad Set</a:t>
              </a:r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21F93292-2CE6-B344-BAB2-6273AB966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1331553" y="3464647"/>
              <a:ext cx="1047601" cy="1267598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FB2CB1D-D948-3744-B4BE-CB123518F52E}"/>
                </a:ext>
              </a:extLst>
            </p:cNvPr>
            <p:cNvSpPr txBox="1"/>
            <p:nvPr/>
          </p:nvSpPr>
          <p:spPr>
            <a:xfrm>
              <a:off x="1105723" y="4763048"/>
              <a:ext cx="149926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212529"/>
                  </a:solidFill>
                  <a:latin typeface="Nunito Sans" pitchFamily="2" charset="77"/>
                </a:rPr>
                <a:t>Always on – Rocking it with long name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D068CE7-0A31-CD40-9233-02674D0A29FE}"/>
                </a:ext>
              </a:extLst>
            </p:cNvPr>
            <p:cNvSpPr txBox="1"/>
            <p:nvPr/>
          </p:nvSpPr>
          <p:spPr>
            <a:xfrm>
              <a:off x="1105723" y="5188260"/>
              <a:ext cx="14992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212529"/>
                  </a:solidFill>
                  <a:latin typeface="Nunito Sans" pitchFamily="2" charset="77"/>
                </a:rPr>
                <a:t>With spend of 3.643 kr.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22FAE0A-C92C-3B49-9629-6D767FA8193A}"/>
              </a:ext>
            </a:extLst>
          </p:cNvPr>
          <p:cNvGrpSpPr/>
          <p:nvPr/>
        </p:nvGrpSpPr>
        <p:grpSpPr>
          <a:xfrm>
            <a:off x="9792059" y="2684040"/>
            <a:ext cx="1499262" cy="2244327"/>
            <a:chOff x="1105723" y="3094503"/>
            <a:chExt cx="1499262" cy="224432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F054A98-049B-134A-BBAA-1EE3F35DB624}"/>
                </a:ext>
              </a:extLst>
            </p:cNvPr>
            <p:cNvSpPr txBox="1"/>
            <p:nvPr/>
          </p:nvSpPr>
          <p:spPr>
            <a:xfrm>
              <a:off x="1105723" y="3094503"/>
              <a:ext cx="14992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6C757D"/>
                  </a:solidFill>
                  <a:latin typeface="Nunito Sans" pitchFamily="2" charset="77"/>
                </a:rPr>
                <a:t>Best performing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0A8C5F4-8A04-4E44-9D5D-61D7A9F05433}"/>
                </a:ext>
              </a:extLst>
            </p:cNvPr>
            <p:cNvSpPr txBox="1"/>
            <p:nvPr/>
          </p:nvSpPr>
          <p:spPr>
            <a:xfrm>
              <a:off x="1105723" y="3273613"/>
              <a:ext cx="149926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495057"/>
                  </a:solidFill>
                  <a:latin typeface="Nunito Sans" pitchFamily="2" charset="77"/>
                </a:rPr>
                <a:t>Ad</a:t>
              </a: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3F9B42BB-BB04-654D-BD5C-23564E210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1331553" y="3464647"/>
              <a:ext cx="1047601" cy="1267598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3A193B3-C913-0C48-8DEE-077A3A54D368}"/>
                </a:ext>
              </a:extLst>
            </p:cNvPr>
            <p:cNvSpPr txBox="1"/>
            <p:nvPr/>
          </p:nvSpPr>
          <p:spPr>
            <a:xfrm>
              <a:off x="1105723" y="4763048"/>
              <a:ext cx="149926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212529"/>
                  </a:solidFill>
                  <a:latin typeface="Nunito Sans" pitchFamily="2" charset="77"/>
                </a:rPr>
                <a:t>Always on – Rocking it with long name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FA43875-3E80-A448-AD52-14A00C12A612}"/>
                </a:ext>
              </a:extLst>
            </p:cNvPr>
            <p:cNvSpPr txBox="1"/>
            <p:nvPr/>
          </p:nvSpPr>
          <p:spPr>
            <a:xfrm>
              <a:off x="1105723" y="5184942"/>
              <a:ext cx="14992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212529"/>
                  </a:solidFill>
                  <a:latin typeface="Nunito Sans" pitchFamily="2" charset="77"/>
                </a:rPr>
                <a:t>With spend of 1.368 kr.</a:t>
              </a:r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016FC26-90DF-6945-9534-75A3640CF352}"/>
              </a:ext>
            </a:extLst>
          </p:cNvPr>
          <p:cNvCxnSpPr>
            <a:cxnSpLocks/>
          </p:cNvCxnSpPr>
          <p:nvPr/>
        </p:nvCxnSpPr>
        <p:spPr>
          <a:xfrm flipV="1">
            <a:off x="4877849" y="2568316"/>
            <a:ext cx="0" cy="2288202"/>
          </a:xfrm>
          <a:prstGeom prst="line">
            <a:avLst/>
          </a:prstGeom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532C7F5-444F-A449-8B00-C891F974C1DC}"/>
              </a:ext>
            </a:extLst>
          </p:cNvPr>
          <p:cNvCxnSpPr>
            <a:cxnSpLocks/>
          </p:cNvCxnSpPr>
          <p:nvPr/>
        </p:nvCxnSpPr>
        <p:spPr>
          <a:xfrm flipV="1">
            <a:off x="7143385" y="2568316"/>
            <a:ext cx="0" cy="2288202"/>
          </a:xfrm>
          <a:prstGeom prst="line">
            <a:avLst/>
          </a:prstGeom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D32AC2E-48CC-4541-87CD-B73E67E09FEB}"/>
              </a:ext>
            </a:extLst>
          </p:cNvPr>
          <p:cNvCxnSpPr>
            <a:cxnSpLocks/>
          </p:cNvCxnSpPr>
          <p:nvPr/>
        </p:nvCxnSpPr>
        <p:spPr>
          <a:xfrm flipV="1">
            <a:off x="9408921" y="2568316"/>
            <a:ext cx="0" cy="2288202"/>
          </a:xfrm>
          <a:prstGeom prst="line">
            <a:avLst/>
          </a:prstGeom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67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73CD8B1-B3CF-C24F-BA19-C6D21D1F33AB}"/>
              </a:ext>
            </a:extLst>
          </p:cNvPr>
          <p:cNvSpPr txBox="1"/>
          <p:nvPr/>
        </p:nvSpPr>
        <p:spPr>
          <a:xfrm>
            <a:off x="731838" y="730974"/>
            <a:ext cx="28126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3600" b="1" dirty="0">
                <a:latin typeface="Nunito Sans" pitchFamily="2" charset="77"/>
              </a:rPr>
              <a:t>Results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AB3165-70E1-5848-8754-19DD354226A5}"/>
              </a:ext>
            </a:extLst>
          </p:cNvPr>
          <p:cNvSpPr txBox="1"/>
          <p:nvPr/>
        </p:nvSpPr>
        <p:spPr>
          <a:xfrm>
            <a:off x="10441857" y="1317585"/>
            <a:ext cx="10183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600" dirty="0">
                <a:solidFill>
                  <a:srgbClr val="6C757D"/>
                </a:solidFill>
                <a:latin typeface="Nunito Sans Light" pitchFamily="2" charset="77"/>
              </a:rPr>
              <a:t>Lifetime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A715B47E-33B4-6748-8351-397B60F7DB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442951"/>
            <a:ext cx="228500" cy="2285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44F71BF7-7C33-E84C-97FB-D283A6156C65}"/>
              </a:ext>
            </a:extLst>
          </p:cNvPr>
          <p:cNvGrpSpPr/>
          <p:nvPr/>
        </p:nvGrpSpPr>
        <p:grpSpPr>
          <a:xfrm>
            <a:off x="3004120" y="2366713"/>
            <a:ext cx="880654" cy="1392544"/>
            <a:chOff x="3004120" y="2498593"/>
            <a:chExt cx="880654" cy="139254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A621DA-BB00-F349-9603-2FE6AD44876F}"/>
                </a:ext>
              </a:extLst>
            </p:cNvPr>
            <p:cNvSpPr txBox="1"/>
            <p:nvPr/>
          </p:nvSpPr>
          <p:spPr>
            <a:xfrm>
              <a:off x="3004120" y="2498593"/>
              <a:ext cx="88065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dirty="0">
                  <a:latin typeface="Nunito Sans" pitchFamily="2" charset="77"/>
                </a:rPr>
                <a:t>Spend</a:t>
              </a: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7660B21-4E8E-314E-A546-FB3B37F2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15847" y="2841273"/>
              <a:ext cx="457200" cy="457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143EFE-EF31-6D40-B63B-C03F71071753}"/>
                </a:ext>
              </a:extLst>
            </p:cNvPr>
            <p:cNvSpPr txBox="1"/>
            <p:nvPr/>
          </p:nvSpPr>
          <p:spPr>
            <a:xfrm>
              <a:off x="3004120" y="3442487"/>
              <a:ext cx="88065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212529"/>
                  </a:solidFill>
                  <a:latin typeface="Nunito Sans" pitchFamily="2" charset="77"/>
                </a:rPr>
                <a:t>5.008 kr.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78035CA-2438-6747-BB16-D42E9A2BC991}"/>
                </a:ext>
              </a:extLst>
            </p:cNvPr>
            <p:cNvGrpSpPr/>
            <p:nvPr/>
          </p:nvGrpSpPr>
          <p:grpSpPr>
            <a:xfrm>
              <a:off x="3086165" y="3737249"/>
              <a:ext cx="673997" cy="153888"/>
              <a:chOff x="3107448" y="3737249"/>
              <a:chExt cx="673997" cy="153888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568A29-0AFC-4F4E-AC36-285A8A217AA6}"/>
                  </a:ext>
                </a:extLst>
              </p:cNvPr>
              <p:cNvSpPr txBox="1"/>
              <p:nvPr/>
            </p:nvSpPr>
            <p:spPr>
              <a:xfrm>
                <a:off x="3107448" y="3737249"/>
                <a:ext cx="56559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rgbClr val="6C757D"/>
                    </a:solidFill>
                    <a:latin typeface="Nunito Sans" pitchFamily="2" charset="77"/>
                  </a:rPr>
                  <a:t>1.000 kr.</a:t>
                </a: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743A61C-76FD-DE4E-A600-47C670FC71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89057" y="3779547"/>
                <a:ext cx="92388" cy="69291"/>
              </a:xfrm>
              <a:prstGeom prst="rect">
                <a:avLst/>
              </a:prstGeom>
            </p:spPr>
          </p:pic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1A26D4E-8600-C944-8A34-33C6DE921D85}"/>
              </a:ext>
            </a:extLst>
          </p:cNvPr>
          <p:cNvGrpSpPr/>
          <p:nvPr/>
        </p:nvGrpSpPr>
        <p:grpSpPr>
          <a:xfrm>
            <a:off x="5467100" y="2366713"/>
            <a:ext cx="880654" cy="1380296"/>
            <a:chOff x="5467100" y="2498593"/>
            <a:chExt cx="880654" cy="13802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2C9F6D-5580-7944-8588-E4DAEC859848}"/>
                </a:ext>
              </a:extLst>
            </p:cNvPr>
            <p:cNvSpPr txBox="1"/>
            <p:nvPr/>
          </p:nvSpPr>
          <p:spPr>
            <a:xfrm>
              <a:off x="5467100" y="2498593"/>
              <a:ext cx="88065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dirty="0">
                  <a:latin typeface="Nunito Sans" pitchFamily="2" charset="77"/>
                </a:rPr>
                <a:t>Reach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4B9D1DE8-2EDA-FE4F-814A-9884310CE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5678827" y="2841273"/>
              <a:ext cx="457200" cy="4572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51E329-D08E-2344-A24B-E62B4D1AFC1A}"/>
                </a:ext>
              </a:extLst>
            </p:cNvPr>
            <p:cNvSpPr txBox="1"/>
            <p:nvPr/>
          </p:nvSpPr>
          <p:spPr>
            <a:xfrm>
              <a:off x="5467100" y="3442487"/>
              <a:ext cx="88065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212529"/>
                  </a:solidFill>
                  <a:latin typeface="Nunito Sans" pitchFamily="2" charset="77"/>
                </a:rPr>
                <a:t>8.631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A6C740E-30C7-7244-B9A7-89A520A135BD}"/>
                </a:ext>
              </a:extLst>
            </p:cNvPr>
            <p:cNvGrpSpPr/>
            <p:nvPr/>
          </p:nvGrpSpPr>
          <p:grpSpPr>
            <a:xfrm>
              <a:off x="5682968" y="3725001"/>
              <a:ext cx="469068" cy="153888"/>
              <a:chOff x="5570428" y="3725001"/>
              <a:chExt cx="469068" cy="153888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D0F49E8-8CE8-B348-B63D-26DADF87A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47108" y="3767298"/>
                <a:ext cx="92388" cy="69291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DCC69E7-4C6D-834D-B473-43F9CEF561DD}"/>
                  </a:ext>
                </a:extLst>
              </p:cNvPr>
              <p:cNvSpPr txBox="1"/>
              <p:nvPr/>
            </p:nvSpPr>
            <p:spPr>
              <a:xfrm>
                <a:off x="5570428" y="3725001"/>
                <a:ext cx="376680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rgbClr val="6C757D"/>
                    </a:solidFill>
                    <a:latin typeface="Nunito Sans" pitchFamily="2" charset="77"/>
                  </a:rPr>
                  <a:t>9.231</a:t>
                </a:r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3F53169-F083-DA47-A347-BCABA63528E5}"/>
              </a:ext>
            </a:extLst>
          </p:cNvPr>
          <p:cNvGrpSpPr/>
          <p:nvPr/>
        </p:nvGrpSpPr>
        <p:grpSpPr>
          <a:xfrm>
            <a:off x="7930081" y="2366713"/>
            <a:ext cx="880654" cy="1380294"/>
            <a:chOff x="7930081" y="2498593"/>
            <a:chExt cx="880654" cy="138029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7EFB2B1-B656-744A-B991-9421011AE79D}"/>
                </a:ext>
              </a:extLst>
            </p:cNvPr>
            <p:cNvSpPr txBox="1"/>
            <p:nvPr/>
          </p:nvSpPr>
          <p:spPr>
            <a:xfrm>
              <a:off x="7930081" y="2498593"/>
              <a:ext cx="88065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dirty="0">
                  <a:latin typeface="Nunito Sans" pitchFamily="2" charset="77"/>
                </a:rPr>
                <a:t>Frequency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2F2F1672-242E-0E4B-8BAA-CD3BAE317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8141808" y="2841273"/>
              <a:ext cx="457200" cy="4572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9BEFD87-6D35-FE49-83B4-E49275382B83}"/>
                </a:ext>
              </a:extLst>
            </p:cNvPr>
            <p:cNvSpPr txBox="1"/>
            <p:nvPr/>
          </p:nvSpPr>
          <p:spPr>
            <a:xfrm>
              <a:off x="7930081" y="3442487"/>
              <a:ext cx="88065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212529"/>
                  </a:solidFill>
                  <a:latin typeface="Nunito Sans" pitchFamily="2" charset="77"/>
                </a:rPr>
                <a:t>1023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9A43940-95CB-7840-883A-7E044CFE369C}"/>
                </a:ext>
              </a:extLst>
            </p:cNvPr>
            <p:cNvGrpSpPr/>
            <p:nvPr/>
          </p:nvGrpSpPr>
          <p:grpSpPr>
            <a:xfrm>
              <a:off x="8141808" y="3724999"/>
              <a:ext cx="475762" cy="153888"/>
              <a:chOff x="8030858" y="3724999"/>
              <a:chExt cx="475762" cy="15388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F32EA01-8D05-6546-B85E-B5456B8A76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14232" y="3767298"/>
                <a:ext cx="92388" cy="69291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8A8F22-2FBF-384E-A012-C9C67ECBFB19}"/>
                  </a:ext>
                </a:extLst>
              </p:cNvPr>
              <p:cNvSpPr txBox="1"/>
              <p:nvPr/>
            </p:nvSpPr>
            <p:spPr>
              <a:xfrm>
                <a:off x="8030858" y="3724999"/>
                <a:ext cx="37667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rgbClr val="6C757D"/>
                    </a:solidFill>
                    <a:latin typeface="Nunito Sans" pitchFamily="2" charset="77"/>
                  </a:rPr>
                  <a:t>2312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381A6A7-F3A4-5849-84EC-D9085A7FD37F}"/>
              </a:ext>
            </a:extLst>
          </p:cNvPr>
          <p:cNvGrpSpPr/>
          <p:nvPr/>
        </p:nvGrpSpPr>
        <p:grpSpPr>
          <a:xfrm>
            <a:off x="3004120" y="4304607"/>
            <a:ext cx="880654" cy="1401665"/>
            <a:chOff x="3004120" y="4278231"/>
            <a:chExt cx="880654" cy="140166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3D6E71-D0CF-5D4F-BE55-B187AB5AE8F0}"/>
                </a:ext>
              </a:extLst>
            </p:cNvPr>
            <p:cNvSpPr txBox="1"/>
            <p:nvPr/>
          </p:nvSpPr>
          <p:spPr>
            <a:xfrm>
              <a:off x="3004120" y="4278231"/>
              <a:ext cx="88065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dirty="0">
                  <a:latin typeface="Nunito Sans" pitchFamily="2" charset="77"/>
                </a:rPr>
                <a:t>CPC</a:t>
              </a:r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97674B5E-21B8-5649-81DA-8B4C2C46D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215847" y="4620911"/>
              <a:ext cx="457200" cy="4572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2C56C31-FEFA-F649-880D-5B63CFBAAC63}"/>
                </a:ext>
              </a:extLst>
            </p:cNvPr>
            <p:cNvSpPr txBox="1"/>
            <p:nvPr/>
          </p:nvSpPr>
          <p:spPr>
            <a:xfrm>
              <a:off x="3004120" y="5222125"/>
              <a:ext cx="88065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latin typeface="Nunito Sans" pitchFamily="2" charset="77"/>
                </a:rPr>
                <a:t>2,34 kr.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3FAFC9B-D82D-A548-9CA3-C5BCC21D1727}"/>
                </a:ext>
              </a:extLst>
            </p:cNvPr>
            <p:cNvGrpSpPr/>
            <p:nvPr/>
          </p:nvGrpSpPr>
          <p:grpSpPr>
            <a:xfrm>
              <a:off x="3179738" y="5526008"/>
              <a:ext cx="529417" cy="153888"/>
              <a:chOff x="3107449" y="5516887"/>
              <a:chExt cx="529417" cy="1538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647CE37-9447-7D43-B7B8-1B334595AF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44478" y="5564065"/>
                <a:ext cx="92388" cy="69291"/>
              </a:xfrm>
              <a:prstGeom prst="rect">
                <a:avLst/>
              </a:prstGeom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D8110B2-9B47-4441-BBA7-66C6F7DC4AAD}"/>
                  </a:ext>
                </a:extLst>
              </p:cNvPr>
              <p:cNvSpPr txBox="1"/>
              <p:nvPr/>
            </p:nvSpPr>
            <p:spPr>
              <a:xfrm>
                <a:off x="3107449" y="5516887"/>
                <a:ext cx="437030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rgbClr val="6C757D"/>
                    </a:solidFill>
                    <a:latin typeface="Nunito Sans" pitchFamily="2" charset="77"/>
                  </a:rPr>
                  <a:t>2,31 kr.</a:t>
                </a: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FA195FD-2248-E14C-A829-8EA3D4E7A042}"/>
              </a:ext>
            </a:extLst>
          </p:cNvPr>
          <p:cNvGrpSpPr/>
          <p:nvPr/>
        </p:nvGrpSpPr>
        <p:grpSpPr>
          <a:xfrm>
            <a:off x="5352966" y="4304607"/>
            <a:ext cx="1108921" cy="1401667"/>
            <a:chOff x="5352966" y="4278231"/>
            <a:chExt cx="1108921" cy="140166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29E6138-8063-2244-BC54-FC1081087945}"/>
                </a:ext>
              </a:extLst>
            </p:cNvPr>
            <p:cNvSpPr txBox="1"/>
            <p:nvPr/>
          </p:nvSpPr>
          <p:spPr>
            <a:xfrm>
              <a:off x="5352966" y="4278231"/>
              <a:ext cx="110892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dirty="0">
                  <a:latin typeface="Nunito Sans" pitchFamily="2" charset="77"/>
                </a:rPr>
                <a:t>App Installs</a:t>
              </a: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734445CE-770E-7843-9AD8-19982FFF4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5678827" y="4620911"/>
              <a:ext cx="457200" cy="4572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65AB808-E1AB-CF45-85AB-EF0E4278051E}"/>
                </a:ext>
              </a:extLst>
            </p:cNvPr>
            <p:cNvSpPr txBox="1"/>
            <p:nvPr/>
          </p:nvSpPr>
          <p:spPr>
            <a:xfrm>
              <a:off x="5467100" y="5222125"/>
              <a:ext cx="88065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latin typeface="Nunito Sans" pitchFamily="2" charset="77"/>
                </a:rPr>
                <a:t>543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5F4F4D2-1A1E-D94C-ABB0-B520632DD93C}"/>
                </a:ext>
              </a:extLst>
            </p:cNvPr>
            <p:cNvGrpSpPr/>
            <p:nvPr/>
          </p:nvGrpSpPr>
          <p:grpSpPr>
            <a:xfrm>
              <a:off x="5708762" y="5526010"/>
              <a:ext cx="383192" cy="153888"/>
              <a:chOff x="5570428" y="5526010"/>
              <a:chExt cx="383192" cy="153888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003713FB-BDC8-DC4A-897A-A6847C336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61232" y="5568307"/>
                <a:ext cx="92388" cy="69291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B8D998F-CA08-C34A-AD22-A392A5455167}"/>
                  </a:ext>
                </a:extLst>
              </p:cNvPr>
              <p:cNvSpPr txBox="1"/>
              <p:nvPr/>
            </p:nvSpPr>
            <p:spPr>
              <a:xfrm>
                <a:off x="5570428" y="5526010"/>
                <a:ext cx="293976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rgbClr val="6C757D"/>
                    </a:solidFill>
                    <a:latin typeface="Nunito Sans" pitchFamily="2" charset="77"/>
                  </a:rPr>
                  <a:t>465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C4D907-4D60-974B-9911-ED3A10005C87}"/>
              </a:ext>
            </a:extLst>
          </p:cNvPr>
          <p:cNvGrpSpPr/>
          <p:nvPr/>
        </p:nvGrpSpPr>
        <p:grpSpPr>
          <a:xfrm>
            <a:off x="7552935" y="4304607"/>
            <a:ext cx="1634946" cy="1401667"/>
            <a:chOff x="7552935" y="4278231"/>
            <a:chExt cx="1634946" cy="140166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FDADEB-B572-F941-BEFE-68D1CF09F1AD}"/>
                </a:ext>
              </a:extLst>
            </p:cNvPr>
            <p:cNvSpPr txBox="1"/>
            <p:nvPr/>
          </p:nvSpPr>
          <p:spPr>
            <a:xfrm>
              <a:off x="7552935" y="4278231"/>
              <a:ext cx="163494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dirty="0">
                  <a:latin typeface="Nunito Sans" pitchFamily="2" charset="77"/>
                </a:rPr>
                <a:t>Cost per App Install</a:t>
              </a: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9CA0BFDC-C498-AC40-8809-E50663178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>
            <a:xfrm>
              <a:off x="8141808" y="4620911"/>
              <a:ext cx="457200" cy="4572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AA2F660-9FA5-DB49-A691-3CF39D2D0908}"/>
                </a:ext>
              </a:extLst>
            </p:cNvPr>
            <p:cNvSpPr txBox="1"/>
            <p:nvPr/>
          </p:nvSpPr>
          <p:spPr>
            <a:xfrm>
              <a:off x="7930081" y="5222125"/>
              <a:ext cx="88065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latin typeface="Nunito Sans" pitchFamily="2" charset="77"/>
                </a:rPr>
                <a:t>75 kr.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C4F87CE-6F03-9143-8EDE-5721CFB2410F}"/>
                </a:ext>
              </a:extLst>
            </p:cNvPr>
            <p:cNvGrpSpPr/>
            <p:nvPr/>
          </p:nvGrpSpPr>
          <p:grpSpPr>
            <a:xfrm>
              <a:off x="8143738" y="5526010"/>
              <a:ext cx="473832" cy="153888"/>
              <a:chOff x="8035961" y="5526010"/>
              <a:chExt cx="473832" cy="153888"/>
            </a:xfrm>
          </p:grpSpPr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4302A2D4-115D-0843-8395-FFDA401A11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17405" y="5568307"/>
                <a:ext cx="92388" cy="69291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12ACDA3-F43C-2D43-802C-6C2C47614B58}"/>
                  </a:ext>
                </a:extLst>
              </p:cNvPr>
              <p:cNvSpPr txBox="1"/>
              <p:nvPr/>
            </p:nvSpPr>
            <p:spPr>
              <a:xfrm>
                <a:off x="8035961" y="5526010"/>
                <a:ext cx="38144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rgbClr val="6C757D"/>
                    </a:solidFill>
                    <a:latin typeface="Nunito Sans" pitchFamily="2" charset="77"/>
                  </a:rPr>
                  <a:t>85 kr.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952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118</Words>
  <Application>Microsoft Macintosh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Nunito Sans</vt:lpstr>
      <vt:lpstr>Nunito Sans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Sigurdur Baldursson</dc:creator>
  <cp:lastModifiedBy>Max Grønlund</cp:lastModifiedBy>
  <cp:revision>49</cp:revision>
  <dcterms:created xsi:type="dcterms:W3CDTF">2020-09-24T12:57:18Z</dcterms:created>
  <dcterms:modified xsi:type="dcterms:W3CDTF">2020-10-12T06:53:21Z</dcterms:modified>
</cp:coreProperties>
</file>