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

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219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57D"/>
    <a:srgbClr val="A0ABDB"/>
    <a:srgbClr val="495057"/>
    <a:srgbClr val="7A8ACD"/>
    <a:srgbClr val="212529"/>
    <a:srgbClr val="5D70C2"/>
    <a:srgbClr val="3F57B8"/>
    <a:srgbClr val="C6CCEA"/>
    <a:srgbClr val="3B5998"/>
    <a:srgbClr val="DE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33"/>
  </p:normalViewPr>
  <p:slideViewPr>
    <p:cSldViewPr snapToGrid="0" snapToObjects="1">
      <p:cViewPr varScale="1">
        <p:scale>
          <a:sx n="117" d="100"/>
          <a:sy n="117" d="100"/>
        </p:scale>
        <p:origin x="920" y="176"/>
      </p:cViewPr>
      <p:guideLst>
        <p:guide orient="horz" pos="459"/>
        <p:guide pos="461"/>
        <p:guide pos="7219"/>
        <p:guide orient="horz" pos="3861"/>
        <p:guide orient="horz" pos="82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  <Relationship Id="rId1" Target="slideMasters/slideMaster1.xml" Type="http://schemas.openxmlformats.org/officeDocument/2006/relationships/slideMaster"/>
    <Relationship Id="rId2" Target="presProps.xml" Type="http://schemas.openxmlformats.org/officeDocument/2006/relationships/presProps"/>
    <Relationship Id="rId3" Target="viewProps.xml" Type="http://schemas.openxmlformats.org/officeDocument/2006/relationships/viewProps"/>
    <Relationship Id="rId4" Target="theme/theme1.xml" Type="http://schemas.openxmlformats.org/officeDocument/2006/relationships/theme"/>
    <Relationship Id="rId5" Target="tableStyles.xml" Type="http://schemas.openxmlformats.org/officeDocument/2006/relationships/tableStyles"/>
  
    <Relationship Id="rId6" Type="http://schemas.openxmlformats.org/officeDocument/2006/relationships/slide" Target="slides/slide1.xml"/>
  
    <Relationship Id="rId7" Type="http://schemas.openxmlformats.org/officeDocument/2006/relationships/slide" Target="slides/slide2.xml"/>
  
    <Relationship Id="rId8" Type="http://schemas.openxmlformats.org/officeDocument/2006/relationships/slide" Target="slides/slide3.xml"/>
  
    <Relationship Id="rId9" Type="http://schemas.openxmlformats.org/officeDocument/2006/relationships/slide" Target="slides/slide4.xml"/>
  
</Relationships>
</file>

<file path=ppt/charts/_rels/chart1.xml.rels><?xml version="1.0" encoding="UTF-8" standalone="yes"?>
<Relationships xmlns="http://schemas.openxmlformats.org/package/2006/relationships">
    <Relationship Id="rId3" Type="http://schemas.openxmlformats.org/officeDocument/2006/relationships/package" Target="../embeddings/Microsoft_Excel_Worksheet1.xlsx"/>
    <Relationship Id="rId2" Type="http://schemas.microsoft.com/office/2011/relationships/chartColorStyle" Target="colors1.xml"/>
    <Relationship Id="rId1" Type="http://schemas.microsoft.com/office/2011/relationships/chartStyle" Target="style1.xml"/>
</Relationships>
</file>

<file path=ppt/charts/_rels/chart2.xml.rels><?xml version="1.0" encoding="UTF-8" standalone="yes"?>
<Relationships xmlns="http://schemas.openxmlformats.org/package/2006/relationships">
    <Relationship Id="rId3" Type="http://schemas.openxmlformats.org/officeDocument/2006/relationships/package" Target="../embeddings/Microsoft_Excel_Worksheet2.xlsx"/>
    <Relationship Id="rId2" Type="http://schemas.microsoft.com/office/2011/relationships/chartColorStyle" Target="colors2.xml"/>
    <Relationship Id="rId1" Type="http://schemas.microsoft.com/office/2011/relationships/chartStyle" Target="styl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!-- Total Reach 97.000 --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rgbClr val="495057"/>
                </a:solidFill>
                <a:latin typeface="Nunito Sans" pitchFamily="2" charset="77"/>
                <a:ea typeface="+mn-ea"/>
                <a:cs typeface="+mn-cs"/>
              </a:defRPr>
            </a:pPr>
            <a:r>
              <a:rPr lang="en-GB" sz="1600" b="0" i="0" dirty="0">
                <a:solidFill>
                  <a:srgbClr val="495057"/>
                </a:solidFill>
                <a:latin typeface="Nunito Sans" pitchFamily="2" charset="77"/>
              </a:rPr>
              <a:t>Total</a:t>
            </a:r>
            <a:r>
              <a:rPr lang="en-GB" sz="1600" b="0" i="0" baseline="0" dirty="0">
                <a:solidFill>
                  <a:srgbClr val="495057"/>
                </a:solidFill>
                <a:latin typeface="Nunito Sans" pitchFamily="2" charset="77"/>
              </a:rPr>
              <a:t> Reach: </a:t>
            </a:r>
            <a:r>
              <a:rPr lang="en-GB" sz="1600" b="0" i="0" dirty="0">
                <a:solidFill>
                  <a:srgbClr val="495057"/>
                </a:solidFill>
                <a:latin typeface="Nunito Sans" pitchFamily="2" charset="77"/>
              </a:rPr>
              <a:t>97.000</a:t>
            </a:r>
          </a:p>
        </c:rich>
      </c:tx>
      <!-- End of Total Reach 97.000 --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rgbClr val="495057"/>
              </a:solidFill>
              <a:latin typeface="Nunito Sans" pitchFamily="2" charset="77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Atteindre</c:v>
                </c:pt>
              </c:strCache>
            </c:strRef>
          </c:tx>
          <c:spPr>
            <a:ln w="22225" cap="rnd">
              <a:solidFill>
                <a:srgbClr val="7A8AC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0ABDB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April, 2020</c:v>
                </c:pt>
                <c:pt idx="1">
                  <c:v>July, 2020</c:v>
                </c:pt>
                <c:pt idx="2">
                  <c:v>October, 2020</c:v>
                </c:pt>
                <c:pt idx="3">
                  <c:v>January, 2020</c:v>
                </c:pt>
              </c:strCache>
            </c:strRef>
          </c:cat>
          <c:val>
            <c:numRef>
              <c:f>Sheet1!$B$2:$B$5</c:f>
              <c:numCache>
                <c:formatCode>_-* #,##0_-;\-* #,##0_-;_-* "-"??_-;_-@_-</c:formatCode>
                <c:ptCount val="4"/>
                <c:pt idx="0">
                  <c:v>22000</c:v>
                </c:pt>
                <c:pt idx="1">
                  <c:v>55000</c:v>
                </c:pt>
                <c:pt idx="2">
                  <c:v>15000</c:v>
                </c:pt>
                <c:pt idx="3">
                  <c:v>5000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9E8-FE42-B7CE-CACC2883C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25523583"/>
        <c:axId val="924902991"/>
      </c:lineChart>
      <c:catAx>
        <c:axId val="9255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4902991"/>
        <c:crosses val="autoZero"/>
        <c:auto val="1"/>
        <c:lblAlgn val="ctr"/>
        <c:lblOffset val="100"/>
        <c:noMultiLvlLbl val="0"/>
      </c:catAx>
      <c:valAx>
        <c:axId val="9249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5523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22225">
              <a:solidFill>
                <a:srgbClr val="7A8ACD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F57B8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0F-6B4C-BFC9-D69E5DC3E49C}"/>
              </c:ext>
            </c:extLst>
          </c:dPt>
          <c:dPt>
            <c:idx val="1"/>
            <c:invertIfNegative val="0"/>
            <c:bubble3D val="0"/>
            <c:spPr>
              <a:solidFill>
                <a:srgbClr val="5D70C2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B0F-6B4C-BFC9-D69E5DC3E49C}"/>
              </c:ext>
            </c:extLst>
          </c:dPt>
          <c:dPt>
            <c:idx val="2"/>
            <c:invertIfNegative val="0"/>
            <c:bubble3D val="0"/>
            <c:spPr>
              <a:solidFill>
                <a:srgbClr val="7A8ACD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E7-0D42-9DDC-4E7B92EE1097}"/>
              </c:ext>
            </c:extLst>
          </c:dPt>
          <c:dPt>
            <c:idx val="3"/>
            <c:invertIfNegative val="0"/>
            <c:bubble3D val="0"/>
            <c:spPr>
              <a:solidFill>
                <a:srgbClr val="A0ABDB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0E7-0D42-9DDC-4E7B92EE1097}"/>
              </c:ext>
            </c:extLst>
          </c:dPt>
          <c:dPt>
            <c:idx val="4"/>
            <c:invertIfNegative val="0"/>
            <c:bubble3D val="0"/>
            <c:spPr>
              <a:solidFill>
                <a:srgbClr val="C6CCEA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1FA-694D-AD45-FCAE54B13BCD}"/>
              </c:ext>
            </c:extLst>
          </c:dPt>
          <c:dPt>
            <c:idx val="5"/>
            <c:invertIfNegative val="0"/>
            <c:bubble3D val="0"/>
            <c:spPr>
              <a:solidFill>
                <a:srgbClr val="3F57B8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51FA-694D-AD45-FCAE54B13BCD}"/>
              </c:ext>
            </c:extLst>
          </c:dPt>
          <c:dPt>
            <c:idx val="6"/>
            <c:invertIfNegative val="0"/>
            <c:bubble3D val="0"/>
            <c:spPr>
              <a:solidFill>
                <a:srgbClr val="5D70C2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1FA-694D-AD45-FCAE54B13BCD}"/>
              </c:ext>
            </c:extLst>
          </c:dPt>
          <c:dPt>
            <c:idx val="7"/>
            <c:invertIfNegative val="0"/>
            <c:bubble3D val="0"/>
            <c:spPr>
              <a:solidFill>
                <a:srgbClr val="7A8ACD"/>
              </a:solidFill>
              <a:ln w="2222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51FA-694D-AD45-FCAE54B13B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!-- labels beneath the bars -->
          <c:cat>
            <c:strRef>
              <c:f>Sheet1!$A$2:$A$9</c:f>
              <c:strCache>
                <c:ptCount val="8"/>
                <c:pt idx="0">
                  <c:v>männlich 18-24</c:v>
                </c:pt>
                <c:pt idx="1">
                  <c:v>weiblich 18-24</c:v>
                </c:pt>
                <c:pt idx="2">
                  <c:v>männlich 25-34</c:v>
                </c:pt>
                <c:pt idx="3">
                  <c:v>weiblich 25-34</c:v>
                </c:pt>
                <c:pt idx="4">
                  <c:v>männlich 35-44</c:v>
                </c:pt>
                <c:pt idx="5">
                  <c:v>weiblich 35-44</c:v>
                </c:pt>
                <c:pt idx="6">
                  <c:v>männlich 45-54</c:v>
                </c:pt>
                <c:pt idx="7">
                  <c:v>weiblich 45-54</c:v>
                </c:pt>
              </c:strCache>
            </c:strRef>
          </c:cat>
          <!-- end of labels -->
          <!-- the bars -->
          <c:val>
            <c:numRef>
              <c:f>Sheet1!$B$2:$B$9</c:f>
              <c:numCache>
                <c:formatCode>#,##0\ "EUR."</c:formatCode>
                <c:ptCount val="8"/>
                <c:pt idx="0">
                  <c:v>1250</c:v>
                </c:pt>
                <c:pt idx="1">
                  <c:v>2000</c:v>
                </c:pt>
                <c:pt idx="2">
                  <c:v>4000</c:v>
                </c:pt>
                <c:pt idx="3">
                  <c:v>2000</c:v>
                </c:pt>
                <c:pt idx="4">
                  <c:v>5000</c:v>
                </c:pt>
                <c:pt idx="5">
                  <c:v>300</c:v>
                </c:pt>
                <c:pt idx="6">
                  <c:v>3600</c:v>
                </c:pt>
                <c:pt idx="7">
                  <c:v>899</c:v>
                </c:pt>
              </c:numCache>
            </c:numRef>
          </c:val>
          <!-- end of bars -->
          <c:extLst>
            <c:ext xmlns:c16="http://schemas.microsoft.com/office/drawing/2014/chart" uri="{C3380CC4-5D6E-409C-BE32-E72D297353CC}">
              <c16:uniqueId val="{00000000-39E8-FE42-B7CE-CACC2883C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5523583"/>
        <c:axId val="924902991"/>
      </c:barChart>
      <c:catAx>
        <c:axId val="92552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4902991"/>
        <c:crosses val="autoZero"/>
        <c:auto val="1"/>
        <c:lblAlgn val="ctr"/>
        <c:lblOffset val="100"/>
        <c:noMultiLvlLbl val="0"/>
      </c:catAx>
      <c:valAx>
        <c:axId val="92490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#,##0\ &quot;EUR.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92552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BAB2-624B-3247-B28C-A658F579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BF118-7C0B-DC49-A31A-D175240AC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1FE36-A929-5F4E-A60F-D12EDB7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0162-74D0-6949-BED6-58EA75A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6E4DA-C7DD-8B4F-A62E-3329A95E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3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61E0-7967-2E44-ADF2-C24DDA99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D14C8-0879-FE4B-AD81-3B1989B1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4E13-F454-BD42-88DF-8798A261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D7D2-7500-4C4E-A224-40A1909A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7B065-573A-1847-9E90-9B633B2F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7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0B051-88D8-0745-8D66-C28D4401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7A6AD-BD98-E64E-8437-94BAFC2AA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CC37-73CC-1E4C-A791-30096B47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49A0-0C39-CE43-AACF-F79327C7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4D2-51E9-A244-906B-2C8D498E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0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1C5-0090-1346-870F-9303D7F5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E210-763D-7B4F-BFD8-255EA2526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ECB35-C413-7C4E-B075-577868A2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91D4-B92F-0944-B7EA-B07C94CB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3E93-2738-D34D-AB00-643DCC18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6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06C6-0D39-8D4A-8723-CBD2C79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813B-2864-9B44-91DB-D98F5163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BEF8-5B10-6B40-AB7F-CDE536B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1A10-0089-9C4E-A1CC-38EF90C6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E24F-55BF-A343-99D2-529CEF4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7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AAA6-7678-F64A-B523-96DE94B8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2DE6-1622-E54C-BFEC-077B248CE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E868-57FC-2B4C-B30D-3D34843E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84623-7911-3E4E-9C2D-A7DB090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09CFB-A48E-D24A-B991-188E0E87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FA79-1938-9B49-A7DF-D7209F1F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9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446B-F4D8-A94C-BF45-457A56CA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B19F-0CCF-724C-9A22-48555F33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1B81-F86B-B349-9C7C-028B0DDA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FFA9F-CE99-1F4C-B415-A7C1C7F3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AB76-14C2-ED4A-B7EB-03AB2FA9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7E42D-8328-094D-8D30-010F1BBE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F585B-3C17-B941-9803-0EBDB7F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74AB5-8C4B-E044-92B5-CA16377E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0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FECE-9A45-A74B-B80C-DAE06F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685CC-7711-2E40-8359-C4BC3DB7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21158-FAD1-C440-A74A-DB90F2D8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D757-8F0B-2542-B528-A4307BBD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0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409B9-6ECA-A841-AE11-D370F386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FA9F7-5B58-8E40-A6AE-438D265C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F8A7-7D8D-744C-8B45-2A2DF608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B669-5079-5141-B950-52BCB0B6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5BA8-5928-1648-9340-CEC82E85A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89C6F-D626-6B4B-96BE-3C832783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848F0-9803-2845-9828-F7DF25BC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0B5A-0B48-4A40-9E0A-7E9D8032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C473C-0D2E-CF4A-B6E0-0202D924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8452-DDEA-CE44-83D1-5E8B98BE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23D58-2122-B64C-864D-57B737FD0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A320-7D89-114C-977E-5AD8D874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3545-EF05-3B48-B60F-2E58B0F1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F8740-9884-F043-8599-72200904ADC3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0C532-E2D6-6247-97A3-FE498007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9DD1-EF13-BD42-AC07-4D9C47BF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488DC-35A4-CC40-A24E-80E14F37E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5464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 Type="http://schemas.openxmlformats.org/officeDocument/2006/relationships/slideLayout" Target="../slideLayouts/slideLayout1.xml"/>
    <Relationship Id="rId2" Type="http://schemas.openxmlformats.org/officeDocument/2006/relationships/chart" Target="../charts/chart1.xml"/>
    <Relationship Id="rId3" Type="http://schemas.openxmlformats.org/officeDocument/2006/relationships/image" Target="../media/fb-logo.png"/>
    <Relationship Id="rId4" Type="http://schemas.openxmlformats.org/officeDocument/2006/relationships/image" Target="../media/fb-logo.svg"/>
</Relationships>
</file>

<file path=ppt/slides/_rels/slide2.xml.rels><?xml version="1.0" encoding="UTF-8" standalone="yes"?>
<Relationships xmlns="http://schemas.openxmlformats.org/package/2006/relationships">
    <Relationship Id="rId1" Type="http://schemas.openxmlformats.org/officeDocument/2006/relationships/slideLayout" Target="../slideLayouts/slideLayout1.xml"/>
    <Relationship Id="rId2" Type="http://schemas.openxmlformats.org/officeDocument/2006/relationships/chart" Target="../charts/chart2.xml"/>
    <Relationship Id="rId3" Type="http://schemas.openxmlformats.org/officeDocument/2006/relationships/image" Target="../media/fb-logo.png"/>
    <Relationship Id="rId4" Type="http://schemas.openxmlformats.org/officeDocument/2006/relationships/image" Target="../media/fb-logo.svg"/>
</Relationships>
</file>

<file path=ppt/slides/_rels/slide3.xml.rels><?xml version="1.0" encoding="UTF-8" standalone="yes"?>
<Relationships xmlns="http://schemas.openxmlformats.org/package/2006/relationships">
    <Relationship Id="rId1" Type="http://schemas.openxmlformats.org/officeDocument/2006/relationships/slideLayout" Target="../slideLayouts/slideLayout1.xml"/>
    <Relationship Id="rId2" Type="http://schemas.openxmlformats.org/officeDocument/2006/relationships/image" Target="../media/fb-logo.png"/>
    <Relationship Id="rId3" Type="http://schemas.openxmlformats.org/officeDocument/2006/relationships/image" Target="../media/fb-logo.svg"/>
    
    <Relationship Id="rId4" Type="http://schemas.openxmlformats.org/officeDocument/2006/relationships/image" Target="../media/male.png"/>
    
    <Relationship Id="rId5" Type="http://schemas.openxmlformats.org/officeDocument/2006/relationships/image" Target="../media/mobile.png"/>
    
    <Relationship Id="rId6" Type="http://schemas.openxmlformats.org/officeDocument/2006/relationships/image" Target="../media/fb.png"/>
    
    <Relationship Id="rId7" Type="http://schemas.openxmlformats.org/officeDocument/2006/relationships/image" Target="../media/ad.png"/>
    
    <Relationship Id="rId8" Type="http://schemas.openxmlformats.org/officeDocument/2006/relationships/image" Target="../media/ad-set.png"/>
    
</Relationships>
</file>

<file path=ppt/slides/_rels/slide4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b-logo.png"/>
  <Relationship Id="rId3" Type="http://schemas.openxmlformats.org/officeDocument/2006/relationships/image" Target="../media/fb-logo.svg"/>
  <Relationship Id="rId4" Type="http://schemas.openxmlformats.org/officeDocument/2006/relationships/image" Target="../media/sack-dollar.png"/>
  <Relationship Id="rId5" Type="http://schemas.openxmlformats.org/officeDocument/2006/relationships/image" Target="../media/sack-dollar.svg"/>
  <Relationship Id="rId6" Type="http://schemas.openxmlformats.org/officeDocument/2006/relationships/image" Target="../media/arrow-red-down.emf"/>
  <Relationship Id="rId7" Type="http://schemas.openxmlformats.org/officeDocument/2006/relationships/image" Target="../media/users.png"/>
  <Relationship Id="rId8" Type="http://schemas.openxmlformats.org/officeDocument/2006/relationships/image" Target="../media/users.svg"/>
  <Relationship Id="rId9" Type="http://schemas.openxmlformats.org/officeDocument/2006/relationships/image" Target="../media/arrow-green-up.emf"/>
  <Relationship Id="rId10" Type="http://schemas.openxmlformats.org/officeDocument/2006/relationships/image" Target="../media/rotating-arrows.png"/>
  <Relationship Id="rId11" Type="http://schemas.openxmlformats.org/officeDocument/2006/relationships/image" Target="../media/rotating-arrows.svg"/>
  <Relationship Id="rId12" Type="http://schemas.openxmlformats.org/officeDocument/2006/relationships/image" Target="../media/arrow-gray-up.emf"/>
  <Relationship Id="rId13" Type="http://schemas.openxmlformats.org/officeDocument/2006/relationships/image" Target="../media/dollar-arrow.png"/>
  <Relationship Id="rId14" Type="http://schemas.openxmlformats.org/officeDocument/2006/relationships/image" Target="../media/dollar-arrow.svg"/>
  <Relationship Id="rId15" Type="http://schemas.openxmlformats.org/officeDocument/2006/relationships/image" Target="../media/arrow-gray-down.emf"/>
  <Relationship Id="rId16" Type="http://schemas.openxmlformats.org/officeDocument/2006/relationships/image" Target="../media/app-install.png"/>
  <Relationship Id="rId17" Type="http://schemas.openxmlformats.org/officeDocument/2006/relationships/image" Target="../media/app-install.svg"/>
  <Relationship Id="rId18" Type="http://schemas.openxmlformats.org/officeDocument/2006/relationships/image" Target="../media/dollar-app-install.png"/>
  <Relationship Id="rId19" Type="http://schemas.openxmlformats.org/officeDocument/2006/relationships/image" Target="../media/dollar-app-install.sv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50728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Développement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B1D734-9022-E047-8FD7-E970773BCF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647969"/>
              </p:ext>
            </p:extLst>
          </p:nvPr>
        </p:nvGraphicFramePr>
        <p:xfrm>
          <a:off x="731837" y="2022285"/>
          <a:ext cx="10728325" cy="410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C1BA73-6315-6B4A-8C41-80FF08E948D6}"/>
              </a:ext>
            </a:extLst>
          </p:cNvPr>
          <p:cNvSpPr txBox="1"/>
          <p:nvPr/>
        </p:nvSpPr>
        <p:spPr>
          <a:xfrm>
            <a:off x="731837" y="1303990"/>
            <a:ext cx="18430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Atteindre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6AF4802-50F9-4E47-91E4-AB32D6EB8B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B354B-E0FF-4F46-8C02-F07CCFEB84EA}"/>
              </a:ext>
            </a:extLst>
          </p:cNvPr>
          <p:cNvSpPr txBox="1"/>
          <p:nvPr/>
        </p:nvSpPr>
        <p:spPr>
          <a:xfrm>
            <a:off x="9441857" y="1317585"/>
            <a:ext cx="2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Durée de vie</a:t>
            </a:r>
          </a:p>
        </p:txBody>
      </p:sp>
    </p:spTree>
    <p:extLst>
      <p:ext uri="{BB962C8B-B14F-4D97-AF65-F5344CB8AC3E}">
        <p14:creationId xmlns:p14="http://schemas.microsoft.com/office/powerpoint/2010/main" val="41454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507289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Demographisch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BB1D734-9022-E047-8FD7-E970773BCF7C}"/>
              </a:ext>
            </a:extLst>
          </p:cNvPr>
          <p:cNvGraphicFramePr/>
          <p:nvPr/>
        </p:nvGraphicFramePr>
        <p:xfrm>
          <a:off x="731837" y="2022285"/>
          <a:ext cx="10728325" cy="410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C1BA73-6315-6B4A-8C41-80FF08E948D6}"/>
              </a:ext>
            </a:extLst>
          </p:cNvPr>
          <p:cNvSpPr txBox="1"/>
          <p:nvPr/>
        </p:nvSpPr>
        <p:spPr>
          <a:xfrm>
            <a:off x="731837" y="1303990"/>
            <a:ext cx="184300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Verbringen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6AF4802-50F9-4E47-91E4-AB32D6EB8B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1B354B-E0FF-4F46-8C02-F07CCFEB84EA}"/>
              </a:ext>
            </a:extLst>
          </p:cNvPr>
          <p:cNvSpPr txBox="1"/>
          <p:nvPr/>
        </p:nvSpPr>
        <p:spPr>
          <a:xfrm>
            <a:off x="9441857" y="1317585"/>
            <a:ext cx="2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Lebenszeit</a:t>
            </a:r>
          </a:p>
        </p:txBody>
      </p:sp>
    </p:spTree>
    <p:extLst>
      <p:ext uri="{BB962C8B-B14F-4D97-AF65-F5344CB8AC3E}">
        <p14:creationId xmlns:p14="http://schemas.microsoft.com/office/powerpoint/2010/main" val="414549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!-- Title -->
      <p:sp>
        <p:nvSpPr>
          <p:cNvPr id="6" name="TextBox 5">
            <a:extLst>
              <a:ext uri="{FF2B5EF4-FFF2-40B4-BE49-F238E27FC236}">
                <a16:creationId xmlns:a16="http://schemas.microsoft.com/office/drawing/2014/main" id="{63E885EF-3083-5040-A198-9E352E0838FC}"/>
              </a:ext>
            </a:extLst>
          </p:cNvPr>
          <p:cNvSpPr txBox="1"/>
          <p:nvPr/>
        </p:nvSpPr>
        <p:spPr>
          <a:xfrm>
            <a:off x="731838" y="730974"/>
            <a:ext cx="2812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Key insights</a:t>
            </a:r>
          </a:p>
        </p:txBody>
      </p:sp>
      <!-- End of title -->
      <!-- Subtitle -->
      <p:sp>
        <p:nvSpPr>
          <p:cNvPr id="63" name="TextBox 62">
            <a:extLst>
              <a:ext uri="{FF2B5EF4-FFF2-40B4-BE49-F238E27FC236}">
                <a16:creationId xmlns:a16="http://schemas.microsoft.com/office/drawing/2014/main" id="{497FBCE0-9783-E84F-9296-DE9356D90D45}"/>
              </a:ext>
            </a:extLst>
          </p:cNvPr>
          <p:cNvSpPr txBox="1"/>
          <p:nvPr/>
        </p:nvSpPr>
        <p:spPr>
          <a:xfrm>
            <a:off x="731836" y="1303990"/>
            <a:ext cx="101830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b="1" dirty="0">
                <a:latin typeface="Nunito Sans" pitchFamily="2" charset="77"/>
              </a:rPr>
              <a:t>Spend</a:t>
            </a:r>
          </a:p>
        </p:txBody>
      </p:sp>
      <!-- End of subtitle -->
      <!-- Lifetime -->
      <p:sp>
        <p:nvSpPr>
          <p:cNvPr id="65" name="TextBox 64">
            <a:extLst>
              <a:ext uri="{FF2B5EF4-FFF2-40B4-BE49-F238E27FC236}">
                <a16:creationId xmlns:a16="http://schemas.microsoft.com/office/drawing/2014/main" id="{9509AE74-82D9-9E41-8140-FE558C756139}"/>
              </a:ext>
            </a:extLst>
          </p:cNvPr>
          <p:cNvSpPr txBox="1"/>
          <p:nvPr/>
        </p:nvSpPr>
        <p:spPr>
          <a:xfrm>
            <a:off x="10441857" y="1317585"/>
            <a:ext cx="1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Lifetime</a:t>
            </a:r>
          </a:p>
        </p:txBody>
      </p:sp>
      <!-- End of lifetime -->
      <!-- FB logo -->
      <p:pic>
        <p:nvPicPr>
          <p:cNvPr id="66" name="Graphic 65">
            <a:extLst>
              <a:ext uri="{FF2B5EF4-FFF2-40B4-BE49-F238E27FC236}">
                <a16:creationId xmlns:a16="http://schemas.microsoft.com/office/drawing/2014/main" id="{72B43469-C04E-994E-B05F-8C3F27B3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!-- End of FB logo -->
      <!-- Row --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729914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!-- End of best performing -->
        <!-- Row title --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Demographic</a:t>
              </a:r>
            </a:p>
          </p:txBody>
        </p:sp>
        <!-- End of row title --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!-- Row subtitle --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Male 25-34</a:t>
              </a:r>
            </a:p>
          </p:txBody>
        </p:sp>
        <!-- End of row subtitle -->
        <!-- With spend of --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1368 EUR</a:t>
              </a:r>
            </a:p>
          </p:txBody>
        </p:sp>
        <!-- End of with spend of --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2995450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!-- End of best performing -->
        <!-- Row title --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Device</a:t>
              </a:r>
            </a:p>
          </p:txBody>
        </p:sp>
        <!-- End of row title --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!-- Row subtitle --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Mobile app</a:t>
              </a:r>
            </a:p>
          </p:txBody>
        </p:sp>
        <!-- End of row subtitle -->
        <!-- With spend of --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4443 EUR</a:t>
              </a:r>
            </a:p>
          </p:txBody>
        </p:sp>
        <!-- End of with spend of --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5260986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!-- End of best performing -->
        <!-- Row title --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Platform</a:t>
              </a:r>
            </a:p>
          </p:txBody>
        </p:sp>
        <!-- End of row title --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!-- Row subtitle --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76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facebook</a:t>
              </a:r>
            </a:p>
          </p:txBody>
        </p:sp>
        <!-- End of row subtitle -->
        <!-- With spend of --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499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2534 EUR</a:t>
              </a:r>
            </a:p>
          </p:txBody>
        </p:sp>
        <!-- End of with spend of --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7526522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!-- End of best performing -->
        <!-- Row title --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Ad Set</a:t>
              </a:r>
            </a:p>
          </p:txBody>
        </p:sp>
        <!-- End of row title --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!-- Row subtitle --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67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Change the world by being yourself</a:t>
              </a:r>
            </a:p>
          </p:txBody>
        </p:sp>
        <!-- End of row subtitle -->
        <!-- With spend of --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510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3643 EUR</a:t>
              </a:r>
            </a:p>
          </p:txBody>
        </p:sp>
        <!-- End of with spend of --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2EA553-1DE8-BE49-B305-4437D31EC67C}"/>
              </a:ext>
            </a:extLst>
          </p:cNvPr>
          <p:cNvGrpSpPr/>
          <p:nvPr/>
        </p:nvGrpSpPr>
        <p:grpSpPr>
          <a:xfrm>
            <a:off x="9792058" y="2684040"/>
            <a:ext cx="1499262" cy="2056754"/>
            <a:chOff x="1105723" y="3094503"/>
            <a:chExt cx="1499262" cy="20567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1CD10A-843E-AB42-8BF2-85FC5CAD5C45}"/>
                </a:ext>
              </a:extLst>
            </p:cNvPr>
            <p:cNvSpPr txBox="1"/>
            <p:nvPr/>
          </p:nvSpPr>
          <p:spPr>
            <a:xfrm>
              <a:off x="1105723" y="3094503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6C757D"/>
                  </a:solidFill>
                  <a:latin typeface="Nunito Sans" pitchFamily="2" charset="77"/>
                </a:rPr>
                <a:t>Best performing</a:t>
              </a:r>
            </a:p>
          </p:txBody>
        </p:sp>
        <!-- End of best performing -->
        <!-- Row title --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F57B49-A63B-5546-9B91-8536E3665AC8}"/>
                </a:ext>
              </a:extLst>
            </p:cNvPr>
            <p:cNvSpPr txBox="1"/>
            <p:nvPr/>
          </p:nvSpPr>
          <p:spPr>
            <a:xfrm>
              <a:off x="1105723" y="3273613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495057"/>
                  </a:solidFill>
                  <a:latin typeface="Nunito Sans" pitchFamily="2" charset="77"/>
                </a:rPr>
                <a:t>Ad</a:t>
              </a:r>
            </a:p>
          </p:txBody>
        </p:sp>
        <!-- End of row title -->
        <p:pic>
          <p:nvPicPr>
            <p:cNvPr id="68" name="Picture 6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CAA544-B10C-024A-9173-A1C89BCA0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31553" y="3464647"/>
              <a:ext cx="1047602" cy="1267598"/>
            </a:xfrm>
            <a:prstGeom prst="rect">
              <a:avLst/>
            </a:prstGeom>
          </p:spPr>
        </p:pic>
        <!-- Row subtitle --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2A74F7-D008-4648-A3DB-503D6A27A511}"/>
                </a:ext>
              </a:extLst>
            </p:cNvPr>
            <p:cNvSpPr txBox="1"/>
            <p:nvPr/>
          </p:nvSpPr>
          <p:spPr>
            <a:xfrm>
              <a:off x="1105723" y="4673048"/>
              <a:ext cx="149926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212529"/>
                  </a:solidFill>
                  <a:latin typeface="Nunito Sans" pitchFamily="2" charset="77"/>
                </a:rPr>
                <a:t>Simplicity is the ultimate sophistication</a:t>
              </a:r>
            </a:p>
          </p:txBody>
        </p:sp>
        <!-- End of row subtitle -->
        <!-- With spend of --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8B22DA9-BFE2-B046-B88D-EFC1B92D9303}"/>
                </a:ext>
              </a:extLst>
            </p:cNvPr>
            <p:cNvSpPr txBox="1"/>
            <p:nvPr/>
          </p:nvSpPr>
          <p:spPr>
            <a:xfrm>
              <a:off x="1105723" y="5107369"/>
              <a:ext cx="149926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212529"/>
                  </a:solidFill>
                  <a:latin typeface="Nunito Sans" pitchFamily="2" charset="77"/>
                </a:rPr>
                <a:t>With spend of 1523 EUR</a:t>
              </a:r>
            </a:p>
          </p:txBody>
        </p:sp>
        <!-- End of with spend of -->
      </p:grpSp>
      <!-- End of row -->
      <!-- Lines --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DB126C-D362-F24D-986B-0B83CAD55E5C}"/>
              </a:ext>
            </a:extLst>
          </p:cNvPr>
          <p:cNvCxnSpPr>
            <a:cxnSpLocks/>
          </p:cNvCxnSpPr>
          <p:nvPr/>
        </p:nvCxnSpPr>
        <p:spPr>
          <a:xfrm flipV="1">
            <a:off x="2612313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016FC26-90DF-6945-9534-75A3640CF352}"/>
              </a:ext>
            </a:extLst>
          </p:cNvPr>
          <p:cNvCxnSpPr>
            <a:cxnSpLocks/>
          </p:cNvCxnSpPr>
          <p:nvPr/>
        </p:nvCxnSpPr>
        <p:spPr>
          <a:xfrm flipV="1">
            <a:off x="4877849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532C7F5-444F-A449-8B00-C891F974C1DC}"/>
              </a:ext>
            </a:extLst>
          </p:cNvPr>
          <p:cNvCxnSpPr>
            <a:cxnSpLocks/>
          </p:cNvCxnSpPr>
          <p:nvPr/>
        </p:nvCxnSpPr>
        <p:spPr>
          <a:xfrm flipV="1">
            <a:off x="7143385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32AC2E-48CC-4541-87CD-B73E67E09FEB}"/>
              </a:ext>
            </a:extLst>
          </p:cNvPr>
          <p:cNvCxnSpPr>
            <a:cxnSpLocks/>
          </p:cNvCxnSpPr>
          <p:nvPr/>
        </p:nvCxnSpPr>
        <p:spPr>
          <a:xfrm flipV="1">
            <a:off x="9408921" y="2568316"/>
            <a:ext cx="0" cy="2288202"/>
          </a:xfrm>
          <a:prstGeom prst="line">
            <a:avLst/>
          </a:prstGeom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!-- End of lines -->
    <p:extLst>
      <p:ext uri="{BB962C8B-B14F-4D97-AF65-F5344CB8AC3E}">
        <p14:creationId xmlns:p14="http://schemas.microsoft.com/office/powerpoint/2010/main" val="275067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3CD8B1-B3CF-C24F-BA19-C6D21D1F33AB}"/>
              </a:ext>
            </a:extLst>
          </p:cNvPr>
          <p:cNvSpPr txBox="1"/>
          <p:nvPr/>
        </p:nvSpPr>
        <p:spPr>
          <a:xfrm>
            <a:off x="731838" y="730974"/>
            <a:ext cx="281264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3600" b="1" dirty="0">
                <a:latin typeface="Nunito Sans" pitchFamily="2" charset="77"/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B3165-70E1-5848-8754-19DD354226A5}"/>
              </a:ext>
            </a:extLst>
          </p:cNvPr>
          <p:cNvSpPr txBox="1"/>
          <p:nvPr/>
        </p:nvSpPr>
        <p:spPr>
          <a:xfrm>
            <a:off x="9441857" y="1317585"/>
            <a:ext cx="20183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 dirty="0">
                <a:solidFill>
                  <a:srgbClr val="6C757D"/>
                </a:solidFill>
                <a:latin typeface="Nunito Sans Light" pitchFamily="2" charset="77"/>
              </a:rPr>
              <a:t>As long as you like</a:t>
            </a:r>
          </a:p>
        </p:txBody>
      </p:sp>
      <!-- FB logo -->
      <p:pic>
        <p:nvPicPr>
          <p:cNvPr id="31" name="Graphic 30">
            <a:extLst>
              <a:ext uri="{FF2B5EF4-FFF2-40B4-BE49-F238E27FC236}">
                <a16:creationId xmlns:a16="http://schemas.microsoft.com/office/drawing/2014/main" id="{A715B47E-33B4-6748-8351-397B60F7DB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442951"/>
            <a:ext cx="228500" cy="228500"/>
          </a:xfrm>
          <a:prstGeom prst="rect">
            <a:avLst/>
          </a:prstGeom>
        </p:spPr>
      </p:pic>
      <!-- End of FB Logo -->
      <!-- Frame -->
      <p:grpSp>
        <p:nvGrpSpPr>
          <p:cNvPr id="65" name="Group 64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3004120" y="2366713"/>
            <a:ext cx="880654" cy="1380294"/>
            <a:chOff x="3004120" y="2498593"/>
            <a:chExt cx="880654" cy="1392544"/>
          </a:xfrm>
        </p:grpSpPr>
        <!-- Title --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2804120" y="2498593"/>
              <a:ext cx="12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Spend</a:t>
              </a:r>
            </a:p>
          </p:txBody>
        </p:sp>
        <!-- End of title -->
        <!-- Image --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!-- End of image -->
        <!-- cur-val --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5008 Yen</a:t>
              </a:r>
            </a:p>
          </p:txBody>
        </p:sp>
        <!-- End of cur-val --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!-- Prev value --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1000 Yen</a:t>
                </a:r>
              </a:p>
            </p:txBody>
          </p:sp>
          <!-- End of prev value -->
          <!-- Arrow --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  <!-- End of arrow --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5467101" y="2366713"/>
            <a:ext cx="880654" cy="1380294"/>
            <a:chOff x="3004120" y="2498593"/>
            <a:chExt cx="880654" cy="1392544"/>
          </a:xfrm>
        </p:grpSpPr>
        <!-- Title --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2804120" y="2498593"/>
              <a:ext cx="12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Reach</a:t>
              </a:r>
            </a:p>
          </p:txBody>
        </p:sp>
        <!-- End of title -->
        <!-- Image --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!-- End of image -->
        <!-- cur-val --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8631 Yen</a:t>
              </a:r>
            </a:p>
          </p:txBody>
        </p:sp>
        <!-- End of cur-val --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!-- Prev value --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9632 Yen</a:t>
                </a:r>
              </a:p>
            </p:txBody>
          </p:sp>
          <!-- End of prev value -->
          <!-- Arrow --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  <!-- End of arrow --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7930082" y="2366713"/>
            <a:ext cx="880654" cy="1380294"/>
            <a:chOff x="3004120" y="2498593"/>
            <a:chExt cx="880654" cy="1392544"/>
          </a:xfrm>
        </p:grpSpPr>
        <!-- Title --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2804120" y="2498593"/>
              <a:ext cx="12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Frequency</a:t>
              </a:r>
            </a:p>
          </p:txBody>
        </p:sp>
        <!-- End of title -->
        <!-- Image --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!-- End of image -->
        <!-- cur-val --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2.34 Yen</a:t>
              </a:r>
            </a:p>
          </p:txBody>
        </p:sp>
        <!-- End of cur-val --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!-- Prev value --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3.31 Yen</a:t>
                </a:r>
              </a:p>
            </p:txBody>
          </p:sp>
          <!-- End of prev value -->
          <!-- Arrow --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  <!-- End of arrow --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3004120" y="4304607"/>
            <a:ext cx="880654" cy="1380294"/>
            <a:chOff x="3004120" y="2498593"/>
            <a:chExt cx="880654" cy="1392544"/>
          </a:xfrm>
        </p:grpSpPr>
        <!-- Title --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2804120" y="2498593"/>
              <a:ext cx="12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CPC</a:t>
              </a:r>
            </a:p>
          </p:txBody>
        </p:sp>
        <!-- End of title -->
        <!-- Image --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!-- End of image -->
        <!-- cur-val --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5008 Yen</a:t>
              </a:r>
            </a:p>
          </p:txBody>
        </p:sp>
        <!-- End of cur-val --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!-- Prev value --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1000 Yen</a:t>
                </a:r>
              </a:p>
            </p:txBody>
          </p:sp>
          <!-- End of prev value -->
          <!-- Arrow --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  <!-- End of arrow --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5467101" y="4304607"/>
            <a:ext cx="880654" cy="1380294"/>
            <a:chOff x="3004120" y="2498593"/>
            <a:chExt cx="880654" cy="1392544"/>
          </a:xfrm>
        </p:grpSpPr>
        <!-- Title --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2804120" y="2498593"/>
              <a:ext cx="12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App Installs</a:t>
              </a:r>
            </a:p>
          </p:txBody>
        </p:sp>
        <!-- End of title -->
        <!-- Image --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!-- End of image -->
        <!-- cur-val --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543 Yen</a:t>
              </a:r>
            </a:p>
          </p:txBody>
        </p:sp>
        <!-- End of cur-val --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!-- Prev value --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654 Yen</a:t>
                </a:r>
              </a:p>
            </p:txBody>
          </p:sp>
          <!-- End of prev value -->
          <!-- Arrow --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  <!-- End of arrow --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F71BF7-7C33-E84C-97FB-D283A6156C65}"/>
              </a:ext>
            </a:extLst>
          </p:cNvPr>
          <p:cNvGrpSpPr/>
          <p:nvPr/>
        </p:nvGrpSpPr>
        <p:grpSpPr>
          <a:xfrm>
            <a:off x="7930082" y="4304607"/>
            <a:ext cx="880654" cy="1380294"/>
            <a:chOff x="3004120" y="2498593"/>
            <a:chExt cx="880654" cy="1392544"/>
          </a:xfrm>
        </p:grpSpPr>
        <!-- Title --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A621DA-BB00-F349-9603-2FE6AD44876F}"/>
                </a:ext>
              </a:extLst>
            </p:cNvPr>
            <p:cNvSpPr txBox="1"/>
            <p:nvPr/>
          </p:nvSpPr>
          <p:spPr>
            <a:xfrm>
              <a:off x="2804120" y="2498593"/>
              <a:ext cx="12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Cost per App Install</a:t>
              </a:r>
            </a:p>
          </p:txBody>
        </p:sp>
        <!-- End of title -->
        <!-- Image --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660B21-4E8E-314E-A546-FB3B37F2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15847" y="2841273"/>
              <a:ext cx="457200" cy="457200"/>
            </a:xfrm>
            <a:prstGeom prst="rect">
              <a:avLst/>
            </a:prstGeom>
          </p:spPr>
        </p:pic>
        <!-- End of image -->
        <!-- cur-val --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43EFE-EF31-6D40-B63B-C03F71071753}"/>
                </a:ext>
              </a:extLst>
            </p:cNvPr>
            <p:cNvSpPr txBox="1"/>
            <p:nvPr/>
          </p:nvSpPr>
          <p:spPr>
            <a:xfrm>
              <a:off x="3004120" y="3442487"/>
              <a:ext cx="88065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212529"/>
                  </a:solidFill>
                  <a:latin typeface="Nunito Sans" pitchFamily="2" charset="77"/>
                </a:rPr>
                <a:t>75 Yen</a:t>
              </a:r>
            </a:p>
          </p:txBody>
        </p:sp>
        <!-- End of cur-val --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8035CA-2438-6747-BB16-D42E9A2BC991}"/>
                </a:ext>
              </a:extLst>
            </p:cNvPr>
            <p:cNvGrpSpPr/>
            <p:nvPr/>
          </p:nvGrpSpPr>
          <p:grpSpPr>
            <a:xfrm>
              <a:off x="3086165" y="3737249"/>
              <a:ext cx="673997" cy="153888"/>
              <a:chOff x="3107448" y="3737249"/>
              <a:chExt cx="673997" cy="153888"/>
            </a:xfrm>
          </p:grpSpPr>
          <!-- Prev value --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568A29-0AFC-4F4E-AC36-285A8A217AA6}"/>
                  </a:ext>
                </a:extLst>
              </p:cNvPr>
              <p:cNvSpPr txBox="1"/>
              <p:nvPr/>
            </p:nvSpPr>
            <p:spPr>
              <a:xfrm>
                <a:off x="3107448" y="3737249"/>
                <a:ext cx="56559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000" dirty="0">
                    <a:solidFill>
                      <a:srgbClr val="6C757D"/>
                    </a:solidFill>
                    <a:latin typeface="Nunito Sans" pitchFamily="2" charset="77"/>
                  </a:rPr>
                  <a:t>85 Yen</a:t>
                </a:r>
              </a:p>
            </p:txBody>
          </p:sp>
          <!-- End of prev value -->
          <!-- Arrow --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743A61C-76FD-DE4E-A600-47C670FC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"/>
              <a:stretch>
                <a:fillRect/>
              </a:stretch>
            </p:blipFill>
            <p:spPr>
              <a:xfrm>
                <a:off x="3689057" y="3779547"/>
                <a:ext cx="92388" cy="69291"/>
              </a:xfrm>
              <a:prstGeom prst="rect">
                <a:avLst/>
              </a:prstGeom>
            </p:spPr>
          </p:pic>
          <!-- End of arrow -->
        </p:grpSp>
      </p:grpSp>
      <!-- End of frame -->
      <!--
      <p:grpSp>
        <p:nvGrpSpPr>
          <p:cNvPr id="64" name="Group 63">
            <a:extLst>
              <a:ext uri="{FF2B5EF4-FFF2-40B4-BE49-F238E27FC236}">
                <a16:creationId xmlns:a16="http://schemas.microsoft.com/office/drawing/2014/main" id="{91A26D4E-8600-C944-8A34-33C6DE921D85}"/>
              </a:ext>
            </a:extLst>
          </p:cNvPr>
          <p:cNvGrpSpPr/>
          <p:nvPr/>
        </p:nvGrpSpPr>
        <p:grpSpPr>
          <a:xfrm>
            <a:off x="5467100" y="2366713"/>
            <a:ext cx="880654" cy="1380296"/>
            <a:chOff x="5467100" y="2498593"/>
            <a:chExt cx="880654" cy="13802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2C9F6D-5580-7944-8588-E4DAEC859848}"/>
                </a:ext>
              </a:extLst>
            </p:cNvPr>
            <p:cNvSpPr txBox="1"/>
            <p:nvPr/>
          </p:nvSpPr>
          <p:spPr>
            <a:xfrm>
              <a:off x="5467100" y="2498593"/>
              <a:ext cx="8806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200" dirty="0">
                  <a:latin typeface="Nunito Sans" pitchFamily="2" charset="77"/>
                </a:rPr>
                <a:t>Reach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4B9D1DE8-2EDA-FE4F-814A-9884310CE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
                   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678827" y="284127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51E329-D08E-2344-A24B-E62B4D1AFC1A}"/>
                  </a:ext>
                </a:extLst>
              </p:cNvPr>
              <p:cNvSpPr txBox="1"/>
              <p:nvPr/>
            </p:nvSpPr>
            <p:spPr>
              <a:xfrm>
                <a:off x="5467100" y="3442487"/>
                <a:ext cx="88065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rgbClr val="212529"/>
                    </a:solidFill>
                    <a:latin typeface="Nunito Sans" pitchFamily="2" charset="77"/>
                  </a:rPr>
                  <a:t>8.631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A6C740E-30C7-7244-B9A7-89A520A135BD}"/>
                  </a:ext>
                </a:extLst>
              </p:cNvPr>
              <p:cNvGrpSpPr/>
              <p:nvPr/>
            </p:nvGrpSpPr>
            <p:grpSpPr>
              <a:xfrm>
                <a:off x="5682968" y="3725001"/>
                <a:ext cx="469068" cy="153888"/>
                <a:chOff x="5570428" y="3725001"/>
                <a:chExt cx="469068" cy="153888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6D0F49E8-8CE8-B348-B63D-26DADF87A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47108" y="3767298"/>
                  <a:ext cx="92388" cy="69291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DCC69E7-4C6D-834D-B473-43F9CEF561DD}"/>
                    </a:ext>
                  </a:extLst>
                </p:cNvPr>
                <p:cNvSpPr txBox="1"/>
                <p:nvPr/>
              </p:nvSpPr>
              <p:spPr>
                <a:xfrm>
                  <a:off x="5570428" y="3725001"/>
                  <a:ext cx="376680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rgbClr val="6C757D"/>
                      </a:solidFill>
                      <a:latin typeface="Nunito Sans" pitchFamily="2" charset="77"/>
                    </a:rPr>
                    <a:t>9.231</a:t>
                  </a:r>
                </a:p>
              </p:txBody>
            </p:sp>
          </p:grpSp>
        </p:grpSp>
         -->
      <!--
        <p:grpSp>
          <p:nvGrpSpPr>
            <p:cNvPr id="63" name="Group 62">
              <a:extLst>
                <a:ext uri="{FF2B5EF4-FFF2-40B4-BE49-F238E27FC236}">
                  <a16:creationId
                    xmlns:a16="http://schemas.microsoft.com/office/drawing/2014/main" id="{43F53169-F083-DA47-A347-BCABA63528E5}"/>
                  </a:ext>
                </a:extLst>
              </p:cNvPr>
              <p:cNvGrpSpPr/>
              <p:nvPr/>
            </p:nvGrpSpPr>
            <p:grpSpPr>
              <a:xfrm>
                <a:off x="7930081" y="2366713"/>
                <a:ext cx="880654" cy="1380294"/>
                <a:chOff x="7930081" y="2498593"/>
                <a:chExt cx="880654" cy="138029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
                        xmlns:a16="http://schemas.microsoft.com/office/drawing/2014/main" id="{B7EFB2B1-B656-744A-B991-9421011AE79D}"/>
                      </a:ext>
                    </a:extLst>
                  </p:cNvPr>
                  <p:cNvSpPr txBox="1"/>
                  <p:nvPr/>
                </p:nvSpPr>
                <p:spPr>
                  <a:xfrm>
                    <a:off x="7930081" y="2498593"/>
                    <a:ext cx="880654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GB" sz="1200" dirty="0">
                        <a:latin typeface="Nunito Sans" pitchFamily="2" charset="77"/>
                      </a:rPr>
                      <a:t>Frequency</a:t>
                    </a:r>
                  </a:p>
                </p:txBody>
              </p:sp>
              <p:pic>
                <p:nvPicPr>
                  <p:cNvPr id="33" name="Graphic 32">
                    <a:extLst>
                      <a:ext uri="{FF2B5EF4-FFF2-40B4-BE49-F238E27FC236}">
                        <a16:creationId
                          xmlns:a16="http://schemas.microsoft.com/office/drawing/2014/main" id="{2F2F1672-242E-0E4B-8BAA-CD3BAE317F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
                            xmlns:asvg="http://schemas.microsoft.com/office/drawing/2016/SVG/main" r:embed="rId11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8141808" y="284127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4" name="TextBox 33">
                        <a:extLst>
                          <a:ext uri="{FF2B5EF4-FFF2-40B4-BE49-F238E27FC236}">
                            <a16:creationId
                              xmlns:a16="http://schemas.microsoft.com/office/drawing/2014/main" id="{79BEFD87-6D35-FE49-83B4-E49275382B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30081" y="3442487"/>
                          <a:ext cx="88065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1400" b="1" dirty="0">
                              <a:solidFill>
                                <a:srgbClr val="212529"/>
                              </a:solidFill>
                              <a:latin typeface="Nunito Sans" pitchFamily="2" charset="77"/>
                            </a:rPr>
                            <a:t>1023</a:t>
                          </a:r>
                        </a:p>
                      </p:txBody>
                    </p:sp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
                                xmlns:a16="http://schemas.microsoft.com/office/drawing/2014/main" id="{09A43940-95CB-7840-883A-7E044CFE36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41808" y="3724999"/>
                            <a:ext cx="475762" cy="153888"/>
                            <a:chOff x="8030858" y="3724999"/>
                            <a:chExt cx="475762" cy="153888"/>
                          </a:xfrm>
                        </p:grpSpPr>
                        <p:pic>
                          <p:nvPicPr>
                            <p:cNvPr id="6" name="Picture 5">
                              <a:extLst>
                                <a:ext uri="{FF2B5EF4-FFF2-40B4-BE49-F238E27FC236}">
                                  <a16:creationId xmlns:a16="http://schemas.microsoft.com/office/drawing/2014/main" id="{8F32EA01-8D05-6546-B85E-B5456B8A76A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14232" y="3767298"/>
                              <a:ext cx="92388" cy="6929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7D8A8F22-2FBF-384E-A012-C9C67ECBFB1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030858" y="3724999"/>
                              <a:ext cx="376679" cy="1538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GB" sz="1000" dirty="0">
                                  <a:solidFill>
                                    <a:srgbClr val="6C757D"/>
                                  </a:solidFill>
                                  <a:latin typeface="Nunito Sans" pitchFamily="2" charset="77"/>
                                </a:rPr>
                                <a:t>2312</a:t>
                              </a:r>
                            </a:p>
                          </p:txBody>
                        </p:sp>
                      </p:grpSp>
                    </p:grpSp>
 -->
      <!--
                    <p:grpSp>
                      <p:nvGrpSpPr>
                        <p:cNvPr id="66" name="Group 65">
                          <a:extLst>
                            <a:ext uri="{FF2B5EF4-FFF2-40B4-BE49-F238E27FC236}">
                              <a16:creationId
                                xmlns:a16="http://schemas.microsoft.com/office/drawing/2014/main" id="{1381A6A7-F3A4-5849-84EC-D9085A7FD3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004120" y="4304607"/>
                            <a:ext cx="880654" cy="1401665"/>
                            <a:chOff x="3004120" y="4278231"/>
                            <a:chExt cx="880654" cy="1401665"/>
                          </a:xfrm>
                        </p:grpSpPr>
                        <p:sp>
                          <p:nvSpPr>
                            <p:cNvPr id="46" name="TextBox 45">
                              <a:extLst>
                                <a:ext uri="{FF2B5EF4-FFF2-40B4-BE49-F238E27FC236}">
                                  <a16:creationId
                                    xmlns:a16="http://schemas.microsoft.com/office/drawing/2014/main" id="{F73D6E71-D0CF-5D4F-BE55-B187AB5AE8F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004120" y="4278231"/>
                                <a:ext cx="880654" cy="18466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lIns="0" tIns="0" rIns="0" bIns="0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GB" sz="1200" dirty="0">
                                    <a:latin typeface="Nunito Sans" pitchFamily="2" charset="77"/>
                                  </a:rPr>
                                  <a:t>CPC</a:t>
                                </a:r>
                              </a:p>
                            </p:txBody>
                          </p:sp>
                          <p:pic>
                            <p:nvPicPr>
                              <p:cNvPr id="47" name="Graphic 46">
                                <a:extLst>
                                  <a:ext uri="{FF2B5EF4-FFF2-40B4-BE49-F238E27FC236}">
                                    <a16:creationId
                                      xmlns:a16="http://schemas.microsoft.com/office/drawing/2014/main" id="{97674B5E-21B8-5649-81DA-8B4C2C46D075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96DAC541-7B7A-43D3-8B79-37D633B846F1}">
                                      <asvg:svgBlip
                                        xmlns:asvg="http://schemas.microsoft.com/office/drawing/2016/SVG/main" r:embed="rId14"/>
                                      </a:ext>
                                    </a:extLst>
                                  </a:blip>
                                  <a:srcRect/>
                                  <a:stretch/>
                                </p:blipFill>
                                <p:spPr>
                                  <a:xfrm>
                                    <a:off x="3215847" y="4620911"/>
                                    <a:ext cx="457200" cy="457200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48" name="TextBox 47">
                                    <a:extLst>
                                      <a:ext uri="{FF2B5EF4-FFF2-40B4-BE49-F238E27FC236}">
                                        <a16:creationId
                                          xmlns:a16="http://schemas.microsoft.com/office/drawing/2014/main" id="{52C56C31-FEFA-F649-880D-5B63CFBAAC63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3004120" y="5222125"/>
                                      <a:ext cx="880654" cy="21544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GB" sz="1400" b="1" dirty="0">
                                          <a:latin typeface="Nunito Sans" pitchFamily="2" charset="77"/>
                                        </a:rPr>
                                        <a:t>2,34 kr.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20" name="Group 19">
                                      <a:extLst>
                                        <a:ext uri="{FF2B5EF4-FFF2-40B4-BE49-F238E27FC236}">
                                          <a16:creationId
                                            xmlns:a16="http://schemas.microsoft.com/office/drawing/2014/main" id="{13FAFC9B-D82D-A548-9CA3-C5BCC21D172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79738" y="5526008"/>
                                        <a:ext cx="529417" cy="153888"/>
                                        <a:chOff x="3107449" y="5516887"/>
                                        <a:chExt cx="529417" cy="153888"/>
                                      </a:xfrm>
                                    </p:grpSpPr>
                                    <p:pic>
                                      <p:nvPicPr>
                                        <p:cNvPr id="5" name="Picture 4">
                                          <a:extLst>
                                            <a:ext uri="{FF2B5EF4-FFF2-40B4-BE49-F238E27FC236}">
                                              <a16:creationId
                                                xmlns:a16="http://schemas.microsoft.com/office/drawing/2014/main" id="{1647CE37-9447-7D43-B7B8-1B334595AF85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>
                                          <a:blip r:embed="rId15"/>
                                          <a:stretch>
                                            <a:fillRect/>
                                          </a:stretch>
                                        </p:blipFill>
                                        <p:spPr>
                                          <a:xfrm>
                                            <a:off x="3544478" y="5564065"/>
                                            <a:ext cx="92388" cy="69291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sp>
                                        <p:nvSpPr>
                                          <p:cNvPr id="52" name="TextBox 51">
                                            <a:extLst>
                                              <a:ext uri="{FF2B5EF4-FFF2-40B4-BE49-F238E27FC236}">
                                                <a16:creationId
                                                  xmlns:a16="http://schemas.microsoft.com/office/drawing/2014/main" id="{AD8110B2-9B47-4441-BBA7-66C6F7DC4AAD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3107449" y="5516887"/>
                                              <a:ext cx="437030" cy="153888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lIns="0" tIns="0" rIns="0" bIns="0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GB" sz="1000" dirty="0">
                                                  <a:solidFill>
                                                    <a:srgbClr val="6C757D"/>
                                                  </a:solidFill>
                                                  <a:latin typeface="Nunito Sans" pitchFamily="2" charset="77"/>
                                                </a:rPr>
                                                <a:t>2,31 kr.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</p:grpSp>
  -->
      <!--
                                    <p:grpSp>
                                      <p:nvGrpSpPr>
                                        <p:cNvPr id="67" name="Group 66">
                                          <a:extLst>
                                            <a:ext uri="{FF2B5EF4-FFF2-40B4-BE49-F238E27FC236}">
                                              <a16:creationId
                                                xmlns:a16="http://schemas.microsoft.com/office/drawing/2014/main" id="{2FA195FD-2248-E14C-A829-8EA3D4E7A04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5352966" y="4304607"/>
                                            <a:ext cx="1108921" cy="1401667"/>
                                            <a:chOff x="5352966" y="4278231"/>
                                            <a:chExt cx="1108921" cy="1401667"/>
                                          </a:xfrm>
                                        </p:grpSpPr>
                                        <p:sp>
                                          <p:nvSpPr>
                                            <p:cNvPr id="43" name="TextBox 42">
                                              <a:extLst>
                                                <a:ext uri="{FF2B5EF4-FFF2-40B4-BE49-F238E27FC236}">
                                                  <a16:creationId
                                                    xmlns:a16="http://schemas.microsoft.com/office/drawing/2014/main" id="{C29E6138-8063-2244-BC54-FC1081087945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5352966" y="4278231"/>
                                                <a:ext cx="1108921" cy="184666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square" lIns="0" tIns="0" rIns="0" bIns="0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GB" sz="1200" dirty="0">
                                                    <a:latin typeface="Nunito Sans" pitchFamily="2" charset="77"/>
                                                  </a:rPr>
                                                  <a:t>App Installs</a:t>
                                                </a:r>
                                              </a:p>
                                            </p:txBody>
                                          </p:sp>
                                          <p:pic>
                                            <p:nvPicPr>
                                              <p:cNvPr id="44" name="Graphic 43">
                                                <a:extLst>
                                                  <a:ext uri="{FF2B5EF4-FFF2-40B4-BE49-F238E27FC236}">
                                                    <a16:creationId
                                                      xmlns:a16="http://schemas.microsoft.com/office/drawing/2014/main" id="{734445CE-770E-7843-9AD8-19982FFF46D2}"/>
                                                    </a:ext>
                                                  </a:extLst>
                                                </p:cNvPr>
                                                <p:cNvPicPr>
                                                  <a:picLocks noChangeAspect="1"/>
                                                </p:cNvPicPr>
                                                <p:nvPr/>
                                              </p:nvPicPr>
                                              <p:blipFill>
                                                <a:blip r:embed="rId16">
                                                  <a:extLst>
                                                    <a:ext uri="{96DAC541-7B7A-43D3-8B79-37D633B846F1}">
                                                      <asvg:svgBlip
                                                        xmlns:asvg="http://schemas.microsoft.com/office/drawing/2016/SVG/main" r:embed="rId17"/>
                                                      </a:ext>
                                                    </a:extLst>
                                                  </a:blip>
                                                  <a:srcRect/>
                                                  <a:stretch/>
                                                </p:blipFill>
                                                <p:spPr>
                                                  <a:xfrm>
                                                    <a:off x="5678827" y="4620911"/>
                                                    <a:ext cx="457200" cy="45720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  <p:sp>
                                                <p:nvSpPr>
                                                  <p:cNvPr id="45" name="TextBox 44">
                                                    <a:extLst>
                                                      <a:ext uri="{FF2B5EF4-FFF2-40B4-BE49-F238E27FC236}">
                                                        <a16:creationId
                                                          xmlns:a16="http://schemas.microsoft.com/office/drawing/2014/main" id="{465AB808-E1AB-CF45-85AB-EF0E4278051E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467100" y="5222125"/>
                                                      <a:ext cx="880654" cy="215444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square" lIns="0" tIns="0" rIns="0" bIns="0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GB" sz="1400" b="1" dirty="0">
                                                          <a:latin typeface="Nunito Sans" pitchFamily="2" charset="77"/>
                                                        </a:rPr>
                                                        <a:t>543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21" name="Group 20">
                                                      <a:extLst>
                                                        <a:ext uri="{FF2B5EF4-FFF2-40B4-BE49-F238E27FC236}">
                                                          <a16:creationId
                                                            xmlns:a16="http://schemas.microsoft.com/office/drawing/2014/main" id="{15F4F4D2-1A1E-D94C-ABB0-B520632DD93C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708762" y="5526010"/>
                                                        <a:ext cx="383192" cy="153888"/>
                                                        <a:chOff x="5570428" y="5526010"/>
                                                        <a:chExt cx="383192" cy="153888"/>
                                                      </a:xfrm>
                                                    </p:grpSpPr>
                                                    <p:pic>
                                                      <p:nvPicPr>
                                                        <p:cNvPr id="55" name="Picture 54">
                                                          <a:extLst>
                                                            <a:ext uri="{FF2B5EF4-FFF2-40B4-BE49-F238E27FC236}">
                                                              <a16:creationId
                                                                xmlns:a16="http://schemas.microsoft.com/office/drawing/2014/main" id="{003713FB-BDC8-DC4A-897A-A6847C336224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>
                                                          <a:blip r:embed="rId9"/>
                                                          <a:stretch>
                                                            <a:fillRect/>
                                                          </a:stretch>
                                                        </p:blipFill>
                                                        <p:spPr>
                                                          <a:xfrm>
                                                            <a:off x="5861232" y="5568307"/>
                                                            <a:ext cx="92388" cy="69291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</p:spPr>
                                                      </p:pic>
                                                      <p:sp>
                                                        <p:nvSpPr>
                                                          <p:cNvPr id="56" name="TextBox 55">
                                                            <a:extLst>
                                                              <a:ext uri="{FF2B5EF4-FFF2-40B4-BE49-F238E27FC236}">
                                                                <a16:creationId
                                                                  xmlns:a16="http://schemas.microsoft.com/office/drawing/2014/main" id="{4B8D998F-CA08-C34A-AD22-A392A5455167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570428" y="5526010"/>
                                                              <a:ext cx="293976" cy="153888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square" lIns="0" tIns="0" rIns="0" bIns="0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en-GB" sz="1000" dirty="0">
                                                                  <a:solidFill>
                                                                    <a:srgbClr val="6C757D"/>
                                                                  </a:solidFill>
                                                                  <a:latin typeface="Nunito Sans" pitchFamily="2" charset="77"/>
                                                                </a:rPr>
                                                                <a:t>465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-->
      <!--
                                                    <p:grpSp>
                                                      <p:nvGrpSpPr>
                                                        <p:cNvPr id="26" name="Group 2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44C4D907-4D60-974B-9911-ED3A10005C87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7552935" y="4304607"/>
                                                          <a:ext cx="1634946" cy="1401667"/>
                                                          <a:chOff x="7552935" y="4278231"/>
                                                          <a:chExt cx="1634946" cy="1401667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40" name="TextBox 39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3FDADEB-B572-F941-BEFE-68D1CF09F1AD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7552935" y="4278231"/>
                                                            <a:ext cx="1634946" cy="184666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lIns="0" tIns="0" rIns="0" bIns="0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en-GB" sz="1200" dirty="0">
                                                                <a:latin typeface="Nunito Sans" pitchFamily="2" charset="77"/>
                                                              </a:rPr>
                                                              <a:t>Cost per App Install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pic>
                                                        <p:nvPicPr>
                                                          <p:cNvPr id="41" name="Graphic 4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9CA0BFDC-C498-AC40-8809-E50663178BBB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PicPr>
                                                            <a:picLocks noChangeAspect="1"/>
                                                          </p:cNvPicPr>
                                                          <p:nvPr/>
                                                        </p:nvPicPr>
                                                        <p:blipFill>
                                                          <a:blip r:embed="rId18">
                                                            <a:extLst>
                                                              <a:ext uri="{96DAC541-7B7A-43D3-8B79-37D633B846F1}">
                                                                <asvg:svgBlip xmlns:asvg="http://schemas.microsoft.com/office/drawing/2016/SVG/main" r:embed="rId19"/>
                                                              </a:ext>
                                                            </a:extLst>
                                                          </a:blip>
                                                          <a:srcRect/>
                                                          <a:stretch/>
                                                        </p:blipFill>
                                                        <p:spPr>
                                                          <a:xfrm>
                                                            <a:off x="8141808" y="4620911"/>
                                                            <a:ext cx="457200" cy="45720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</p:spPr>
                                                      </p:pic>
                                                      <p:sp>
                                                        <p:nvSpPr>
                                                          <p:cNvPr id="42" name="TextBox 4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8AA2F660-9FA5-DB49-A691-3CF39D2D0908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7930081" y="5222125"/>
                                                            <a:ext cx="880654" cy="215444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square" lIns="0" tIns="0" rIns="0" bIns="0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en-GB" sz="1400" b="1" dirty="0">
                                                                <a:latin typeface="Nunito Sans" pitchFamily="2" charset="77"/>
                                                              </a:rPr>
                                                              <a:t>75 kr.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23" name="Group 22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C4F87CE-6F03-9143-8EDE-5721CFB2410F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8143738" y="5526010"/>
                                                            <a:ext cx="473832" cy="153888"/>
                                                            <a:chOff x="8035961" y="5526010"/>
                                                            <a:chExt cx="473832" cy="153888"/>
                                                          </a:xfrm>
                                                        </p:grpSpPr>
                                                        <p:pic>
                                                          <p:nvPicPr>
                                                            <p:cNvPr id="61" name="Picture 60">
                                                              <a:extLst>
                                                                <a:ext uri="{FF2B5EF4-FFF2-40B4-BE49-F238E27FC236}">
                                                                  <a16:creationId
                                                                    xmlns:a16="http://schemas.microsoft.com/office/drawing/2014/main" id="{4302A2D4-115D-0843-8395-FFDA401A11D1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PicPr>
                                                                <a:picLocks noChangeAspect="1"/>
                                                              </p:cNvPicPr>
                                                              <p:nvPr/>
                                                            </p:nvPicPr>
                                                            <p:blipFill>
                                                              <a:blip r:embed="rId9"/>
                                                              <a:stretch>
                                                                <a:fillRect/>
                                                              </a:stretch>
                                                            </p:blipFill>
                                                            <p:spPr>
                                                              <a:xfrm>
                                                                <a:off x="8417405" y="5568307"/>
                                                                <a:ext cx="92388" cy="69291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</p:spPr>
                                                          </p:pic>
                                                          <p:sp>
                                                            <p:nvSpPr>
                                                              <p:cNvPr id="62" name="TextBox 61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512ACDA3-F43C-2D43-802C-6C2C47614B58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8035961" y="5526010"/>
                                                                <a:ext cx="381444" cy="153888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square" lIns="0" tIns="0" rIns="0" bIns="0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r>
                                                                  <a:rPr lang="en-GB" sz="1000" dirty="0">
                                                                    <a:solidFill>
                                                                      <a:srgbClr val="6C757D"/>
                                                                    </a:solidFill>
                                                                    <a:latin typeface="Nunito Sans" pitchFamily="2" charset="77"/>
                                                                  </a:rPr>
                                                                  <a:t>85 kr.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</p:grpSp> -->
    </p:spTree>
    <p:extLst>
      <p:ext uri="{BB962C8B-B14F-4D97-AF65-F5344CB8AC3E}">
        <p14:creationId xmlns:p14="http://schemas.microsoft.com/office/powerpoint/2010/main" val="348952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14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Nunito Sans</vt:lpstr>
      <vt:lpstr>Nunito Sans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Deepdivr</dc:creator>
  <cp:lastModifiedBy>Deepdivr</cp:lastModifiedBy>
  <cp:revision>1</cp:revision>
  <dcterms:created xsi:type="dcterms:W3CDTF">2020-09-24T12:57:18Z</dcterms:created>
  <dcterms:modified xsi:type="dcterms:W3CDTF">2020-09-24T12:57:18Z</dcterms:modified>
</cp:coreProperties>
</file>