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70" r:id="rId7"/>
    <p:sldId id="271" r:id="rId8"/>
    <p:sldId id="272" r:id="rId9"/>
    <p:sldId id="273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79D84-9BBA-499C-83C6-C41D30D06BA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B7C65-14C1-4950-99D7-70780B699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0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8861-5E4A-4357-9100-F430569C34D5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fld id="{19C3F0EB-BB8D-416E-BBB7-A456E0E9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AB12-7DBA-47BD-A478-E444B9081A74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3F0EB-BB8D-416E-BBB7-A456E0E9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5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FD7C-A1EC-48F6-A45C-F86654EC5AAA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3F0EB-BB8D-416E-BBB7-A456E0E9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9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BE00-676D-4FB9-BEC1-652FD77F6ABA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3F0EB-BB8D-416E-BBB7-A456E0E9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1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7D70-AD54-4C8B-A76E-FC1B101BC96C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3F0EB-BB8D-416E-BBB7-A456E0E9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1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5925-33D0-4B2A-B1C6-604B23FB8248}" type="datetime1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3F0EB-BB8D-416E-BBB7-A456E0E9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5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8D18-A690-4B39-AA7C-4B21A1215AC1}" type="datetime1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3F0EB-BB8D-416E-BBB7-A456E0E9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F5-6376-4E94-8717-0822084F9A51}" type="datetime1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3F0EB-BB8D-416E-BBB7-A456E0E9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6978-9A59-4A1F-8D1E-C99932304E62}" type="datetime1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3F0EB-BB8D-416E-BBB7-A456E0E9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7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E93B-D6BD-4593-8BEA-CC58EB21E4B8}" type="datetime1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3F0EB-BB8D-416E-BBB7-A456E0E9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0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1E75-9207-4CE1-8CE6-631348052C0F}" type="datetime1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3F0EB-BB8D-416E-BBB7-A456E0E9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5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B92C-71CB-44D2-A614-AF86EFB13A7C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Open Source Slides</a:t>
            </a:r>
          </a:p>
        </p:txBody>
      </p:sp>
    </p:spTree>
    <p:extLst>
      <p:ext uri="{BB962C8B-B14F-4D97-AF65-F5344CB8AC3E}">
        <p14:creationId xmlns:p14="http://schemas.microsoft.com/office/powerpoint/2010/main" val="253057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177" y="476815"/>
            <a:ext cx="474617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Computer Science in 1 Hour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177" y="3593877"/>
            <a:ext cx="4572000" cy="79941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李海飞 （</a:t>
            </a:r>
            <a:r>
              <a:rPr lang="en-US" sz="3600" dirty="0"/>
              <a:t>Max Li</a:t>
            </a:r>
            <a:r>
              <a:rPr lang="zh-CN" altLang="en-US" sz="3600" dirty="0"/>
              <a:t>）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966FA-7E41-4AD6-8BC1-0C01DB346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476815"/>
            <a:ext cx="4987063" cy="561181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5F769-A28A-45A1-8031-5086678D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</p:spTree>
    <p:extLst>
      <p:ext uri="{BB962C8B-B14F-4D97-AF65-F5344CB8AC3E}">
        <p14:creationId xmlns:p14="http://schemas.microsoft.com/office/powerpoint/2010/main" val="16339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841049"/>
            <a:ext cx="112279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Basics: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data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assignment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while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function</a:t>
            </a:r>
          </a:p>
          <a:p>
            <a:endParaRPr lang="en-US" sz="3200" dirty="0"/>
          </a:p>
          <a:p>
            <a:r>
              <a:rPr lang="en-US" sz="2400" dirty="0"/>
              <a:t>Old stuff: Pascal, Fortran, COBOL</a:t>
            </a:r>
          </a:p>
          <a:p>
            <a:endParaRPr lang="en-US" sz="2400" dirty="0"/>
          </a:p>
          <a:p>
            <a:r>
              <a:rPr lang="en-US" sz="2400" dirty="0"/>
              <a:t>Trend: moving from Java to Python</a:t>
            </a:r>
          </a:p>
          <a:p>
            <a:endParaRPr lang="en-US" sz="2400" dirty="0"/>
          </a:p>
          <a:p>
            <a:r>
              <a:rPr lang="en-US" sz="2400" dirty="0"/>
              <a:t>Personal favorite: </a:t>
            </a:r>
            <a:r>
              <a:rPr lang="en-US" sz="2400" dirty="0" err="1"/>
              <a:t>golang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Golang as a rebel: OOP (Object-Oriented Programming) is NOT that great after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38414-CAE1-419C-BB1D-FDB88968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815BA-628D-427C-85C1-FB0670B9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F0EB-BB8D-416E-BBB7-A456E0E96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0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877786"/>
            <a:ext cx="102924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Issues involved with the life cycle of large and complex</a:t>
            </a:r>
          </a:p>
          <a:p>
            <a:r>
              <a:rPr lang="en-US" sz="3600" dirty="0"/>
              <a:t>software systems. Topics include software planning,</a:t>
            </a:r>
          </a:p>
          <a:p>
            <a:r>
              <a:rPr lang="en-US" sz="3600" dirty="0"/>
              <a:t>specifications, coding, testing, and maintenance.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FF3BC-37B3-44A8-9757-40A04E10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FC765-AEF3-4D63-9C5B-052C1EF0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F0EB-BB8D-416E-BBB7-A456E0E96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5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052" y="1590119"/>
            <a:ext cx="1065474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SQL: Structured Query Language. Declarative approach to data manipulation.</a:t>
            </a:r>
          </a:p>
          <a:p>
            <a:endParaRPr lang="en-US" sz="2400" dirty="0"/>
          </a:p>
          <a:p>
            <a:r>
              <a:rPr lang="en-US" sz="2400" dirty="0"/>
              <a:t>ER Mode: Entity-Relationship Model</a:t>
            </a:r>
          </a:p>
          <a:p>
            <a:endParaRPr lang="en-US" sz="2400" dirty="0"/>
          </a:p>
          <a:p>
            <a:r>
              <a:rPr lang="en-US" sz="2400" dirty="0"/>
              <a:t>Transaction Management: All or Nothing</a:t>
            </a:r>
          </a:p>
          <a:p>
            <a:endParaRPr lang="en-US" sz="2400" dirty="0"/>
          </a:p>
          <a:p>
            <a:r>
              <a:rPr lang="en-US" sz="2400" dirty="0"/>
              <a:t>DBA: </a:t>
            </a:r>
            <a:r>
              <a:rPr lang="en-US" sz="2400" dirty="0" err="1"/>
              <a:t>DataBase</a:t>
            </a:r>
            <a:r>
              <a:rPr lang="en-US" sz="2400" dirty="0"/>
              <a:t>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Backup and recovery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NoSQL: Not Only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Key-Value Store – It has a Big Hash Table of keys &amp; values {Example – AWS Dynamo DB}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Document-based Store- It stores documents made up of tagged elements. {Example- MongoDB}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Graph-based store -A network database that uses edges and nodes to represent and store data. {Example- Neo4J}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BF9ED-2D00-489B-B31E-B867D372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A9C4E-30B6-4F02-9F42-24F510FB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F0EB-BB8D-416E-BBB7-A456E0E96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Operating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C10AE-B6A2-4E91-8420-7175CE032DD4}"/>
              </a:ext>
            </a:extLst>
          </p:cNvPr>
          <p:cNvSpPr/>
          <p:nvPr/>
        </p:nvSpPr>
        <p:spPr>
          <a:xfrm>
            <a:off x="304800" y="1406209"/>
            <a:ext cx="707346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OS as a system resource management</a:t>
            </a:r>
          </a:p>
          <a:p>
            <a:r>
              <a:rPr lang="en-US" sz="2800" dirty="0"/>
              <a:t>Process management: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multi-tasking,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scheduling,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IPC (</a:t>
            </a:r>
            <a:r>
              <a:rPr lang="en-US" sz="2400" dirty="0" err="1"/>
              <a:t>InterProcess</a:t>
            </a:r>
            <a:r>
              <a:rPr lang="en-US" sz="2400" dirty="0"/>
              <a:t> Communication),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mutual exclusion/deadlock/</a:t>
            </a:r>
            <a:r>
              <a:rPr lang="en-US" sz="2400" dirty="0" err="1"/>
              <a:t>livelock</a:t>
            </a:r>
            <a:endParaRPr lang="en-US" sz="2400" dirty="0"/>
          </a:p>
          <a:p>
            <a:r>
              <a:rPr lang="en-US" sz="2800" dirty="0"/>
              <a:t>File management</a:t>
            </a:r>
          </a:p>
          <a:p>
            <a:r>
              <a:rPr lang="en-US" sz="2800" dirty="0"/>
              <a:t>memory management</a:t>
            </a:r>
          </a:p>
          <a:p>
            <a:endParaRPr lang="en-US" sz="2800" dirty="0"/>
          </a:p>
          <a:p>
            <a:r>
              <a:rPr lang="en-US" sz="2800" dirty="0"/>
              <a:t>Examples: Unix, Linux, Mac OS, Windows, </a:t>
            </a:r>
            <a:r>
              <a:rPr lang="en-US" sz="2800" dirty="0" err="1"/>
              <a:t>etc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FC0BC-B4EC-4848-B48E-5AA35D2C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148" y="1778738"/>
            <a:ext cx="4354939" cy="290147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705C1-253E-445A-9BF1-135C7E2B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E1E1-490D-4B99-B88E-10447D23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F0EB-BB8D-416E-BBB7-A456E0E96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B34-A9A6-4CA0-B768-0D04B9859763}"/>
              </a:ext>
            </a:extLst>
          </p:cNvPr>
          <p:cNvSpPr txBox="1"/>
          <p:nvPr/>
        </p:nvSpPr>
        <p:spPr>
          <a:xfrm>
            <a:off x="629587" y="1951672"/>
            <a:ext cx="469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correct relationship between Internet and Web?</a:t>
            </a:r>
          </a:p>
          <a:p>
            <a:endParaRPr lang="en-US" dirty="0"/>
          </a:p>
          <a:p>
            <a:r>
              <a:rPr lang="en-US" dirty="0"/>
              <a:t>TCP/IP, HTTP, HTTPS, SSL, UDP,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C721B-1365-4000-9485-A0D8CBE2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648" y="2073363"/>
            <a:ext cx="5840765" cy="44195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1D08F9-0578-4A51-B3D5-0B80DFDFF04B}"/>
              </a:ext>
            </a:extLst>
          </p:cNvPr>
          <p:cNvSpPr/>
          <p:nvPr/>
        </p:nvSpPr>
        <p:spPr>
          <a:xfrm>
            <a:off x="60837" y="5552819"/>
            <a:ext cx="5260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Open Systems Interconnection model (OSI model)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D9FA3B60-BD9C-4F88-978C-DBF4916D195F}"/>
              </a:ext>
            </a:extLst>
          </p:cNvPr>
          <p:cNvSpPr/>
          <p:nvPr/>
        </p:nvSpPr>
        <p:spPr>
          <a:xfrm>
            <a:off x="2975547" y="3814507"/>
            <a:ext cx="2186609" cy="16268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2D5A13-6234-4D30-9437-AF796F30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EF1904-0FEB-4BE8-9DB9-E5E4BD35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F0EB-BB8D-416E-BBB7-A456E0E961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0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3E9977-E46B-43CC-88BA-C4F1EE58FDF0}"/>
              </a:ext>
            </a:extLst>
          </p:cNvPr>
          <p:cNvSpPr txBox="1"/>
          <p:nvPr/>
        </p:nvSpPr>
        <p:spPr>
          <a:xfrm>
            <a:off x="1765396" y="2222691"/>
            <a:ext cx="76725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 have plugged 10,000 security holes</a:t>
            </a:r>
          </a:p>
          <a:p>
            <a:endParaRPr lang="en-US" sz="3200" dirty="0"/>
          </a:p>
          <a:p>
            <a:r>
              <a:rPr lang="en-US" sz="3200" dirty="0"/>
              <a:t>I just did not have time to plug the 10,001th hole.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F742-8E85-4D71-B2F0-9BEFAD7C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12CED-16D1-4475-8765-730A7DDD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F0EB-BB8D-416E-BBB7-A456E0E96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14BC4-1500-4221-8BDB-FF808B76510F}"/>
              </a:ext>
            </a:extLst>
          </p:cNvPr>
          <p:cNvSpPr txBox="1"/>
          <p:nvPr/>
        </p:nvSpPr>
        <p:spPr>
          <a:xfrm>
            <a:off x="2217683" y="2007476"/>
            <a:ext cx="34193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Not my field. </a:t>
            </a:r>
          </a:p>
          <a:p>
            <a:endParaRPr lang="en-US" sz="3200" dirty="0"/>
          </a:p>
          <a:p>
            <a:r>
              <a:rPr lang="en-US" sz="3200" dirty="0"/>
              <a:t>Collision Detection.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0AB67-0568-4CD8-A2AF-64366869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5BB88-C15E-4F74-A41D-48431B65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F0EB-BB8D-416E-BBB7-A456E0E961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Ethics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5D466-6C97-4F50-8481-BA264725F8E3}"/>
              </a:ext>
            </a:extLst>
          </p:cNvPr>
          <p:cNvSpPr/>
          <p:nvPr/>
        </p:nvSpPr>
        <p:spPr>
          <a:xfrm>
            <a:off x="838200" y="1481004"/>
            <a:ext cx="10998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Catalysts for Change (Computer history)</a:t>
            </a:r>
          </a:p>
          <a:p>
            <a:r>
              <a:rPr lang="en-US" sz="2800" dirty="0"/>
              <a:t>Introduction to Ethics (Ethical theories)</a:t>
            </a:r>
          </a:p>
          <a:p>
            <a:r>
              <a:rPr lang="en-US" sz="2800" dirty="0"/>
              <a:t>Networked Communications (spam, censorship, Internet addiction, etc.)</a:t>
            </a:r>
          </a:p>
          <a:p>
            <a:r>
              <a:rPr lang="en-US" sz="2800" dirty="0"/>
              <a:t>Intellectual Property </a:t>
            </a:r>
          </a:p>
          <a:p>
            <a:r>
              <a:rPr lang="en-US" sz="2800" dirty="0"/>
              <a:t>Information Privacy</a:t>
            </a:r>
          </a:p>
          <a:p>
            <a:r>
              <a:rPr lang="en-US" sz="2800" dirty="0"/>
              <a:t>Privacy and the Government </a:t>
            </a:r>
          </a:p>
          <a:p>
            <a:r>
              <a:rPr lang="en-US" sz="2800" dirty="0"/>
              <a:t>Computer and Network Security </a:t>
            </a:r>
          </a:p>
          <a:p>
            <a:r>
              <a:rPr lang="en-US" sz="2800" dirty="0"/>
              <a:t>Computer Reliability</a:t>
            </a:r>
          </a:p>
          <a:p>
            <a:r>
              <a:rPr lang="en-US" sz="2800" dirty="0"/>
              <a:t>Professional Ethics</a:t>
            </a:r>
          </a:p>
          <a:p>
            <a:r>
              <a:rPr lang="en-US" sz="2800" dirty="0"/>
              <a:t>Work and Wealth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FF80B-EC1B-4D92-88A8-6A879AC0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1E288-3464-4370-98AF-0207FDCC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F0EB-BB8D-416E-BBB7-A456E0E961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35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5411" y="1374030"/>
            <a:ext cx="98736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Big Data</a:t>
            </a:r>
          </a:p>
          <a:p>
            <a:r>
              <a:rPr lang="en-US" sz="3200" dirty="0"/>
              <a:t>Data Mining</a:t>
            </a:r>
          </a:p>
          <a:p>
            <a:r>
              <a:rPr lang="en-US" sz="3200" dirty="0"/>
              <a:t>Machine Learning</a:t>
            </a:r>
          </a:p>
          <a:p>
            <a:r>
              <a:rPr lang="en-US" sz="3200" dirty="0"/>
              <a:t>Artificial Intelligence</a:t>
            </a:r>
          </a:p>
          <a:p>
            <a:r>
              <a:rPr lang="en-US" sz="3200" dirty="0"/>
              <a:t>Web Programming</a:t>
            </a:r>
          </a:p>
          <a:p>
            <a:r>
              <a:rPr lang="en-US" sz="3200" dirty="0"/>
              <a:t>Parallel Computing</a:t>
            </a:r>
          </a:p>
          <a:p>
            <a:r>
              <a:rPr lang="en-US" sz="3200" dirty="0"/>
              <a:t>Digital System</a:t>
            </a:r>
          </a:p>
          <a:p>
            <a:r>
              <a:rPr lang="en-US" sz="3200" dirty="0"/>
              <a:t>Computer Architecture</a:t>
            </a:r>
          </a:p>
          <a:p>
            <a:r>
              <a:rPr lang="en-US" sz="3200" dirty="0"/>
              <a:t>HCI (Human Computer Interaction)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2B9AF-BA63-46E8-9778-8E7E8FD2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B5EA3-AD41-4A6A-9DDA-392F01B5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F0EB-BB8D-416E-BBB7-A456E0E961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en-US" dirty="0"/>
              <a:t>Have never seen a computer before college</a:t>
            </a:r>
          </a:p>
          <a:p>
            <a:r>
              <a:rPr lang="en-US" dirty="0"/>
              <a:t>Computer Science, Xi’an </a:t>
            </a:r>
            <a:r>
              <a:rPr lang="en-US" dirty="0" err="1"/>
              <a:t>Jiaotong</a:t>
            </a:r>
            <a:r>
              <a:rPr lang="en-US" dirty="0"/>
              <a:t> University</a:t>
            </a:r>
          </a:p>
          <a:p>
            <a:r>
              <a:rPr lang="en-US" dirty="0"/>
              <a:t>Software </a:t>
            </a:r>
            <a:r>
              <a:rPr lang="en-US" altLang="zh-CN" dirty="0"/>
              <a:t>e</a:t>
            </a:r>
            <a:r>
              <a:rPr lang="en-US" dirty="0"/>
              <a:t>ngineer (China </a:t>
            </a:r>
            <a:r>
              <a:rPr lang="en-US" altLang="zh-CN" dirty="0"/>
              <a:t>y</a:t>
            </a:r>
            <a:r>
              <a:rPr lang="en-US" dirty="0"/>
              <a:t>ears)</a:t>
            </a:r>
          </a:p>
          <a:p>
            <a:r>
              <a:rPr lang="en-US" dirty="0"/>
              <a:t>ECE and CISE, University of Florida (MS and PhD)</a:t>
            </a:r>
          </a:p>
          <a:p>
            <a:r>
              <a:rPr lang="en-US" dirty="0"/>
              <a:t>Researcher (IBM)</a:t>
            </a:r>
          </a:p>
          <a:p>
            <a:r>
              <a:rPr lang="en-US" dirty="0"/>
              <a:t>Professor (Nyack College and Union University)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F0EE5-C5E0-4593-9869-7D5F720487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560" y="1735838"/>
            <a:ext cx="3058160" cy="338632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432E2-2DC0-4A3F-A1BA-BF6D4C18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 Source Slides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28640-7B72-4731-9AED-41B505DC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F0EB-BB8D-416E-BBB7-A456E0E961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2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0"/>
            <a:ext cx="10515600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326" y="1027906"/>
            <a:ext cx="104089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Discrete Math</a:t>
            </a:r>
            <a:br>
              <a:rPr lang="en-US" sz="3200" dirty="0"/>
            </a:br>
            <a:r>
              <a:rPr lang="en-US" sz="3200" dirty="0"/>
              <a:t>Data Structures and Algorithms</a:t>
            </a:r>
          </a:p>
          <a:p>
            <a:r>
              <a:rPr lang="en-US" sz="3200" dirty="0"/>
              <a:t>Programming Language</a:t>
            </a:r>
          </a:p>
          <a:p>
            <a:r>
              <a:rPr lang="en-US" sz="3200" dirty="0"/>
              <a:t>Software Engineering</a:t>
            </a:r>
          </a:p>
          <a:p>
            <a:r>
              <a:rPr lang="en-US" sz="3200" dirty="0"/>
              <a:t>Database</a:t>
            </a:r>
          </a:p>
          <a:p>
            <a:r>
              <a:rPr lang="en-US" sz="3200" dirty="0"/>
              <a:t>Operating System</a:t>
            </a:r>
          </a:p>
          <a:p>
            <a:r>
              <a:rPr lang="en-US" sz="3200" dirty="0"/>
              <a:t>Network</a:t>
            </a:r>
          </a:p>
          <a:p>
            <a:r>
              <a:rPr lang="en-US" sz="3200" dirty="0"/>
              <a:t>Computer Security</a:t>
            </a:r>
          </a:p>
          <a:p>
            <a:r>
              <a:rPr lang="en-US" sz="3200" dirty="0"/>
              <a:t>Graphics</a:t>
            </a:r>
          </a:p>
          <a:p>
            <a:r>
              <a:rPr lang="en-US" sz="3200" dirty="0"/>
              <a:t>Computer Ethics</a:t>
            </a:r>
          </a:p>
          <a:p>
            <a:r>
              <a:rPr lang="en-US" sz="3200" dirty="0"/>
              <a:t>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1A5F-EF5D-40AB-A1A5-952AFCBE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518FA-DBD0-4018-B989-0313105C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F0EB-BB8D-416E-BBB7-A456E0E96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5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Math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717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Different from continuous math: algebra and calculus, differential equation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Set theory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Number theory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Tree and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31CF1-A086-4907-B90E-8D6F0AA1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1699-2233-4826-A46B-E9B9EE02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F0EB-BB8D-416E-BBB7-A456E0E96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Algorithms 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459855"/>
            <a:ext cx="7344545" cy="46166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Critical for programming and software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5928"/>
            <a:ext cx="7225201" cy="3149801"/>
          </a:xfrm>
          <a:prstGeom prst="rect">
            <a:avLst/>
          </a:prstGeom>
        </p:spPr>
      </p:pic>
      <p:pic>
        <p:nvPicPr>
          <p:cNvPr id="1026" name="Picture 2" descr="Image result for binary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82" y="1921520"/>
            <a:ext cx="3914774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1F081-5DCD-42E4-9C48-670F979D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A6E74-AFA9-49AA-9F63-B5F1595E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F0EB-BB8D-416E-BBB7-A456E0E96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Algorithms (2)</a:t>
            </a:r>
          </a:p>
        </p:txBody>
      </p:sp>
      <p:sp>
        <p:nvSpPr>
          <p:cNvPr id="3" name="TextBox 2"/>
          <p:cNvSpPr txBox="1"/>
          <p:nvPr/>
        </p:nvSpPr>
        <p:spPr>
          <a:xfrm rot="20586860">
            <a:off x="851068" y="2194677"/>
            <a:ext cx="5416305" cy="892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Weighted undirected graph</a:t>
            </a:r>
          </a:p>
          <a:p>
            <a:r>
              <a:rPr lang="en-US" sz="2000" dirty="0"/>
              <a:t>Example: mileage among cities</a:t>
            </a:r>
          </a:p>
        </p:txBody>
      </p:sp>
      <p:pic>
        <p:nvPicPr>
          <p:cNvPr id="2050" name="Picture 2" descr="Image result for computer science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25" y="2219178"/>
            <a:ext cx="4234067" cy="388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1A11B-4933-4472-8DB7-258345A1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1EB96-F830-4F66-A300-56919E38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F0EB-BB8D-416E-BBB7-A456E0E96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6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Algorithms (3)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61245"/>
            <a:ext cx="4441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Expression evaluation using binary tree</a:t>
            </a:r>
          </a:p>
        </p:txBody>
      </p:sp>
      <p:sp>
        <p:nvSpPr>
          <p:cNvPr id="4" name="Oval 3"/>
          <p:cNvSpPr/>
          <p:nvPr/>
        </p:nvSpPr>
        <p:spPr>
          <a:xfrm>
            <a:off x="7173948" y="2122441"/>
            <a:ext cx="418012" cy="533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Oval 5"/>
          <p:cNvSpPr/>
          <p:nvPr/>
        </p:nvSpPr>
        <p:spPr>
          <a:xfrm>
            <a:off x="8083994" y="3263154"/>
            <a:ext cx="418012" cy="533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6964942" y="4437705"/>
            <a:ext cx="418012" cy="533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8967418" y="4437705"/>
            <a:ext cx="418012" cy="533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Oval 17"/>
          <p:cNvSpPr/>
          <p:nvPr/>
        </p:nvSpPr>
        <p:spPr>
          <a:xfrm>
            <a:off x="5575254" y="3090423"/>
            <a:ext cx="667117" cy="801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9" name="Straight Connector 28"/>
          <p:cNvCxnSpPr>
            <a:stCxn id="6" idx="5"/>
            <a:endCxn id="15" idx="1"/>
          </p:cNvCxnSpPr>
          <p:nvPr/>
        </p:nvCxnSpPr>
        <p:spPr>
          <a:xfrm>
            <a:off x="8440790" y="3718112"/>
            <a:ext cx="587844" cy="79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/>
          <p:cNvCxnSpPr>
            <a:stCxn id="6" idx="3"/>
            <a:endCxn id="14" idx="7"/>
          </p:cNvCxnSpPr>
          <p:nvPr/>
        </p:nvCxnSpPr>
        <p:spPr>
          <a:xfrm flipH="1">
            <a:off x="7321738" y="3718112"/>
            <a:ext cx="823472" cy="79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/>
          <p:cNvCxnSpPr>
            <a:stCxn id="4" idx="5"/>
            <a:endCxn id="6" idx="1"/>
          </p:cNvCxnSpPr>
          <p:nvPr/>
        </p:nvCxnSpPr>
        <p:spPr>
          <a:xfrm>
            <a:off x="7530744" y="2577399"/>
            <a:ext cx="614466" cy="76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Connector 2054"/>
          <p:cNvCxnSpPr>
            <a:stCxn id="4" idx="3"/>
            <a:endCxn id="18" idx="7"/>
          </p:cNvCxnSpPr>
          <p:nvPr/>
        </p:nvCxnSpPr>
        <p:spPr>
          <a:xfrm flipH="1">
            <a:off x="6144674" y="2577399"/>
            <a:ext cx="1090490" cy="630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426E-86EC-4DFB-B9C2-B7F65E16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E13A8-3B5C-487B-B217-8FA4B631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F0EB-BB8D-416E-BBB7-A456E0E96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Algorithms (4)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749517"/>
            <a:ext cx="3027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Shortest path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57" y="1690688"/>
            <a:ext cx="4506835" cy="4494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791312"/>
            <a:ext cx="5373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 from hli@uu.edu to qhzheng@mail.xjtu.edu.cn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D1CC9-A7FA-4124-AC56-3768C254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9153-C058-4751-A67D-1EE20E2A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F0EB-BB8D-416E-BBB7-A456E0E96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2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Algorithms (5)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459855"/>
            <a:ext cx="46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Traveling salesman problems</a:t>
            </a:r>
          </a:p>
        </p:txBody>
      </p:sp>
      <p:pic>
        <p:nvPicPr>
          <p:cNvPr id="1026" name="Picture 2" descr="https://optimization.mccormick.northwestern.edu/images/e/ea/48StatesTSP.png">
            <a:extLst>
              <a:ext uri="{FF2B5EF4-FFF2-40B4-BE49-F238E27FC236}">
                <a16:creationId xmlns:a16="http://schemas.microsoft.com/office/drawing/2014/main" id="{CCB5B6A8-EA4E-4D7A-871B-44E2763A4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88" y="2427890"/>
            <a:ext cx="6266160" cy="41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278D9-46B6-4F03-86F4-84031140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Source Slides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5E6B2-FE3C-41CC-BDF4-FD9F7839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F0EB-BB8D-416E-BBB7-A456E0E96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575</Words>
  <Application>Microsoft Office PowerPoint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Office Theme</vt:lpstr>
      <vt:lpstr>Computer Science in 1 Hour</vt:lpstr>
      <vt:lpstr>Self introduction</vt:lpstr>
      <vt:lpstr>Contents</vt:lpstr>
      <vt:lpstr>Discrete Math</vt:lpstr>
      <vt:lpstr>Data Structures and Algorithms (1)</vt:lpstr>
      <vt:lpstr>Data Structures and Algorithms (2)</vt:lpstr>
      <vt:lpstr>Data Structures and Algorithms (3)</vt:lpstr>
      <vt:lpstr>Data Structures and Algorithms (4)</vt:lpstr>
      <vt:lpstr>Data Structures and Algorithms (5)</vt:lpstr>
      <vt:lpstr>Programming Languages</vt:lpstr>
      <vt:lpstr>Software Engineering</vt:lpstr>
      <vt:lpstr>Database</vt:lpstr>
      <vt:lpstr>Operating System</vt:lpstr>
      <vt:lpstr>Network</vt:lpstr>
      <vt:lpstr>Computer Security</vt:lpstr>
      <vt:lpstr>Computer Graphics</vt:lpstr>
      <vt:lpstr>Computer Ethics</vt:lpstr>
      <vt:lpstr>Others</vt:lpstr>
    </vt:vector>
  </TitlesOfParts>
  <Company>Union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in 1 Hour</dc:title>
  <dc:creator>Haifei Li</dc:creator>
  <cp:lastModifiedBy>Haifei Li</cp:lastModifiedBy>
  <cp:revision>16</cp:revision>
  <dcterms:created xsi:type="dcterms:W3CDTF">2018-04-06T18:06:54Z</dcterms:created>
  <dcterms:modified xsi:type="dcterms:W3CDTF">2018-04-07T16:28:32Z</dcterms:modified>
</cp:coreProperties>
</file>