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5"/>
  </p:sldMasterIdLst>
  <p:notesMasterIdLst>
    <p:notesMasterId r:id="rId14"/>
  </p:notesMasterIdLst>
  <p:handoutMasterIdLst>
    <p:handoutMasterId r:id="rId15"/>
  </p:handoutMasterIdLst>
  <p:sldIdLst>
    <p:sldId id="306" r:id="rId6"/>
    <p:sldId id="302" r:id="rId7"/>
    <p:sldId id="298" r:id="rId8"/>
    <p:sldId id="304" r:id="rId9"/>
    <p:sldId id="303" r:id="rId10"/>
    <p:sldId id="307" r:id="rId11"/>
    <p:sldId id="285" r:id="rId12"/>
    <p:sldId id="288" r:id="rId1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D1F"/>
    <a:srgbClr val="FFFFFF"/>
    <a:srgbClr val="EAEAEA"/>
    <a:srgbClr val="07AFAE"/>
    <a:srgbClr val="006867"/>
    <a:srgbClr val="FEB130"/>
    <a:srgbClr val="6C6D6F"/>
    <a:srgbClr val="5E79B5"/>
    <a:srgbClr val="FFCC00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2" autoAdjust="0"/>
    <p:restoredTop sz="54854" autoAdjust="0"/>
  </p:normalViewPr>
  <p:slideViewPr>
    <p:cSldViewPr snapToObjects="1">
      <p:cViewPr varScale="1">
        <p:scale>
          <a:sx n="96" d="100"/>
          <a:sy n="96" d="100"/>
        </p:scale>
        <p:origin x="1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2" d="100"/>
          <a:sy n="82" d="100"/>
        </p:scale>
        <p:origin x="3156" y="96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560977-9BC8-4FBC-8F24-CD03092BCF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001E04-6401-41D1-8333-0E320C5D0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5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3AB58E-27C8-4FA7-9EF9-986BDE526054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44C729-5AA0-4128-BDD5-52B2341B31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10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32057B-1640-42FF-AA66-69B7854F0B6A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0" y="1"/>
            <a:ext cx="9145588" cy="5144691"/>
            <a:chOff x="0" y="0"/>
            <a:chExt cx="9145588" cy="6859588"/>
          </a:xfrm>
        </p:grpSpPr>
        <p:pic>
          <p:nvPicPr>
            <p:cNvPr id="32" name="Picture 31" descr="表紙OK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5588" cy="685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0" descr="Logo_OK"/>
            <p:cNvPicPr>
              <a:picLocks noChangeAspect="1" noChangeArrowheads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6878942" y="130293"/>
              <a:ext cx="1838554" cy="5852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29348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6699-3A3D-4C85-8822-7CDAECD9D6D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09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1A06699-3A3D-4C85-8822-7CDAECD9D6D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406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F5F-0643-41D8-9FDA-873FFD02CB67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5588" cy="5144691"/>
            <a:chOff x="0" y="0"/>
            <a:chExt cx="9145588" cy="6859588"/>
          </a:xfrm>
        </p:grpSpPr>
        <p:pic>
          <p:nvPicPr>
            <p:cNvPr id="7" name="Picture 31" descr="表紙OK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5588" cy="685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0" descr="Logo_OK"/>
            <p:cNvPicPr>
              <a:picLocks noChangeAspect="1" noChangeArrowheads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6878942" y="130293"/>
              <a:ext cx="1838554" cy="585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57B-1640-42FF-AA66-69B7854F0B6A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96112" y="2173986"/>
            <a:ext cx="7315200" cy="315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96112" y="2571750"/>
            <a:ext cx="7315200" cy="53492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405-E25E-4B03-96B6-304C802F573F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571500"/>
            <a:ext cx="4191000" cy="4171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"/>
            <a:ext cx="4191000" cy="4171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5321-1595-4F3C-90AE-6CA4186566E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71501"/>
            <a:ext cx="41925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085850"/>
            <a:ext cx="4192588" cy="3657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571501"/>
            <a:ext cx="419100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094184"/>
            <a:ext cx="4191000" cy="36492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4445-DBAA-42C8-A520-0186141EEF86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スライド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9145588" cy="57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F5F-0643-41D8-9FDA-873FFD02CB67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405-E25E-4B03-96B6-304C802F573F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2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4629151"/>
            <a:ext cx="457200" cy="216694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81AD604-4A1B-416E-BEFB-A77A960406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5594" y="175260"/>
            <a:ext cx="8076406" cy="33909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ja-JP" dirty="0"/>
              <a:t>Click to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10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E330D40-ABFE-4AD3-BC68-2D10E6ED5521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75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A9F05321-1595-4F3C-90AE-6CA4186566E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6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1AE4445-DBAA-42C8-A520-0186141EEF86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2" name="Picture 42" descr="スライド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9145588" cy="57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4331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1A06699-3A3D-4C85-8822-7CDAECD9D6D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465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F2F-E0B6-4B27-95A8-55CEB547E73C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Placeholder 1"/>
          <p:cNvSpPr txBox="1">
            <a:spLocks/>
          </p:cNvSpPr>
          <p:nvPr userDrawn="1"/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720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31DFEED8-1A2E-46DD-AE39-593A6DE0036F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Placeholder 1"/>
          <p:cNvSpPr txBox="1">
            <a:spLocks/>
          </p:cNvSpPr>
          <p:nvPr userDrawn="1"/>
        </p:nvSpPr>
        <p:spPr>
          <a:xfrm>
            <a:off x="304800" y="148828"/>
            <a:ext cx="8534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2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6699-3A3D-4C85-8822-7CDAECD9D6D2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50D9-6548-4CAD-A958-84E2DFB98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649" r:id="rId13"/>
    <p:sldLayoutId id="2147483650" r:id="rId14"/>
    <p:sldLayoutId id="2147483652" r:id="rId15"/>
    <p:sldLayoutId id="2147483653" r:id="rId16"/>
    <p:sldLayoutId id="2147483660" r:id="rId17"/>
    <p:sldLayoutId id="2147483659" r:id="rId18"/>
    <p:sldLayoutId id="2147483655" r:id="rId19"/>
    <p:sldLayoutId id="2147483658" r:id="rId20"/>
    <p:sldLayoutId id="2147483662" r:id="rId21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450" y="1570482"/>
            <a:ext cx="8190760" cy="77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GENERATIONAL Gap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366" y="2094437"/>
            <a:ext cx="8190844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3200" dirty="0">
              <a:solidFill>
                <a:schemeClr val="tx1"/>
              </a:solidFill>
            </a:endParaRPr>
          </a:p>
          <a:p>
            <a:r>
              <a:rPr lang="en-US" sz="8000" dirty="0">
                <a:solidFill>
                  <a:schemeClr val="tx1"/>
                </a:solidFill>
              </a:rPr>
              <a:t>Bridging the generation gap at a workplace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8505" y="3224635"/>
            <a:ext cx="31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Jian Lee</a:t>
            </a:r>
          </a:p>
          <a:p>
            <a:pPr algn="r"/>
            <a:r>
              <a:rPr lang="en-US" sz="1600" dirty="0">
                <a:latin typeface="+mj-lt"/>
              </a:rPr>
              <a:t>12/02/2017</a:t>
            </a:r>
          </a:p>
        </p:txBody>
      </p:sp>
    </p:spTree>
    <p:extLst>
      <p:ext uri="{BB962C8B-B14F-4D97-AF65-F5344CB8AC3E}">
        <p14:creationId xmlns:p14="http://schemas.microsoft.com/office/powerpoint/2010/main" val="211307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generation gap at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548402"/>
            <a:ext cx="8564315" cy="43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17020" y="148828"/>
            <a:ext cx="8722180" cy="30837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WHAT IS GENERATION GAP</a:t>
            </a:r>
          </a:p>
        </p:txBody>
      </p:sp>
    </p:spTree>
    <p:extLst>
      <p:ext uri="{BB962C8B-B14F-4D97-AF65-F5344CB8AC3E}">
        <p14:creationId xmlns:p14="http://schemas.microsoft.com/office/powerpoint/2010/main" val="25756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Ignition Program – Session 3 – Day 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405990"/>
              </p:ext>
            </p:extLst>
          </p:nvPr>
        </p:nvGraphicFramePr>
        <p:xfrm>
          <a:off x="304801" y="464680"/>
          <a:ext cx="8530154" cy="443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642">
                  <a:extLst>
                    <a:ext uri="{9D8B030D-6E8A-4147-A177-3AD203B41FA5}">
                      <a16:colId xmlns:a16="http://schemas.microsoft.com/office/drawing/2014/main" val="1870869354"/>
                    </a:ext>
                  </a:extLst>
                </a:gridCol>
                <a:gridCol w="2551398">
                  <a:extLst>
                    <a:ext uri="{9D8B030D-6E8A-4147-A177-3AD203B41FA5}">
                      <a16:colId xmlns:a16="http://schemas.microsoft.com/office/drawing/2014/main" val="1793645489"/>
                    </a:ext>
                  </a:extLst>
                </a:gridCol>
                <a:gridCol w="1571161">
                  <a:extLst>
                    <a:ext uri="{9D8B030D-6E8A-4147-A177-3AD203B41FA5}">
                      <a16:colId xmlns:a16="http://schemas.microsoft.com/office/drawing/2014/main" val="3054682498"/>
                    </a:ext>
                  </a:extLst>
                </a:gridCol>
                <a:gridCol w="2905953">
                  <a:extLst>
                    <a:ext uri="{9D8B030D-6E8A-4147-A177-3AD203B41FA5}">
                      <a16:colId xmlns:a16="http://schemas.microsoft.com/office/drawing/2014/main" val="3441515847"/>
                    </a:ext>
                  </a:extLst>
                </a:gridCol>
              </a:tblGrid>
              <a:tr h="235168"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Assets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Liabilities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513602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r>
                        <a:rPr lang="en-US" sz="1100" b="1" dirty="0"/>
                        <a:t>Silent Generation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Born 1922-1946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493539"/>
                  </a:ext>
                </a:extLst>
              </a:tr>
              <a:tr h="705505">
                <a:tc>
                  <a:txBody>
                    <a:bodyPr/>
                    <a:lstStyle/>
                    <a:p>
                      <a:r>
                        <a:rPr lang="en-US" sz="900" dirty="0"/>
                        <a:t>Dedication</a:t>
                      </a:r>
                    </a:p>
                    <a:p>
                      <a:r>
                        <a:rPr lang="en-US" sz="900" dirty="0"/>
                        <a:t>Sacrifice</a:t>
                      </a:r>
                    </a:p>
                    <a:p>
                      <a:r>
                        <a:rPr lang="en-US" sz="900" dirty="0"/>
                        <a:t>Honor</a:t>
                      </a:r>
                    </a:p>
                    <a:p>
                      <a:r>
                        <a:rPr lang="en-US" sz="900" dirty="0"/>
                        <a:t>Hard</a:t>
                      </a:r>
                      <a:r>
                        <a:rPr lang="en-US" sz="900" baseline="0" dirty="0"/>
                        <a:t> Work</a:t>
                      </a:r>
                    </a:p>
                    <a:p>
                      <a:r>
                        <a:rPr lang="en-US" sz="900" baseline="0" dirty="0"/>
                        <a:t>Respect, Law and Order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Stock</a:t>
                      </a:r>
                      <a:r>
                        <a:rPr lang="en-US" sz="900" baseline="0" dirty="0"/>
                        <a:t> Market Crash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US Depression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Pearl Harbor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Victory in Europe and Japan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Korean War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Stable</a:t>
                      </a:r>
                    </a:p>
                    <a:p>
                      <a:r>
                        <a:rPr lang="en-US" sz="900" dirty="0"/>
                        <a:t>Detail</a:t>
                      </a:r>
                      <a:r>
                        <a:rPr lang="en-US" sz="900" baseline="0" dirty="0"/>
                        <a:t> Oriented</a:t>
                      </a:r>
                    </a:p>
                    <a:p>
                      <a:r>
                        <a:rPr lang="en-US" sz="900" baseline="0" dirty="0"/>
                        <a:t>Thorough</a:t>
                      </a:r>
                    </a:p>
                    <a:p>
                      <a:r>
                        <a:rPr lang="en-US" sz="900" baseline="0" dirty="0"/>
                        <a:t>Loyal</a:t>
                      </a:r>
                    </a:p>
                    <a:p>
                      <a:r>
                        <a:rPr lang="en-US" sz="900" baseline="0" dirty="0"/>
                        <a:t>Hard Working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Change Averse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Reluctant to Buck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Uncomfortable with Conflict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Become Mired in Tradition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2115458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r>
                        <a:rPr lang="en-US" sz="1100" b="1" dirty="0"/>
                        <a:t>Baby</a:t>
                      </a:r>
                      <a:r>
                        <a:rPr lang="en-US" sz="1100" b="1" baseline="0" dirty="0"/>
                        <a:t> Boomers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Born 1947-1964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7466847"/>
                  </a:ext>
                </a:extLst>
              </a:tr>
              <a:tr h="705505">
                <a:tc>
                  <a:txBody>
                    <a:bodyPr/>
                    <a:lstStyle/>
                    <a:p>
                      <a:r>
                        <a:rPr lang="en-US" sz="900" dirty="0"/>
                        <a:t>Optimism</a:t>
                      </a:r>
                    </a:p>
                    <a:p>
                      <a:r>
                        <a:rPr lang="en-US" sz="900" dirty="0"/>
                        <a:t>Personal</a:t>
                      </a:r>
                      <a:r>
                        <a:rPr lang="en-US" sz="900" baseline="0" dirty="0"/>
                        <a:t> Gratification</a:t>
                      </a:r>
                    </a:p>
                    <a:p>
                      <a:r>
                        <a:rPr lang="en-US" sz="900" baseline="0" dirty="0"/>
                        <a:t>Personal Growth</a:t>
                      </a:r>
                    </a:p>
                    <a:p>
                      <a:r>
                        <a:rPr lang="en-US" sz="900" baseline="0" dirty="0"/>
                        <a:t>Health and Wellness</a:t>
                      </a:r>
                    </a:p>
                    <a:p>
                      <a:r>
                        <a:rPr lang="en-US" sz="900" baseline="0" dirty="0"/>
                        <a:t>Work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Civil rights/Women’s Rights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Vietnam War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Birth Control Pills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Cuban Missile Crisis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Assassinations – JFK, RFK, MLK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Driven</a:t>
                      </a:r>
                    </a:p>
                    <a:p>
                      <a:r>
                        <a:rPr lang="en-US" sz="900" dirty="0"/>
                        <a:t>Willing to “Go the Extra</a:t>
                      </a:r>
                      <a:r>
                        <a:rPr lang="en-US" sz="900" baseline="0" dirty="0"/>
                        <a:t> Mile”</a:t>
                      </a:r>
                    </a:p>
                    <a:p>
                      <a:r>
                        <a:rPr lang="en-US" sz="900" baseline="0" dirty="0"/>
                        <a:t>Good at Relationships</a:t>
                      </a:r>
                    </a:p>
                    <a:p>
                      <a:r>
                        <a:rPr lang="en-US" sz="900" baseline="0" dirty="0"/>
                        <a:t>Want to Please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Not Budget Minded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Avoid Conflict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Process</a:t>
                      </a:r>
                      <a:r>
                        <a:rPr lang="en-US" sz="900" baseline="0" dirty="0"/>
                        <a:t> First, Results Last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Sensitive to Feedback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Judgmental of Other Viewpoints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6435926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r>
                        <a:rPr lang="en-US" sz="1100" b="1" dirty="0"/>
                        <a:t>Generation 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Born 1965-1980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14368196"/>
                  </a:ext>
                </a:extLst>
              </a:tr>
              <a:tr h="833779">
                <a:tc>
                  <a:txBody>
                    <a:bodyPr/>
                    <a:lstStyle/>
                    <a:p>
                      <a:r>
                        <a:rPr lang="en-US" sz="900" dirty="0"/>
                        <a:t>Diversity</a:t>
                      </a:r>
                    </a:p>
                    <a:p>
                      <a:r>
                        <a:rPr lang="en-US" sz="900" dirty="0"/>
                        <a:t>Global Thinking</a:t>
                      </a:r>
                    </a:p>
                    <a:p>
                      <a:r>
                        <a:rPr lang="en-US" sz="900" dirty="0"/>
                        <a:t>Balance</a:t>
                      </a:r>
                    </a:p>
                    <a:p>
                      <a:r>
                        <a:rPr lang="en-US" sz="900" dirty="0"/>
                        <a:t>Techno</a:t>
                      </a:r>
                      <a:r>
                        <a:rPr lang="en-US" sz="900" baseline="0" dirty="0"/>
                        <a:t> Literacy</a:t>
                      </a:r>
                    </a:p>
                    <a:p>
                      <a:r>
                        <a:rPr lang="en-US" sz="900" baseline="0" dirty="0"/>
                        <a:t>Fun and Informality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Watergate Scandal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PCs Marketed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Challenger Disaster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Fall of Berlin Wall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Rodney King Beating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Adaptable</a:t>
                      </a:r>
                    </a:p>
                    <a:p>
                      <a:r>
                        <a:rPr lang="en-US" sz="900" dirty="0"/>
                        <a:t>Techno-literate</a:t>
                      </a:r>
                    </a:p>
                    <a:p>
                      <a:r>
                        <a:rPr lang="en-US" sz="900" dirty="0"/>
                        <a:t>Independent</a:t>
                      </a:r>
                    </a:p>
                    <a:p>
                      <a:r>
                        <a:rPr lang="en-US" sz="900" dirty="0"/>
                        <a:t>Unintimidated</a:t>
                      </a:r>
                      <a:r>
                        <a:rPr lang="en-US" sz="900" baseline="0" dirty="0"/>
                        <a:t> by Authority</a:t>
                      </a:r>
                    </a:p>
                    <a:p>
                      <a:r>
                        <a:rPr lang="en-US" sz="900" baseline="0" dirty="0"/>
                        <a:t>Creative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Impatient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Poor People</a:t>
                      </a:r>
                      <a:r>
                        <a:rPr lang="en-US" sz="900" baseline="0" dirty="0"/>
                        <a:t> Skills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Inexperienced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Cynical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Distrust of Leadership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4718318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r>
                        <a:rPr lang="en-US" sz="1100" b="1" dirty="0"/>
                        <a:t>Millennials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Born 1981-1995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2538377"/>
                  </a:ext>
                </a:extLst>
              </a:tr>
              <a:tr h="833779">
                <a:tc>
                  <a:txBody>
                    <a:bodyPr/>
                    <a:lstStyle/>
                    <a:p>
                      <a:r>
                        <a:rPr lang="en-US" sz="900" dirty="0"/>
                        <a:t>Optimism</a:t>
                      </a:r>
                    </a:p>
                    <a:p>
                      <a:r>
                        <a:rPr lang="en-US" sz="900" dirty="0"/>
                        <a:t>Civic</a:t>
                      </a:r>
                      <a:r>
                        <a:rPr lang="en-US" sz="900" baseline="0" dirty="0"/>
                        <a:t> Duty</a:t>
                      </a:r>
                    </a:p>
                    <a:p>
                      <a:r>
                        <a:rPr lang="en-US" sz="900" baseline="0" dirty="0"/>
                        <a:t>Confidence</a:t>
                      </a:r>
                    </a:p>
                    <a:p>
                      <a:r>
                        <a:rPr lang="en-US" sz="900" baseline="0" dirty="0"/>
                        <a:t>Sociability</a:t>
                      </a:r>
                    </a:p>
                    <a:p>
                      <a:r>
                        <a:rPr lang="en-US" sz="900" baseline="0" dirty="0"/>
                        <a:t>Morality</a:t>
                      </a:r>
                    </a:p>
                    <a:p>
                      <a:r>
                        <a:rPr lang="en-US" sz="900" baseline="0" dirty="0"/>
                        <a:t>Diversity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Child Focus – Protect</a:t>
                      </a:r>
                      <a:r>
                        <a:rPr lang="en-US" sz="900" baseline="0" dirty="0"/>
                        <a:t> From 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Violence: Oklahoma City Bombing, Schoolyard Shootings, Terror Attacks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Technology From birth Busy, Over Planned Lives, Stress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War in Iraq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Collective Action</a:t>
                      </a:r>
                    </a:p>
                    <a:p>
                      <a:r>
                        <a:rPr lang="en-US" sz="900" dirty="0"/>
                        <a:t>Optimism</a:t>
                      </a:r>
                    </a:p>
                    <a:p>
                      <a:r>
                        <a:rPr lang="en-US" sz="900" dirty="0"/>
                        <a:t>Tenacity</a:t>
                      </a:r>
                    </a:p>
                    <a:p>
                      <a:r>
                        <a:rPr lang="en-US" sz="900" dirty="0"/>
                        <a:t>Heroic Spirit</a:t>
                      </a:r>
                    </a:p>
                    <a:p>
                      <a:r>
                        <a:rPr lang="en-US" sz="900" dirty="0"/>
                        <a:t>Multitasking</a:t>
                      </a:r>
                    </a:p>
                    <a:p>
                      <a:r>
                        <a:rPr lang="en-US" sz="900" dirty="0"/>
                        <a:t>Technology Savvy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Need for Supervision and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Inexperience, Particularly</a:t>
                      </a:r>
                      <a:r>
                        <a:rPr lang="en-US" sz="900" baseline="0" dirty="0"/>
                        <a:t> with Handling Difficult People Issues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Communication Styles can be Misunderstood(IM’ing, Texting)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Self-esteem Trumps Achievement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1537900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17020" y="148828"/>
            <a:ext cx="8722180" cy="30837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WHAT ARE THE GENERATIONS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728310"/>
            <a:ext cx="8534399" cy="23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7420" y="1697454"/>
            <a:ext cx="8534399" cy="23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7420" y="2696489"/>
            <a:ext cx="8534399" cy="23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420" y="3795794"/>
            <a:ext cx="8534399" cy="23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7420" y="958740"/>
            <a:ext cx="8527535" cy="73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45" y="1918865"/>
            <a:ext cx="8527535" cy="77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9045" y="2955800"/>
            <a:ext cx="8527535" cy="839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9045" y="4040664"/>
            <a:ext cx="8527535" cy="839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186307"/>
              </p:ext>
            </p:extLst>
          </p:nvPr>
        </p:nvGraphicFramePr>
        <p:xfrm>
          <a:off x="347450" y="495605"/>
          <a:ext cx="8443912" cy="445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5978">
                  <a:extLst>
                    <a:ext uri="{9D8B030D-6E8A-4147-A177-3AD203B41FA5}">
                      <a16:colId xmlns:a16="http://schemas.microsoft.com/office/drawing/2014/main" val="2795487067"/>
                    </a:ext>
                  </a:extLst>
                </a:gridCol>
                <a:gridCol w="4497934">
                  <a:extLst>
                    <a:ext uri="{9D8B030D-6E8A-4147-A177-3AD203B41FA5}">
                      <a16:colId xmlns:a16="http://schemas.microsoft.com/office/drawing/2014/main" val="2149203408"/>
                    </a:ext>
                  </a:extLst>
                </a:gridCol>
              </a:tblGrid>
              <a:tr h="2129096">
                <a:tc>
                  <a:txBody>
                    <a:bodyPr/>
                    <a:lstStyle/>
                    <a:p>
                      <a:r>
                        <a:rPr lang="en-US" sz="1600" b="1" dirty="0"/>
                        <a:t>Silent</a:t>
                      </a:r>
                      <a:r>
                        <a:rPr lang="en-US" sz="1600" b="1" baseline="0" dirty="0"/>
                        <a:t> Generation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Boomers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– “They’re dictatorial and rigid. They’re inhibited.”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Gen Xers </a:t>
                      </a:r>
                      <a:r>
                        <a:rPr lang="en-US" sz="1200" baseline="0" dirty="0"/>
                        <a:t>– “PLEASE learn to use email.  They’re set in their ways.”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Millennials</a:t>
                      </a:r>
                      <a:r>
                        <a:rPr lang="en-US" sz="1200" baseline="0" dirty="0"/>
                        <a:t> – “They are trustworthy, dependable and brave.  They are good leaders.”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Baby Boomers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err="1"/>
                        <a:t>Silents</a:t>
                      </a:r>
                      <a:r>
                        <a:rPr lang="en-US" sz="1200" baseline="0" dirty="0"/>
                        <a:t> – “They talk about things they ought to keep private, like their personal lives.  They are self-absorbed.”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Gen Xers </a:t>
                      </a:r>
                      <a:r>
                        <a:rPr lang="en-US" sz="1200" baseline="0" dirty="0"/>
                        <a:t>– “They are self-righteous.  They are workaholics.  They’re too politically correct, always trying to say the right thing to the right person.  Lighten up, it’s only a job.”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Millennials</a:t>
                      </a:r>
                      <a:r>
                        <a:rPr lang="en-US" sz="1200" baseline="0" dirty="0"/>
                        <a:t> – “They work too much.  They don’t get us.  We don’t care about the status symbols they care about.”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46700"/>
                  </a:ext>
                </a:extLst>
              </a:tr>
              <a:tr h="2328159">
                <a:tc>
                  <a:txBody>
                    <a:bodyPr/>
                    <a:lstStyle/>
                    <a:p>
                      <a:r>
                        <a:rPr lang="en-US" sz="1600" b="1" dirty="0"/>
                        <a:t>Gen</a:t>
                      </a:r>
                      <a:r>
                        <a:rPr lang="en-US" sz="1600" b="1" baseline="0" dirty="0"/>
                        <a:t> 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err="1"/>
                        <a:t>Silents</a:t>
                      </a:r>
                      <a:r>
                        <a:rPr lang="en-US" sz="1200" baseline="0" dirty="0"/>
                        <a:t> – “They don’t respect experience or follow procedures.  They don’t know what hard work is.”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Boomers</a:t>
                      </a:r>
                      <a:r>
                        <a:rPr lang="en-US" sz="1200" baseline="0" dirty="0"/>
                        <a:t> – “they’re slackers and they’re rude. They don’t like to work on teams.  They spend too much time online.  They should work and be unhappy for 30 years like I did, then talk to me about life balance.”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Millennials</a:t>
                      </a:r>
                      <a:r>
                        <a:rPr lang="en-US" sz="1200" baseline="0" dirty="0"/>
                        <a:t> – “Why so glum?  Cheer up already!”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Millennials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err="1"/>
                        <a:t>Silents</a:t>
                      </a:r>
                      <a:r>
                        <a:rPr lang="en-US" sz="1200" baseline="0" dirty="0"/>
                        <a:t> – “They’re impatient, yet polite.  They’re optimistic and business needs that.”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Boomers</a:t>
                      </a:r>
                      <a:r>
                        <a:rPr lang="en-US" sz="1200" baseline="0" dirty="0"/>
                        <a:t> – “They have no work ethic; they give their lives outside work the same importance as their work.  They need too much interaction, I don’t have time to parent them.  They have no loyalty.”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Gen Xers </a:t>
                      </a:r>
                      <a:r>
                        <a:rPr lang="en-US" sz="1200" baseline="0" dirty="0"/>
                        <a:t>– “They won’t pay their dues.  They expect constant attention and instant promotion.  They have no respect for experience.”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67485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17020" y="148828"/>
            <a:ext cx="8722180" cy="30837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WHAT ARE THE STEREOTYPES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450" y="881930"/>
            <a:ext cx="3917310" cy="1728225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14145" y="870211"/>
            <a:ext cx="4449792" cy="1728225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450" y="3071015"/>
            <a:ext cx="3917310" cy="1881845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3165" y="3033638"/>
            <a:ext cx="4449791" cy="1913077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Ignition Program – Session 3 – Day 2</a:t>
            </a:r>
            <a:endParaRPr lang="en-US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061954"/>
              </p:ext>
            </p:extLst>
          </p:nvPr>
        </p:nvGraphicFramePr>
        <p:xfrm>
          <a:off x="304799" y="497880"/>
          <a:ext cx="8568559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3480">
                  <a:extLst>
                    <a:ext uri="{9D8B030D-6E8A-4147-A177-3AD203B41FA5}">
                      <a16:colId xmlns:a16="http://schemas.microsoft.com/office/drawing/2014/main" val="2795487067"/>
                    </a:ext>
                  </a:extLst>
                </a:gridCol>
                <a:gridCol w="4915079">
                  <a:extLst>
                    <a:ext uri="{9D8B030D-6E8A-4147-A177-3AD203B41FA5}">
                      <a16:colId xmlns:a16="http://schemas.microsoft.com/office/drawing/2014/main" val="2149203408"/>
                    </a:ext>
                  </a:extLst>
                </a:gridCol>
              </a:tblGrid>
              <a:tr h="173660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Silent Generation Strategies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Be direct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Offer time to absorb changes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Respect their experience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Use as mentors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1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Boomer Generation Strategies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Treat as equals, don’t direct, ask opinions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Provide challenging, varied work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Reward contribution and impact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Understand their work ethic-don’t abuse it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Preference for meetings as communication medium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46700"/>
                  </a:ext>
                </a:extLst>
              </a:tr>
              <a:tr h="23727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Generation X Strategies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Encourage ideas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Use performance-based rewards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Avoid micromanaging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Allow for questioning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8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Preference for email communication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Millennial Generation Strategies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Set ground rules, but be flexible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Show openness to ideas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Take advantage of their speed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Coach them towards problem-solving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Provide a coach/mentor and training opportunities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400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/>
                        <a:t>Social media and trending communication mediums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400" baseline="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67485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17020" y="148828"/>
            <a:ext cx="8722180" cy="30837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WHAT ARE THE STRATEGIES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045" y="805120"/>
            <a:ext cx="3610070" cy="1613010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22674" y="805120"/>
            <a:ext cx="4816525" cy="1613010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046" y="2725370"/>
            <a:ext cx="3610070" cy="2112275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49544" y="2725370"/>
            <a:ext cx="4493385" cy="2112275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76" y="480060"/>
            <a:ext cx="4926334" cy="4357585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666474" y="1304385"/>
            <a:ext cx="2624234" cy="3484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BE YOUSELF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4" y="1803650"/>
            <a:ext cx="2624234" cy="17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Ignition Program – Session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74690"/>
            <a:ext cx="8534400" cy="430135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7020" y="148828"/>
            <a:ext cx="8722180" cy="30837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DISC – FOUR TYPES OF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53117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8836" y="1227574"/>
            <a:ext cx="4711405" cy="245792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OPEN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50D9-6548-4CAD-A958-84E2DFB987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38836" y="2445030"/>
            <a:ext cx="4711405" cy="2457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67555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BE1508858C3439C6CB506684AB1BA" ma:contentTypeVersion="0" ma:contentTypeDescription="Create a new document." ma:contentTypeScope="" ma:versionID="cbab20a8df7c9898dfb2729e175b62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784C8A36-05B1-41E6-AB99-96505E84DD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A8A19B-8B28-4DBF-A144-989C9202E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9B779-71CB-4417-A36E-104CF82D54B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C5CCE6E-2B29-4C36-88C4-CE78340A80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63085</TotalTime>
  <Words>686</Words>
  <Application>Microsoft Office PowerPoint</Application>
  <PresentationFormat>On-screen Show (16:9)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Verdana</vt:lpstr>
      <vt:lpstr>Wingdings</vt:lpstr>
      <vt:lpstr>Atlas</vt:lpstr>
      <vt:lpstr>PowerPoint Presentation</vt:lpstr>
      <vt:lpstr>WHAT IS GENERATION GAP</vt:lpstr>
      <vt:lpstr>Ignition Program – Session 3 – Day 2</vt:lpstr>
      <vt:lpstr>PowerPoint Presentation</vt:lpstr>
      <vt:lpstr>Ignition Program – Session 3 – Day 2</vt:lpstr>
      <vt:lpstr>BE YOUSELF</vt:lpstr>
      <vt:lpstr>Ignition Program – Session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BSA IT ORGANIZATION OPPORTUNITY</dc:title>
  <cp:lastModifiedBy>Lee, Jian</cp:lastModifiedBy>
  <cp:revision>115</cp:revision>
  <cp:lastPrinted>2017-06-23T16:31:24Z</cp:lastPrinted>
  <dcterms:created xsi:type="dcterms:W3CDTF">2014-11-03T14:33:16Z</dcterms:created>
  <dcterms:modified xsi:type="dcterms:W3CDTF">2017-12-02T22:17:04Z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0x0101007EDBE1508858C3439C6CB506684AB1BA</vt:lpwstr>
  </property>
  <property fmtid="{D5CDD505-2E9C-101B-9397-08002B2CF9AE}" pid="3" name="Tfs.IsStoryboard">
    <vt:bool>true</vt:bool>
  </property>
</Properties>
</file>