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90" r:id="rId2"/>
    <p:sldId id="327" r:id="rId3"/>
    <p:sldId id="455" r:id="rId4"/>
    <p:sldId id="402" r:id="rId5"/>
    <p:sldId id="437" r:id="rId6"/>
    <p:sldId id="411" r:id="rId7"/>
    <p:sldId id="414" r:id="rId8"/>
    <p:sldId id="416" r:id="rId9"/>
    <p:sldId id="418" r:id="rId10"/>
    <p:sldId id="450" r:id="rId11"/>
    <p:sldId id="419" r:id="rId12"/>
    <p:sldId id="420" r:id="rId13"/>
    <p:sldId id="451" r:id="rId14"/>
    <p:sldId id="456" r:id="rId15"/>
    <p:sldId id="403" r:id="rId16"/>
    <p:sldId id="446" r:id="rId17"/>
    <p:sldId id="447" r:id="rId18"/>
    <p:sldId id="448" r:id="rId19"/>
    <p:sldId id="452" r:id="rId20"/>
    <p:sldId id="366" r:id="rId21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969696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46" d="100"/>
          <a:sy n="46" d="100"/>
        </p:scale>
        <p:origin x="-10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11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12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>
                <a:solidFill>
                  <a:srgbClr val="000000"/>
                </a:solidFill>
              </a:rPr>
              <a:pPr eaLnBrk="1" hangingPunct="1"/>
              <a:t>14</a:t>
            </a:fld>
            <a:endParaRPr lang="es-AR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7860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/>
              <a:t>Además, nuestro servidor lo enviará al cliente la primera vez que visite una página del sitio. En siguientes páginas el cliente ya tendrá el archivo del </a:t>
            </a:r>
            <a:r>
              <a:rPr lang="es-ES" sz="1200" dirty="0" err="1" smtClean="0"/>
              <a:t>framework</a:t>
            </a:r>
            <a:r>
              <a:rPr lang="es-ES" sz="1200" dirty="0" smtClean="0"/>
              <a:t>, por lo que no necesitará transferirlo y lo tomará de la caché.</a:t>
            </a:r>
          </a:p>
          <a:p>
            <a:r>
              <a:rPr lang="es-ES" sz="1200" dirty="0" smtClean="0"/>
              <a:t>Con lo que la carga de la página sólo se verá afectada por el peso de este </a:t>
            </a:r>
            <a:r>
              <a:rPr lang="es-ES" sz="1200" dirty="0" err="1" smtClean="0"/>
              <a:t>framework</a:t>
            </a:r>
            <a:r>
              <a:rPr lang="es-ES" sz="1200" dirty="0" smtClean="0"/>
              <a:t> una vez</a:t>
            </a:r>
          </a:p>
          <a:p>
            <a:r>
              <a:rPr lang="es-ES" sz="1200" dirty="0" smtClean="0"/>
              <a:t>por usuario. Las ventajas a la hora de desarrollo de las aplicaciones, así como las puertas que</a:t>
            </a:r>
          </a:p>
          <a:p>
            <a:r>
              <a:rPr lang="es-ES" sz="1200" dirty="0" smtClean="0"/>
              <a:t>nos abre </a:t>
            </a:r>
            <a:r>
              <a:rPr lang="es-ES" sz="1200" dirty="0" err="1" smtClean="0"/>
              <a:t>jQuery</a:t>
            </a:r>
            <a:r>
              <a:rPr lang="es-ES" sz="1200" dirty="0" smtClean="0"/>
              <a:t> compensan extraordinariamente el peso del paquete.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15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40147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http://api.jquery.com/jquery.ajax/#jQuery-ajax-settings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18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74876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20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0604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Google </a:t>
            </a:r>
            <a:r>
              <a:rPr lang="es-ES" sz="1200" dirty="0" err="1" smtClean="0"/>
              <a:t>Suggest</a:t>
            </a:r>
            <a:r>
              <a:rPr lang="es-ES" sz="1200" dirty="0" smtClean="0"/>
              <a:t> utiliza AJAX para crear una interfaz web muy dinámica: Cuando empieza a escribir en la caja de búsqueda de Google, un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 envía las letras al servidor y el servidor devuelve una lista de sugerencias.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5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6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7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8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9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=""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</a:t>
            </a: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AJAX - </a:t>
            </a:r>
            <a:r>
              <a:rPr lang="es-AR" sz="4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jQuery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4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onreadystatechange</a:t>
            </a:r>
            <a:r>
              <a:rPr lang="es-AR" dirty="0" smtClean="0"/>
              <a:t>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 dirty="0" smtClean="0"/>
              <a:t>El evento </a:t>
            </a:r>
            <a:r>
              <a:rPr lang="es-ES" sz="2800" b="1" i="1" dirty="0" err="1" smtClean="0"/>
              <a:t>onreadystatechange</a:t>
            </a:r>
            <a:r>
              <a:rPr lang="es-ES" sz="2800" dirty="0" smtClean="0"/>
              <a:t> se dispara cada vez que cambia </a:t>
            </a:r>
            <a:r>
              <a:rPr lang="es-ES" sz="2800" b="1" i="1" dirty="0" err="1" smtClean="0"/>
              <a:t>readyState</a:t>
            </a:r>
            <a:r>
              <a:rPr lang="es-ES" sz="2800" dirty="0" smtClean="0"/>
              <a:t>. </a:t>
            </a:r>
          </a:p>
          <a:p>
            <a:r>
              <a:rPr lang="es-ES" sz="2800" dirty="0" smtClean="0"/>
              <a:t>La propiedad </a:t>
            </a:r>
            <a:r>
              <a:rPr lang="es-ES" sz="2800" dirty="0" err="1" smtClean="0"/>
              <a:t>readyState</a:t>
            </a:r>
            <a:r>
              <a:rPr lang="es-ES" sz="2800" dirty="0" smtClean="0"/>
              <a:t> mantiene el estado de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. </a:t>
            </a:r>
          </a:p>
          <a:p>
            <a:r>
              <a:rPr lang="es-ES" sz="2800" dirty="0" smtClean="0"/>
              <a:t>Existen tres propiedades importantes del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: </a:t>
            </a: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onreadystatechange</a:t>
            </a:r>
            <a:r>
              <a:rPr lang="es-AR" dirty="0" smtClean="0"/>
              <a:t>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46024"/>
          </a:xfrm>
        </p:spPr>
        <p:txBody>
          <a:bodyPr/>
          <a:lstStyle/>
          <a:p>
            <a:r>
              <a:rPr lang="es-ES" sz="2800" b="1" dirty="0" err="1" smtClean="0"/>
              <a:t>onreadystatechange</a:t>
            </a:r>
            <a:r>
              <a:rPr lang="es-ES" sz="2800" dirty="0" smtClean="0"/>
              <a:t>: Almacena una función (o el nombre de una función) que se invoca de forma automática cada vez que cambia de propiedad </a:t>
            </a:r>
            <a:r>
              <a:rPr lang="es-ES" sz="2800" dirty="0" err="1" smtClean="0"/>
              <a:t>readyState</a:t>
            </a:r>
            <a:r>
              <a:rPr lang="es-ES" sz="2800" dirty="0" smtClean="0"/>
              <a:t>.</a:t>
            </a:r>
          </a:p>
          <a:p>
            <a:r>
              <a:rPr lang="es-ES" sz="2800" b="1" dirty="0" err="1" smtClean="0"/>
              <a:t>readyState</a:t>
            </a:r>
            <a:r>
              <a:rPr lang="es-ES" sz="2800" dirty="0" smtClean="0"/>
              <a:t>: Mantiene el estado del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0 : Solicitud no inicializado </a:t>
            </a:r>
          </a:p>
          <a:p>
            <a:pPr lvl="1"/>
            <a:r>
              <a:rPr lang="es-ES" sz="2400" dirty="0" smtClean="0"/>
              <a:t>1 : Conexión de servidor establecido </a:t>
            </a:r>
          </a:p>
          <a:p>
            <a:pPr lvl="1"/>
            <a:r>
              <a:rPr lang="es-ES" sz="2400" dirty="0" smtClean="0"/>
              <a:t>2 : Solicitud recibida </a:t>
            </a:r>
          </a:p>
          <a:p>
            <a:pPr lvl="1"/>
            <a:r>
              <a:rPr lang="es-ES" sz="2400" dirty="0" smtClean="0"/>
              <a:t>3 : Solicitud de procesamiento </a:t>
            </a:r>
          </a:p>
          <a:p>
            <a:pPr lvl="1"/>
            <a:r>
              <a:rPr lang="es-ES" sz="2400" dirty="0" smtClean="0"/>
              <a:t>4 : Solicitud terminada y respuesta lista</a:t>
            </a:r>
          </a:p>
          <a:p>
            <a:r>
              <a:rPr lang="es-ES" sz="2800" b="1" dirty="0" smtClean="0"/>
              <a:t>status</a:t>
            </a:r>
            <a:r>
              <a:rPr lang="es-ES" sz="2800" dirty="0" smtClean="0"/>
              <a:t>: 200 –&gt; OK; 404 –&gt; No encontrado.</a:t>
            </a:r>
            <a:endParaRPr lang="es-ES" sz="2800" dirty="0"/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73893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AJAX</a:t>
            </a:r>
          </a:p>
          <a:p>
            <a:pPr eaLnBrk="1" hangingPunct="1">
              <a:defRPr/>
            </a:pPr>
            <a:r>
              <a:rPr lang="es-ES" sz="3600" dirty="0" smtClean="0"/>
              <a:t>JQUERY</a:t>
            </a:r>
            <a:endParaRPr lang="es-ES" dirty="0" smtClean="0"/>
          </a:p>
          <a:p>
            <a:pPr eaLnBrk="1" hangingPunct="1">
              <a:defRPr/>
            </a:pP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19523490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(1/3)</a:t>
            </a:r>
            <a:endParaRPr lang="es-AR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961358"/>
          </a:xfrm>
        </p:spPr>
        <p:txBody>
          <a:bodyPr/>
          <a:lstStyle/>
          <a:p>
            <a:r>
              <a:rPr lang="es-ES" sz="2800" dirty="0" err="1" smtClean="0"/>
              <a:t>jQuery</a:t>
            </a:r>
            <a:r>
              <a:rPr lang="es-ES" sz="2800" dirty="0" smtClean="0"/>
              <a:t> es un </a:t>
            </a:r>
            <a:r>
              <a:rPr lang="es-ES" sz="2800" dirty="0" err="1" smtClean="0"/>
              <a:t>framework</a:t>
            </a:r>
            <a:r>
              <a:rPr lang="es-ES" sz="2800" dirty="0" smtClean="0"/>
              <a:t> para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rápido y rico en funciones. </a:t>
            </a:r>
          </a:p>
          <a:p>
            <a:r>
              <a:rPr lang="es-ES" sz="2800" dirty="0" smtClean="0"/>
              <a:t>Nos ofrece una infraestructura con la que tendremos mucha mayor facilidad para la creación de aplicaciones complejas del lado del cliente. Por ejemplo, con </a:t>
            </a:r>
            <a:r>
              <a:rPr lang="es-ES" sz="2800" dirty="0" err="1" smtClean="0"/>
              <a:t>jQuery</a:t>
            </a:r>
            <a:r>
              <a:rPr lang="es-ES" sz="2800" dirty="0" smtClean="0"/>
              <a:t> obtendremos ayuda en la creación de interfaces de usuario, efectos dinámicos, aplicaciones que hacen uso de </a:t>
            </a:r>
            <a:r>
              <a:rPr lang="es-ES" sz="2800" dirty="0" err="1" smtClean="0"/>
              <a:t>Ajax</a:t>
            </a:r>
            <a:r>
              <a:rPr lang="es-ES" sz="2800" dirty="0" smtClean="0"/>
              <a:t>, etc.</a:t>
            </a:r>
          </a:p>
          <a:p>
            <a:r>
              <a:rPr lang="es-ES" sz="2800" dirty="0" smtClean="0"/>
              <a:t>El archivo del </a:t>
            </a:r>
            <a:r>
              <a:rPr lang="es-ES" sz="2800" dirty="0" err="1" smtClean="0"/>
              <a:t>framework</a:t>
            </a:r>
            <a:r>
              <a:rPr lang="es-ES" sz="2800" dirty="0" smtClean="0"/>
              <a:t> ocupa unos 56 KB, lo que es bastante razonable y no retrasará mucho la carga de nuestra página. </a:t>
            </a:r>
            <a:endParaRPr lang="es-ES" sz="2800" dirty="0"/>
          </a:p>
        </p:txBody>
      </p:sp>
    </p:spTree>
    <p:extLst>
      <p:ext uri="{BB962C8B-B14F-4D97-AF65-F5344CB8AC3E}">
        <p14:creationId xmlns="" xmlns:p14="http://schemas.microsoft.com/office/powerpoint/2010/main" val="16891402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(2/3)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04447"/>
          </a:xfrm>
        </p:spPr>
        <p:txBody>
          <a:bodyPr/>
          <a:lstStyle/>
          <a:p>
            <a:r>
              <a:rPr lang="es-ES" sz="2800" dirty="0" smtClean="0"/>
              <a:t>La sintaxis de </a:t>
            </a:r>
            <a:r>
              <a:rPr lang="es-ES" sz="2800" dirty="0" err="1" smtClean="0"/>
              <a:t>jQuery</a:t>
            </a:r>
            <a:r>
              <a:rPr lang="es-ES" sz="2800" dirty="0" smtClean="0"/>
              <a:t> está hecha a medida para la selección de los elementos HTML y realizar alguna acción sobre ellos .</a:t>
            </a:r>
          </a:p>
          <a:p>
            <a:r>
              <a:rPr lang="es-ES" sz="2800" dirty="0" smtClean="0"/>
              <a:t>La sintaxis básica es: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b="1" i="1" dirty="0" smtClean="0"/>
              <a:t>$</a:t>
            </a:r>
            <a:r>
              <a:rPr lang="es-ES" dirty="0" smtClean="0"/>
              <a:t>: </a:t>
            </a:r>
            <a:r>
              <a:rPr lang="es-ES" dirty="0" smtClean="0"/>
              <a:t>define/accede a </a:t>
            </a:r>
            <a:r>
              <a:rPr lang="es-ES" dirty="0" err="1" smtClean="0"/>
              <a:t>jQuery</a:t>
            </a:r>
            <a:r>
              <a:rPr lang="es-ES" dirty="0" smtClean="0"/>
              <a:t>.</a:t>
            </a:r>
          </a:p>
          <a:p>
            <a:pPr lvl="1"/>
            <a:r>
              <a:rPr lang="es-ES" b="1" i="1" dirty="0" smtClean="0"/>
              <a:t>(selector)</a:t>
            </a:r>
            <a:r>
              <a:rPr lang="es-ES" dirty="0" smtClean="0"/>
              <a:t>: para "consultar (o encontrar)" elementos HTML. </a:t>
            </a:r>
          </a:p>
          <a:p>
            <a:pPr lvl="1"/>
            <a:r>
              <a:rPr lang="es-ES" b="1" i="1" dirty="0" err="1" smtClean="0"/>
              <a:t>accion</a:t>
            </a:r>
            <a:r>
              <a:rPr lang="es-ES" b="1" i="1" dirty="0" smtClean="0"/>
              <a:t>()</a:t>
            </a:r>
            <a:r>
              <a:rPr lang="es-ES" dirty="0" smtClean="0"/>
              <a:t>: método de </a:t>
            </a:r>
            <a:r>
              <a:rPr lang="es-ES" dirty="0" err="1" smtClean="0"/>
              <a:t>jQuery</a:t>
            </a:r>
            <a:r>
              <a:rPr lang="es-ES" dirty="0" smtClean="0"/>
              <a:t> para ser realizado en el elemento.</a:t>
            </a:r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276600"/>
            <a:ext cx="845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$(selector).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500" b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(3/3)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0131"/>
          </a:xfrm>
        </p:spPr>
        <p:txBody>
          <a:bodyPr/>
          <a:lstStyle/>
          <a:p>
            <a:r>
              <a:rPr lang="es-AR" sz="2800" dirty="0" smtClean="0"/>
              <a:t>Técnicas para seleccionar elementos.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9812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por id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por tipo de </a:t>
            </a:r>
            <a:r>
              <a:rPr lang="es-AR" alt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tag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81000" y="3505200"/>
            <a:ext cx="83883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Técnicas para seleccionar elementos.</a:t>
            </a:r>
            <a:endParaRPr kumimoji="0" lang="es-A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41148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).val();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48006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).val(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//Establece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54864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s-AR" altLang="en-US" sz="20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61722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s-AR" altLang="en-US" sz="20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//Establece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$.</a:t>
            </a:r>
            <a:r>
              <a:rPr lang="es-AR" dirty="0" err="1" smtClean="0"/>
              <a:t>ajax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0504"/>
          </a:xfrm>
        </p:spPr>
        <p:txBody>
          <a:bodyPr/>
          <a:lstStyle/>
          <a:p>
            <a:r>
              <a:rPr lang="es-AR" sz="2800" dirty="0" smtClean="0"/>
              <a:t>Realiza peticiones HTTP asincrónicas al servidor.</a:t>
            </a:r>
          </a:p>
          <a:p>
            <a:r>
              <a:rPr lang="es-AR" sz="2800" dirty="0" smtClean="0"/>
              <a:t>El </a:t>
            </a:r>
            <a:r>
              <a:rPr lang="es-AR" sz="2800" dirty="0" err="1" smtClean="0"/>
              <a:t>jQuery</a:t>
            </a:r>
            <a:r>
              <a:rPr lang="es-AR" sz="2800" dirty="0" smtClean="0"/>
              <a:t> </a:t>
            </a:r>
            <a:r>
              <a:rPr lang="es-AR" sz="2800" dirty="0" err="1" smtClean="0"/>
              <a:t>XMLHttpRequest</a:t>
            </a:r>
            <a:r>
              <a:rPr lang="es-AR" sz="2800" dirty="0" smtClean="0"/>
              <a:t> retornado por $.</a:t>
            </a:r>
            <a:r>
              <a:rPr lang="es-AR" sz="2800" dirty="0" err="1" smtClean="0"/>
              <a:t>ajax</a:t>
            </a:r>
            <a:r>
              <a:rPr lang="es-AR" sz="2800" dirty="0" smtClean="0"/>
              <a:t> </a:t>
            </a:r>
            <a:r>
              <a:rPr lang="es-ES" sz="2800" dirty="0" smtClean="0"/>
              <a:t>es un </a:t>
            </a:r>
            <a:r>
              <a:rPr lang="es-ES" sz="2800" dirty="0" err="1" smtClean="0"/>
              <a:t>superconjunto</a:t>
            </a:r>
            <a:r>
              <a:rPr lang="es-ES" sz="2800" dirty="0" smtClean="0"/>
              <a:t> del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 nativo del navegador.</a:t>
            </a:r>
          </a:p>
          <a:p>
            <a:endParaRPr lang="es-ES" sz="1600" dirty="0" smtClean="0"/>
          </a:p>
          <a:p>
            <a:endParaRPr lang="es-ES" sz="2800" dirty="0" smtClean="0"/>
          </a:p>
          <a:p>
            <a:endParaRPr lang="es-ES" sz="2000" dirty="0" smtClean="0"/>
          </a:p>
          <a:p>
            <a:r>
              <a:rPr lang="es-ES" sz="2800" dirty="0" err="1" smtClean="0"/>
              <a:t>url</a:t>
            </a:r>
            <a:r>
              <a:rPr lang="es-ES" sz="2800" dirty="0" smtClean="0"/>
              <a:t>: Una cadena que contiene la URL a la que se envía la solicitud.</a:t>
            </a:r>
          </a:p>
          <a:p>
            <a:r>
              <a:rPr lang="es-ES" sz="2800" dirty="0" err="1" smtClean="0"/>
              <a:t>settings</a:t>
            </a:r>
            <a:r>
              <a:rPr lang="es-ES" sz="2800" dirty="0" smtClean="0"/>
              <a:t>: Un conjunto de pares clave/valor que configuran la petición </a:t>
            </a:r>
            <a:r>
              <a:rPr lang="es-ES" sz="2800" dirty="0" err="1" smtClean="0"/>
              <a:t>Ajax</a:t>
            </a:r>
            <a:r>
              <a:rPr lang="es-ES" sz="2800" dirty="0" smtClean="0"/>
              <a:t>. 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276600"/>
            <a:ext cx="845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5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5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2500" b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66814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AJAX</a:t>
            </a:r>
          </a:p>
          <a:p>
            <a:pPr eaLnBrk="1" hangingPunct="1">
              <a:defRPr/>
            </a:pPr>
            <a:r>
              <a:rPr lang="es-ES" dirty="0" smtClean="0"/>
              <a:t>JQUERY</a:t>
            </a:r>
            <a:endParaRPr lang="es-ES" dirty="0" smtClean="0"/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723549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AJAX</a:t>
            </a:r>
          </a:p>
          <a:p>
            <a:pPr eaLnBrk="1" hangingPunct="1">
              <a:defRPr/>
            </a:pPr>
            <a:r>
              <a:rPr lang="es-ES" dirty="0" smtClean="0"/>
              <a:t>JQUERY</a:t>
            </a:r>
            <a:endParaRPr lang="es-ES" dirty="0" smtClean="0"/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AJAX </a:t>
            </a:r>
            <a:r>
              <a:rPr lang="es-AR" sz="3200" dirty="0" smtClean="0"/>
              <a:t>(</a:t>
            </a:r>
            <a:r>
              <a:rPr lang="es-AR" sz="3200" b="1" dirty="0" err="1" smtClean="0"/>
              <a:t>A</a:t>
            </a:r>
            <a:r>
              <a:rPr lang="es-AR" sz="3200" dirty="0" err="1" smtClean="0"/>
              <a:t>synchronous</a:t>
            </a:r>
            <a:r>
              <a:rPr lang="es-AR" sz="3200" dirty="0" smtClean="0"/>
              <a:t> </a:t>
            </a:r>
            <a:r>
              <a:rPr lang="es-AR" sz="3200" b="1" dirty="0" err="1" smtClean="0"/>
              <a:t>J</a:t>
            </a:r>
            <a:r>
              <a:rPr lang="es-AR" sz="3200" dirty="0" err="1" smtClean="0"/>
              <a:t>avaScript</a:t>
            </a:r>
            <a:r>
              <a:rPr lang="es-AR" sz="3200" dirty="0" smtClean="0"/>
              <a:t> </a:t>
            </a:r>
            <a:r>
              <a:rPr lang="es-AR" sz="3200" b="1" dirty="0" smtClean="0"/>
              <a:t>A</a:t>
            </a:r>
            <a:r>
              <a:rPr lang="es-AR" sz="3200" dirty="0" smtClean="0"/>
              <a:t>nd </a:t>
            </a:r>
            <a:r>
              <a:rPr lang="es-AR" sz="3200" b="1" dirty="0" smtClean="0"/>
              <a:t>X</a:t>
            </a:r>
            <a:r>
              <a:rPr lang="es-AR" sz="3200" dirty="0" smtClean="0"/>
              <a:t>ML)</a:t>
            </a:r>
            <a:endParaRPr lang="es-AR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905685"/>
          </a:xfrm>
        </p:spPr>
        <p:txBody>
          <a:bodyPr/>
          <a:lstStyle/>
          <a:p>
            <a:r>
              <a:rPr lang="es-AR" sz="2800" dirty="0" smtClean="0"/>
              <a:t>No es un lenguaje de programación sino un conjunto de tecnologías que nos permiten hacer páginas de internet más interactivas.</a:t>
            </a:r>
            <a:endParaRPr lang="es-ES" sz="2800" dirty="0" smtClean="0"/>
          </a:p>
          <a:p>
            <a:r>
              <a:rPr lang="es-ES" sz="2800" dirty="0" smtClean="0"/>
              <a:t>AJAX permite que las páginas sean capaces de actualizar partes en segundo plano, sin volver a cargar toda la página.</a:t>
            </a:r>
          </a:p>
          <a:p>
            <a:r>
              <a:rPr lang="es-ES" sz="2800" dirty="0" smtClean="0"/>
              <a:t>AJAX se hizo popular en 2005 por Google, con Google </a:t>
            </a:r>
            <a:r>
              <a:rPr lang="es-ES" sz="2800" dirty="0" err="1" smtClean="0"/>
              <a:t>Suggest</a:t>
            </a:r>
            <a:r>
              <a:rPr lang="es-ES" sz="2800" dirty="0" smtClean="0"/>
              <a:t>. 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Tecnologías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013406"/>
          </a:xfrm>
        </p:spPr>
        <p:txBody>
          <a:bodyPr/>
          <a:lstStyle/>
          <a:p>
            <a:r>
              <a:rPr lang="es-ES" sz="2800" dirty="0" smtClean="0"/>
              <a:t>XHTML y CSS, para crear una presentación basada en estándares.</a:t>
            </a:r>
          </a:p>
          <a:p>
            <a:r>
              <a:rPr lang="es-ES" sz="2800" dirty="0" smtClean="0"/>
              <a:t>DOM, para la interacción y manipulación dinámica de la presentación.</a:t>
            </a:r>
          </a:p>
          <a:p>
            <a:r>
              <a:rPr lang="es-ES" sz="2800" dirty="0" smtClean="0"/>
              <a:t>XML, XSLT y JSON, para el intercambio y la manipulación de información.</a:t>
            </a:r>
          </a:p>
          <a:p>
            <a:r>
              <a:rPr lang="es-ES" sz="2800" dirty="0" err="1" smtClean="0"/>
              <a:t>XMLHttpRequest</a:t>
            </a:r>
            <a:r>
              <a:rPr lang="es-ES" sz="2800" dirty="0" smtClean="0"/>
              <a:t>, para el intercambio asíncrono de información.</a:t>
            </a:r>
          </a:p>
          <a:p>
            <a:r>
              <a:rPr lang="es-ES" sz="2800" dirty="0" err="1" smtClean="0"/>
              <a:t>JavaScript</a:t>
            </a:r>
            <a:r>
              <a:rPr lang="es-ES" sz="2800" dirty="0" smtClean="0"/>
              <a:t>, para unir todas las demás tecnologías.</a:t>
            </a:r>
            <a:endParaRPr lang="es-ES" sz="2800" dirty="0"/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Ventajas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96725"/>
          </a:xfrm>
        </p:spPr>
        <p:txBody>
          <a:bodyPr/>
          <a:lstStyle/>
          <a:p>
            <a:r>
              <a:rPr lang="es-ES" sz="2800" dirty="0" smtClean="0"/>
              <a:t>Utiliza tecnologías ya existentes.</a:t>
            </a:r>
          </a:p>
          <a:p>
            <a:r>
              <a:rPr lang="es-ES" sz="2800" dirty="0" smtClean="0"/>
              <a:t>Soportada por la mayoría de los navegadores modernos.</a:t>
            </a:r>
          </a:p>
          <a:p>
            <a:r>
              <a:rPr lang="es-ES" sz="2800" dirty="0" smtClean="0"/>
              <a:t>Interactividad. El usuario no tiene que esperar hasta que lleguen los datos del servidor.</a:t>
            </a:r>
          </a:p>
          <a:p>
            <a:r>
              <a:rPr lang="es-ES" sz="2800" dirty="0" smtClean="0"/>
              <a:t>Portabilidad (no requiere </a:t>
            </a:r>
            <a:r>
              <a:rPr lang="es-ES" sz="2800" dirty="0" err="1" smtClean="0"/>
              <a:t>plug-ins</a:t>
            </a:r>
            <a:r>
              <a:rPr lang="es-ES" sz="2800" dirty="0" smtClean="0"/>
              <a:t> como Flash y </a:t>
            </a:r>
            <a:r>
              <a:rPr lang="es-ES" sz="2800" dirty="0" err="1" smtClean="0"/>
              <a:t>Applet</a:t>
            </a:r>
            <a:r>
              <a:rPr lang="es-ES" sz="2800" dirty="0" smtClean="0"/>
              <a:t> de Java)</a:t>
            </a:r>
          </a:p>
          <a:p>
            <a:r>
              <a:rPr lang="es-ES" sz="2800" dirty="0" smtClean="0"/>
              <a:t>Mayor velocidad, esto es debido a que no hay que retornar toda la página nuevamente.</a:t>
            </a:r>
          </a:p>
          <a:p>
            <a:r>
              <a:rPr lang="es-ES" sz="2800" dirty="0" smtClean="0"/>
              <a:t>La página se asemeja a una aplicación de escritorio. </a:t>
            </a: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Desventajas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130088"/>
          </a:xfrm>
        </p:spPr>
        <p:txBody>
          <a:bodyPr/>
          <a:lstStyle/>
          <a:p>
            <a:r>
              <a:rPr lang="es-ES" sz="2800" dirty="0" smtClean="0"/>
              <a:t>Problemas con navegadores antiguos que no implementan esta tecnología.</a:t>
            </a:r>
          </a:p>
          <a:p>
            <a:r>
              <a:rPr lang="es-ES" sz="2800" dirty="0" smtClean="0"/>
              <a:t>No funciona si el usuario tiene desactivado el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en su navegador.</a:t>
            </a:r>
          </a:p>
          <a:p>
            <a:r>
              <a:rPr lang="es-ES" sz="2800" dirty="0" smtClean="0"/>
              <a:t>Requiere programadores que conozcan todas las tecnologías que intervienen en AJAX.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XMLHttpRequest</a:t>
            </a:r>
            <a:r>
              <a:rPr lang="es-AR" dirty="0" smtClean="0"/>
              <a:t>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99803"/>
          </a:xfrm>
        </p:spPr>
        <p:txBody>
          <a:bodyPr/>
          <a:lstStyle/>
          <a:p>
            <a:r>
              <a:rPr lang="es-ES" sz="2800" dirty="0" smtClean="0"/>
              <a:t>La piedra angular de AJAX es 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 y es utilizado para intercambiar datos con el servidor en segundo plano. </a:t>
            </a:r>
          </a:p>
          <a:p>
            <a:r>
              <a:rPr lang="es-ES" sz="2800" dirty="0" smtClean="0"/>
              <a:t>Para enviar una petición al servidor, se utilizan los métodos </a:t>
            </a:r>
            <a:r>
              <a:rPr lang="es-ES" sz="2800" b="1" i="1" dirty="0" smtClean="0"/>
              <a:t>open()</a:t>
            </a:r>
            <a:r>
              <a:rPr lang="es-ES" sz="2800" dirty="0" smtClean="0"/>
              <a:t> y </a:t>
            </a:r>
            <a:r>
              <a:rPr lang="es-ES" sz="2800" b="1" i="1" dirty="0" err="1" smtClean="0"/>
              <a:t>send</a:t>
            </a:r>
            <a:r>
              <a:rPr lang="es-ES" sz="2800" b="1" i="1" dirty="0" smtClean="0"/>
              <a:t>()</a:t>
            </a:r>
            <a:r>
              <a:rPr lang="es-ES" sz="2800" dirty="0" smtClean="0"/>
              <a:t>.</a:t>
            </a:r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pPr lvl="1"/>
            <a:r>
              <a:rPr lang="es-ES" sz="2400" dirty="0" smtClean="0"/>
              <a:t>Método: Especifica el tipo de pedido (GET/POST).</a:t>
            </a:r>
          </a:p>
          <a:p>
            <a:pPr lvl="1"/>
            <a:r>
              <a:rPr lang="es-ES" sz="2400" dirty="0" err="1" smtClean="0"/>
              <a:t>Url</a:t>
            </a:r>
            <a:r>
              <a:rPr lang="es-ES" sz="2400" dirty="0" smtClean="0"/>
              <a:t>: Indica la ubicación del archivo en el servidor.</a:t>
            </a:r>
          </a:p>
          <a:p>
            <a:pPr lvl="1"/>
            <a:r>
              <a:rPr lang="es-ES" sz="2400" dirty="0" err="1" smtClean="0"/>
              <a:t>Async</a:t>
            </a:r>
            <a:r>
              <a:rPr lang="es-ES" sz="2400" dirty="0" smtClean="0"/>
              <a:t>: true (Asincrónico); false (Sincrónico).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657600"/>
            <a:ext cx="8412162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xhttp.open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Método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XMLHttpRequest</a:t>
            </a:r>
            <a:r>
              <a:rPr lang="es-AR" dirty="0" smtClean="0"/>
              <a:t>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391424"/>
          </a:xfrm>
        </p:spPr>
        <p:txBody>
          <a:bodyPr/>
          <a:lstStyle/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pPr lvl="1"/>
            <a:r>
              <a:rPr lang="es-ES" sz="2400" dirty="0" smtClean="0"/>
              <a:t>Envía la petición al servidor.</a:t>
            </a:r>
          </a:p>
          <a:p>
            <a:endParaRPr lang="es-ES" sz="28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447800"/>
            <a:ext cx="8412162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//Si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GET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//Si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POST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3810000"/>
            <a:ext cx="8458200" cy="1371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http =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xhttp.open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"GET"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"ajax_test.php"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</TotalTime>
  <Words>912</Words>
  <Application>Microsoft Office PowerPoint</Application>
  <PresentationFormat>Presentación en pantalla (4:3)</PresentationFormat>
  <Paragraphs>123</Paragraphs>
  <Slides>20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1_VS_NET Launch Template</vt:lpstr>
      <vt:lpstr>Maximiliano Neiner</vt:lpstr>
      <vt:lpstr>Temas a Tratar</vt:lpstr>
      <vt:lpstr>Temas a Tratar</vt:lpstr>
      <vt:lpstr>AJAX (Asynchronous JavaScript And XML)</vt:lpstr>
      <vt:lpstr>Tecnologías</vt:lpstr>
      <vt:lpstr>Ventajas</vt:lpstr>
      <vt:lpstr>Desventajas</vt:lpstr>
      <vt:lpstr>XMLHttpRequest (1/2)</vt:lpstr>
      <vt:lpstr>XMLHttpRequest (2/2)</vt:lpstr>
      <vt:lpstr>Diapositiva 10</vt:lpstr>
      <vt:lpstr>onreadystatechange (1/2)</vt:lpstr>
      <vt:lpstr>onreadystatechange (2/2)</vt:lpstr>
      <vt:lpstr>Diapositiva 13</vt:lpstr>
      <vt:lpstr>Temas a Tratar</vt:lpstr>
      <vt:lpstr>jQuery (1/3)</vt:lpstr>
      <vt:lpstr>jQuery (2/3)</vt:lpstr>
      <vt:lpstr>jQuery (3/3)</vt:lpstr>
      <vt:lpstr>$.ajax()</vt:lpstr>
      <vt:lpstr>Diapositiva 19</vt:lpstr>
      <vt:lpstr>Ejercitación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Laboratorio_III_Clase_04</dc:title>
  <dc:subject>Ajax - jQuery</dc:subject>
  <dc:creator/>
  <cp:lastModifiedBy>ExpeUEW7</cp:lastModifiedBy>
  <cp:revision>314</cp:revision>
  <cp:lastPrinted>1601-01-01T00:00:00Z</cp:lastPrinted>
  <dcterms:created xsi:type="dcterms:W3CDTF">1601-01-01T00:00:00Z</dcterms:created>
  <dcterms:modified xsi:type="dcterms:W3CDTF">2017-03-30T11:15:36Z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