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50"/>
  </p:notesMasterIdLst>
  <p:handoutMasterIdLst>
    <p:handoutMasterId r:id="rId51"/>
  </p:handoutMasterIdLst>
  <p:sldIdLst>
    <p:sldId id="445" r:id="rId3"/>
    <p:sldId id="374" r:id="rId4"/>
    <p:sldId id="549" r:id="rId5"/>
    <p:sldId id="550" r:id="rId6"/>
    <p:sldId id="626" r:id="rId7"/>
    <p:sldId id="551" r:id="rId8"/>
    <p:sldId id="585" r:id="rId9"/>
    <p:sldId id="627" r:id="rId10"/>
    <p:sldId id="555" r:id="rId11"/>
    <p:sldId id="609" r:id="rId12"/>
    <p:sldId id="610" r:id="rId13"/>
    <p:sldId id="611" r:id="rId14"/>
    <p:sldId id="642" r:id="rId15"/>
    <p:sldId id="628" r:id="rId16"/>
    <p:sldId id="593" r:id="rId17"/>
    <p:sldId id="594" r:id="rId18"/>
    <p:sldId id="637" r:id="rId19"/>
    <p:sldId id="638" r:id="rId20"/>
    <p:sldId id="643" r:id="rId21"/>
    <p:sldId id="629" r:id="rId22"/>
    <p:sldId id="612" r:id="rId23"/>
    <p:sldId id="613" r:id="rId24"/>
    <p:sldId id="630" r:id="rId25"/>
    <p:sldId id="617" r:id="rId26"/>
    <p:sldId id="614" r:id="rId27"/>
    <p:sldId id="615" r:id="rId28"/>
    <p:sldId id="639" r:id="rId29"/>
    <p:sldId id="631" r:id="rId30"/>
    <p:sldId id="616" r:id="rId31"/>
    <p:sldId id="632" r:id="rId32"/>
    <p:sldId id="618" r:id="rId33"/>
    <p:sldId id="633" r:id="rId34"/>
    <p:sldId id="619" r:id="rId35"/>
    <p:sldId id="634" r:id="rId36"/>
    <p:sldId id="620" r:id="rId37"/>
    <p:sldId id="640" r:id="rId38"/>
    <p:sldId id="635" r:id="rId39"/>
    <p:sldId id="621" r:id="rId40"/>
    <p:sldId id="622" r:id="rId41"/>
    <p:sldId id="624" r:id="rId42"/>
    <p:sldId id="641" r:id="rId43"/>
    <p:sldId id="636" r:id="rId44"/>
    <p:sldId id="644" r:id="rId45"/>
    <p:sldId id="645" r:id="rId46"/>
    <p:sldId id="646" r:id="rId47"/>
    <p:sldId id="588" r:id="rId48"/>
    <p:sldId id="603" r:id="rId49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91" d="100"/>
          <a:sy n="91" d="100"/>
        </p:scale>
        <p:origin x="5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67793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</a:t>
            </a:r>
            <a:r>
              <a:rPr lang="es-AR" sz="1600" dirty="0" err="1" smtClean="0"/>
              <a:t>TypeScript</a:t>
            </a:r>
            <a:r>
              <a:rPr lang="es-AR" sz="1600" dirty="0" smtClean="0"/>
              <a:t>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26286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F1D3-4CBA-4A2C-8E91-B41CA89BB0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016763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TypeScript añade a JavaScript una capa de tipado estático y algunas otras incorporaciones de OOP tradicional. </a:t>
            </a:r>
          </a:p>
          <a:p>
            <a:r>
              <a:rPr lang="es-ES" sz="1600" dirty="0" smtClean="0"/>
              <a:t>Esta capa puede resultarnos de muchísima</a:t>
            </a:r>
            <a:r>
              <a:rPr lang="es-ES" sz="1600" baseline="0" dirty="0" smtClean="0"/>
              <a:t> </a:t>
            </a:r>
            <a:r>
              <a:rPr lang="es-ES" sz="1600" dirty="0" smtClean="0"/>
              <a:t>ayuda durante el desarrollo. Sin embargo, todas estas características son simplemente para ayudar a trabajar con JavaScript en tiempo de diseño, ya que TypeScript compila todo </a:t>
            </a:r>
            <a:r>
              <a:rPr lang="es-AR" sz="1600" dirty="0" smtClean="0"/>
              <a:t>como </a:t>
            </a:r>
            <a:r>
              <a:rPr lang="es-AR" sz="1600" dirty="0" err="1" smtClean="0"/>
              <a:t>JavaScript</a:t>
            </a:r>
            <a:r>
              <a:rPr lang="es-AR" sz="1600" dirty="0" smtClean="0"/>
              <a:t> tradicional.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8865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plantillas permite que podamos utilizar más de una línea sin tener que utilizar el</a:t>
            </a:r>
          </a:p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operador + por eso se dice que un "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templated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 es </a:t>
            </a:r>
            <a:r>
              <a:rPr lang="es-ES" sz="16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multilineal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019059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87269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876621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Si no se le especifica el valor por defecto se lo asigna por defecto, también es importante saber, que los enumerados no aceptan que su valor sea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solamente número.</a:t>
            </a:r>
            <a:endParaRPr lang="es-AR" sz="14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2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115225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93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76573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346852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927518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4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726E1-27B0-4EC8-BBE7-324735E120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3302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4DD7B-9BC5-43C9-A4AA-A7B1E54297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3373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 err="1" smtClean="0"/>
              <a:t>Node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baseline="0" dirty="0" smtClean="0"/>
              <a:t> Manager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</a:t>
            </a:r>
            <a:r>
              <a:rPr lang="es-AR" sz="1600" dirty="0" err="1" smtClean="0"/>
              <a:t>TypeScript</a:t>
            </a:r>
            <a:r>
              <a:rPr lang="es-AR" sz="1600" dirty="0" smtClean="0"/>
              <a:t>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1)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07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2800" dirty="0" smtClean="0"/>
              <a:t>(2/4)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266057"/>
          </a:xfrm>
        </p:spPr>
        <p:txBody>
          <a:bodyPr/>
          <a:lstStyle/>
          <a:p>
            <a:r>
              <a:rPr lang="es-ES" sz="2800" dirty="0" smtClean="0"/>
              <a:t>El siguiente paso será crear una carpeta donde  trabajar </a:t>
            </a:r>
          </a:p>
          <a:p>
            <a:pPr lvl="1"/>
            <a:r>
              <a:rPr lang="es-ES" sz="2400" dirty="0" smtClean="0"/>
              <a:t>una vez creada, navegaremos a través de la terminal a la carpeta y escribiremos el siguiente comando: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Con este comando se generará el archivo de configuración </a:t>
            </a:r>
            <a:r>
              <a:rPr lang="es-ES" sz="2800" b="1" i="1" dirty="0" err="1" smtClean="0"/>
              <a:t>tsconfig.json</a:t>
            </a:r>
            <a:r>
              <a:rPr lang="es-ES" sz="2800" dirty="0" smtClean="0"/>
              <a:t>, que utilizará TypeScript para compilar la información .</a:t>
            </a:r>
          </a:p>
          <a:p>
            <a:endParaRPr lang="es-ES" sz="2800" dirty="0" smtClean="0"/>
          </a:p>
          <a:p>
            <a:r>
              <a:rPr lang="es-ES" sz="2800" dirty="0" smtClean="0"/>
              <a:t>El archivo creado tendrá un aspecto similar al siguiente:</a:t>
            </a:r>
            <a:endParaRPr lang="es-ES" sz="24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14096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init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2800" dirty="0" smtClean="0"/>
              <a:t>(3/4)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938275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1000" dirty="0" smtClean="0"/>
          </a:p>
          <a:p>
            <a:endParaRPr lang="es-ES" sz="2800" dirty="0" smtClean="0"/>
          </a:p>
          <a:p>
            <a:r>
              <a:rPr lang="es-ES" sz="2800" dirty="0" smtClean="0"/>
              <a:t>La presencia de este archivo significa que este directorio es la raíz del proyecto.</a:t>
            </a:r>
          </a:p>
          <a:p>
            <a:endParaRPr lang="es-ES" sz="2400" dirty="0" smtClean="0"/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1452840"/>
            <a:ext cx="6984776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compilerOptions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"module":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commonjs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"target": "es5",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noImplicitAny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false,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sourceMap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false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},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exclude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["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node_modules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"]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2800" dirty="0" smtClean="0"/>
              <a:t>(4/4)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733330"/>
          </a:xfrm>
        </p:spPr>
        <p:txBody>
          <a:bodyPr/>
          <a:lstStyle/>
          <a:p>
            <a:r>
              <a:rPr lang="es-ES" sz="2800" dirty="0" smtClean="0"/>
              <a:t>Para que se compile un fichero TypeScript se utiliza el siguiente comando:</a:t>
            </a:r>
          </a:p>
          <a:p>
            <a:endParaRPr lang="es-ES" sz="2800" dirty="0" smtClean="0"/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Para agregar una inspección sobre un archivo se escribirá el siguiente comando:</a:t>
            </a:r>
          </a:p>
          <a:p>
            <a:endParaRPr lang="es-ES" sz="2800" dirty="0" smtClean="0"/>
          </a:p>
          <a:p>
            <a:endParaRPr lang="es-ES" sz="28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4293096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-w &lt;archivo&gt;.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239127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&lt;archivo&gt;.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8054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Instalación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comprobación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/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IDEs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40921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IDE </a:t>
            </a:r>
            <a:r>
              <a:rPr lang="es-ES_tradnl" sz="3200" dirty="0" smtClean="0"/>
              <a:t>(1/4)</a:t>
            </a:r>
            <a:endParaRPr lang="es-AR" sz="3200" dirty="0"/>
          </a:p>
        </p:txBody>
      </p:sp>
      <p:pic>
        <p:nvPicPr>
          <p:cNvPr id="4" name="Picture 2" descr="Resultado de imagen para ato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7" y="1412776"/>
            <a:ext cx="2087711" cy="20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sublime tex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1" y="4149080"/>
            <a:ext cx="1887625" cy="18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n para eclip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3" y="4437112"/>
            <a:ext cx="4061934" cy="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bracket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49080"/>
            <a:ext cx="1858256" cy="18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visual stud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3897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n para web stor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96" y="1700808"/>
            <a:ext cx="2907984" cy="15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(2/4)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04556"/>
          </a:xfrm>
        </p:spPr>
        <p:txBody>
          <a:bodyPr/>
          <a:lstStyle/>
          <a:p>
            <a:r>
              <a:rPr lang="es-ES" sz="2800" dirty="0" smtClean="0"/>
              <a:t>Visual Studio </a:t>
            </a:r>
            <a:r>
              <a:rPr lang="es-ES" sz="2800" dirty="0" err="1" smtClean="0"/>
              <a:t>Code</a:t>
            </a:r>
            <a:r>
              <a:rPr lang="es-ES" sz="2800" dirty="0" smtClean="0"/>
              <a:t> es una IDE de Microsoft, pero de código abierto.</a:t>
            </a:r>
          </a:p>
          <a:p>
            <a:r>
              <a:rPr lang="es-ES" sz="2800" dirty="0" smtClean="0"/>
              <a:t>Posee, entre otros: </a:t>
            </a:r>
          </a:p>
          <a:p>
            <a:pPr lvl="1"/>
            <a:r>
              <a:rPr lang="es-ES" sz="2400" dirty="0" smtClean="0"/>
              <a:t>Una terminal integrada.</a:t>
            </a:r>
          </a:p>
          <a:p>
            <a:pPr lvl="1"/>
            <a:r>
              <a:rPr lang="es-ES" sz="2400" dirty="0" err="1" smtClean="0"/>
              <a:t>Intellisense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Consola de depuración.</a:t>
            </a:r>
          </a:p>
          <a:p>
            <a:pPr lvl="1"/>
            <a:r>
              <a:rPr lang="es-ES" sz="2400" dirty="0" smtClean="0"/>
              <a:t>Etc.</a:t>
            </a:r>
          </a:p>
          <a:p>
            <a:r>
              <a:rPr lang="es-ES" sz="2800" dirty="0" smtClean="0"/>
              <a:t>Permite automatizar tareas para el </a:t>
            </a:r>
            <a:r>
              <a:rPr lang="es-ES" sz="2800" dirty="0" err="1" smtClean="0"/>
              <a:t>debuggin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Abrir el menú (pulsar F1) y buscar </a:t>
            </a:r>
            <a:r>
              <a:rPr lang="es-ES" sz="2400" b="1" i="1" dirty="0" smtClean="0"/>
              <a:t>Configure </a:t>
            </a:r>
            <a:r>
              <a:rPr lang="es-ES" sz="2400" b="1" i="1" dirty="0" err="1" smtClean="0"/>
              <a:t>task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Runner</a:t>
            </a:r>
            <a:r>
              <a:rPr lang="es-ES" sz="2400" b="1" i="1" dirty="0" smtClean="0"/>
              <a:t> </a:t>
            </a:r>
            <a:r>
              <a:rPr lang="es-ES" sz="2400" dirty="0" smtClean="0"/>
              <a:t>y seleccionar </a:t>
            </a:r>
            <a:r>
              <a:rPr lang="es-ES" sz="2400" b="1" i="1" dirty="0" err="1" smtClean="0"/>
              <a:t>tsconfig.json</a:t>
            </a:r>
            <a:endParaRPr lang="es-ES" sz="2400" b="1" i="1" dirty="0" smtClean="0"/>
          </a:p>
          <a:p>
            <a:pPr lvl="1"/>
            <a:r>
              <a:rPr lang="es-ES" sz="2400" dirty="0" smtClean="0"/>
              <a:t>Esto generará una carpeta llamada </a:t>
            </a:r>
            <a:r>
              <a:rPr lang="es-ES" sz="2400" b="1" i="1" dirty="0" smtClean="0"/>
              <a:t>.</a:t>
            </a:r>
            <a:r>
              <a:rPr lang="es-ES" sz="2400" b="1" i="1" dirty="0" err="1" smtClean="0"/>
              <a:t>vscode</a:t>
            </a:r>
            <a:r>
              <a:rPr lang="es-ES" sz="2400" dirty="0" smtClean="0"/>
              <a:t> y dentro de ella un archivo llamado </a:t>
            </a:r>
            <a:r>
              <a:rPr lang="es-ES" sz="2400" b="1" i="1" dirty="0" err="1" smtClean="0"/>
              <a:t>task.json</a:t>
            </a:r>
            <a:r>
              <a:rPr lang="es-ES" sz="2400" dirty="0" smtClean="0"/>
              <a:t>, con la siguiente estructura:</a:t>
            </a: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(3/4)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4893085"/>
            <a:ext cx="8388350" cy="1717393"/>
          </a:xfrm>
        </p:spPr>
        <p:txBody>
          <a:bodyPr/>
          <a:lstStyle/>
          <a:p>
            <a:r>
              <a:rPr lang="es-ES" sz="2800" dirty="0" smtClean="0"/>
              <a:t>Modificar a </a:t>
            </a:r>
            <a:r>
              <a:rPr lang="es-ES" sz="2800" i="1" dirty="0" smtClean="0"/>
              <a:t>true</a:t>
            </a:r>
            <a:r>
              <a:rPr lang="es-ES" sz="2800" dirty="0" smtClean="0"/>
              <a:t>, el valor booleano del campo </a:t>
            </a:r>
            <a:r>
              <a:rPr lang="es-ES" sz="2800" b="1" i="1" dirty="0" err="1" smtClean="0"/>
              <a:t>sourceMap</a:t>
            </a:r>
            <a:r>
              <a:rPr lang="es-ES" sz="2800" dirty="0" smtClean="0"/>
              <a:t> de </a:t>
            </a:r>
            <a:r>
              <a:rPr lang="es-ES" sz="2800" b="1" i="1" dirty="0" err="1" smtClean="0"/>
              <a:t>tsconfig.json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Por último, abrir el archivo </a:t>
            </a:r>
            <a:r>
              <a:rPr lang="es-ES" sz="2800" b="1" i="1" dirty="0" err="1" smtClean="0"/>
              <a:t>launch.json</a:t>
            </a:r>
            <a:r>
              <a:rPr lang="es-ES" sz="2800" dirty="0" smtClean="0"/>
              <a:t> y editarlo</a:t>
            </a:r>
          </a:p>
          <a:p>
            <a:pPr lvl="1"/>
            <a:r>
              <a:rPr lang="es-ES" sz="2000" dirty="0" smtClean="0"/>
              <a:t>Pulsar F1 y buscar  </a:t>
            </a:r>
            <a:r>
              <a:rPr lang="es-ES" sz="2000" b="1" i="1" dirty="0" smtClean="0"/>
              <a:t>Open </a:t>
            </a:r>
            <a:r>
              <a:rPr lang="es-ES" sz="2000" b="1" i="1" dirty="0" err="1" smtClean="0"/>
              <a:t>launch.json</a:t>
            </a:r>
            <a:r>
              <a:rPr lang="es-ES" sz="2000" dirty="0" smtClean="0"/>
              <a:t>.</a:t>
            </a:r>
            <a:endParaRPr lang="es-AR" sz="20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1452840"/>
            <a:ext cx="6984776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version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"0.1.0",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tsc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isShellCommand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true,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["-p ", ". "],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showOutput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silent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“,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problemMatcher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"$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tsc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(4/4)</a:t>
            </a:r>
            <a:endParaRPr lang="es-AR" sz="32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1452840"/>
            <a:ext cx="6984776" cy="53245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version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"0.2.0",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configurations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[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                                         	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":"${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workspaceRoot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}/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archivo.js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cwd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"${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workspaceRoot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}"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},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extensionHost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. . . . . .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}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]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</a:t>
            </a:r>
            <a:r>
              <a:rPr lang="es-ES" dirty="0"/>
              <a:t>a TypeScript</a:t>
            </a:r>
          </a:p>
          <a:p>
            <a:pPr eaLnBrk="1" hangingPunct="1">
              <a:defRPr/>
            </a:pPr>
            <a:r>
              <a:rPr lang="es-ES" dirty="0"/>
              <a:t>Instalación de TypeScript</a:t>
            </a:r>
          </a:p>
          <a:p>
            <a:pPr eaLnBrk="1" hangingPunct="1">
              <a:defRPr/>
            </a:pPr>
            <a:r>
              <a:rPr lang="es-ES" dirty="0"/>
              <a:t>Tipos de datos</a:t>
            </a:r>
          </a:p>
          <a:p>
            <a:pPr eaLnBrk="1" hangingPunct="1">
              <a:defRPr/>
            </a:pPr>
            <a:r>
              <a:rPr lang="es-ES" dirty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2241507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89912"/>
          </a:xfrm>
        </p:spPr>
        <p:txBody>
          <a:bodyPr/>
          <a:lstStyle/>
          <a:p>
            <a:r>
              <a:rPr lang="es-ES" sz="2800" dirty="0" smtClean="0"/>
              <a:t>Tipado estático o fuertemente </a:t>
            </a:r>
            <a:r>
              <a:rPr lang="es-AR" sz="2800" dirty="0" smtClean="0"/>
              <a:t>tipado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Se debe de definir el tipo de dato, obligando a que no pueda haber errores con los tipos de datos.</a:t>
            </a:r>
          </a:p>
          <a:p>
            <a:r>
              <a:rPr lang="es-AR" sz="2800" dirty="0" smtClean="0"/>
              <a:t>Tipado dinámico o débilmente tipado: </a:t>
            </a:r>
          </a:p>
          <a:p>
            <a:pPr lvl="1"/>
            <a:r>
              <a:rPr lang="es-AR" sz="2400" dirty="0" smtClean="0"/>
              <a:t>No se deben de o tiene porque especificar el tipo de dato (PHP, JavaScript).</a:t>
            </a:r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4221088"/>
            <a:ext cx="8352928" cy="1938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 = 3;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var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b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hola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c = a + b;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resultado 3hola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if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0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== 0)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latin typeface="Arial" charset="0"/>
              </a:rPr>
              <a:t>// -&gt; true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charset="0"/>
              </a:rPr>
              <a:t>3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=== 3)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false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Resultado de imagen para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" y="3896064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473" y="76470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1345564" y="1659979"/>
            <a:ext cx="1080120" cy="205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lvl="1" indent="0" algn="ctr">
              <a:buFont typeface="Wingdings" pitchFamily="2" charset="2"/>
              <a:buNone/>
            </a:pPr>
            <a:r>
              <a:rPr lang="es-AR" sz="1800" dirty="0" err="1">
                <a:effectLst/>
              </a:rPr>
              <a:t>Object</a:t>
            </a:r>
            <a:endParaRPr lang="es-AR" sz="1800" dirty="0">
              <a:effectLst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2555776" y="764704"/>
            <a:ext cx="1080120" cy="205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3" panose="05040102010807070707" pitchFamily="18" charset="2"/>
              <a:buNone/>
            </a:pPr>
            <a:r>
              <a:rPr lang="es-AR" b="1" dirty="0" err="1">
                <a:solidFill>
                  <a:schemeClr val="tx1"/>
                </a:solidFill>
              </a:rPr>
              <a:t>v</a:t>
            </a:r>
            <a:r>
              <a:rPr lang="es-AR" b="1" dirty="0" err="1" smtClean="0">
                <a:solidFill>
                  <a:schemeClr val="tx1"/>
                </a:solidFill>
              </a:rPr>
              <a:t>oid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3874444" y="764704"/>
            <a:ext cx="1174653" cy="205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3" panose="05040102010807070707" pitchFamily="18" charset="2"/>
              <a:buNone/>
            </a:pPr>
            <a:r>
              <a:rPr lang="es-AR" b="1" dirty="0" err="1" smtClean="0">
                <a:solidFill>
                  <a:schemeClr val="tx1"/>
                </a:solidFill>
              </a:rPr>
              <a:t>boolean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52799" y="783862"/>
            <a:ext cx="1080120" cy="205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3" panose="05040102010807070707" pitchFamily="18" charset="2"/>
              <a:buNone/>
            </a:pPr>
            <a:r>
              <a:rPr lang="es-AR" b="1" dirty="0" err="1" smtClean="0">
                <a:solidFill>
                  <a:schemeClr val="tx1"/>
                </a:solidFill>
              </a:rPr>
              <a:t>int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long</a:t>
            </a:r>
            <a:r>
              <a:rPr lang="es-AR" b="1" dirty="0" smtClean="0">
                <a:solidFill>
                  <a:schemeClr val="tx1"/>
                </a:solidFill>
              </a:rPr>
              <a:t> short …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6836934" y="749995"/>
            <a:ext cx="1080120" cy="205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3" panose="05040102010807070707" pitchFamily="18" charset="2"/>
              <a:buNone/>
            </a:pPr>
            <a:r>
              <a:rPr lang="es-AR" b="1" dirty="0" err="1" smtClean="0">
                <a:solidFill>
                  <a:schemeClr val="tx1"/>
                </a:solidFill>
              </a:rPr>
              <a:t>String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8108622" y="764704"/>
            <a:ext cx="1080120" cy="205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Wingdings 3" panose="05040102010807070707" pitchFamily="18" charset="2"/>
              <a:buNone/>
            </a:pPr>
            <a:r>
              <a:rPr lang="es-AR" b="1" dirty="0" err="1" smtClean="0">
                <a:solidFill>
                  <a:schemeClr val="tx1"/>
                </a:solidFill>
              </a:rPr>
              <a:t>Type</a:t>
            </a:r>
            <a:r>
              <a:rPr lang="es-AR" b="1" dirty="0" smtClean="0">
                <a:solidFill>
                  <a:schemeClr val="tx1"/>
                </a:solidFill>
              </a:rPr>
              <a:t>[]</a:t>
            </a:r>
            <a:endParaRPr lang="es-AR" b="1" dirty="0">
              <a:solidFill>
                <a:schemeClr val="tx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340922" y="2301454"/>
            <a:ext cx="1080120" cy="3213802"/>
            <a:chOff x="1811760" y="3058526"/>
            <a:chExt cx="1080120" cy="3213802"/>
          </a:xfrm>
        </p:grpSpPr>
        <p:sp>
          <p:nvSpPr>
            <p:cNvPr id="17" name="Marcador de contenido 2"/>
            <p:cNvSpPr txBox="1">
              <a:spLocks/>
            </p:cNvSpPr>
            <p:nvPr/>
          </p:nvSpPr>
          <p:spPr>
            <a:xfrm>
              <a:off x="1811760" y="4221088"/>
              <a:ext cx="1080120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 smtClean="0">
                  <a:solidFill>
                    <a:schemeClr val="tx1"/>
                  </a:solidFill>
                </a:rPr>
                <a:t>any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>
              <a:off x="2351584" y="3058526"/>
              <a:ext cx="0" cy="179395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592016" y="2239880"/>
            <a:ext cx="1080120" cy="3275376"/>
            <a:chOff x="3062854" y="2996952"/>
            <a:chExt cx="1080120" cy="3275376"/>
          </a:xfrm>
        </p:grpSpPr>
        <p:sp>
          <p:nvSpPr>
            <p:cNvPr id="20" name="Marcador de contenido 2"/>
            <p:cNvSpPr txBox="1">
              <a:spLocks/>
            </p:cNvSpPr>
            <p:nvPr/>
          </p:nvSpPr>
          <p:spPr>
            <a:xfrm>
              <a:off x="3062854" y="4221088"/>
              <a:ext cx="1080120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>
                  <a:solidFill>
                    <a:schemeClr val="tx1"/>
                  </a:solidFill>
                </a:rPr>
                <a:t>v</a:t>
              </a:r>
              <a:r>
                <a:rPr lang="es-AR" b="1" dirty="0" err="1" smtClean="0">
                  <a:solidFill>
                    <a:schemeClr val="tx1"/>
                  </a:solidFill>
                </a:rPr>
                <a:t>oid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recto de flecha 20"/>
            <p:cNvCxnSpPr/>
            <p:nvPr/>
          </p:nvCxnSpPr>
          <p:spPr>
            <a:xfrm>
              <a:off x="3575720" y="2996952"/>
              <a:ext cx="0" cy="185553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910684" y="2239880"/>
            <a:ext cx="1174653" cy="3275376"/>
            <a:chOff x="4381522" y="2996952"/>
            <a:chExt cx="1174653" cy="3275376"/>
          </a:xfrm>
        </p:grpSpPr>
        <p:sp>
          <p:nvSpPr>
            <p:cNvPr id="23" name="Marcador de contenido 2"/>
            <p:cNvSpPr txBox="1">
              <a:spLocks/>
            </p:cNvSpPr>
            <p:nvPr/>
          </p:nvSpPr>
          <p:spPr>
            <a:xfrm>
              <a:off x="4381522" y="4221088"/>
              <a:ext cx="1174653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 smtClean="0">
                  <a:solidFill>
                    <a:schemeClr val="tx1"/>
                  </a:solidFill>
                </a:rPr>
                <a:t>boolean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4943872" y="2996952"/>
              <a:ext cx="0" cy="185553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5382415" y="2301454"/>
            <a:ext cx="1080120" cy="3213802"/>
            <a:chOff x="5853253" y="3058526"/>
            <a:chExt cx="1080120" cy="3213802"/>
          </a:xfrm>
        </p:grpSpPr>
        <p:sp>
          <p:nvSpPr>
            <p:cNvPr id="26" name="Marcador de contenido 2"/>
            <p:cNvSpPr txBox="1">
              <a:spLocks/>
            </p:cNvSpPr>
            <p:nvPr/>
          </p:nvSpPr>
          <p:spPr>
            <a:xfrm>
              <a:off x="5853253" y="4221088"/>
              <a:ext cx="1080120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 smtClean="0">
                  <a:solidFill>
                    <a:schemeClr val="tx1"/>
                  </a:solidFill>
                </a:rPr>
                <a:t>number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6384032" y="3058526"/>
              <a:ext cx="0" cy="179395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6873174" y="2239880"/>
            <a:ext cx="1080120" cy="3260667"/>
            <a:chOff x="7344012" y="2996952"/>
            <a:chExt cx="1080120" cy="3260667"/>
          </a:xfrm>
        </p:grpSpPr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7344012" y="4206379"/>
              <a:ext cx="1080120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 smtClean="0">
                  <a:solidFill>
                    <a:schemeClr val="tx1"/>
                  </a:solidFill>
                </a:rPr>
                <a:t>string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>
              <a:off x="7896200" y="2996952"/>
              <a:ext cx="0" cy="179395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8183482" y="2301454"/>
            <a:ext cx="1080120" cy="3171320"/>
            <a:chOff x="8654320" y="3058526"/>
            <a:chExt cx="1080120" cy="3171320"/>
          </a:xfrm>
        </p:grpSpPr>
        <p:sp>
          <p:nvSpPr>
            <p:cNvPr id="32" name="Marcador de contenido 2"/>
            <p:cNvSpPr txBox="1">
              <a:spLocks/>
            </p:cNvSpPr>
            <p:nvPr/>
          </p:nvSpPr>
          <p:spPr>
            <a:xfrm>
              <a:off x="8654320" y="4178606"/>
              <a:ext cx="1080120" cy="2051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Wingdings 3" panose="05040102010807070707" pitchFamily="18" charset="2"/>
                <a:buNone/>
              </a:pPr>
              <a:r>
                <a:rPr lang="es-AR" b="1" dirty="0" err="1" smtClean="0">
                  <a:solidFill>
                    <a:schemeClr val="tx1"/>
                  </a:solidFill>
                </a:rPr>
                <a:t>Type</a:t>
              </a:r>
              <a:r>
                <a:rPr lang="es-AR" b="1" dirty="0" smtClean="0">
                  <a:solidFill>
                    <a:schemeClr val="tx1"/>
                  </a:solidFill>
                </a:rPr>
                <a:t>[]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>
              <a:off x="9120336" y="3058526"/>
              <a:ext cx="0" cy="179395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Tipos </a:t>
            </a:r>
            <a:r>
              <a:rPr lang="es-AR" dirty="0" err="1" smtClean="0"/>
              <a:t>Basicos</a:t>
            </a:r>
            <a:endParaRPr lang="es-AR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78284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Tuplas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7518365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69025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pPr lvl="1"/>
            <a:r>
              <a:rPr lang="es-AR" sz="2400" dirty="0" smtClean="0"/>
              <a:t>true o false</a:t>
            </a:r>
          </a:p>
          <a:p>
            <a:endParaRPr lang="es-AR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pPr lvl="1"/>
            <a:r>
              <a:rPr lang="es-AR" sz="2400" dirty="0" smtClean="0"/>
              <a:t>Valores numéricos (enteros, decimales, octales y </a:t>
            </a:r>
            <a:r>
              <a:rPr lang="es-AR" sz="2400" dirty="0" err="1" smtClean="0"/>
              <a:t>hexa</a:t>
            </a:r>
            <a:r>
              <a:rPr lang="es-AR" sz="2400" dirty="0" smtClean="0"/>
              <a:t>)</a:t>
            </a:r>
          </a:p>
          <a:p>
            <a:endParaRPr lang="es-AR" dirty="0" smtClean="0"/>
          </a:p>
          <a:p>
            <a:r>
              <a:rPr lang="es-AR" sz="2800" dirty="0" err="1" smtClean="0"/>
              <a:t>Null</a:t>
            </a:r>
            <a:endParaRPr lang="es-AR" sz="2800" dirty="0" smtClean="0"/>
          </a:p>
          <a:p>
            <a:pPr lvl="1"/>
            <a:r>
              <a:rPr lang="es-AR" sz="2400" dirty="0" smtClean="0"/>
              <a:t>Cuando un objeto o variable no esta accesible.</a:t>
            </a:r>
          </a:p>
          <a:p>
            <a:endParaRPr lang="es-AR" sz="2800" dirty="0" smtClean="0"/>
          </a:p>
          <a:p>
            <a:endParaRPr lang="es-AR" sz="2800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esVerdad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false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3789040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numero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33.78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301208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obj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null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76692"/>
          </a:xfrm>
        </p:spPr>
        <p:txBody>
          <a:bodyPr/>
          <a:lstStyle/>
          <a:p>
            <a:r>
              <a:rPr lang="es-AR" sz="2800" dirty="0" err="1" smtClean="0"/>
              <a:t>Undefined</a:t>
            </a:r>
            <a:endParaRPr lang="es-AR" sz="2800" dirty="0" smtClean="0"/>
          </a:p>
          <a:p>
            <a:pPr lvl="1"/>
            <a:r>
              <a:rPr lang="es-AR" sz="2400" dirty="0" smtClean="0"/>
              <a:t>Es cuando un objeto o variable existe pero no tiene un valor.</a:t>
            </a:r>
            <a:endParaRPr lang="es-AR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pPr lvl="1"/>
            <a:r>
              <a:rPr lang="es-AR" sz="2400" dirty="0" smtClean="0"/>
              <a:t>Puede ser cualquier tipo de objeto de JavaScript.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 smtClean="0"/>
          </a:p>
          <a:p>
            <a:pPr lvl="1"/>
            <a:r>
              <a:rPr lang="es-AR" sz="2400" dirty="0" smtClean="0"/>
              <a:t>Generalmente usado en funciones.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645024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cosa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3;	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6135687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Avisar()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void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{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alert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"Cuidado!!!"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); }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84296"/>
            <a:ext cx="408487" cy="3927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44336"/>
            <a:ext cx="408487" cy="3927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1" y="4404376"/>
            <a:ext cx="408487" cy="39277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6659"/>
          </a:xfrm>
        </p:spPr>
        <p:txBody>
          <a:bodyPr/>
          <a:lstStyle/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Cadenas de caracteres y/o textos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smtClean="0"/>
              <a:t>Plantillas de </a:t>
            </a:r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Se escriben entre </a:t>
            </a:r>
            <a:r>
              <a:rPr lang="es-AR" sz="2400" b="1" dirty="0" smtClean="0"/>
              <a:t>´</a:t>
            </a:r>
            <a:r>
              <a:rPr lang="es-AR" sz="2400" dirty="0" smtClean="0"/>
              <a:t> (tilde invertido) y la sintaxis sería: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dobles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‘azul’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	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simples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´verde´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invertido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036983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mensaje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‘hola mundo’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//simples o dobles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´&lt;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s-AR" sz="2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${mensaje}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&gt;´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inv.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primitivos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78284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 smtClean="0"/>
              <a:t>Primitivos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Arrays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Tuplas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Let</a:t>
            </a:r>
            <a:r>
              <a:rPr lang="es-ES" dirty="0" smtClean="0"/>
              <a:t> vs. 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7260659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77766"/>
          </a:xfrm>
        </p:spPr>
        <p:txBody>
          <a:bodyPr/>
          <a:lstStyle/>
          <a:p>
            <a:r>
              <a:rPr lang="es-AR" sz="2800" dirty="0" err="1" smtClean="0"/>
              <a:t>Array</a:t>
            </a:r>
            <a:endParaRPr lang="es-AR" sz="2800" dirty="0" smtClean="0"/>
          </a:p>
          <a:p>
            <a:pPr lvl="1"/>
            <a:r>
              <a:rPr lang="es-AR" sz="2400" dirty="0" smtClean="0"/>
              <a:t>Si no se les especifica tipo son ANY.</a:t>
            </a:r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Con esta sintaxis se puede especificar tipo de elementos.</a:t>
            </a:r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91271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= [1,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];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476753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&gt; = [1, 2, 3];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9330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[] = [1, 2, 3];</a:t>
            </a: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57332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[1, 2, 3];</a:t>
            </a:r>
          </a:p>
        </p:txBody>
      </p:sp>
      <p:pic>
        <p:nvPicPr>
          <p:cNvPr id="9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2367" y="5773896"/>
            <a:ext cx="403161" cy="35748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/>
              <a:t>TypeScript</a:t>
            </a:r>
            <a:endParaRPr lang="es-AR" dirty="0" smtClean="0"/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78284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Tuplas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2820164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Tuple</a:t>
            </a:r>
            <a:r>
              <a:rPr lang="es-AR" dirty="0" smtClean="0"/>
              <a:t> / </a:t>
            </a:r>
            <a:r>
              <a:rPr lang="es-AR" dirty="0" err="1" smtClean="0"/>
              <a:t>Tuplas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01177"/>
          </a:xfrm>
        </p:spPr>
        <p:txBody>
          <a:bodyPr/>
          <a:lstStyle/>
          <a:p>
            <a:r>
              <a:rPr lang="es-AR" sz="2800" dirty="0" smtClean="0"/>
              <a:t>Permiten almacenar elementos a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pero con distintos tipos</a:t>
            </a:r>
          </a:p>
          <a:p>
            <a:pPr lvl="1"/>
            <a:r>
              <a:rPr lang="es-AR" sz="2400" dirty="0" smtClean="0"/>
              <a:t>Declaración de </a:t>
            </a:r>
            <a:r>
              <a:rPr lang="es-AR" sz="2400" dirty="0" err="1" smtClean="0"/>
              <a:t>tuplas</a:t>
            </a:r>
            <a:r>
              <a:rPr lang="es-AR" sz="2400" dirty="0" smtClean="0"/>
              <a:t>:</a:t>
            </a:r>
          </a:p>
          <a:p>
            <a:pPr lvl="1"/>
            <a:endParaRPr lang="es-AR" sz="1000" dirty="0" smtClean="0"/>
          </a:p>
          <a:p>
            <a:pPr lvl="1"/>
            <a:endParaRPr lang="es-AR" sz="2400" dirty="0" smtClean="0"/>
          </a:p>
          <a:p>
            <a:pPr lvl="1"/>
            <a:endParaRPr lang="es-AR" sz="1000" dirty="0" smtClean="0"/>
          </a:p>
          <a:p>
            <a:pPr lvl="1"/>
            <a:r>
              <a:rPr lang="es-AR" sz="2400" dirty="0" smtClean="0"/>
              <a:t>Inicialización de </a:t>
            </a:r>
            <a:r>
              <a:rPr lang="es-AR" sz="2400" dirty="0" err="1" smtClean="0"/>
              <a:t>tuplas</a:t>
            </a:r>
            <a:r>
              <a:rPr lang="es-AR" sz="2400" dirty="0" smtClean="0"/>
              <a:t>:</a:t>
            </a:r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endParaRPr lang="es-AR" sz="1000" dirty="0" smtClean="0"/>
          </a:p>
          <a:p>
            <a:pPr lvl="1"/>
            <a:endParaRPr lang="es-AR" sz="1000" dirty="0" smtClean="0"/>
          </a:p>
          <a:p>
            <a:pPr lvl="1"/>
            <a:endParaRPr lang="es-AR" sz="1000" dirty="0" smtClean="0"/>
          </a:p>
          <a:p>
            <a:pPr lvl="1"/>
            <a:r>
              <a:rPr lang="es-AR" sz="2400" dirty="0" smtClean="0"/>
              <a:t>Acceder a los datos de una </a:t>
            </a:r>
            <a:r>
              <a:rPr lang="es-AR" sz="2400" dirty="0" err="1" smtClean="0"/>
              <a:t>tupla</a:t>
            </a:r>
            <a:r>
              <a:rPr lang="es-AR" sz="2400" dirty="0" smtClean="0"/>
              <a:t>:</a:t>
            </a:r>
            <a:endParaRPr lang="es-AR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95686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 [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"hola"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55]; </a:t>
            </a:r>
          </a:p>
          <a:p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 [55,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"hola"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];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2823319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x :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]; 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69" y="4044336"/>
            <a:ext cx="408487" cy="392776"/>
          </a:xfrm>
          <a:prstGeom prst="rect">
            <a:avLst/>
          </a:prstGeom>
        </p:spPr>
      </p:pic>
      <p:pic>
        <p:nvPicPr>
          <p:cNvPr id="9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0687" y="4727702"/>
            <a:ext cx="403161" cy="357482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 bwMode="auto">
          <a:xfrm>
            <a:off x="539552" y="5805264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rta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x [0];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hola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rta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x[1];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55 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78284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Tuplas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Enums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544337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Enum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416320"/>
          </a:xfrm>
        </p:spPr>
        <p:txBody>
          <a:bodyPr/>
          <a:lstStyle/>
          <a:p>
            <a:r>
              <a:rPr lang="es-ES" sz="2800" dirty="0" smtClean="0"/>
              <a:t>Los enumerados en TypeScript solo almacenan números para identificar a las constantes.</a:t>
            </a:r>
          </a:p>
          <a:p>
            <a:pPr lvl="1"/>
            <a:r>
              <a:rPr lang="es-ES" sz="2400" dirty="0" smtClean="0"/>
              <a:t>Sin asignación de valores: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Con asignación de valores: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804735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Rojo, Verde, Azul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2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4941168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 = 2, Verde = 5, Azul = 8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5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78284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Tuplas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Let</a:t>
            </a:r>
            <a:r>
              <a:rPr lang="es-ES" dirty="0">
                <a:solidFill>
                  <a:schemeClr val="accent1"/>
                </a:solidFill>
              </a:rPr>
              <a:t> vs. </a:t>
            </a:r>
            <a:r>
              <a:rPr lang="es-ES" dirty="0" smtClean="0">
                <a:solidFill>
                  <a:schemeClr val="accent1"/>
                </a:solidFill>
              </a:rPr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6508461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58061"/>
          </a:xfrm>
        </p:spPr>
        <p:txBody>
          <a:bodyPr/>
          <a:lstStyle/>
          <a:p>
            <a:r>
              <a:rPr lang="es-ES" sz="2800" dirty="0" smtClean="0"/>
              <a:t>En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hay dos formas de declarar variables </a:t>
            </a:r>
            <a:r>
              <a:rPr lang="es-ES" sz="2800" b="1" i="1" dirty="0" err="1" smtClean="0"/>
              <a:t>var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let</a:t>
            </a:r>
            <a:r>
              <a:rPr lang="es-ES" sz="2800" dirty="0" smtClean="0"/>
              <a:t> :	</a:t>
            </a:r>
          </a:p>
          <a:p>
            <a:pPr lvl="1"/>
            <a:r>
              <a:rPr lang="es-ES" sz="2400" dirty="0" err="1" smtClean="0"/>
              <a:t>var</a:t>
            </a:r>
            <a:r>
              <a:rPr lang="es-ES" sz="2400" dirty="0" smtClean="0"/>
              <a:t> no tiene un ámbito de bloque (es global), mientras que </a:t>
            </a:r>
            <a:r>
              <a:rPr lang="es-ES" sz="2400" dirty="0" err="1" smtClean="0"/>
              <a:t>let</a:t>
            </a:r>
            <a:r>
              <a:rPr lang="es-ES" sz="2400" dirty="0" smtClean="0"/>
              <a:t> sí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var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let</a:t>
            </a:r>
            <a:endParaRPr lang="es-ES" sz="28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573016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456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373216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123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Otros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Tradicionales</a:t>
            </a:r>
          </a:p>
          <a:p>
            <a:pPr lvl="1" eaLnBrk="1" hangingPunct="1">
              <a:defRPr/>
            </a:pPr>
            <a:r>
              <a:rPr lang="es-ES" dirty="0" err="1" smtClean="0"/>
              <a:t>Fat</a:t>
            </a:r>
            <a:r>
              <a:rPr lang="es-ES" dirty="0" smtClean="0"/>
              <a:t> </a:t>
            </a:r>
            <a:r>
              <a:rPr lang="es-ES" dirty="0" err="1" smtClean="0"/>
              <a:t>Arrow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3777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82875"/>
          </a:xfrm>
        </p:spPr>
        <p:txBody>
          <a:bodyPr/>
          <a:lstStyle/>
          <a:p>
            <a:r>
              <a:rPr lang="es-AR" sz="2800" dirty="0" smtClean="0"/>
              <a:t>Sintaxis de una función básica:</a:t>
            </a:r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dirty="0" smtClean="0"/>
              <a:t>Con parámetros opcionales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 smtClean="0"/>
              <a:t>Si no se recibe valor para el parámetro (</a:t>
            </a:r>
            <a:r>
              <a:rPr lang="es-AR" sz="2400" b="1" dirty="0" smtClean="0"/>
              <a:t>?</a:t>
            </a:r>
            <a:r>
              <a:rPr lang="es-AR" sz="2400" dirty="0" smtClean="0"/>
              <a:t>), se asigna </a:t>
            </a:r>
            <a:r>
              <a:rPr lang="es-AR" sz="2400" dirty="0" err="1" smtClean="0"/>
              <a:t>null</a:t>
            </a:r>
            <a:r>
              <a:rPr lang="es-AR" sz="2400" dirty="0" smtClean="0"/>
              <a:t>.</a:t>
            </a:r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Identificador([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447021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70509"/>
          </a:xfrm>
        </p:spPr>
        <p:txBody>
          <a:bodyPr/>
          <a:lstStyle/>
          <a:p>
            <a:r>
              <a:rPr lang="es-AR" sz="2800" dirty="0" smtClean="0"/>
              <a:t>Con parámetros predeterminados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/>
              <a:t>Si no </a:t>
            </a:r>
            <a:r>
              <a:rPr lang="es-AR" sz="2400" dirty="0" smtClean="0"/>
              <a:t>se recibe </a:t>
            </a:r>
            <a:r>
              <a:rPr lang="es-AR" sz="2400" dirty="0"/>
              <a:t>valor para el </a:t>
            </a:r>
            <a:r>
              <a:rPr lang="es-AR" sz="2400" dirty="0" smtClean="0"/>
              <a:t>parámetro, se asigna </a:t>
            </a:r>
            <a:r>
              <a:rPr lang="es-AR" sz="2400" b="1" i="1" dirty="0" smtClean="0"/>
              <a:t>valor</a:t>
            </a:r>
            <a:r>
              <a:rPr lang="es-AR" sz="2400" dirty="0" smtClean="0"/>
              <a:t>.</a:t>
            </a:r>
          </a:p>
          <a:p>
            <a:pPr lvl="1"/>
            <a:endParaRPr lang="es-AR" sz="1000" dirty="0"/>
          </a:p>
          <a:p>
            <a:r>
              <a:rPr lang="es-AR" sz="2800" dirty="0" smtClean="0"/>
              <a:t>Con parámetros REST</a:t>
            </a:r>
          </a:p>
          <a:p>
            <a:endParaRPr lang="es-AR" sz="1000" dirty="0"/>
          </a:p>
          <a:p>
            <a:endParaRPr lang="es-AR" sz="2800" dirty="0" smtClean="0"/>
          </a:p>
          <a:p>
            <a:endParaRPr lang="es-AR" sz="2800" dirty="0"/>
          </a:p>
          <a:p>
            <a:pPr lvl="1"/>
            <a:r>
              <a:rPr lang="es-AR" sz="2400" dirty="0" smtClean="0"/>
              <a:t>Permiten pasar un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parámetros.</a:t>
            </a:r>
            <a:endParaRPr lang="es-AR" sz="2400" dirty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 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valor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4686235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s-AR" sz="2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7768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JS - ES5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41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AR" sz="2800" dirty="0" smtClean="0"/>
              <a:t>Falta de tipado fuerte y estático (tipado dinámico).</a:t>
            </a:r>
          </a:p>
          <a:p>
            <a:r>
              <a:rPr lang="es-AR" sz="2800" dirty="0" smtClean="0"/>
              <a:t>El compilador no te ayuda</a:t>
            </a:r>
          </a:p>
          <a:p>
            <a:pPr lvl="1"/>
            <a:r>
              <a:rPr lang="es-AR" sz="2400" dirty="0" smtClean="0"/>
              <a:t>Hay que ejecutar los test (si se tienen)</a:t>
            </a:r>
          </a:p>
          <a:p>
            <a:r>
              <a:rPr lang="es-AR" sz="2800" dirty="0" smtClean="0"/>
              <a:t>El IDE tampoco te ayuda</a:t>
            </a:r>
          </a:p>
          <a:p>
            <a:pPr lvl="1"/>
            <a:r>
              <a:rPr lang="es-AR" sz="2400" dirty="0" smtClean="0"/>
              <a:t>No se puede refactorizar de forma automática.</a:t>
            </a:r>
          </a:p>
          <a:p>
            <a:pPr lvl="1"/>
            <a:r>
              <a:rPr lang="es-AR" sz="2400" dirty="0" smtClean="0"/>
              <a:t>El auto completado es muy limitado.</a:t>
            </a:r>
          </a:p>
          <a:p>
            <a:pPr lvl="1"/>
            <a:r>
              <a:rPr lang="es-AR" sz="2400" dirty="0" smtClean="0"/>
              <a:t>No se puede navegar a la implementación.</a:t>
            </a:r>
            <a:endParaRPr lang="es-AR" sz="2800" dirty="0" smtClean="0"/>
          </a:p>
          <a:p>
            <a:r>
              <a:rPr lang="es-AR" sz="2800" dirty="0" smtClean="0"/>
              <a:t>La herencia no es limpia (con prototipos).    </a:t>
            </a:r>
          </a:p>
          <a:p>
            <a:r>
              <a:rPr lang="es-AR" sz="2800" dirty="0" smtClean="0"/>
              <a:t>Los patrones de diseño OO no se pueden aplicar directamente.</a:t>
            </a:r>
          </a:p>
          <a:p>
            <a:pPr>
              <a:defRPr/>
            </a:pPr>
            <a:r>
              <a:rPr lang="es-AR" sz="2800" dirty="0" smtClean="0"/>
              <a:t>Falta de interfaces y módulos.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Como variables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saludar =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Hola Mundo!!!"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endParaRPr lang="es-AR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console.log(saludar());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//Hola Mundo!!!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Cuadrado(a: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 * a; 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Cuadrado;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(2));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//4</a:t>
            </a:r>
          </a:p>
        </p:txBody>
      </p:sp>
    </p:spTree>
    <p:extLst>
      <p:ext uri="{BB962C8B-B14F-4D97-AF65-F5344CB8AC3E}">
        <p14:creationId xmlns:p14="http://schemas.microsoft.com/office/powerpoint/2010/main" val="316999889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47821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Tradicionales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Fat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Arrow</a:t>
            </a:r>
            <a:r>
              <a:rPr lang="es-ES" dirty="0" smtClean="0">
                <a:solidFill>
                  <a:schemeClr val="accent1"/>
                </a:solidFill>
              </a:rPr>
              <a:t> (función flecha)</a:t>
            </a:r>
          </a:p>
        </p:txBody>
      </p:sp>
    </p:spTree>
    <p:extLst>
      <p:ext uri="{BB962C8B-B14F-4D97-AF65-F5344CB8AC3E}">
        <p14:creationId xmlns:p14="http://schemas.microsoft.com/office/powerpoint/2010/main" val="3309581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07360"/>
          </a:xfrm>
        </p:spPr>
        <p:txBody>
          <a:bodyPr/>
          <a:lstStyle/>
          <a:p>
            <a:r>
              <a:rPr lang="es-AR" sz="2800" dirty="0" smtClean="0"/>
              <a:t>El nombre de ‘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’ </a:t>
            </a:r>
            <a:r>
              <a:rPr lang="es-AR" sz="2800" b="1" dirty="0" smtClean="0"/>
              <a:t>=&gt;</a:t>
            </a:r>
            <a:r>
              <a:rPr lang="es-AR" sz="2800" dirty="0" smtClean="0"/>
              <a:t>  surge como oposición a las ‘flechas finas’  </a:t>
            </a:r>
            <a:r>
              <a:rPr lang="es-AR" sz="2800" b="1" dirty="0" smtClean="0"/>
              <a:t>-&gt;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Son funciones cuyo propósito es:</a:t>
            </a:r>
          </a:p>
          <a:p>
            <a:pPr lvl="1"/>
            <a:r>
              <a:rPr lang="es-AR" sz="2400" dirty="0" smtClean="0"/>
              <a:t>Omitir las palabras </a:t>
            </a:r>
            <a:r>
              <a:rPr lang="es-AR" sz="2400" b="1" i="1" dirty="0" err="1" smtClean="0"/>
              <a:t>function</a:t>
            </a:r>
            <a:r>
              <a:rPr lang="es-AR" sz="2400" dirty="0" smtClean="0"/>
              <a:t> y </a:t>
            </a:r>
            <a:r>
              <a:rPr lang="es-AR" sz="2400" b="1" i="1" dirty="0" err="1" smtClean="0"/>
              <a:t>return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Implementar el </a:t>
            </a:r>
            <a:r>
              <a:rPr lang="es-AR" sz="2400" b="1" i="1" dirty="0" err="1" smtClean="0"/>
              <a:t>this</a:t>
            </a:r>
            <a:r>
              <a:rPr lang="es-AR" sz="2400" dirty="0" smtClean="0"/>
              <a:t> léxico.</a:t>
            </a:r>
          </a:p>
          <a:p>
            <a:r>
              <a:rPr lang="es-AR" sz="2800" dirty="0" smtClean="0"/>
              <a:t>Parámetros con 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:</a:t>
            </a:r>
          </a:p>
          <a:p>
            <a:endParaRPr lang="es-AR" sz="28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r>
              <a:rPr lang="es-AR" sz="2800" dirty="0" smtClean="0"/>
              <a:t>Parámetros con funciones ‘normales’:</a:t>
            </a:r>
            <a:endParaRPr lang="es-AR" sz="28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4077072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sin parámetros, lleva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un parámetro, puede no llevar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varios parámetros, lleva paréntesis.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5805264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51933"/>
          </a:xfrm>
        </p:spPr>
        <p:txBody>
          <a:bodyPr/>
          <a:lstStyle/>
          <a:p>
            <a:r>
              <a:rPr lang="es-AR" sz="2800" dirty="0" smtClean="0"/>
              <a:t>Implementar el cuerpo: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1000" dirty="0" smtClean="0"/>
          </a:p>
          <a:p>
            <a:pPr lvl="1"/>
            <a:r>
              <a:rPr lang="es-ES" sz="2400" dirty="0" smtClean="0"/>
              <a:t>El bloque de instrucciones se comporta como un cuerpo de función normal. </a:t>
            </a:r>
          </a:p>
          <a:p>
            <a:pPr lvl="1"/>
            <a:r>
              <a:rPr lang="es-ES" sz="2400" dirty="0" smtClean="0"/>
              <a:t>Con un cuerpo de expresión, la expresión siempre se devuelve implícitamente.  Se puede omitir el </a:t>
            </a:r>
            <a:r>
              <a:rPr lang="es-ES" sz="2400" b="1" i="1" dirty="0" err="1" smtClean="0"/>
              <a:t>return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Tener un cuerpo de bloque agregado a un un cuerpo de expresión significa que la expresión retornada es un objeto literal. Se debe poner entre paréntesis.</a:t>
            </a:r>
            <a:endParaRPr lang="es-AR" sz="24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194993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x * x;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bloque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x * x;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expresión, equivalente al anterior.</a:t>
            </a: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584765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res = () =&gt; { 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juan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"edad"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23) };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5444"/>
          </a:xfrm>
        </p:spPr>
        <p:txBody>
          <a:bodyPr/>
          <a:lstStyle/>
          <a:p>
            <a:r>
              <a:rPr lang="es-ES" sz="2800" dirty="0" smtClean="0"/>
              <a:t>Hasta las funciones flecha, cada nueva función define su propio valor de </a:t>
            </a:r>
            <a:r>
              <a:rPr lang="es-ES" sz="2800" b="1" i="1" dirty="0" err="1" smtClean="0"/>
              <a:t>this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Un nuevo objeto en el caso de un constructor</a:t>
            </a:r>
          </a:p>
          <a:p>
            <a:pPr lvl="1"/>
            <a:r>
              <a:rPr lang="es-ES" sz="2400" dirty="0" smtClean="0"/>
              <a:t>indefinido en llamadas de función de modo estricto</a:t>
            </a:r>
          </a:p>
          <a:p>
            <a:pPr lvl="1"/>
            <a:r>
              <a:rPr lang="es-ES" sz="2400" dirty="0" smtClean="0"/>
              <a:t>etc. </a:t>
            </a:r>
          </a:p>
          <a:p>
            <a:r>
              <a:rPr lang="es-ES" sz="2800" dirty="0" smtClean="0"/>
              <a:t>Esto resulta ser muy molesto con un estilo orientado a objetos de programación.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98227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Flecha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/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TypeScript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5810702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08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2800" dirty="0" smtClean="0"/>
              <a:t>(1/2)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09700"/>
            <a:ext cx="8763000" cy="3268587"/>
          </a:xfrm>
        </p:spPr>
        <p:txBody>
          <a:bodyPr/>
          <a:lstStyle/>
          <a:p>
            <a:r>
              <a:rPr lang="es-ES" sz="2400" b="1" dirty="0" smtClean="0"/>
              <a:t>TypeScript</a:t>
            </a:r>
            <a:r>
              <a:rPr lang="es-ES" sz="2400" dirty="0" smtClean="0"/>
              <a:t> es un lenguaje de programación de código abierto desarrollado y mantenido por Microsoft, que permite crear aplicaciones web robustas en JavaScript.</a:t>
            </a:r>
          </a:p>
          <a:p>
            <a:r>
              <a:rPr lang="es-ES" sz="2400" b="1" dirty="0" smtClean="0"/>
              <a:t>TypeScript</a:t>
            </a:r>
            <a:r>
              <a:rPr lang="es-ES" sz="2400" dirty="0" smtClean="0"/>
              <a:t> no requiere de ningún tipo de plugin, puesto que lo que hace es generar código JavaScript que se ejecuta en cualquier navegador, plataforma o </a:t>
            </a:r>
            <a:r>
              <a:rPr lang="es-AR" sz="2400" dirty="0" smtClean="0"/>
              <a:t>sistema operativo.</a:t>
            </a:r>
          </a:p>
          <a:p>
            <a:r>
              <a:rPr lang="es-ES" sz="2400" b="1" dirty="0" smtClean="0"/>
              <a:t>TypeScript </a:t>
            </a:r>
            <a:r>
              <a:rPr lang="es-ES" sz="2400" dirty="0" smtClean="0"/>
              <a:t>es un "transpilador", es decir, un compilador que se encarga de traducir las instrucciones de un lenguaje a otro</a:t>
            </a:r>
            <a:r>
              <a:rPr lang="es-AR" sz="2400" dirty="0" smtClean="0"/>
              <a:t>.</a:t>
            </a:r>
            <a:endParaRPr lang="es-AR" sz="2200" dirty="0" smtClean="0"/>
          </a:p>
        </p:txBody>
      </p:sp>
      <p:pic>
        <p:nvPicPr>
          <p:cNvPr id="5" name="Picture 6" descr="Resultado de imagen para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0" y="4437112"/>
            <a:ext cx="28575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2800" dirty="0" smtClean="0"/>
              <a:t>(2/2)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6578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Añade tipos estáticos a JavaScript ES6</a:t>
            </a:r>
          </a:p>
          <a:p>
            <a:pPr marL="742950" lvl="2"/>
            <a:r>
              <a:rPr lang="es-AR" sz="2400" dirty="0" smtClean="0"/>
              <a:t>Inferencias de tipos</a:t>
            </a:r>
          </a:p>
          <a:p>
            <a:pPr marL="742950" lvl="2"/>
            <a:r>
              <a:rPr lang="es-AR" sz="2400" dirty="0" smtClean="0"/>
              <a:t>Tipos opcionales</a:t>
            </a:r>
          </a:p>
          <a:p>
            <a:r>
              <a:rPr lang="es-AR" sz="2800" dirty="0" smtClean="0"/>
              <a:t>El compilador genera código JavaScript ES5 (Navegadores actuales)</a:t>
            </a:r>
          </a:p>
          <a:p>
            <a:r>
              <a:rPr lang="es-AR" sz="2800" dirty="0" smtClean="0"/>
              <a:t>Orientado a Objetos con clases. (No como ES5)</a:t>
            </a:r>
          </a:p>
          <a:p>
            <a:r>
              <a:rPr lang="es-AR" sz="2800" dirty="0" smtClean="0"/>
              <a:t>Anotaciones (ES7)</a:t>
            </a:r>
          </a:p>
          <a:p>
            <a:pPr>
              <a:defRPr/>
            </a:pPr>
            <a:endParaRPr lang="es-AR" sz="2800" dirty="0" smtClean="0"/>
          </a:p>
          <a:p>
            <a:pPr>
              <a:defRPr/>
            </a:pPr>
            <a:endParaRPr lang="es-AR" dirty="0"/>
          </a:p>
        </p:txBody>
      </p:sp>
      <p:pic>
        <p:nvPicPr>
          <p:cNvPr id="4" name="Picture 2" descr="ES5, ES6, and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3647728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/>
              <a:t>IDEs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771370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2800" dirty="0" smtClean="0"/>
              <a:t>(1/4)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42782"/>
          </a:xfrm>
        </p:spPr>
        <p:txBody>
          <a:bodyPr/>
          <a:lstStyle/>
          <a:p>
            <a:r>
              <a:rPr lang="es-ES" sz="2800" dirty="0" smtClean="0"/>
              <a:t>Se necesita la instalación de un servidor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Para descargar </a:t>
            </a:r>
            <a:r>
              <a:rPr lang="es-ES" sz="2800" dirty="0" err="1" smtClean="0"/>
              <a:t>NodeJS</a:t>
            </a:r>
            <a:r>
              <a:rPr lang="es-ES" sz="2800" dirty="0" smtClean="0"/>
              <a:t> hay que ir a </a:t>
            </a:r>
            <a:r>
              <a:rPr lang="es-ES" sz="2800" dirty="0" smtClean="0">
                <a:hlinkClick r:id="rId3"/>
              </a:rPr>
              <a:t>nodejs.org</a:t>
            </a:r>
            <a:r>
              <a:rPr lang="es-ES" sz="2800" dirty="0" smtClean="0"/>
              <a:t>. </a:t>
            </a:r>
          </a:p>
          <a:p>
            <a:pPr lvl="1"/>
            <a:r>
              <a:rPr lang="es-ES" sz="2400" dirty="0" smtClean="0"/>
              <a:t>Una vez instalado, comprobaremos la instalación escribiendo sobre la terminal el comando:</a:t>
            </a:r>
          </a:p>
          <a:p>
            <a:pPr lvl="1"/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lvl="1"/>
            <a:r>
              <a:rPr lang="es-ES" sz="2400" dirty="0" smtClean="0"/>
              <a:t>Si indica la versión de </a:t>
            </a:r>
            <a:r>
              <a:rPr lang="es-ES" sz="2400" dirty="0" err="1" smtClean="0"/>
              <a:t>NodeJS</a:t>
            </a:r>
            <a:r>
              <a:rPr lang="es-ES" sz="2400" dirty="0" smtClean="0"/>
              <a:t>, el siguiente paso es la descarga de TypeScript, con el gestor de paquetes </a:t>
            </a:r>
            <a:r>
              <a:rPr lang="es-ES" sz="2400" b="1" i="1" dirty="0" err="1" smtClean="0"/>
              <a:t>npm</a:t>
            </a:r>
            <a:r>
              <a:rPr lang="es-AR" sz="2400" dirty="0" smtClean="0"/>
              <a:t>.</a:t>
            </a:r>
          </a:p>
          <a:p>
            <a:pPr lvl="1"/>
            <a:endParaRPr lang="es-AR" sz="1000" dirty="0" smtClean="0"/>
          </a:p>
          <a:p>
            <a:pPr lvl="1">
              <a:buNone/>
            </a:pPr>
            <a:endParaRPr lang="es-ES" sz="2400" dirty="0" smtClean="0"/>
          </a:p>
          <a:p>
            <a:pPr lvl="1">
              <a:buNone/>
            </a:pPr>
            <a:endParaRPr lang="es-ES" sz="1000" dirty="0" smtClean="0"/>
          </a:p>
          <a:p>
            <a:pPr lvl="1"/>
            <a:r>
              <a:rPr lang="es-ES" sz="2400" dirty="0" smtClean="0"/>
              <a:t>Se verifica con:</a:t>
            </a:r>
            <a:endParaRPr lang="es-AR" sz="24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3327374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node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491155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npm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-g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typescript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602128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3498</TotalTime>
  <Words>1940</Words>
  <Application>Microsoft Office PowerPoint</Application>
  <PresentationFormat>Presentación en pantalla (4:3)</PresentationFormat>
  <Paragraphs>465</Paragraphs>
  <Slides>47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</vt:lpstr>
      <vt:lpstr>Franklin Gothic Book</vt:lpstr>
      <vt:lpstr>Franklin Gothic Medium</vt:lpstr>
      <vt:lpstr>Times New Roman</vt:lpstr>
      <vt:lpstr>Wingdings</vt:lpstr>
      <vt:lpstr>Wingdings 3</vt:lpstr>
      <vt:lpstr>PlantillaUTN</vt:lpstr>
      <vt:lpstr>2_VS_NET Launch Template</vt:lpstr>
      <vt:lpstr>Maximiliano Neiner</vt:lpstr>
      <vt:lpstr>Temas a Tratar</vt:lpstr>
      <vt:lpstr>Temas a Tratar</vt:lpstr>
      <vt:lpstr>JS - ES5</vt:lpstr>
      <vt:lpstr>Temas a Tratar</vt:lpstr>
      <vt:lpstr>TypeScript (1/2)</vt:lpstr>
      <vt:lpstr>TypeScript (2/2)</vt:lpstr>
      <vt:lpstr>Temas a Tratar</vt:lpstr>
      <vt:lpstr>Instalación de TypeScript (1/4)</vt:lpstr>
      <vt:lpstr>Instalación de TypeScript (2/4)</vt:lpstr>
      <vt:lpstr>Instalación de TypeScript (3/4)</vt:lpstr>
      <vt:lpstr>Instalación de TypeScript (4/4)</vt:lpstr>
      <vt:lpstr>Presentación de PowerPoint</vt:lpstr>
      <vt:lpstr>Temas a Tratar</vt:lpstr>
      <vt:lpstr>IDE (1/4)</vt:lpstr>
      <vt:lpstr>IDE (2/4)</vt:lpstr>
      <vt:lpstr>IDE (3/4)</vt:lpstr>
      <vt:lpstr>IDE (4/4)</vt:lpstr>
      <vt:lpstr>Presentación de PowerPoint</vt:lpstr>
      <vt:lpstr>Temas a Tratar</vt:lpstr>
      <vt:lpstr>Tipos de datos</vt:lpstr>
      <vt:lpstr>Tipos Basicos</vt:lpstr>
      <vt:lpstr>Temas a Tratar</vt:lpstr>
      <vt:lpstr>Tipos Primitivos (1/3)</vt:lpstr>
      <vt:lpstr>Tipos Primitivos (2/3)</vt:lpstr>
      <vt:lpstr>Tipos Primitivos (3/3)</vt:lpstr>
      <vt:lpstr>Presentación de PowerPoint</vt:lpstr>
      <vt:lpstr>Temas a Tratar</vt:lpstr>
      <vt:lpstr>Arrays</vt:lpstr>
      <vt:lpstr>Temas a Tratar</vt:lpstr>
      <vt:lpstr>Tuple / Tuplas</vt:lpstr>
      <vt:lpstr>Temas a Tratar</vt:lpstr>
      <vt:lpstr>Enum</vt:lpstr>
      <vt:lpstr>Temas a Tratar</vt:lpstr>
      <vt:lpstr>LET</vt:lpstr>
      <vt:lpstr>Presentación de PowerPoint</vt:lpstr>
      <vt:lpstr>Temas a Tratar</vt:lpstr>
      <vt:lpstr>Funciones (1/3)</vt:lpstr>
      <vt:lpstr>Funciones (2/3)</vt:lpstr>
      <vt:lpstr>Funciones (3/3)</vt:lpstr>
      <vt:lpstr>Presentación de PowerPoint</vt:lpstr>
      <vt:lpstr>Temas a Tratar</vt:lpstr>
      <vt:lpstr>Fat Arrow</vt:lpstr>
      <vt:lpstr>Fat Arrow</vt:lpstr>
      <vt:lpstr>Fat Arrow</vt:lpstr>
      <vt:lpstr>Presentación de PowerPoint</vt:lpstr>
      <vt:lpstr>Ejercitación</vt:lpstr>
    </vt:vector>
  </TitlesOfParts>
  <Company>Max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01</dc:subject>
  <dc:creator>Neiner, Maximiliano</dc:creator>
  <cp:lastModifiedBy>Usuario de Windows</cp:lastModifiedBy>
  <cp:revision>283</cp:revision>
  <dcterms:created xsi:type="dcterms:W3CDTF">2010-03-12T12:22:54Z</dcterms:created>
  <dcterms:modified xsi:type="dcterms:W3CDTF">2017-06-02T14:14:40Z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