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7" r:id="rId4"/>
    <p:sldId id="266" r:id="rId5"/>
    <p:sldId id="269" r:id="rId6"/>
    <p:sldId id="275" r:id="rId7"/>
    <p:sldId id="270" r:id="rId8"/>
    <p:sldId id="271" r:id="rId9"/>
    <p:sldId id="272" r:id="rId10"/>
    <p:sldId id="278" r:id="rId11"/>
    <p:sldId id="273" r:id="rId12"/>
    <p:sldId id="257" r:id="rId13"/>
    <p:sldId id="265" r:id="rId14"/>
    <p:sldId id="274" r:id="rId15"/>
    <p:sldId id="260" r:id="rId16"/>
    <p:sldId id="276" r:id="rId17"/>
    <p:sldId id="261" r:id="rId18"/>
    <p:sldId id="258" r:id="rId19"/>
    <p:sldId id="286" r:id="rId20"/>
    <p:sldId id="259" r:id="rId21"/>
    <p:sldId id="263" r:id="rId22"/>
    <p:sldId id="262" r:id="rId23"/>
    <p:sldId id="287" r:id="rId24"/>
    <p:sldId id="281" r:id="rId25"/>
    <p:sldId id="279" r:id="rId26"/>
    <p:sldId id="282" r:id="rId27"/>
    <p:sldId id="283" r:id="rId28"/>
    <p:sldId id="284" r:id="rId29"/>
    <p:sldId id="285" r:id="rId30"/>
    <p:sldId id="288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>
        <p:scale>
          <a:sx n="79" d="100"/>
          <a:sy n="79" d="100"/>
        </p:scale>
        <p:origin x="-1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720" y="-22844"/>
            <a:ext cx="132501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 txBox="1">
            <a:spLocks/>
          </p:cNvSpPr>
          <p:nvPr/>
        </p:nvSpPr>
        <p:spPr>
          <a:xfrm>
            <a:off x="1487488" y="5949279"/>
            <a:ext cx="10164316" cy="925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	</a:t>
            </a:r>
            <a:r>
              <a:rPr lang="es-AR" dirty="0" smtClean="0">
                <a:solidFill>
                  <a:schemeClr val="tx1"/>
                </a:solidFill>
              </a:rPr>
              <a:t>														</a:t>
            </a:r>
            <a:r>
              <a:rPr lang="es-AR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Matias</a:t>
            </a:r>
            <a:r>
              <a:rPr lang="es-AR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Ramos</a:t>
            </a:r>
            <a:endParaRPr lang="es-AR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7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2656" y="57222"/>
            <a:ext cx="9307760" cy="1643586"/>
          </a:xfrm>
        </p:spPr>
        <p:txBody>
          <a:bodyPr/>
          <a:lstStyle/>
          <a:p>
            <a:r>
              <a:rPr lang="es-AR" b="1" dirty="0" smtClean="0"/>
              <a:t>   		 (Es5)  		Orientado a objetos</a:t>
            </a:r>
            <a:br>
              <a:rPr lang="es-AR" b="1" dirty="0" smtClean="0"/>
            </a:br>
            <a:r>
              <a:rPr lang="es-AR" b="1" dirty="0"/>
              <a:t>	</a:t>
            </a:r>
            <a:r>
              <a:rPr lang="es-AR" b="1" dirty="0" smtClean="0"/>
              <a:t>									</a:t>
            </a:r>
            <a:r>
              <a:rPr lang="es-AR" sz="1600" b="1" dirty="0" smtClean="0"/>
              <a:t>Con prototipos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856" y="1173111"/>
            <a:ext cx="9926624" cy="4920185"/>
          </a:xfrm>
        </p:spPr>
        <p:txBody>
          <a:bodyPr anchor="ctr"/>
          <a:lstStyle/>
          <a:p>
            <a:r>
              <a:rPr lang="es-AR" sz="2400" dirty="0" smtClean="0">
                <a:solidFill>
                  <a:schemeClr val="tx1"/>
                </a:solidFill>
              </a:rPr>
              <a:t>La herencia no es limpia. </a:t>
            </a:r>
          </a:p>
          <a:p>
            <a:r>
              <a:rPr lang="es-AR" sz="2400" dirty="0" smtClean="0">
                <a:solidFill>
                  <a:schemeClr val="tx1"/>
                </a:solidFill>
              </a:rPr>
              <a:t>Los patrones de diseño OO no se pueden aplicar directamente.</a:t>
            </a:r>
          </a:p>
          <a:p>
            <a:pPr lvl="1"/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Resultado de imagen para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6" y="0"/>
            <a:ext cx="1115889" cy="11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8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188" y="0"/>
            <a:ext cx="8534400" cy="1507067"/>
          </a:xfrm>
        </p:spPr>
        <p:txBody>
          <a:bodyPr/>
          <a:lstStyle/>
          <a:p>
            <a:r>
              <a:rPr lang="es-AR" b="1" dirty="0" smtClean="0"/>
              <a:t>					¿</a:t>
            </a:r>
            <a:r>
              <a:rPr lang="es-AR" b="1" dirty="0"/>
              <a:t>Qué es </a:t>
            </a:r>
            <a:r>
              <a:rPr lang="es-AR" b="1" dirty="0" err="1"/>
              <a:t>TypeScript</a:t>
            </a:r>
            <a:r>
              <a:rPr lang="es-AR" b="1" dirty="0" smtClean="0"/>
              <a:t>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188" y="1340768"/>
            <a:ext cx="8534400" cy="3615267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tx1"/>
                </a:solidFill>
              </a:rPr>
              <a:t>TypeScript</a:t>
            </a:r>
            <a:r>
              <a:rPr lang="es-AR" dirty="0">
                <a:solidFill>
                  <a:schemeClr val="tx1"/>
                </a:solidFill>
              </a:rPr>
              <a:t> es un lenguaje de programación de código abierto desarrollado y mantenido por Microsoft. </a:t>
            </a:r>
          </a:p>
          <a:p>
            <a:r>
              <a:rPr lang="es-AR" dirty="0">
                <a:solidFill>
                  <a:schemeClr val="tx1"/>
                </a:solidFill>
              </a:rPr>
              <a:t>Es un </a:t>
            </a:r>
            <a:r>
              <a:rPr lang="es-AR" dirty="0" err="1">
                <a:solidFill>
                  <a:schemeClr val="tx1"/>
                </a:solidFill>
              </a:rPr>
              <a:t>superset</a:t>
            </a:r>
            <a:r>
              <a:rPr lang="es-AR" dirty="0">
                <a:solidFill>
                  <a:schemeClr val="tx1"/>
                </a:solidFill>
              </a:rPr>
              <a:t> estricto de JavaScript, y añade, de manera opcional, </a:t>
            </a:r>
            <a:r>
              <a:rPr lang="es-AR" dirty="0" err="1">
                <a:solidFill>
                  <a:schemeClr val="tx1"/>
                </a:solidFill>
              </a:rPr>
              <a:t>tipado</a:t>
            </a:r>
            <a:r>
              <a:rPr lang="es-AR" dirty="0">
                <a:solidFill>
                  <a:schemeClr val="tx1"/>
                </a:solidFill>
              </a:rPr>
              <a:t> estáticos y herramientas que ayudan a desarrollar a través de metodologías de programación orientada a objetos basado en clases. </a:t>
            </a:r>
          </a:p>
          <a:p>
            <a:r>
              <a:rPr lang="es-AR" dirty="0">
                <a:solidFill>
                  <a:schemeClr val="tx1"/>
                </a:solidFill>
              </a:rPr>
              <a:t>puede ser utilizado para desarrollar aplicaciones en JavaScript para el lado del cliente o en el servidor a través de Node.js.</a:t>
            </a:r>
          </a:p>
        </p:txBody>
      </p:sp>
      <p:pic>
        <p:nvPicPr>
          <p:cNvPr id="6150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34393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Resultado de imagen para type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102" name="Picture 6" descr="Resultado de imagen para type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03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3188" y="0"/>
            <a:ext cx="8534400" cy="1507067"/>
          </a:xfrm>
        </p:spPr>
        <p:txBody>
          <a:bodyPr/>
          <a:lstStyle/>
          <a:p>
            <a:r>
              <a:rPr lang="es-AR" b="1" dirty="0" smtClean="0"/>
              <a:t>					Características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3188" y="1340768"/>
            <a:ext cx="8534400" cy="3615267"/>
          </a:xfrm>
        </p:spPr>
        <p:txBody>
          <a:bodyPr/>
          <a:lstStyle/>
          <a:p>
            <a:pPr marL="285750" lvl="1"/>
            <a:r>
              <a:rPr lang="es-AR" sz="2000" dirty="0">
                <a:solidFill>
                  <a:schemeClr val="tx1"/>
                </a:solidFill>
              </a:rPr>
              <a:t>Añade tipos estáticos a JavaScript ES6</a:t>
            </a:r>
          </a:p>
          <a:p>
            <a:pPr marL="742950" lvl="2"/>
            <a:r>
              <a:rPr lang="es-AR" sz="1800" dirty="0">
                <a:solidFill>
                  <a:schemeClr val="tx1"/>
                </a:solidFill>
              </a:rPr>
              <a:t>Inferencias de tipos</a:t>
            </a:r>
          </a:p>
          <a:p>
            <a:pPr marL="742950" lvl="2"/>
            <a:r>
              <a:rPr lang="es-AR" sz="1800" dirty="0">
                <a:solidFill>
                  <a:schemeClr val="tx1"/>
                </a:solidFill>
              </a:rPr>
              <a:t>Tipos opcionales</a:t>
            </a:r>
          </a:p>
          <a:p>
            <a:r>
              <a:rPr lang="es-AR" dirty="0">
                <a:solidFill>
                  <a:schemeClr val="tx1"/>
                </a:solidFill>
              </a:rPr>
              <a:t>El compilador genera código JavaScript ES5 (Navegadores actuales)</a:t>
            </a:r>
          </a:p>
          <a:p>
            <a:r>
              <a:rPr lang="es-AR" dirty="0">
                <a:solidFill>
                  <a:schemeClr val="tx1"/>
                </a:solidFill>
              </a:rPr>
              <a:t>Orientado a Objetos con clases. (No como ES5)</a:t>
            </a:r>
          </a:p>
          <a:p>
            <a:r>
              <a:rPr lang="es-AR" dirty="0">
                <a:solidFill>
                  <a:schemeClr val="tx1"/>
                </a:solidFill>
              </a:rPr>
              <a:t>Anotaciones (ES7)</a:t>
            </a:r>
          </a:p>
        </p:txBody>
      </p:sp>
      <p:sp>
        <p:nvSpPr>
          <p:cNvPr id="4" name="AutoShape 2" descr="Resultado de imagen para typescri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102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5, ES6, and Type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3210272"/>
            <a:ext cx="3647728" cy="364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59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0"/>
            <a:ext cx="10859550" cy="1507067"/>
          </a:xfrm>
        </p:spPr>
        <p:txBody>
          <a:bodyPr/>
          <a:lstStyle/>
          <a:p>
            <a:pPr algn="ctr"/>
            <a:r>
              <a:rPr lang="es-AR" b="1" dirty="0" smtClean="0"/>
              <a:t>Case java vs clase </a:t>
            </a:r>
            <a:r>
              <a:rPr lang="es-AR" b="1" dirty="0" err="1" smtClean="0"/>
              <a:t>ts</a:t>
            </a:r>
            <a:endParaRPr lang="es-AR" b="1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76" y="1507067"/>
            <a:ext cx="5040560" cy="472132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98" y="1507067"/>
            <a:ext cx="5056172" cy="4721326"/>
          </a:xfrm>
          <a:prstGeom prst="rect">
            <a:avLst/>
          </a:prstGeom>
        </p:spPr>
      </p:pic>
      <p:grpSp>
        <p:nvGrpSpPr>
          <p:cNvPr id="14" name="Grupo 13"/>
          <p:cNvGrpSpPr>
            <a:grpSpLocks/>
          </p:cNvGrpSpPr>
          <p:nvPr/>
        </p:nvGrpSpPr>
        <p:grpSpPr>
          <a:xfrm>
            <a:off x="695400" y="1373511"/>
            <a:ext cx="8187448" cy="504056"/>
            <a:chOff x="695400" y="1373511"/>
            <a:chExt cx="8187448" cy="504056"/>
          </a:xfrm>
        </p:grpSpPr>
        <p:sp>
          <p:nvSpPr>
            <p:cNvPr id="11" name="Elipse 10"/>
            <p:cNvSpPr/>
            <p:nvPr/>
          </p:nvSpPr>
          <p:spPr>
            <a:xfrm>
              <a:off x="6650600" y="1373511"/>
              <a:ext cx="2232248" cy="50405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Elipse 12"/>
            <p:cNvSpPr/>
            <p:nvPr/>
          </p:nvSpPr>
          <p:spPr>
            <a:xfrm>
              <a:off x="695400" y="1373511"/>
              <a:ext cx="2232248" cy="504056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2217291" y="1877567"/>
            <a:ext cx="7839149" cy="615329"/>
            <a:chOff x="2217291" y="1877567"/>
            <a:chExt cx="7839149" cy="615329"/>
          </a:xfrm>
        </p:grpSpPr>
        <p:sp>
          <p:nvSpPr>
            <p:cNvPr id="15" name="Elipse 14"/>
            <p:cNvSpPr/>
            <p:nvPr/>
          </p:nvSpPr>
          <p:spPr>
            <a:xfrm>
              <a:off x="2217291" y="1877567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Elipse 15"/>
            <p:cNvSpPr/>
            <p:nvPr/>
          </p:nvSpPr>
          <p:spPr>
            <a:xfrm>
              <a:off x="7802728" y="1877567"/>
              <a:ext cx="2253712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559496" y="2555730"/>
            <a:ext cx="7560840" cy="615330"/>
            <a:chOff x="1559496" y="2555730"/>
            <a:chExt cx="7560840" cy="615330"/>
          </a:xfrm>
        </p:grpSpPr>
        <p:sp>
          <p:nvSpPr>
            <p:cNvPr id="18" name="Elipse 17"/>
            <p:cNvSpPr/>
            <p:nvPr/>
          </p:nvSpPr>
          <p:spPr>
            <a:xfrm>
              <a:off x="1559496" y="2555731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Elipse 19"/>
            <p:cNvSpPr/>
            <p:nvPr/>
          </p:nvSpPr>
          <p:spPr>
            <a:xfrm>
              <a:off x="6960096" y="2555730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014836" y="3856073"/>
            <a:ext cx="7200800" cy="759219"/>
            <a:chOff x="2014836" y="3856073"/>
            <a:chExt cx="7200800" cy="759219"/>
          </a:xfrm>
        </p:grpSpPr>
        <p:sp>
          <p:nvSpPr>
            <p:cNvPr id="22" name="Elipse 21"/>
            <p:cNvSpPr/>
            <p:nvPr/>
          </p:nvSpPr>
          <p:spPr>
            <a:xfrm>
              <a:off x="2014836" y="3856073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Elipse 22"/>
            <p:cNvSpPr/>
            <p:nvPr/>
          </p:nvSpPr>
          <p:spPr>
            <a:xfrm>
              <a:off x="7055396" y="3999963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961779" y="5219250"/>
            <a:ext cx="8318797" cy="615329"/>
            <a:chOff x="2961779" y="5219250"/>
            <a:chExt cx="8318797" cy="615329"/>
          </a:xfrm>
        </p:grpSpPr>
        <p:sp>
          <p:nvSpPr>
            <p:cNvPr id="25" name="Elipse 24"/>
            <p:cNvSpPr/>
            <p:nvPr/>
          </p:nvSpPr>
          <p:spPr>
            <a:xfrm>
              <a:off x="2961779" y="5219250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Elipse 25"/>
            <p:cNvSpPr/>
            <p:nvPr/>
          </p:nvSpPr>
          <p:spPr>
            <a:xfrm>
              <a:off x="9120336" y="5219250"/>
              <a:ext cx="2160240" cy="615329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8" name="Picture 6" descr="Resultado de imagen para type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753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1384" y="0"/>
            <a:ext cx="10859550" cy="1507067"/>
          </a:xfrm>
        </p:spPr>
        <p:txBody>
          <a:bodyPr/>
          <a:lstStyle/>
          <a:p>
            <a:pPr algn="ctr"/>
            <a:r>
              <a:rPr lang="es-AR" b="1" dirty="0" smtClean="0"/>
              <a:t>Case TS compilada</a:t>
            </a:r>
            <a:endParaRPr lang="es-AR" b="1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556726"/>
            <a:ext cx="5056172" cy="4721326"/>
          </a:xfrm>
          <a:prstGeom prst="rect">
            <a:avLst/>
          </a:prstGeom>
        </p:spPr>
      </p:pic>
      <p:pic>
        <p:nvPicPr>
          <p:cNvPr id="28" name="Picture 6" descr="Resultado de imagen para type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1576122"/>
            <a:ext cx="6697177" cy="408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65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5400" y="0"/>
            <a:ext cx="8534400" cy="1507067"/>
          </a:xfrm>
        </p:spPr>
        <p:txBody>
          <a:bodyPr/>
          <a:lstStyle/>
          <a:p>
            <a:r>
              <a:rPr lang="es-AR" b="1" dirty="0" smtClean="0"/>
              <a:t>					Tipos </a:t>
            </a:r>
            <a:r>
              <a:rPr lang="es-AR" b="1" dirty="0"/>
              <a:t>básicos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596" y="1476483"/>
            <a:ext cx="8534400" cy="1152128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Los tipos básicos que maneja </a:t>
            </a:r>
            <a:r>
              <a:rPr lang="es-AR" dirty="0" err="1">
                <a:solidFill>
                  <a:schemeClr val="tx1"/>
                </a:solidFill>
              </a:rPr>
              <a:t>Typescript</a:t>
            </a:r>
            <a:r>
              <a:rPr lang="es-AR" dirty="0">
                <a:solidFill>
                  <a:schemeClr val="tx1"/>
                </a:solidFill>
              </a:rPr>
              <a:t> son </a:t>
            </a:r>
            <a:r>
              <a:rPr lang="es-AR" dirty="0" err="1">
                <a:solidFill>
                  <a:schemeClr val="tx1"/>
                </a:solidFill>
              </a:rPr>
              <a:t>booleans</a:t>
            </a:r>
            <a:r>
              <a:rPr lang="es-AR" dirty="0">
                <a:solidFill>
                  <a:schemeClr val="tx1"/>
                </a:solidFill>
              </a:rPr>
              <a:t>, </a:t>
            </a:r>
            <a:r>
              <a:rPr lang="es-AR" dirty="0" err="1">
                <a:solidFill>
                  <a:schemeClr val="tx1"/>
                </a:solidFill>
              </a:rPr>
              <a:t>number</a:t>
            </a:r>
            <a:r>
              <a:rPr lang="es-AR" dirty="0">
                <a:solidFill>
                  <a:schemeClr val="tx1"/>
                </a:solidFill>
              </a:rPr>
              <a:t>, </a:t>
            </a:r>
            <a:r>
              <a:rPr lang="es-AR" dirty="0" err="1">
                <a:solidFill>
                  <a:schemeClr val="tx1"/>
                </a:solidFill>
              </a:rPr>
              <a:t>string</a:t>
            </a:r>
            <a:r>
              <a:rPr lang="es-AR" dirty="0">
                <a:solidFill>
                  <a:schemeClr val="tx1"/>
                </a:solidFill>
              </a:rPr>
              <a:t>, </a:t>
            </a:r>
            <a:r>
              <a:rPr lang="es-AR" dirty="0" err="1">
                <a:solidFill>
                  <a:schemeClr val="tx1"/>
                </a:solidFill>
              </a:rPr>
              <a:t>Any</a:t>
            </a:r>
            <a:r>
              <a:rPr lang="es-AR" dirty="0">
                <a:solidFill>
                  <a:schemeClr val="tx1"/>
                </a:solidFill>
              </a:rPr>
              <a:t> y </a:t>
            </a:r>
            <a:r>
              <a:rPr lang="es-AR" dirty="0" err="1">
                <a:solidFill>
                  <a:schemeClr val="tx1"/>
                </a:solidFill>
              </a:rPr>
              <a:t>Void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35983"/>
              </p:ext>
            </p:extLst>
          </p:nvPr>
        </p:nvGraphicFramePr>
        <p:xfrm>
          <a:off x="1365261" y="2420888"/>
          <a:ext cx="7183069" cy="2286000"/>
        </p:xfrm>
        <a:graphic>
          <a:graphicData uri="http://schemas.openxmlformats.org/drawingml/2006/table">
            <a:tbl>
              <a:tblPr/>
              <a:tblGrid>
                <a:gridCol w="248869">
                  <a:extLst>
                    <a:ext uri="{9D8B030D-6E8A-4147-A177-3AD203B41FA5}">
                      <a16:colId xmlns="" xmlns:a16="http://schemas.microsoft.com/office/drawing/2014/main" val="830787528"/>
                    </a:ext>
                  </a:extLst>
                </a:gridCol>
                <a:gridCol w="6934200">
                  <a:extLst>
                    <a:ext uri="{9D8B030D-6E8A-4147-A177-3AD203B41FA5}">
                      <a16:colId xmlns="" xmlns:a16="http://schemas.microsoft.com/office/drawing/2014/main" val="2453584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A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isDone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boolean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AR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height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AR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AR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bob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list</a:t>
                      </a:r>
                      <a:r>
                        <a:rPr lang="es-AR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s-AR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notSure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s-AR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any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AR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warnUser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s-AR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s-AR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alert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AR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This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is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my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warning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s-AR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s-A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623863"/>
                  </a:ext>
                </a:extLst>
              </a:tr>
            </a:tbl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712516" y="4941168"/>
            <a:ext cx="8534400" cy="164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tx1"/>
                </a:solidFill>
              </a:rPr>
              <a:t>tipo </a:t>
            </a:r>
            <a:r>
              <a:rPr lang="es-AR" dirty="0" err="1">
                <a:solidFill>
                  <a:schemeClr val="tx1"/>
                </a:solidFill>
              </a:rPr>
              <a:t>Any</a:t>
            </a:r>
            <a:r>
              <a:rPr lang="es-AR" dirty="0">
                <a:solidFill>
                  <a:schemeClr val="tx1"/>
                </a:solidFill>
              </a:rPr>
              <a:t> es un tipo dinámico, se utiliza principalmente cuando no queremos declarar el </a:t>
            </a:r>
            <a:r>
              <a:rPr lang="es-AR" dirty="0" smtClean="0">
                <a:solidFill>
                  <a:schemeClr val="tx1"/>
                </a:solidFill>
              </a:rPr>
              <a:t>tipo o </a:t>
            </a:r>
            <a:r>
              <a:rPr lang="es-AR" dirty="0">
                <a:solidFill>
                  <a:schemeClr val="tx1"/>
                </a:solidFill>
              </a:rPr>
              <a:t>también se usa en </a:t>
            </a:r>
            <a:r>
              <a:rPr lang="es-AR" dirty="0" err="1">
                <a:solidFill>
                  <a:schemeClr val="tx1"/>
                </a:solidFill>
              </a:rPr>
              <a:t>arrays</a:t>
            </a:r>
            <a:r>
              <a:rPr lang="es-AR" dirty="0">
                <a:solidFill>
                  <a:schemeClr val="tx1"/>
                </a:solidFill>
              </a:rPr>
              <a:t> que contienen distintos tipos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void</a:t>
            </a:r>
            <a:r>
              <a:rPr lang="es-AR" dirty="0">
                <a:solidFill>
                  <a:schemeClr val="tx1"/>
                </a:solidFill>
              </a:rPr>
              <a:t> se utiliza principalmente para declarar el tipo de funciones que no devuelven nada, cómo en el ejemplo de arriba.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/>
          </a:p>
        </p:txBody>
      </p:sp>
      <p:pic>
        <p:nvPicPr>
          <p:cNvPr id="6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882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487488" y="2060848"/>
            <a:ext cx="8534400" cy="1507067"/>
          </a:xfrm>
        </p:spPr>
        <p:txBody>
          <a:bodyPr/>
          <a:lstStyle/>
          <a:p>
            <a:r>
              <a:rPr lang="es-AR" b="1" dirty="0" smtClean="0"/>
              <a:t>								Demo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9744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s-AR" b="1" dirty="0" smtClean="0"/>
              <a:t>				Clases </a:t>
            </a:r>
            <a:r>
              <a:rPr lang="es-AR" b="1" dirty="0"/>
              <a:t>e interfaces</a:t>
            </a:r>
            <a:endParaRPr lang="es-A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2636626"/>
              </p:ext>
            </p:extLst>
          </p:nvPr>
        </p:nvGraphicFramePr>
        <p:xfrm>
          <a:off x="684212" y="1124744"/>
          <a:ext cx="8076084" cy="5640608"/>
        </p:xfrm>
        <a:graphic>
          <a:graphicData uri="http://schemas.openxmlformats.org/drawingml/2006/table">
            <a:tbl>
              <a:tblPr/>
              <a:tblGrid>
                <a:gridCol w="371228">
                  <a:extLst>
                    <a:ext uri="{9D8B030D-6E8A-4147-A177-3AD203B41FA5}">
                      <a16:colId xmlns="" xmlns:a16="http://schemas.microsoft.com/office/drawing/2014/main" val="2155128979"/>
                    </a:ext>
                  </a:extLst>
                </a:gridCol>
                <a:gridCol w="7704856">
                  <a:extLst>
                    <a:ext uri="{9D8B030D-6E8A-4147-A177-3AD203B41FA5}">
                      <a16:colId xmlns="" xmlns:a16="http://schemas.microsoft.com/office/drawing/2014/main" val="1244692082"/>
                    </a:ext>
                  </a:extLst>
                </a:gridCol>
              </a:tblGrid>
              <a:tr h="3616325">
                <a:tc>
                  <a:txBody>
                    <a:bodyPr/>
                    <a:lstStyle/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base"/>
                      <a:r>
                        <a:rPr lang="es-AR" sz="160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32289" marR="32289" marT="16144" marB="16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s-AR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interface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sz="1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: </a:t>
                      </a:r>
                      <a:r>
                        <a:rPr lang="es-AR" sz="1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sz="1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makeSound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();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implements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marL="0" marR="0" indent="0" algn="l" defTabSz="4572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dirty="0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s-AR" sz="1600" dirty="0" err="1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s-AR" sz="1600" dirty="0" err="1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s-AR" sz="1600" dirty="0" err="1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s-AR" sz="16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sz="1600" dirty="0" smtClean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s-AR" sz="1600" dirty="0" smtClean="0">
                        <a:solidFill>
                          <a:srgbClr val="006FE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baseline="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s-AR" sz="1600" dirty="0" smtClean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constructor</a:t>
                      </a:r>
                      <a:r>
                        <a:rPr lang="es-AR" sz="16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AR" sz="1600" dirty="0" err="1" smtClean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s-AR" sz="1600" dirty="0" err="1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s-AR" sz="1600" dirty="0" err="1" smtClean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</a:t>
                      </a:r>
                      <a:r>
                        <a:rPr lang="es-AR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 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</a:t>
                      </a:r>
                      <a:r>
                        <a:rPr lang="es-AR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this</a:t>
                      </a:r>
                      <a:r>
                        <a:rPr lang="es-AR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.name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AR" sz="1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sz="16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 smtClean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sz="1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makeSound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s-AR" sz="1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"guau!"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 latinLnBrk="1"/>
                      <a:r>
                        <a:rPr lang="es-AR" sz="16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sayHi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AR" sz="1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s-AR" sz="1600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s-AR" sz="160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s-AR" sz="1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console</a:t>
                      </a:r>
                      <a:r>
                        <a:rPr lang="es-AR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.log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AR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"hi "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+ </a:t>
                      </a:r>
                      <a:r>
                        <a:rPr lang="es-AR" sz="16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s-AR" sz="16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.name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s-AR" sz="16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 latinLnBrk="1"/>
                      <a:r>
                        <a:rPr lang="es-AR" sz="1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sayHi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AR" sz="16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s-AR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AR" sz="160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AR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AR" sz="160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Timmy</a:t>
                      </a:r>
                      <a:r>
                        <a:rPr lang="es-AR" sz="16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AR" sz="16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s-AR" sz="16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32289" marR="32289" marT="16144" marB="161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8209735"/>
                  </a:ext>
                </a:extLst>
              </a:tr>
            </a:tbl>
          </a:graphicData>
        </a:graphic>
      </p:graphicFrame>
      <p:pic>
        <p:nvPicPr>
          <p:cNvPr id="5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09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4000" y="30985"/>
            <a:ext cx="8534400" cy="1507067"/>
          </a:xfrm>
        </p:spPr>
        <p:txBody>
          <a:bodyPr/>
          <a:lstStyle/>
          <a:p>
            <a:r>
              <a:rPr lang="es-AR" b="1" dirty="0" smtClean="0"/>
              <a:t>					Instalar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841501"/>
            <a:ext cx="8534400" cy="1701800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El primer requisito para utilizar </a:t>
            </a:r>
            <a:r>
              <a:rPr lang="es-AR" dirty="0" err="1">
                <a:solidFill>
                  <a:schemeClr val="tx1"/>
                </a:solidFill>
              </a:rPr>
              <a:t>TypeScript</a:t>
            </a:r>
            <a:r>
              <a:rPr lang="es-AR" dirty="0">
                <a:solidFill>
                  <a:schemeClr val="tx1"/>
                </a:solidFill>
              </a:rPr>
              <a:t> es </a:t>
            </a:r>
            <a:r>
              <a:rPr lang="es-AR" dirty="0" err="1">
                <a:solidFill>
                  <a:schemeClr val="tx1"/>
                </a:solidFill>
              </a:rPr>
              <a:t>installar</a:t>
            </a:r>
            <a:r>
              <a:rPr lang="es-AR" dirty="0">
                <a:solidFill>
                  <a:schemeClr val="tx1"/>
                </a:solidFill>
              </a:rPr>
              <a:t> </a:t>
            </a:r>
            <a:r>
              <a:rPr lang="es-AR" dirty="0">
                <a:solidFill>
                  <a:schemeClr val="tx1"/>
                </a:solidFill>
                <a:hlinkClick r:id="rId2"/>
              </a:rPr>
              <a:t>Node.js</a:t>
            </a:r>
            <a:r>
              <a:rPr lang="es-AR" dirty="0">
                <a:solidFill>
                  <a:schemeClr val="tx1"/>
                </a:solidFill>
              </a:rPr>
              <a:t>. La forma mas conveniente de instalación es a través de </a:t>
            </a:r>
            <a:r>
              <a:rPr lang="es-AR" dirty="0" err="1">
                <a:solidFill>
                  <a:schemeClr val="tx1"/>
                </a:solidFill>
                <a:hlinkClick r:id="rId3"/>
              </a:rPr>
              <a:t>npm</a:t>
            </a:r>
            <a:r>
              <a:rPr lang="es-AR" dirty="0">
                <a:solidFill>
                  <a:schemeClr val="tx1"/>
                </a:solidFill>
              </a:rPr>
              <a:t>, el </a:t>
            </a:r>
            <a:r>
              <a:rPr lang="es-AR" dirty="0" err="1">
                <a:solidFill>
                  <a:schemeClr val="tx1"/>
                </a:solidFill>
              </a:rPr>
              <a:t>package</a:t>
            </a:r>
            <a:r>
              <a:rPr lang="es-AR" dirty="0">
                <a:solidFill>
                  <a:schemeClr val="tx1"/>
                </a:solidFill>
              </a:rPr>
              <a:t> manager que viene por default con Node.js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endParaRPr 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91200" y="6468287"/>
            <a:ext cx="10327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04629" y="3476326"/>
            <a:ext cx="4032448" cy="38472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5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es-AR" altLang="es-AR" sz="2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5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inherit"/>
              </a:rPr>
              <a:t>install</a:t>
            </a:r>
            <a:r>
              <a:rPr kumimoji="0" lang="es-AR" altLang="es-AR" sz="2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inherit"/>
              </a:rPr>
              <a:t>-</a:t>
            </a:r>
            <a:r>
              <a:rPr kumimoji="0" lang="es-AR" altLang="es-AR" sz="25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kumimoji="0" lang="es-AR" altLang="es-AR" sz="25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typescript</a:t>
            </a:r>
            <a:endParaRPr kumimoji="0" lang="es-AR" altLang="es-A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6" descr="Resultado de imagen para typescrip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56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487488" y="2060848"/>
            <a:ext cx="8534400" cy="1507067"/>
          </a:xfrm>
        </p:spPr>
        <p:txBody>
          <a:bodyPr/>
          <a:lstStyle/>
          <a:p>
            <a:r>
              <a:rPr lang="es-AR" b="1" dirty="0" smtClean="0"/>
              <a:t>								Demo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02030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629" y="6273"/>
            <a:ext cx="8534400" cy="1507067"/>
          </a:xfrm>
        </p:spPr>
        <p:txBody>
          <a:bodyPr/>
          <a:lstStyle/>
          <a:p>
            <a:r>
              <a:rPr lang="es-AR" b="1" dirty="0" smtClean="0"/>
              <a:t>								Java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412776"/>
            <a:ext cx="10164316" cy="3168352"/>
          </a:xfrm>
        </p:spPr>
        <p:txBody>
          <a:bodyPr anchor="ctr"/>
          <a:lstStyle/>
          <a:p>
            <a:r>
              <a:rPr lang="es-AR" dirty="0" smtClean="0">
                <a:solidFill>
                  <a:schemeClr val="tx1"/>
                </a:solidFill>
              </a:rPr>
              <a:t>Imperativo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Funcional (lambda)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Recolector de basura</a:t>
            </a:r>
          </a:p>
          <a:p>
            <a:r>
              <a:rPr lang="es-AR" dirty="0" err="1" smtClean="0">
                <a:solidFill>
                  <a:schemeClr val="tx1"/>
                </a:solidFill>
              </a:rPr>
              <a:t>Tipado</a:t>
            </a:r>
            <a:r>
              <a:rPr lang="es-AR" dirty="0" smtClean="0">
                <a:solidFill>
                  <a:schemeClr val="tx1"/>
                </a:solidFill>
              </a:rPr>
              <a:t> estático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Orientado a Objetos (con clases)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Modularidad con paquetes.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3074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-304267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3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7937"/>
            <a:ext cx="8534400" cy="1507067"/>
          </a:xfrm>
        </p:spPr>
        <p:txBody>
          <a:bodyPr/>
          <a:lstStyle/>
          <a:p>
            <a:pPr fontAlgn="base"/>
            <a:r>
              <a:rPr lang="es-AR" b="1" dirty="0" smtClean="0"/>
              <a:t>					¿</a:t>
            </a:r>
            <a:r>
              <a:rPr lang="es-AR" b="1" dirty="0"/>
              <a:t>Cómo compilar?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841500"/>
            <a:ext cx="8534400" cy="2739627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tx1"/>
                </a:solidFill>
              </a:rPr>
              <a:t>TypeScript</a:t>
            </a:r>
            <a:r>
              <a:rPr lang="es-AR" dirty="0">
                <a:solidFill>
                  <a:schemeClr val="tx1"/>
                </a:solidFill>
              </a:rPr>
              <a:t> sencillamente produce código en </a:t>
            </a:r>
            <a:r>
              <a:rPr lang="es-AR" dirty="0" err="1">
                <a:solidFill>
                  <a:schemeClr val="tx1"/>
                </a:solidFill>
              </a:rPr>
              <a:t>plain</a:t>
            </a:r>
            <a:r>
              <a:rPr lang="es-AR" dirty="0">
                <a:solidFill>
                  <a:schemeClr val="tx1"/>
                </a:solidFill>
              </a:rPr>
              <a:t> JavaScript. Podemos compilar el código de dos maneras, a través del terminal o usando algún IDE que automáticamente compile el código</a:t>
            </a:r>
            <a:r>
              <a:rPr lang="es-AR" dirty="0" smtClean="0">
                <a:solidFill>
                  <a:schemeClr val="tx1"/>
                </a:solidFill>
              </a:rPr>
              <a:t>. </a:t>
            </a:r>
          </a:p>
          <a:p>
            <a:r>
              <a:rPr lang="es-AR" dirty="0">
                <a:solidFill>
                  <a:schemeClr val="tx1"/>
                </a:solidFill>
              </a:rPr>
              <a:t>Desde el terminal podemos compilar de forma cavernícola con tan solo ejecutar el siguiente código:</a:t>
            </a:r>
          </a:p>
          <a:p>
            <a:endParaRPr lang="es-AR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991200" y="6468287"/>
            <a:ext cx="10327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51584" y="4376982"/>
            <a:ext cx="5040560" cy="38472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AR" altLang="es-AR" sz="2500" dirty="0" err="1">
                <a:solidFill>
                  <a:srgbClr val="F8F8F2"/>
                </a:solidFill>
                <a:latin typeface="Consolas" panose="020B0609020204030204" pitchFamily="49" charset="0"/>
              </a:rPr>
              <a:t>tsc</a:t>
            </a:r>
            <a:r>
              <a:rPr lang="es-AR" altLang="es-AR" sz="2500" dirty="0">
                <a:solidFill>
                  <a:srgbClr val="F8F8F2"/>
                </a:solidFill>
                <a:latin typeface="Consolas" panose="020B0609020204030204" pitchFamily="49" charset="0"/>
              </a:rPr>
              <a:t> --</a:t>
            </a:r>
            <a:r>
              <a:rPr lang="es-AR" altLang="es-AR" sz="2500" dirty="0" err="1">
                <a:solidFill>
                  <a:srgbClr val="F8F8F2"/>
                </a:solidFill>
                <a:latin typeface="Consolas" panose="020B0609020204030204" pitchFamily="49" charset="0"/>
              </a:rPr>
              <a:t>sourcemap</a:t>
            </a:r>
            <a:r>
              <a:rPr lang="es-AR" altLang="es-AR" sz="25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s-AR" altLang="es-AR" sz="25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archivo.ts</a:t>
            </a:r>
            <a:endParaRPr kumimoji="0" lang="es-AR" altLang="es-AR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7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16632"/>
            <a:ext cx="8534400" cy="1507067"/>
          </a:xfrm>
        </p:spPr>
        <p:txBody>
          <a:bodyPr/>
          <a:lstStyle/>
          <a:p>
            <a:r>
              <a:rPr lang="es-AR" b="1" dirty="0" smtClean="0"/>
              <a:t>					Genéricos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4212" y="1623699"/>
            <a:ext cx="8534400" cy="1661285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Los genéricos son muy útiles para hacer código mas reusable, uno de los claros ejemplos son las listas/</a:t>
            </a:r>
            <a:r>
              <a:rPr lang="es-AR" dirty="0" err="1">
                <a:solidFill>
                  <a:schemeClr val="tx1"/>
                </a:solidFill>
              </a:rPr>
              <a:t>Arrays</a:t>
            </a:r>
            <a:r>
              <a:rPr lang="es-AR" dirty="0">
                <a:solidFill>
                  <a:schemeClr val="tx1"/>
                </a:solidFill>
              </a:rPr>
              <a:t>, en el siguiente extracto </a:t>
            </a:r>
            <a:r>
              <a:rPr lang="es-AR" dirty="0" smtClean="0">
                <a:solidFill>
                  <a:schemeClr val="tx1"/>
                </a:solidFill>
              </a:rPr>
              <a:t>podemos </a:t>
            </a:r>
            <a:r>
              <a:rPr lang="es-AR" dirty="0">
                <a:solidFill>
                  <a:schemeClr val="tx1"/>
                </a:solidFill>
              </a:rPr>
              <a:t>observar como podemos definir el tipo del </a:t>
            </a:r>
            <a:r>
              <a:rPr lang="es-AR" dirty="0" err="1">
                <a:solidFill>
                  <a:schemeClr val="tx1"/>
                </a:solidFill>
              </a:rPr>
              <a:t>Array</a:t>
            </a:r>
            <a:r>
              <a:rPr lang="es-AR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61048"/>
              </p:ext>
            </p:extLst>
          </p:nvPr>
        </p:nvGraphicFramePr>
        <p:xfrm>
          <a:off x="911424" y="3250332"/>
          <a:ext cx="10945216" cy="754732"/>
        </p:xfrm>
        <a:graphic>
          <a:graphicData uri="http://schemas.openxmlformats.org/drawingml/2006/table">
            <a:tbl>
              <a:tblPr/>
              <a:tblGrid>
                <a:gridCol w="379215">
                  <a:extLst>
                    <a:ext uri="{9D8B030D-6E8A-4147-A177-3AD203B41FA5}">
                      <a16:colId xmlns="" xmlns:a16="http://schemas.microsoft.com/office/drawing/2014/main" val="3621029936"/>
                    </a:ext>
                  </a:extLst>
                </a:gridCol>
                <a:gridCol w="10566001">
                  <a:extLst>
                    <a:ext uri="{9D8B030D-6E8A-4147-A177-3AD203B41FA5}">
                      <a16:colId xmlns="" xmlns:a16="http://schemas.microsoft.com/office/drawing/2014/main" val="2328144560"/>
                    </a:ext>
                  </a:extLst>
                </a:gridCol>
              </a:tblGrid>
              <a:tr h="754732">
                <a:tc>
                  <a:txBody>
                    <a:bodyPr/>
                    <a:lstStyle/>
                    <a:p>
                      <a:pPr algn="ctr" fontAlgn="base"/>
                      <a:r>
                        <a:rPr lang="es-AR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s-AR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animals</a:t>
                      </a:r>
                      <a:r>
                        <a:rPr lang="en-US" dirty="0" err="1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'Timmy'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'Michael'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'Dwight'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)];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 latinLnBrk="1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animals</a:t>
                      </a:r>
                      <a:r>
                        <a:rPr lang="en-US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.forEach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sayHi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332218"/>
                  </a:ext>
                </a:extLst>
              </a:tr>
            </a:tbl>
          </a:graphicData>
        </a:graphic>
      </p:graphicFrame>
      <p:sp>
        <p:nvSpPr>
          <p:cNvPr id="11" name="Marcador de contenido 2"/>
          <p:cNvSpPr txBox="1">
            <a:spLocks/>
          </p:cNvSpPr>
          <p:nvPr/>
        </p:nvSpPr>
        <p:spPr>
          <a:xfrm>
            <a:off x="684212" y="4047386"/>
            <a:ext cx="9876284" cy="1584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dirty="0">
                <a:solidFill>
                  <a:schemeClr val="tx1"/>
                </a:solidFill>
                <a:latin typeface="helvetica" panose="020B0504020202030204" pitchFamily="34" charset="0"/>
              </a:rPr>
              <a:t>Esto puede ayudar sobre todo a hacer librerías y piezas de código más reutilizables</a:t>
            </a:r>
            <a:r>
              <a:rPr lang="es-AR" dirty="0">
                <a:solidFill>
                  <a:srgbClr val="444444"/>
                </a:solidFill>
                <a:latin typeface="helvetica" panose="020B0504020202030204" pitchFamily="34" charset="0"/>
              </a:rPr>
              <a:t>.</a:t>
            </a:r>
            <a:endParaRPr lang="es-AR" dirty="0"/>
          </a:p>
        </p:txBody>
      </p:sp>
      <p:pic>
        <p:nvPicPr>
          <p:cNvPr id="6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07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8" y="4812"/>
            <a:ext cx="8534400" cy="1507067"/>
          </a:xfrm>
        </p:spPr>
        <p:txBody>
          <a:bodyPr/>
          <a:lstStyle/>
          <a:p>
            <a:r>
              <a:rPr lang="es-AR" b="1" dirty="0" smtClean="0"/>
              <a:t>						Más CARACTERISTICAS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468" y="1268760"/>
            <a:ext cx="8534400" cy="3615267"/>
          </a:xfrm>
        </p:spPr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Funciones lambda (llamadas </a:t>
            </a:r>
            <a:r>
              <a:rPr lang="es-AR" dirty="0" err="1" smtClean="0">
                <a:solidFill>
                  <a:schemeClr val="tx1"/>
                </a:solidFill>
              </a:rPr>
              <a:t>arrow</a:t>
            </a:r>
            <a:r>
              <a:rPr lang="es-AR" dirty="0" smtClean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funtion</a:t>
            </a:r>
            <a:r>
              <a:rPr lang="es-A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s-AR" dirty="0" err="1" smtClean="0">
                <a:solidFill>
                  <a:schemeClr val="tx1"/>
                </a:solidFill>
              </a:rPr>
              <a:t>Modulos</a:t>
            </a:r>
            <a:r>
              <a:rPr lang="es-AR" dirty="0" smtClean="0">
                <a:solidFill>
                  <a:schemeClr val="tx1"/>
                </a:solidFill>
              </a:rPr>
              <a:t> (exportar e importar elementos)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Anotaciones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Programación </a:t>
            </a:r>
            <a:r>
              <a:rPr lang="es-AR" dirty="0" err="1" smtClean="0">
                <a:solidFill>
                  <a:schemeClr val="tx1"/>
                </a:solidFill>
              </a:rPr>
              <a:t>pseudo</a:t>
            </a:r>
            <a:r>
              <a:rPr lang="es-AR" dirty="0" smtClean="0">
                <a:solidFill>
                  <a:schemeClr val="tx1"/>
                </a:solidFill>
              </a:rPr>
              <a:t>-síncrona con </a:t>
            </a:r>
            <a:r>
              <a:rPr lang="es-AR" dirty="0" err="1" smtClean="0">
                <a:solidFill>
                  <a:schemeClr val="tx1"/>
                </a:solidFill>
              </a:rPr>
              <a:t>async</a:t>
            </a:r>
            <a:r>
              <a:rPr lang="es-AR" dirty="0" smtClean="0">
                <a:solidFill>
                  <a:schemeClr val="tx1"/>
                </a:solidFill>
              </a:rPr>
              <a:t> / </a:t>
            </a:r>
            <a:r>
              <a:rPr lang="es-AR" dirty="0" err="1" smtClean="0">
                <a:solidFill>
                  <a:schemeClr val="tx1"/>
                </a:solidFill>
              </a:rPr>
              <a:t>await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09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487488" y="2060848"/>
            <a:ext cx="8534400" cy="1507067"/>
          </a:xfrm>
        </p:spPr>
        <p:txBody>
          <a:bodyPr/>
          <a:lstStyle/>
          <a:p>
            <a:r>
              <a:rPr lang="es-AR" b="1" dirty="0" smtClean="0"/>
              <a:t>								Demo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6884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8" y="4812"/>
            <a:ext cx="8534400" cy="1507067"/>
          </a:xfrm>
        </p:spPr>
        <p:txBody>
          <a:bodyPr/>
          <a:lstStyle/>
          <a:p>
            <a:r>
              <a:rPr lang="es-AR" b="1" dirty="0" smtClean="0"/>
              <a:t>						</a:t>
            </a:r>
            <a:r>
              <a:rPr lang="es-AR" b="1" dirty="0" err="1" smtClean="0"/>
              <a:t>Arrow</a:t>
            </a:r>
            <a:r>
              <a:rPr lang="es-AR" b="1" dirty="0" smtClean="0"/>
              <a:t> </a:t>
            </a:r>
            <a:r>
              <a:rPr lang="es-AR" b="1" dirty="0" err="1" smtClean="0"/>
              <a:t>funtion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468" y="1268760"/>
            <a:ext cx="8534400" cy="3615267"/>
          </a:xfrm>
        </p:spPr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Sintaxis </a:t>
            </a:r>
            <a:r>
              <a:rPr lang="es-AR" dirty="0">
                <a:solidFill>
                  <a:schemeClr val="tx1"/>
                </a:solidFill>
              </a:rPr>
              <a:t>() =&gt; </a:t>
            </a:r>
            <a:r>
              <a:rPr lang="es-AR" dirty="0" smtClean="0">
                <a:solidFill>
                  <a:schemeClr val="tx1"/>
                </a:solidFill>
              </a:rPr>
              <a:t>{}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Sin </a:t>
            </a:r>
            <a:r>
              <a:rPr lang="es-AR" dirty="0" err="1" smtClean="0">
                <a:solidFill>
                  <a:schemeClr val="tx1"/>
                </a:solidFill>
              </a:rPr>
              <a:t>lanbda</a:t>
            </a:r>
            <a:endParaRPr lang="es-AR" dirty="0" smtClean="0">
              <a:solidFill>
                <a:schemeClr val="tx1"/>
              </a:solidFill>
            </a:endParaRPr>
          </a:p>
          <a:p>
            <a:pPr lvl="1"/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Con </a:t>
            </a:r>
            <a:r>
              <a:rPr lang="es-AR" dirty="0" err="1" smtClean="0">
                <a:solidFill>
                  <a:schemeClr val="tx1"/>
                </a:solidFill>
              </a:rPr>
              <a:t>lanbda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2386890"/>
            <a:ext cx="6553200" cy="139712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4695424"/>
            <a:ext cx="8449091" cy="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76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8" y="4812"/>
            <a:ext cx="8534400" cy="1507067"/>
          </a:xfrm>
        </p:spPr>
        <p:txBody>
          <a:bodyPr/>
          <a:lstStyle/>
          <a:p>
            <a:r>
              <a:rPr lang="es-AR" b="1" dirty="0" smtClean="0"/>
              <a:t>						</a:t>
            </a:r>
            <a:r>
              <a:rPr lang="es-AR" b="1" dirty="0" err="1" smtClean="0"/>
              <a:t>Modulos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468" y="1268760"/>
            <a:ext cx="8534400" cy="3615267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Este quizás sea uno de los puntos más necesarios a la hora de conseguir una mejor arquitectura en las aplicaciones </a:t>
            </a:r>
            <a:r>
              <a:rPr lang="es-AR" dirty="0" err="1">
                <a:solidFill>
                  <a:schemeClr val="tx1"/>
                </a:solidFill>
              </a:rPr>
              <a:t>Javascript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AR" dirty="0" err="1">
                <a:solidFill>
                  <a:schemeClr val="tx1"/>
                </a:solidFill>
              </a:rPr>
              <a:t>Typescript</a:t>
            </a:r>
            <a:r>
              <a:rPr lang="es-AR" dirty="0">
                <a:solidFill>
                  <a:schemeClr val="tx1"/>
                </a:solidFill>
              </a:rPr>
              <a:t> lo resuelve usando una sintaxis parecida a la que veremos en </a:t>
            </a:r>
            <a:r>
              <a:rPr lang="es-AR" dirty="0" err="1">
                <a:solidFill>
                  <a:schemeClr val="tx1"/>
                </a:solidFill>
              </a:rPr>
              <a:t>Javascript</a:t>
            </a:r>
            <a:r>
              <a:rPr lang="es-AR" dirty="0">
                <a:solidFill>
                  <a:schemeClr val="tx1"/>
                </a:solidFill>
              </a:rPr>
              <a:t> cuando el estándar ES6 se implemente en los navegadores. </a:t>
            </a:r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err="1">
                <a:solidFill>
                  <a:schemeClr val="tx1"/>
                </a:solidFill>
              </a:rPr>
              <a:t>Typescript</a:t>
            </a:r>
            <a:r>
              <a:rPr lang="es-AR" dirty="0">
                <a:solidFill>
                  <a:schemeClr val="tx1"/>
                </a:solidFill>
              </a:rPr>
              <a:t> tiene dos tipos de módulos internos y </a:t>
            </a:r>
            <a:r>
              <a:rPr lang="es-AR" dirty="0" smtClean="0">
                <a:solidFill>
                  <a:schemeClr val="tx1"/>
                </a:solidFill>
              </a:rPr>
              <a:t>externos.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3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8" y="4812"/>
            <a:ext cx="8534400" cy="1507067"/>
          </a:xfrm>
        </p:spPr>
        <p:txBody>
          <a:bodyPr/>
          <a:lstStyle/>
          <a:p>
            <a:r>
              <a:rPr lang="es-AR" b="1" dirty="0" smtClean="0"/>
              <a:t>						</a:t>
            </a:r>
            <a:r>
              <a:rPr lang="es-AR" b="1" dirty="0"/>
              <a:t>Tipo de módulos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454" y="1268760"/>
            <a:ext cx="8824937" cy="5040560"/>
          </a:xfrm>
        </p:spPr>
        <p:txBody>
          <a:bodyPr anchor="t"/>
          <a:lstStyle/>
          <a:p>
            <a:r>
              <a:rPr lang="es-AR" dirty="0">
                <a:solidFill>
                  <a:schemeClr val="tx1"/>
                </a:solidFill>
              </a:rPr>
              <a:t>Módulo </a:t>
            </a:r>
            <a:r>
              <a:rPr lang="es-AR" dirty="0" smtClean="0">
                <a:solidFill>
                  <a:schemeClr val="tx1"/>
                </a:solidFill>
              </a:rPr>
              <a:t>global</a:t>
            </a: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Modulo de archivo (módulos externos)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0" y="1964836"/>
            <a:ext cx="3654516" cy="9052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61" y="1868824"/>
            <a:ext cx="4468588" cy="10972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171" y="3645024"/>
            <a:ext cx="6943087" cy="11521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170" y="4955794"/>
            <a:ext cx="7245895" cy="11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590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8" y="4812"/>
            <a:ext cx="8534400" cy="1507067"/>
          </a:xfrm>
        </p:spPr>
        <p:txBody>
          <a:bodyPr/>
          <a:lstStyle/>
          <a:p>
            <a:r>
              <a:rPr lang="es-AR" b="1" dirty="0" smtClean="0"/>
              <a:t>						</a:t>
            </a:r>
            <a:r>
              <a:rPr lang="es-AR" b="1" dirty="0"/>
              <a:t>Tipo de módulos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454" y="1268760"/>
            <a:ext cx="8824937" cy="5040560"/>
          </a:xfrm>
        </p:spPr>
        <p:txBody>
          <a:bodyPr anchor="t"/>
          <a:lstStyle/>
          <a:p>
            <a:r>
              <a:rPr lang="es-AR" dirty="0" smtClean="0">
                <a:solidFill>
                  <a:schemeClr val="tx1"/>
                </a:solidFill>
              </a:rPr>
              <a:t>Modulo de archivo (módulos externos)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Modulo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65" y="1798002"/>
            <a:ext cx="6943087" cy="1152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65" y="3236252"/>
            <a:ext cx="7224794" cy="13448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65" y="5277029"/>
            <a:ext cx="5416631" cy="150099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107" y="5277029"/>
            <a:ext cx="4305049" cy="15009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561" y="6283762"/>
            <a:ext cx="4467850" cy="3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1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7" y="4812"/>
            <a:ext cx="8940923" cy="1507067"/>
          </a:xfrm>
        </p:spPr>
        <p:txBody>
          <a:bodyPr/>
          <a:lstStyle/>
          <a:p>
            <a:r>
              <a:rPr lang="es-AR" b="1" dirty="0" smtClean="0"/>
              <a:t>						módulos vs </a:t>
            </a:r>
            <a:r>
              <a:rPr lang="es-AR" b="1" dirty="0" err="1" smtClean="0"/>
              <a:t>namespace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454" y="1268760"/>
            <a:ext cx="8824937" cy="5040560"/>
          </a:xfrm>
        </p:spPr>
        <p:txBody>
          <a:bodyPr anchor="t"/>
          <a:lstStyle/>
          <a:p>
            <a:r>
              <a:rPr lang="es-AR" dirty="0" smtClean="0">
                <a:solidFill>
                  <a:schemeClr val="tx1"/>
                </a:solidFill>
              </a:rPr>
              <a:t>Modulo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estará </a:t>
            </a:r>
            <a:r>
              <a:rPr lang="es-AR" dirty="0">
                <a:solidFill>
                  <a:schemeClr val="tx1"/>
                </a:solidFill>
              </a:rPr>
              <a:t>normalmente dentro de un </a:t>
            </a:r>
            <a:r>
              <a:rPr lang="es-AR" dirty="0" smtClean="0">
                <a:solidFill>
                  <a:schemeClr val="tx1"/>
                </a:solidFill>
              </a:rPr>
              <a:t>archivo</a:t>
            </a:r>
          </a:p>
          <a:p>
            <a:r>
              <a:rPr lang="es-AR" dirty="0" err="1" smtClean="0">
                <a:solidFill>
                  <a:schemeClr val="tx1"/>
                </a:solidFill>
              </a:rPr>
              <a:t>Namespace</a:t>
            </a:r>
            <a:endParaRPr lang="es-AR" dirty="0" smtClean="0">
              <a:solidFill>
                <a:schemeClr val="tx1"/>
              </a:solidFill>
            </a:endParaRP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puede </a:t>
            </a:r>
            <a:r>
              <a:rPr lang="es-AR" dirty="0">
                <a:solidFill>
                  <a:schemeClr val="tx1"/>
                </a:solidFill>
              </a:rPr>
              <a:t>ser un conjunto de archivos, </a:t>
            </a:r>
            <a:r>
              <a:rPr lang="es-AR" dirty="0" smtClean="0">
                <a:solidFill>
                  <a:schemeClr val="tx1"/>
                </a:solidFill>
              </a:rPr>
              <a:t>permitiéndonos </a:t>
            </a:r>
            <a:r>
              <a:rPr lang="es-AR" dirty="0">
                <a:solidFill>
                  <a:schemeClr val="tx1"/>
                </a:solidFill>
              </a:rPr>
              <a:t>así englobar una </a:t>
            </a:r>
            <a:r>
              <a:rPr lang="es-AR" dirty="0" smtClean="0">
                <a:solidFill>
                  <a:schemeClr val="tx1"/>
                </a:solidFill>
              </a:rPr>
              <a:t>serie </a:t>
            </a:r>
            <a:r>
              <a:rPr lang="es-AR" dirty="0">
                <a:solidFill>
                  <a:schemeClr val="tx1"/>
                </a:solidFill>
              </a:rPr>
              <a:t>de clases(archivos) bajo un mismo </a:t>
            </a:r>
            <a:r>
              <a:rPr lang="es-AR" dirty="0" err="1">
                <a:solidFill>
                  <a:schemeClr val="tx1"/>
                </a:solidFill>
              </a:rPr>
              <a:t>namespace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s-AR" dirty="0">
                <a:solidFill>
                  <a:schemeClr val="tx1"/>
                </a:solidFill>
              </a:rPr>
              <a:t>es considerado un módulo interno.</a:t>
            </a:r>
          </a:p>
          <a:p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54" y="3780656"/>
            <a:ext cx="4749267" cy="25286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3802484"/>
            <a:ext cx="5622912" cy="12495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968" y="5111576"/>
            <a:ext cx="4667071" cy="11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7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7" y="4812"/>
            <a:ext cx="8940923" cy="1507067"/>
          </a:xfrm>
        </p:spPr>
        <p:txBody>
          <a:bodyPr/>
          <a:lstStyle/>
          <a:p>
            <a:r>
              <a:rPr lang="es-AR" b="1" dirty="0" smtClean="0"/>
              <a:t>							</a:t>
            </a:r>
            <a:r>
              <a:rPr lang="es-AR" b="1" dirty="0" err="1" smtClean="0"/>
              <a:t>Async</a:t>
            </a:r>
            <a:r>
              <a:rPr lang="es-AR" b="1" dirty="0" smtClean="0"/>
              <a:t> / </a:t>
            </a:r>
            <a:r>
              <a:rPr lang="es-AR" b="1" dirty="0" err="1" smtClean="0"/>
              <a:t>Await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454" y="1268760"/>
            <a:ext cx="8824937" cy="5040560"/>
          </a:xfrm>
        </p:spPr>
        <p:txBody>
          <a:bodyPr anchor="t"/>
          <a:lstStyle/>
          <a:p>
            <a:r>
              <a:rPr lang="es-ES" dirty="0">
                <a:solidFill>
                  <a:schemeClr val="tx1"/>
                </a:solidFill>
              </a:rPr>
              <a:t>Las </a:t>
            </a:r>
            <a:r>
              <a:rPr lang="es-ES" dirty="0" err="1">
                <a:solidFill>
                  <a:schemeClr val="tx1"/>
                </a:solidFill>
              </a:rPr>
              <a:t>async</a:t>
            </a:r>
            <a:r>
              <a:rPr lang="es-ES" dirty="0">
                <a:solidFill>
                  <a:schemeClr val="tx1"/>
                </a:solidFill>
              </a:rPr>
              <a:t> no pueden ser utilizados en es5 deben ser usados en es6 o superior.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Await</a:t>
            </a:r>
            <a:r>
              <a:rPr lang="es-ES" dirty="0" smtClean="0">
                <a:solidFill>
                  <a:schemeClr val="tx1"/>
                </a:solidFill>
              </a:rPr>
              <a:t> se utiliza </a:t>
            </a:r>
            <a:r>
              <a:rPr lang="es-ES" dirty="0">
                <a:solidFill>
                  <a:schemeClr val="tx1"/>
                </a:solidFill>
              </a:rPr>
              <a:t>para parar la ejecución del código </a:t>
            </a:r>
            <a:r>
              <a:rPr lang="es-ES" dirty="0" smtClean="0">
                <a:solidFill>
                  <a:schemeClr val="tx1"/>
                </a:solidFill>
              </a:rPr>
              <a:t>hasta </a:t>
            </a:r>
            <a:r>
              <a:rPr lang="es-ES" dirty="0">
                <a:solidFill>
                  <a:schemeClr val="tx1"/>
                </a:solidFill>
              </a:rPr>
              <a:t>que la función termine </a:t>
            </a:r>
            <a:r>
              <a:rPr lang="es-ES" dirty="0" smtClean="0">
                <a:solidFill>
                  <a:schemeClr val="tx1"/>
                </a:solidFill>
              </a:rPr>
              <a:t>correctamente.</a:t>
            </a:r>
          </a:p>
          <a:p>
            <a:r>
              <a:rPr lang="es-ES" dirty="0" smtClean="0">
                <a:solidFill>
                  <a:schemeClr val="tx1"/>
                </a:solidFill>
              </a:rPr>
              <a:t>Si la función falla, </a:t>
            </a:r>
            <a:r>
              <a:rPr lang="es-ES" dirty="0">
                <a:solidFill>
                  <a:schemeClr val="tx1"/>
                </a:solidFill>
              </a:rPr>
              <a:t>generará un error de manera </a:t>
            </a:r>
            <a:r>
              <a:rPr lang="es-ES" dirty="0" err="1">
                <a:solidFill>
                  <a:schemeClr val="tx1"/>
                </a:solidFill>
              </a:rPr>
              <a:t>sincrona</a:t>
            </a:r>
            <a:r>
              <a:rPr lang="es-ES" dirty="0">
                <a:solidFill>
                  <a:schemeClr val="tx1"/>
                </a:solidFill>
              </a:rPr>
              <a:t> que podremos atrapar mediante un try </a:t>
            </a:r>
            <a:r>
              <a:rPr lang="es-ES" dirty="0" smtClean="0">
                <a:solidFill>
                  <a:schemeClr val="tx1"/>
                </a:solidFill>
              </a:rPr>
              <a:t>catch.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77" y="3591452"/>
            <a:ext cx="4896544" cy="314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6336122" y="3627561"/>
            <a:ext cx="5448509" cy="3068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/>
                </a:solidFill>
              </a:rPr>
              <a:t>Si la </a:t>
            </a:r>
            <a:r>
              <a:rPr lang="es-ES" dirty="0" err="1" smtClean="0">
                <a:solidFill>
                  <a:schemeClr val="tx1"/>
                </a:solidFill>
              </a:rPr>
              <a:t>funcion</a:t>
            </a:r>
            <a:r>
              <a:rPr lang="es-ES" dirty="0" smtClean="0">
                <a:solidFill>
                  <a:schemeClr val="tx1"/>
                </a:solidFill>
              </a:rPr>
              <a:t> termina entonces </a:t>
            </a:r>
            <a:r>
              <a:rPr lang="es-ES" dirty="0" err="1" smtClean="0">
                <a:solidFill>
                  <a:schemeClr val="tx1"/>
                </a:solidFill>
              </a:rPr>
              <a:t>devolvera</a:t>
            </a:r>
            <a:r>
              <a:rPr lang="es-ES" dirty="0" smtClean="0">
                <a:solidFill>
                  <a:schemeClr val="tx1"/>
                </a:solidFill>
              </a:rPr>
              <a:t> un valor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Si la </a:t>
            </a:r>
            <a:r>
              <a:rPr lang="es-AR" dirty="0" err="1" smtClean="0">
                <a:solidFill>
                  <a:schemeClr val="tx1"/>
                </a:solidFill>
              </a:rPr>
              <a:t>funcion</a:t>
            </a:r>
            <a:r>
              <a:rPr lang="es-AR" dirty="0" smtClean="0">
                <a:solidFill>
                  <a:schemeClr val="tx1"/>
                </a:solidFill>
              </a:rPr>
              <a:t> falla </a:t>
            </a:r>
            <a:r>
              <a:rPr lang="es-AR" dirty="0" err="1" smtClean="0">
                <a:solidFill>
                  <a:schemeClr val="tx1"/>
                </a:solidFill>
              </a:rPr>
              <a:t>devolvera</a:t>
            </a:r>
            <a:r>
              <a:rPr lang="es-AR" dirty="0" smtClean="0">
                <a:solidFill>
                  <a:schemeClr val="tx1"/>
                </a:solidFill>
              </a:rPr>
              <a:t> un error que podremos capturar</a:t>
            </a:r>
            <a:endParaRPr lang="es-E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68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174" y="476672"/>
            <a:ext cx="8617443" cy="56737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					</a:t>
            </a:r>
            <a:r>
              <a:rPr lang="es-AR" b="1" dirty="0" smtClean="0"/>
              <a:t>Orientación a objetos</a:t>
            </a:r>
            <a:br>
              <a:rPr lang="es-AR" b="1" dirty="0" smtClean="0"/>
            </a:br>
            <a:endParaRPr lang="es-AR" b="1" dirty="0"/>
          </a:p>
        </p:txBody>
      </p:sp>
      <p:pic>
        <p:nvPicPr>
          <p:cNvPr id="1026" name="Picture 2" descr="Resultado de imagen para pattern design boo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627298"/>
            <a:ext cx="3875088" cy="482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799856" y="1627298"/>
            <a:ext cx="6768752" cy="48289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AR" dirty="0"/>
          </a:p>
        </p:txBody>
      </p:sp>
      <p:pic>
        <p:nvPicPr>
          <p:cNvPr id="1028" name="Picture 4" descr="Resultado de imagen para decorator design patter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627298"/>
            <a:ext cx="67722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-304267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92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467" y="4812"/>
            <a:ext cx="8940923" cy="1507067"/>
          </a:xfrm>
        </p:spPr>
        <p:txBody>
          <a:bodyPr/>
          <a:lstStyle/>
          <a:p>
            <a:r>
              <a:rPr lang="es-AR" b="1" dirty="0" smtClean="0"/>
              <a:t>							</a:t>
            </a:r>
            <a:r>
              <a:rPr lang="es-AR" b="1" dirty="0" err="1" smtClean="0"/>
              <a:t>Async</a:t>
            </a:r>
            <a:r>
              <a:rPr lang="es-AR" b="1" dirty="0" smtClean="0"/>
              <a:t> / </a:t>
            </a:r>
            <a:r>
              <a:rPr lang="es-AR" b="1" dirty="0" err="1" smtClean="0"/>
              <a:t>Await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9454" y="1700808"/>
            <a:ext cx="8824937" cy="4608512"/>
          </a:xfrm>
        </p:spPr>
        <p:txBody>
          <a:bodyPr anchor="t"/>
          <a:lstStyle/>
          <a:p>
            <a:r>
              <a:rPr lang="es-ES" dirty="0">
                <a:solidFill>
                  <a:schemeClr val="tx1"/>
                </a:solidFill>
              </a:rPr>
              <a:t>Esto convierte </a:t>
            </a:r>
            <a:r>
              <a:rPr lang="es-ES" dirty="0" smtClean="0">
                <a:solidFill>
                  <a:schemeClr val="tx1"/>
                </a:solidFill>
              </a:rPr>
              <a:t>drásticamente </a:t>
            </a:r>
            <a:r>
              <a:rPr lang="es-ES" dirty="0">
                <a:solidFill>
                  <a:schemeClr val="tx1"/>
                </a:solidFill>
              </a:rPr>
              <a:t>la programación asíncrona tan fácil como la programación síncrona. ya que cumple 3 requisitos indispensables: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Capacidad de pausar la función en tiempo de ejecución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Capacidad de pasarle valores a funciones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Capacidad de lanzar excepciones en caso de fallo</a:t>
            </a:r>
            <a:endParaRPr lang="es-AR" dirty="0">
              <a:solidFill>
                <a:schemeClr val="tx1"/>
              </a:solidFill>
            </a:endParaRPr>
          </a:p>
        </p:txBody>
      </p:sp>
      <p:pic>
        <p:nvPicPr>
          <p:cNvPr id="4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7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16632"/>
            <a:ext cx="8534400" cy="1507067"/>
          </a:xfrm>
        </p:spPr>
        <p:txBody>
          <a:bodyPr/>
          <a:lstStyle/>
          <a:p>
            <a:r>
              <a:rPr lang="es-AR" b="1" dirty="0" smtClean="0"/>
              <a:t>									</a:t>
            </a:r>
            <a:r>
              <a:rPr lang="es-AR" b="1" dirty="0" err="1" smtClean="0"/>
              <a:t>Ide</a:t>
            </a:r>
            <a:endParaRPr lang="es-AR" dirty="0"/>
          </a:p>
        </p:txBody>
      </p:sp>
      <p:pic>
        <p:nvPicPr>
          <p:cNvPr id="6" name="Picture 6" descr="Resultado de imagen para type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937"/>
            <a:ext cx="1102181" cy="11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ato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198" y="1794327"/>
            <a:ext cx="2087711" cy="208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ublime tex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24" y="3928943"/>
            <a:ext cx="1887625" cy="18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eclipse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9" y="4437112"/>
            <a:ext cx="4061934" cy="95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bracket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764" y="3852818"/>
            <a:ext cx="1858256" cy="18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visual studio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44" y="1623699"/>
            <a:ext cx="2229119" cy="222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para web storm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1981221"/>
            <a:ext cx="2907984" cy="151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16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2767"/>
            <a:ext cx="8534400" cy="1507067"/>
          </a:xfrm>
        </p:spPr>
        <p:txBody>
          <a:bodyPr/>
          <a:lstStyle/>
          <a:p>
            <a:r>
              <a:rPr lang="es-AR" b="1" dirty="0" smtClean="0"/>
              <a:t>					</a:t>
            </a:r>
            <a:r>
              <a:rPr lang="es-AR" b="1" dirty="0" err="1" smtClean="0"/>
              <a:t>Tipados</a:t>
            </a:r>
            <a:r>
              <a:rPr lang="es-AR" b="1" dirty="0" smtClean="0"/>
              <a:t> estáticos</a:t>
            </a:r>
            <a:endParaRPr lang="es-AR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529834"/>
            <a:ext cx="8010896" cy="4209479"/>
          </a:xfrm>
          <a:prstGeom prst="rect">
            <a:avLst/>
          </a:prstGeom>
        </p:spPr>
      </p:pic>
      <p:pic>
        <p:nvPicPr>
          <p:cNvPr id="5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-304267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22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916832"/>
            <a:ext cx="10360456" cy="3177505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s-AR" b="1" dirty="0" smtClean="0"/>
              <a:t>					</a:t>
            </a:r>
            <a:r>
              <a:rPr lang="es-AR" b="1" dirty="0" err="1" smtClean="0"/>
              <a:t>Tipados</a:t>
            </a:r>
            <a:r>
              <a:rPr lang="es-AR" b="1" dirty="0" smtClean="0"/>
              <a:t> estáticos</a:t>
            </a:r>
            <a:endParaRPr lang="es-AR" b="1" dirty="0"/>
          </a:p>
        </p:txBody>
      </p:sp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-304267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234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s-AR" b="1" dirty="0" smtClean="0"/>
              <a:t>										</a:t>
            </a:r>
            <a:r>
              <a:rPr lang="es-AR" b="1" dirty="0" err="1" smtClean="0"/>
              <a:t>tiobe</a:t>
            </a:r>
            <a:endParaRPr lang="es-AR" b="1" dirty="0"/>
          </a:p>
        </p:txBody>
      </p:sp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-304267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340768"/>
            <a:ext cx="11172428" cy="54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91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2656" y="57222"/>
            <a:ext cx="8534400" cy="1507067"/>
          </a:xfrm>
        </p:spPr>
        <p:txBody>
          <a:bodyPr/>
          <a:lstStyle/>
          <a:p>
            <a:r>
              <a:rPr lang="es-AR" b="1" dirty="0" smtClean="0"/>
              <a:t>   		 (Es5) 			características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856" y="1173111"/>
            <a:ext cx="9926624" cy="4920185"/>
          </a:xfrm>
        </p:spPr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Imperativo</a:t>
            </a:r>
          </a:p>
          <a:p>
            <a:r>
              <a:rPr lang="es-AR" dirty="0">
                <a:solidFill>
                  <a:schemeClr val="tx1"/>
                </a:solidFill>
              </a:rPr>
              <a:t>Funcional </a:t>
            </a:r>
          </a:p>
          <a:p>
            <a:r>
              <a:rPr lang="es-AR" dirty="0">
                <a:solidFill>
                  <a:schemeClr val="tx1"/>
                </a:solidFill>
              </a:rPr>
              <a:t>Recolector de basura</a:t>
            </a:r>
          </a:p>
          <a:p>
            <a:r>
              <a:rPr lang="es-AR" b="1" dirty="0" err="1">
                <a:solidFill>
                  <a:schemeClr val="tx1"/>
                </a:solidFill>
              </a:rPr>
              <a:t>Tipado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b="1" dirty="0" smtClean="0">
                <a:solidFill>
                  <a:schemeClr val="tx1"/>
                </a:solidFill>
              </a:rPr>
              <a:t>dinámicos</a:t>
            </a:r>
            <a:endParaRPr lang="es-AR" b="1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Orientado a Objetos (</a:t>
            </a:r>
            <a:r>
              <a:rPr lang="es-AR" b="1" dirty="0">
                <a:solidFill>
                  <a:schemeClr val="tx1"/>
                </a:solidFill>
              </a:rPr>
              <a:t>con </a:t>
            </a:r>
            <a:r>
              <a:rPr lang="es-AR" b="1" dirty="0" smtClean="0">
                <a:solidFill>
                  <a:schemeClr val="tx1"/>
                </a:solidFill>
              </a:rPr>
              <a:t>prototipos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  <a:endParaRPr lang="es-AR" dirty="0">
              <a:solidFill>
                <a:schemeClr val="tx1"/>
              </a:solidFill>
            </a:endParaRPr>
          </a:p>
          <a:p>
            <a:r>
              <a:rPr lang="es-AR" dirty="0" smtClean="0">
                <a:solidFill>
                  <a:schemeClr val="tx1"/>
                </a:solidFill>
              </a:rPr>
              <a:t>Sin modularidad.</a:t>
            </a:r>
            <a:endParaRPr lang="es-AR" dirty="0">
              <a:solidFill>
                <a:schemeClr val="tx1"/>
              </a:solidFill>
            </a:endParaRPr>
          </a:p>
          <a:p>
            <a:pPr lvl="1"/>
            <a:endParaRPr lang="es-AR" dirty="0"/>
          </a:p>
        </p:txBody>
      </p:sp>
      <p:pic>
        <p:nvPicPr>
          <p:cNvPr id="2052" name="Picture 4" descr="Resultado de imagen para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6" y="0"/>
            <a:ext cx="1115889" cy="11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009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2656" y="57222"/>
            <a:ext cx="8534400" cy="1507067"/>
          </a:xfrm>
        </p:spPr>
        <p:txBody>
          <a:bodyPr/>
          <a:lstStyle/>
          <a:p>
            <a:r>
              <a:rPr lang="es-AR" b="1" dirty="0" smtClean="0"/>
              <a:t>   		 (Es5)  		Tipos dinámicos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856" y="1173111"/>
            <a:ext cx="9926624" cy="4920185"/>
          </a:xfrm>
        </p:spPr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El compilador no te ayuda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Hay que ejecutar los test (si se tienen)</a:t>
            </a:r>
          </a:p>
          <a:p>
            <a:r>
              <a:rPr lang="es-AR" dirty="0" smtClean="0">
                <a:solidFill>
                  <a:schemeClr val="tx1"/>
                </a:solidFill>
              </a:rPr>
              <a:t>El IDE tampoco te ayuda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No se puede </a:t>
            </a:r>
            <a:r>
              <a:rPr lang="es-AR" dirty="0" err="1" smtClean="0">
                <a:solidFill>
                  <a:schemeClr val="tx1"/>
                </a:solidFill>
              </a:rPr>
              <a:t>refactorizar</a:t>
            </a:r>
            <a:r>
              <a:rPr lang="es-AR" dirty="0" smtClean="0">
                <a:solidFill>
                  <a:schemeClr val="tx1"/>
                </a:solidFill>
              </a:rPr>
              <a:t> de forma automática.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El auto completado es muy limitado.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No se puede navegar a la implementación.</a:t>
            </a:r>
          </a:p>
          <a:p>
            <a:pPr marL="457200" lvl="1" indent="0">
              <a:buNone/>
            </a:pPr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Resultado de imagen para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6" y="0"/>
            <a:ext cx="1115889" cy="11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22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2656" y="57222"/>
            <a:ext cx="9307760" cy="1507067"/>
          </a:xfrm>
        </p:spPr>
        <p:txBody>
          <a:bodyPr/>
          <a:lstStyle/>
          <a:p>
            <a:r>
              <a:rPr lang="es-AR" b="1" dirty="0" smtClean="0"/>
              <a:t>   		 (Es5)  		Orientado a objetos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9856" y="1173111"/>
            <a:ext cx="9926624" cy="4920185"/>
          </a:xfrm>
        </p:spPr>
        <p:txBody>
          <a:bodyPr/>
          <a:lstStyle/>
          <a:p>
            <a:r>
              <a:rPr lang="es-AR" dirty="0" smtClean="0">
                <a:solidFill>
                  <a:schemeClr val="tx1"/>
                </a:solidFill>
              </a:rPr>
              <a:t>Existen tres formas diferentes de implementar “clases”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Prototipos “a mano”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Simulación de clases con librerías</a:t>
            </a:r>
          </a:p>
          <a:p>
            <a:pPr lvl="1"/>
            <a:r>
              <a:rPr lang="es-AR" dirty="0" smtClean="0">
                <a:solidFill>
                  <a:schemeClr val="tx1"/>
                </a:solidFill>
              </a:rPr>
              <a:t>Patrón modulo usando </a:t>
            </a:r>
            <a:r>
              <a:rPr lang="es-AR" dirty="0" err="1" smtClean="0">
                <a:solidFill>
                  <a:schemeClr val="tx1"/>
                </a:solidFill>
              </a:rPr>
              <a:t>clousuers</a:t>
            </a:r>
            <a:endParaRPr lang="es-AR" dirty="0" smtClean="0">
              <a:solidFill>
                <a:schemeClr val="tx1"/>
              </a:solidFill>
            </a:endParaRPr>
          </a:p>
          <a:p>
            <a:pPr lvl="1"/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Resultado de imagen para 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6" y="0"/>
            <a:ext cx="1115889" cy="111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714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7313</TotalTime>
  <Words>636</Words>
  <Application>Microsoft Office PowerPoint</Application>
  <PresentationFormat>Personalizado</PresentationFormat>
  <Paragraphs>183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Sector</vt:lpstr>
      <vt:lpstr>Presentación de PowerPoint</vt:lpstr>
      <vt:lpstr>        Java</vt:lpstr>
      <vt:lpstr>     Orientación a objetos </vt:lpstr>
      <vt:lpstr>     Tipados estáticos</vt:lpstr>
      <vt:lpstr>     Tipados estáticos</vt:lpstr>
      <vt:lpstr>          tiobe</vt:lpstr>
      <vt:lpstr>      (Es5)    características</vt:lpstr>
      <vt:lpstr>      (Es5)    Tipos dinámicos</vt:lpstr>
      <vt:lpstr>      (Es5)    Orientado a objetos</vt:lpstr>
      <vt:lpstr>      (Es5)    Orientado a objetos           Con prototipos</vt:lpstr>
      <vt:lpstr>     ¿Qué es TypeScript?</vt:lpstr>
      <vt:lpstr>     Características</vt:lpstr>
      <vt:lpstr>Case java vs clase ts</vt:lpstr>
      <vt:lpstr>Case TS compilada</vt:lpstr>
      <vt:lpstr>     Tipos básicos</vt:lpstr>
      <vt:lpstr>        Demo </vt:lpstr>
      <vt:lpstr>    Clases e interfaces</vt:lpstr>
      <vt:lpstr>     Instalar</vt:lpstr>
      <vt:lpstr>        Demo </vt:lpstr>
      <vt:lpstr>     ¿Cómo compilar?</vt:lpstr>
      <vt:lpstr>     Genéricos</vt:lpstr>
      <vt:lpstr>      Más CARACTERISTICAS </vt:lpstr>
      <vt:lpstr>        Demo </vt:lpstr>
      <vt:lpstr>      Arrow funtion</vt:lpstr>
      <vt:lpstr>      Modulos</vt:lpstr>
      <vt:lpstr>      Tipo de módulos</vt:lpstr>
      <vt:lpstr>      Tipo de módulos</vt:lpstr>
      <vt:lpstr>      módulos vs namespace</vt:lpstr>
      <vt:lpstr>       Async / Await</vt:lpstr>
      <vt:lpstr>       Async / Await</vt:lpstr>
      <vt:lpstr>         Ide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Usuario de Windows</dc:creator>
  <cp:lastModifiedBy>matias</cp:lastModifiedBy>
  <cp:revision>49</cp:revision>
  <dcterms:created xsi:type="dcterms:W3CDTF">2017-02-01T12:20:30Z</dcterms:created>
  <dcterms:modified xsi:type="dcterms:W3CDTF">2017-02-20T23:24:39Z</dcterms:modified>
</cp:coreProperties>
</file>