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6F5"/>
    <a:srgbClr val="D7E7F5"/>
    <a:srgbClr val="144A7F"/>
    <a:srgbClr val="EAF2FA"/>
    <a:srgbClr val="0039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7" autoAdjust="0"/>
    <p:restoredTop sz="96327" autoAdjust="0"/>
  </p:normalViewPr>
  <p:slideViewPr>
    <p:cSldViewPr snapToGrid="0">
      <p:cViewPr>
        <p:scale>
          <a:sx n="32" d="100"/>
          <a:sy n="32"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8C85D2-64CA-4899-800D-6EBD05A44DC0}" type="datetimeFigureOut">
              <a:rPr lang="en-US" smtClean="0"/>
              <a:t>8/31/19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103039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C85D2-64CA-4899-800D-6EBD05A44DC0}" type="datetimeFigureOut">
              <a:rPr lang="en-US" smtClean="0"/>
              <a:t>8/31/19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113116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C85D2-64CA-4899-800D-6EBD05A44DC0}" type="datetimeFigureOut">
              <a:rPr lang="en-US" smtClean="0"/>
              <a:t>8/31/19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166848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C85D2-64CA-4899-800D-6EBD05A44DC0}" type="datetimeFigureOut">
              <a:rPr lang="en-US" smtClean="0"/>
              <a:t>8/31/19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333981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8C85D2-64CA-4899-800D-6EBD05A44DC0}" type="datetimeFigureOut">
              <a:rPr lang="en-US" smtClean="0"/>
              <a:t>8/31/19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427522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8C85D2-64CA-4899-800D-6EBD05A44DC0}" type="datetimeFigureOut">
              <a:rPr lang="en-US" smtClean="0"/>
              <a:t>8/31/19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12898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8C85D2-64CA-4899-800D-6EBD05A44DC0}" type="datetimeFigureOut">
              <a:rPr lang="en-US" smtClean="0"/>
              <a:t>8/31/19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304299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8C85D2-64CA-4899-800D-6EBD05A44DC0}" type="datetimeFigureOut">
              <a:rPr lang="en-US" smtClean="0"/>
              <a:t>8/31/19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3721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C85D2-64CA-4899-800D-6EBD05A44DC0}" type="datetimeFigureOut">
              <a:rPr lang="en-US" smtClean="0"/>
              <a:t>8/31/19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266855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048C85D2-64CA-4899-800D-6EBD05A44DC0}" type="datetimeFigureOut">
              <a:rPr lang="en-US" smtClean="0"/>
              <a:t>8/31/19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386945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048C85D2-64CA-4899-800D-6EBD05A44DC0}" type="datetimeFigureOut">
              <a:rPr lang="en-US" smtClean="0"/>
              <a:t>8/31/19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85F39-5750-4E76-963E-99F633B05E72}" type="slidenum">
              <a:rPr lang="en-US" smtClean="0"/>
              <a:t>‹#›</a:t>
            </a:fld>
            <a:endParaRPr lang="en-US"/>
          </a:p>
        </p:txBody>
      </p:sp>
    </p:spTree>
    <p:extLst>
      <p:ext uri="{BB962C8B-B14F-4D97-AF65-F5344CB8AC3E}">
        <p14:creationId xmlns:p14="http://schemas.microsoft.com/office/powerpoint/2010/main" val="59359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alpha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48C85D2-64CA-4899-800D-6EBD05A44DC0}" type="datetimeFigureOut">
              <a:rPr lang="en-US" smtClean="0"/>
              <a:t>8/31/19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5B85F39-5750-4E76-963E-99F633B05E72}" type="slidenum">
              <a:rPr lang="en-US" smtClean="0"/>
              <a:t>‹#›</a:t>
            </a:fld>
            <a:endParaRPr lang="en-US"/>
          </a:p>
        </p:txBody>
      </p:sp>
    </p:spTree>
    <p:extLst>
      <p:ext uri="{BB962C8B-B14F-4D97-AF65-F5344CB8AC3E}">
        <p14:creationId xmlns:p14="http://schemas.microsoft.com/office/powerpoint/2010/main" val="2069594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8" Type="http://schemas.openxmlformats.org/officeDocument/2006/relationships/image" Target="../media/image3.png"/><Relationship Id="rId26" Type="http://schemas.openxmlformats.org/officeDocument/2006/relationships/image" Target="../media/image11.emf"/><Relationship Id="rId21" Type="http://schemas.openxmlformats.org/officeDocument/2006/relationships/image" Target="../media/image6.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10.emf"/><Relationship Id="rId2" Type="http://schemas.openxmlformats.org/officeDocument/2006/relationships/image" Target="../media/image1.png"/><Relationship Id="rId20"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image" Target="../media/image5.png"/><Relationship Id="rId24" Type="http://schemas.openxmlformats.org/officeDocument/2006/relationships/image" Target="../media/image9.emf"/><Relationship Id="rId15" Type="http://schemas.openxmlformats.org/officeDocument/2006/relationships/image" Target="../media/image14.png"/><Relationship Id="rId23" Type="http://schemas.openxmlformats.org/officeDocument/2006/relationships/image" Target="../media/image8.emf"/><Relationship Id="rId10" Type="http://schemas.openxmlformats.org/officeDocument/2006/relationships/image" Target="../media/image2.png"/><Relationship Id="rId19"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7.emf"/><Relationship Id="rId27"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6096000" cy="1952625"/>
          </a:xfrm>
          <a:prstGeom prst="rect">
            <a:avLst/>
          </a:prstGeom>
        </p:spPr>
      </p:pic>
      <p:sp>
        <p:nvSpPr>
          <p:cNvPr id="9" name="Rounded Rectangle 8"/>
          <p:cNvSpPr/>
          <p:nvPr/>
        </p:nvSpPr>
        <p:spPr>
          <a:xfrm>
            <a:off x="914400" y="3095632"/>
            <a:ext cx="13716000" cy="17424400"/>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899888" y="21267882"/>
            <a:ext cx="13716000" cy="7947025"/>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Rounded Rectangle 11"/>
          <p:cNvSpPr/>
          <p:nvPr/>
        </p:nvSpPr>
        <p:spPr>
          <a:xfrm>
            <a:off x="914400" y="29848175"/>
            <a:ext cx="13716000" cy="12293600"/>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15798801" y="3095632"/>
            <a:ext cx="13716000" cy="17424400"/>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15798801" y="21267882"/>
            <a:ext cx="13716000" cy="20777200"/>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107786" y="1344408"/>
            <a:ext cx="21407015" cy="1092607"/>
          </a:xfrm>
          <a:prstGeom prst="rect">
            <a:avLst/>
          </a:prstGeom>
          <a:noFill/>
        </p:spPr>
        <p:txBody>
          <a:bodyPr wrap="none" lIns="91440" tIns="45720" rIns="91440" bIns="45720">
            <a:spAutoFit/>
          </a:bodyPr>
          <a:lstStyle/>
          <a:p>
            <a:pPr algn="ctr"/>
            <a:r>
              <a:rPr lang="en-US" sz="6500" b="1" cap="none" spc="0" dirty="0">
                <a:ln w="0"/>
                <a:solidFill>
                  <a:srgbClr val="144A7F"/>
                </a:solidFill>
                <a:effectLst>
                  <a:outerShdw blurRad="38100" dist="19050" dir="2700000" algn="tl" rotWithShape="0">
                    <a:schemeClr val="dk1">
                      <a:alpha val="40000"/>
                    </a:schemeClr>
                  </a:outerShdw>
                </a:effectLst>
              </a:rPr>
              <a:t>Bayesian Model for Multisensory Integration and Segregation</a:t>
            </a:r>
          </a:p>
        </p:txBody>
      </p:sp>
      <p:sp>
        <p:nvSpPr>
          <p:cNvPr id="20" name="TextBox 19"/>
          <p:cNvSpPr txBox="1"/>
          <p:nvPr/>
        </p:nvSpPr>
        <p:spPr>
          <a:xfrm>
            <a:off x="2743200" y="7998573"/>
            <a:ext cx="10058400" cy="1631216"/>
          </a:xfrm>
          <a:prstGeom prst="rect">
            <a:avLst/>
          </a:prstGeom>
          <a:noFill/>
        </p:spPr>
        <p:txBody>
          <a:bodyPr wrap="square" rtlCol="0">
            <a:spAutoFit/>
          </a:bodyPr>
          <a:lstStyle/>
          <a:p>
            <a:r>
              <a:rPr lang="en-US" sz="2000" dirty="0"/>
              <a:t>Congruent and opposite neurons in MSTD and VIP. Tuning curves of a congruent neurons (A) and an opposite neuron (B) respectively, and the histogram of two different types of neurons (C). (</a:t>
            </a:r>
            <a:r>
              <a:rPr lang="en-US" altLang="zh-CN" sz="2000" dirty="0"/>
              <a:t>A-B) adapted from </a:t>
            </a:r>
            <a:r>
              <a:rPr lang="en-US" sz="2000" i="1" dirty="0"/>
              <a:t>Neural correlates of multisensory cue integration in macaque </a:t>
            </a:r>
            <a:r>
              <a:rPr lang="en-US" sz="2000" i="1" dirty="0" err="1"/>
              <a:t>MSTd</a:t>
            </a:r>
            <a:r>
              <a:rPr lang="en-US" sz="2000" dirty="0"/>
              <a:t>,</a:t>
            </a:r>
            <a:r>
              <a:rPr lang="en-US" sz="2000" b="1" i="1" dirty="0"/>
              <a:t> </a:t>
            </a:r>
            <a:r>
              <a:rPr lang="en-US" sz="2000" dirty="0"/>
              <a:t>by </a:t>
            </a:r>
            <a:r>
              <a:rPr lang="en-US" sz="2000" dirty="0" err="1"/>
              <a:t>Gu</a:t>
            </a:r>
            <a:r>
              <a:rPr lang="en-US" sz="2000" dirty="0"/>
              <a:t> Yong, 2008</a:t>
            </a:r>
            <a:r>
              <a:rPr lang="en-US" altLang="zh-CN" sz="2000" dirty="0"/>
              <a:t>, (C) from </a:t>
            </a:r>
            <a:r>
              <a:rPr lang="en-US" sz="2000" i="1" dirty="0"/>
              <a:t>Visual and nonvisual contributions to three-dimensional heading selectivity in the medial superior temporal area</a:t>
            </a:r>
            <a:r>
              <a:rPr lang="en-US" sz="2000" dirty="0"/>
              <a:t>, by </a:t>
            </a:r>
            <a:r>
              <a:rPr lang="en-US" sz="2000" dirty="0" err="1"/>
              <a:t>Gu</a:t>
            </a:r>
            <a:r>
              <a:rPr lang="en-US" sz="2000" dirty="0"/>
              <a:t> Yong, 2006</a:t>
            </a:r>
            <a:r>
              <a:rPr lang="en-US" altLang="zh-CN" sz="2000" dirty="0"/>
              <a:t>.</a:t>
            </a:r>
            <a:endParaRPr lang="en-US" sz="2000" dirty="0"/>
          </a:p>
        </p:txBody>
      </p:sp>
      <p:sp>
        <p:nvSpPr>
          <p:cNvPr id="26" name="TextBox 25"/>
          <p:cNvSpPr txBox="1"/>
          <p:nvPr/>
        </p:nvSpPr>
        <p:spPr>
          <a:xfrm>
            <a:off x="7757888" y="10161857"/>
            <a:ext cx="5029200" cy="3477875"/>
          </a:xfrm>
          <a:prstGeom prst="rect">
            <a:avLst/>
          </a:prstGeom>
          <a:noFill/>
        </p:spPr>
        <p:txBody>
          <a:bodyPr wrap="square" rtlCol="0">
            <a:spAutoFit/>
          </a:bodyPr>
          <a:lstStyle/>
          <a:p>
            <a:r>
              <a:rPr lang="en-US" sz="2000" dirty="0"/>
              <a:t>Decentralized module. </a:t>
            </a:r>
            <a:r>
              <a:rPr lang="en-US" sz="2000" dirty="0" err="1"/>
              <a:t>MSTd</a:t>
            </a:r>
            <a:r>
              <a:rPr lang="en-US" sz="2000" dirty="0"/>
              <a:t> and VIP refer to different modules, which consist of two groups of neurons, congruent (blue circles) and opposite (red circle) neurons. Neurons are all connected to the inhibitory pool in each module, which receives the feedforward input respectively (up arrow). Adapted from </a:t>
            </a:r>
            <a:r>
              <a:rPr lang="en-US" sz="2000" i="1" dirty="0"/>
              <a:t>Complementary congruent and opposite neurons achieve concurrent multisensory integration and segregation, </a:t>
            </a:r>
            <a:r>
              <a:rPr lang="en-US" sz="2000" dirty="0"/>
              <a:t>by Zhang </a:t>
            </a:r>
            <a:r>
              <a:rPr lang="en-US" sz="2000" dirty="0" err="1"/>
              <a:t>Wenhao</a:t>
            </a:r>
            <a:r>
              <a:rPr lang="en-US" sz="2000" dirty="0"/>
              <a:t>, 2019.</a:t>
            </a:r>
            <a:endParaRPr lang="en-US" sz="2000" i="1" dirty="0"/>
          </a:p>
        </p:txBody>
      </p:sp>
      <mc:AlternateContent xmlns:mc="http://schemas.openxmlformats.org/markup-compatibility/2006" xmlns:a14="http://schemas.microsoft.com/office/drawing/2010/main">
        <mc:Choice Requires="a14">
          <p:sp>
            <p:nvSpPr>
              <p:cNvPr id="28" name="TextBox 27"/>
              <p:cNvSpPr txBox="1"/>
              <p:nvPr/>
            </p:nvSpPr>
            <p:spPr>
              <a:xfrm>
                <a:off x="2728688" y="17869532"/>
                <a:ext cx="10058400" cy="1323439"/>
              </a:xfrm>
              <a:prstGeom prst="rect">
                <a:avLst/>
              </a:prstGeom>
              <a:noFill/>
            </p:spPr>
            <p:txBody>
              <a:bodyPr wrap="square" rtlCol="0">
                <a:spAutoFit/>
              </a:bodyPr>
              <a:lstStyle/>
              <a:p>
                <a:r>
                  <a:rPr lang="en-US" sz="2000" dirty="0"/>
                  <a:t>Illustration of decentralized model after modification. New modules in the second layer. No connection between two groups of neurons in each module. The inputs and feedforward inputs from the first layer are rescaled by </a:t>
                </a:r>
                <a14:m>
                  <m:oMath xmlns:m="http://schemas.openxmlformats.org/officeDocument/2006/math">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oMath>
                </a14:m>
                <a:r>
                  <a:rPr lang="en-US" sz="2000" dirty="0"/>
                  <a:t> respectively. Each group of neurons has their own inhibition pool and there's no reciprocal coupling between two modules.</a:t>
                </a:r>
              </a:p>
            </p:txBody>
          </p:sp>
        </mc:Choice>
        <mc:Fallback xmlns="">
          <p:sp>
            <p:nvSpPr>
              <p:cNvPr id="28" name="TextBox 27"/>
              <p:cNvSpPr txBox="1">
                <a:spLocks noRot="1" noChangeAspect="1" noMove="1" noResize="1" noEditPoints="1" noAdjustHandles="1" noChangeArrowheads="1" noChangeShapeType="1" noTextEdit="1"/>
              </p:cNvSpPr>
              <p:nvPr/>
            </p:nvSpPr>
            <p:spPr>
              <a:xfrm>
                <a:off x="2728688" y="17869532"/>
                <a:ext cx="10058400" cy="1323439"/>
              </a:xfrm>
              <a:prstGeom prst="rect">
                <a:avLst/>
              </a:prstGeom>
              <a:blipFill>
                <a:blip r:embed="rId6"/>
                <a:stretch>
                  <a:fillRect l="-667" t="-2304" r="-788" b="-7373"/>
                </a:stretch>
              </a:blipFill>
            </p:spPr>
            <p:txBody>
              <a:bodyPr/>
              <a:lstStyle/>
              <a:p>
                <a:r>
                  <a:rPr lang="en-US">
                    <a:noFill/>
                  </a:rPr>
                  <a:t> </a:t>
                </a:r>
              </a:p>
            </p:txBody>
          </p:sp>
        </mc:Fallback>
      </mc:AlternateContent>
      <p:sp>
        <p:nvSpPr>
          <p:cNvPr id="29" name="Right Arrow 28"/>
          <p:cNvSpPr/>
          <p:nvPr/>
        </p:nvSpPr>
        <p:spPr>
          <a:xfrm>
            <a:off x="3643086" y="14492682"/>
            <a:ext cx="945265" cy="2772228"/>
          </a:xfrm>
          <a:prstGeom prst="rightArrow">
            <a:avLst/>
          </a:prstGeom>
          <a:solidFill>
            <a:srgbClr val="D7E7F5"/>
          </a:solidFill>
          <a:ln>
            <a:solidFill>
              <a:srgbClr val="D7E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1799414" y="22445678"/>
                <a:ext cx="11697422" cy="969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𝜏</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𝜓</m:t>
                              </m:r>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𝜓</m:t>
                          </m:r>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𝑟𝑐</m:t>
                              </m:r>
                            </m:sub>
                          </m:sSub>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nary>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𝑟𝑝</m:t>
                              </m:r>
                            </m:sub>
                          </m:sSub>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acc>
                                <m:accPr>
                                  <m:chr m:val="̅"/>
                                  <m:ctrlPr>
                                    <a:rPr lang="en-US" sz="2000" i="1">
                                      <a:latin typeface="Cambria Math" panose="02040503050406030204" pitchFamily="18" charset="0"/>
                                    </a:rPr>
                                  </m:ctrlPr>
                                </m:accPr>
                                <m:e>
                                  <m:r>
                                    <a:rPr lang="en-US" sz="2000" i="1">
                                      <a:latin typeface="Cambria Math" panose="02040503050406030204" pitchFamily="18" charset="0"/>
                                    </a:rPr>
                                    <m:t>𝑚</m:t>
                                  </m:r>
                                </m:e>
                              </m:acc>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nary>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𝐼</m:t>
                          </m:r>
                        </m:e>
                        <m:sub>
                          <m:r>
                            <a:rPr lang="en-US" sz="2000" i="1">
                              <a:latin typeface="Cambria Math" panose="02040503050406030204" pitchFamily="18" charset="0"/>
                            </a:rPr>
                            <m:t>𝑚</m:t>
                          </m:r>
                        </m:sub>
                        <m:sup>
                          <m:r>
                            <a:rPr lang="en-US" sz="2000" i="1">
                              <a:latin typeface="Cambria Math" panose="02040503050406030204" pitchFamily="18" charset="0"/>
                            </a:rPr>
                            <m:t>𝑒𝑥𝑡</m:t>
                          </m:r>
                        </m:sup>
                      </m:sSubSup>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m:oMathPara>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799414" y="22445678"/>
                <a:ext cx="11697422" cy="96962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493615" y="24404740"/>
                <a:ext cx="12309020" cy="969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𝜏</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𝜓</m:t>
                                  </m:r>
                                </m:e>
                              </m:acc>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𝜓</m:t>
                              </m:r>
                            </m:e>
                          </m:acc>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𝑟𝑐</m:t>
                              </m:r>
                            </m:sub>
                          </m:sSub>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𝑅</m:t>
                                  </m:r>
                                </m:e>
                              </m:acc>
                            </m:e>
                            <m:sub>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nary>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𝑟𝑝</m:t>
                              </m:r>
                            </m:sub>
                          </m:sSub>
                          <m:r>
                            <a:rPr lang="en-US" sz="2000" i="1">
                              <a:latin typeface="Cambria Math" panose="02040503050406030204" pitchFamily="18" charset="0"/>
                            </a:rPr>
                            <m:t>𝑉</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𝑅</m:t>
                                  </m:r>
                                </m:e>
                              </m:acc>
                            </m:e>
                            <m:sub>
                              <m:acc>
                                <m:accPr>
                                  <m:chr m:val="̅"/>
                                  <m:ctrlPr>
                                    <a:rPr lang="en-US" sz="2000" i="1">
                                      <a:latin typeface="Cambria Math" panose="02040503050406030204" pitchFamily="18" charset="0"/>
                                    </a:rPr>
                                  </m:ctrlPr>
                                </m:accPr>
                                <m:e>
                                  <m:r>
                                    <a:rPr lang="en-US" sz="2000" i="1">
                                      <a:latin typeface="Cambria Math" panose="02040503050406030204" pitchFamily="18" charset="0"/>
                                    </a:rPr>
                                    <m:t>𝑚</m:t>
                                  </m:r>
                                </m:e>
                              </m:acc>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nary>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𝐼</m:t>
                          </m:r>
                        </m:e>
                        <m:sub>
                          <m:r>
                            <a:rPr lang="en-US" sz="2000" i="1">
                              <a:latin typeface="Cambria Math" panose="02040503050406030204" pitchFamily="18" charset="0"/>
                            </a:rPr>
                            <m:t>𝑚</m:t>
                          </m:r>
                        </m:sub>
                        <m:sup>
                          <m:r>
                            <a:rPr lang="en-US" sz="2000" i="1">
                              <a:latin typeface="Cambria Math" panose="02040503050406030204" pitchFamily="18" charset="0"/>
                            </a:rPr>
                            <m:t>𝑒𝑥𝑡</m:t>
                          </m:r>
                        </m:sup>
                      </m:sSubSup>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m:oMathPara>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493615" y="24404740"/>
                <a:ext cx="12309020" cy="969624"/>
              </a:xfrm>
              <a:prstGeom prst="rect">
                <a:avLst/>
              </a:prstGeom>
              <a:blipFill>
                <a:blip r:embed="rId8"/>
                <a:stretch>
                  <a:fillRect/>
                </a:stretch>
              </a:blipFill>
            </p:spPr>
            <p:txBody>
              <a:bodyPr/>
              <a:lstStyle/>
              <a:p>
                <a:r>
                  <a:rPr lang="en-US">
                    <a:noFill/>
                  </a:rPr>
                  <a:t> </a:t>
                </a:r>
              </a:p>
            </p:txBody>
          </p:sp>
        </mc:Fallback>
      </mc:AlternateContent>
      <p:sp>
        <p:nvSpPr>
          <p:cNvPr id="3" name="TextBox 2"/>
          <p:cNvSpPr txBox="1"/>
          <p:nvPr/>
        </p:nvSpPr>
        <p:spPr>
          <a:xfrm>
            <a:off x="2016582" y="21819668"/>
            <a:ext cx="5631543" cy="400110"/>
          </a:xfrm>
          <a:prstGeom prst="rect">
            <a:avLst/>
          </a:prstGeom>
          <a:noFill/>
        </p:spPr>
        <p:txBody>
          <a:bodyPr wrap="square" rtlCol="0">
            <a:spAutoFit/>
          </a:bodyPr>
          <a:lstStyle/>
          <a:p>
            <a:r>
              <a:rPr lang="en-US" sz="2000" dirty="0"/>
              <a:t>Congruent groups:</a:t>
            </a:r>
          </a:p>
        </p:txBody>
      </p:sp>
      <p:sp>
        <p:nvSpPr>
          <p:cNvPr id="25" name="TextBox 24"/>
          <p:cNvSpPr txBox="1"/>
          <p:nvPr/>
        </p:nvSpPr>
        <p:spPr>
          <a:xfrm>
            <a:off x="2016582" y="23731936"/>
            <a:ext cx="5631543" cy="400110"/>
          </a:xfrm>
          <a:prstGeom prst="rect">
            <a:avLst/>
          </a:prstGeom>
          <a:noFill/>
        </p:spPr>
        <p:txBody>
          <a:bodyPr wrap="square" rtlCol="0">
            <a:spAutoFit/>
          </a:bodyPr>
          <a:lstStyle/>
          <a:p>
            <a:r>
              <a:rPr lang="en-US" sz="2000" dirty="0"/>
              <a:t>Opposite groups:</a:t>
            </a:r>
          </a:p>
        </p:txBody>
      </p:sp>
      <mc:AlternateContent xmlns:mc="http://schemas.openxmlformats.org/markup-compatibility/2006" xmlns:a14="http://schemas.microsoft.com/office/drawing/2010/main">
        <mc:Choice Requires="a14">
          <p:sp>
            <p:nvSpPr>
              <p:cNvPr id="4" name="TextBox 3"/>
              <p:cNvSpPr txBox="1"/>
              <p:nvPr/>
            </p:nvSpPr>
            <p:spPr>
              <a:xfrm>
                <a:off x="1906819" y="25740762"/>
                <a:ext cx="11707582" cy="2918556"/>
              </a:xfrm>
              <a:prstGeom prst="rect">
                <a:avLst/>
              </a:prstGeom>
              <a:noFill/>
            </p:spPr>
            <p:txBody>
              <a:bodyPr wrap="square" rtlCol="0">
                <a:spAutoFit/>
              </a:bodyPr>
              <a:lstStyle/>
              <a:p>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𝐽</m:t>
                        </m:r>
                      </m:e>
                      <m:sub>
                        <m:r>
                          <a:rPr lang="en-US" sz="2000" b="0" i="1" dirty="0" smtClean="0">
                            <a:latin typeface="Cambria Math" panose="02040503050406030204" pitchFamily="18" charset="0"/>
                          </a:rPr>
                          <m:t>𝑟𝑐</m:t>
                        </m:r>
                      </m:sub>
                    </m:sSub>
                  </m:oMath>
                </a14:m>
                <a:r>
                  <a:rPr lang="en-US" sz="2000" dirty="0"/>
                  <a:t> and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𝐽</m:t>
                        </m:r>
                      </m:e>
                      <m:sub>
                        <m:r>
                          <a:rPr lang="en-US" sz="2000" b="0" i="1" dirty="0" smtClean="0">
                            <a:latin typeface="Cambria Math" panose="02040503050406030204" pitchFamily="18" charset="0"/>
                          </a:rPr>
                          <m:t>𝑟𝑝</m:t>
                        </m:r>
                      </m:sub>
                    </m:sSub>
                  </m:oMath>
                </a14:m>
                <a:r>
                  <a:rPr lang="en-US" sz="2000" dirty="0"/>
                  <a:t> represent the strengths of the recurrent and reciprocal couplings respectively.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𝑅</m:t>
                        </m:r>
                      </m:e>
                      <m:sub>
                        <m:r>
                          <a:rPr lang="en-US" sz="2000" i="1" dirty="0" smtClean="0">
                            <a:latin typeface="Cambria Math" panose="02040503050406030204" pitchFamily="18" charset="0"/>
                          </a:rPr>
                          <m:t>𝑚</m:t>
                        </m:r>
                      </m:sub>
                    </m:sSub>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a:latin typeface="Cambria Math" panose="02040503050406030204" pitchFamily="18" charset="0"/>
                      </a:rPr>
                      <m:t>, </m:t>
                    </m:r>
                    <m:r>
                      <a:rPr lang="en-US" sz="2000" i="1" dirty="0">
                        <a:latin typeface="Cambria Math" panose="02040503050406030204" pitchFamily="18" charset="0"/>
                      </a:rPr>
                      <m:t>𝑡</m:t>
                    </m:r>
                    <m:r>
                      <a:rPr lang="en-US" sz="2000" i="1" dirty="0" smtClean="0">
                        <a:latin typeface="Cambria Math" panose="02040503050406030204" pitchFamily="18" charset="0"/>
                      </a:rPr>
                      <m:t>)</m:t>
                    </m:r>
                  </m:oMath>
                </a14:m>
                <a:r>
                  <a:rPr lang="en-US" sz="2000" dirty="0"/>
                  <a:t> is the firing rate of the neurons at position </a:t>
                </a:r>
                <a14:m>
                  <m:oMath xmlns:m="http://schemas.openxmlformats.org/officeDocument/2006/math">
                    <m:r>
                      <a:rPr lang="en-US" sz="2000" i="1" dirty="0" smtClean="0">
                        <a:latin typeface="Cambria Math" panose="02040503050406030204" pitchFamily="18" charset="0"/>
                      </a:rPr>
                      <m:t>𝑦</m:t>
                    </m:r>
                  </m:oMath>
                </a14:m>
                <a:r>
                  <a:rPr lang="en-US" sz="2000" dirty="0"/>
                  <a:t> and </a:t>
                </a:r>
                <a14:m>
                  <m:oMath xmlns:m="http://schemas.openxmlformats.org/officeDocument/2006/math">
                    <m:r>
                      <a:rPr lang="en-US" sz="2000" i="1" dirty="0" smtClean="0">
                        <a:latin typeface="Cambria Math" panose="02040503050406030204" pitchFamily="18" charset="0"/>
                      </a:rPr>
                      <m:t>𝑡</m:t>
                    </m:r>
                  </m:oMath>
                </a14:m>
                <a:r>
                  <a:rPr lang="en-US" sz="2000" dirty="0"/>
                  <a:t>. It is given by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𝑅</m:t>
                        </m:r>
                      </m:e>
                      <m:sub>
                        <m:r>
                          <a:rPr lang="en-US" sz="2000" i="1" dirty="0" smtClean="0">
                            <a:latin typeface="Cambria Math" panose="02040503050406030204" pitchFamily="18" charset="0"/>
                          </a:rPr>
                          <m:t>𝑚</m:t>
                        </m:r>
                        <m:d>
                          <m:dPr>
                            <m:ctrlPr>
                              <a:rPr lang="en-US" sz="2000" i="1" dirty="0" smtClean="0">
                                <a:latin typeface="Cambria Math" panose="02040503050406030204" pitchFamily="18" charset="0"/>
                              </a:rPr>
                            </m:ctrlPr>
                          </m:dPr>
                          <m:e>
                            <m:r>
                              <a:rPr lang="en-US" sz="2000" i="1" dirty="0">
                                <a:latin typeface="Cambria Math" panose="02040503050406030204" pitchFamily="18" charset="0"/>
                              </a:rPr>
                              <m:t>𝑦</m:t>
                            </m:r>
                            <m:r>
                              <a:rPr lang="en-US" sz="2000" i="1" dirty="0">
                                <a:latin typeface="Cambria Math" panose="02040503050406030204" pitchFamily="18" charset="0"/>
                              </a:rPr>
                              <m:t>, </m:t>
                            </m:r>
                            <m:r>
                              <a:rPr lang="en-US" sz="2000" i="1" dirty="0">
                                <a:latin typeface="Cambria Math" panose="02040503050406030204" pitchFamily="18" charset="0"/>
                              </a:rPr>
                              <m:t>𝑡</m:t>
                            </m:r>
                          </m:e>
                        </m:d>
                      </m:sub>
                    </m:sSub>
                    <m:r>
                      <a:rPr lang="en-US" sz="2000" i="1" dirty="0" smtClean="0">
                        <a:latin typeface="Cambria Math" panose="02040503050406030204" pitchFamily="18" charset="0"/>
                      </a:rPr>
                      <m:t>≡</m:t>
                    </m:r>
                    <m:f>
                      <m:fPr>
                        <m:ctrlPr>
                          <a:rPr lang="en-US" sz="2000" i="1" dirty="0" smtClean="0">
                            <a:latin typeface="Cambria Math" panose="02040503050406030204" pitchFamily="18" charset="0"/>
                          </a:rPr>
                        </m:ctrlPr>
                      </m:fPr>
                      <m:num>
                        <m:sSubSup>
                          <m:sSubSupPr>
                            <m:ctrlPr>
                              <a:rPr lang="en-US" sz="2000" i="1" dirty="0" smtClean="0">
                                <a:latin typeface="Cambria Math" panose="02040503050406030204" pitchFamily="18" charset="0"/>
                              </a:rPr>
                            </m:ctrlPr>
                          </m:sSubSupPr>
                          <m:e>
                            <m:r>
                              <a:rPr lang="en-US" sz="2000" i="1" dirty="0" smtClean="0">
                                <a:latin typeface="Cambria Math" panose="02040503050406030204" pitchFamily="18" charset="0"/>
                              </a:rPr>
                              <m:t>𝜓</m:t>
                            </m:r>
                          </m:e>
                          <m:sub>
                            <m:r>
                              <a:rPr lang="en-US" sz="2000" i="1" dirty="0">
                                <a:latin typeface="Cambria Math" panose="02040503050406030204" pitchFamily="18" charset="0"/>
                              </a:rPr>
                              <m:t>𝑚</m:t>
                            </m:r>
                          </m:sub>
                          <m:sup>
                            <m:r>
                              <a:rPr lang="en-US" sz="2000" i="1" dirty="0">
                                <a:latin typeface="Cambria Math" panose="02040503050406030204" pitchFamily="18" charset="0"/>
                              </a:rPr>
                              <m:t>2</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𝑦</m:t>
                            </m:r>
                            <m:r>
                              <a:rPr lang="en-US" sz="2000" i="1" dirty="0">
                                <a:latin typeface="Cambria Math" panose="02040503050406030204" pitchFamily="18" charset="0"/>
                              </a:rPr>
                              <m:t>, </m:t>
                            </m:r>
                            <m:r>
                              <a:rPr lang="en-US" sz="2000" i="1" dirty="0">
                                <a:latin typeface="Cambria Math" panose="02040503050406030204" pitchFamily="18" charset="0"/>
                              </a:rPr>
                              <m:t>𝑡</m:t>
                            </m:r>
                          </m:e>
                        </m:d>
                      </m:num>
                      <m:den>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𝐷</m:t>
                            </m:r>
                          </m:e>
                          <m:sub>
                            <m:r>
                              <a:rPr lang="en-US" sz="2000" i="1" dirty="0" err="1">
                                <a:latin typeface="Cambria Math" panose="02040503050406030204" pitchFamily="18" charset="0"/>
                              </a:rPr>
                              <m:t>𝑚</m:t>
                            </m:r>
                            <m:r>
                              <a:rPr lang="en-US" sz="2000" b="0" i="1" dirty="0" smtClean="0">
                                <a:latin typeface="Cambria Math" panose="02040503050406030204" pitchFamily="18" charset="0"/>
                              </a:rPr>
                              <m:t> </m:t>
                            </m:r>
                          </m:sub>
                        </m:sSub>
                      </m:den>
                    </m:f>
                  </m:oMath>
                </a14:m>
                <a:r>
                  <a:rPr lang="en-US" sz="2000" dirty="0"/>
                  <a:t>, where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𝐷</m:t>
                        </m:r>
                      </m:e>
                      <m:sub>
                        <m:r>
                          <a:rPr lang="en-US" sz="2000" i="1" dirty="0" smtClean="0">
                            <a:latin typeface="Cambria Math" panose="02040503050406030204" pitchFamily="18" charset="0"/>
                          </a:rPr>
                          <m:t>𝑚</m:t>
                        </m:r>
                      </m:sub>
                    </m:sSub>
                    <m:r>
                      <a:rPr lang="en-US" sz="2000" i="1" dirty="0" smtClean="0">
                        <a:latin typeface="Cambria Math" panose="02040503050406030204" pitchFamily="18" charset="0"/>
                      </a:rPr>
                      <m:t>≡</m:t>
                    </m:r>
                    <m:r>
                      <a:rPr lang="en-US" sz="2000" i="1" dirty="0">
                        <a:latin typeface="Cambria Math" panose="02040503050406030204" pitchFamily="18" charset="0"/>
                      </a:rPr>
                      <m:t>1+</m:t>
                    </m:r>
                    <m:r>
                      <a:rPr lang="en-US" sz="2000" i="1" dirty="0" smtClean="0">
                        <a:latin typeface="Cambria Math" panose="02040503050406030204" pitchFamily="18" charset="0"/>
                      </a:rPr>
                      <m:t>𝜔</m:t>
                    </m:r>
                    <m:r>
                      <a:rPr lang="en-US" sz="2000" b="0" i="1" dirty="0" smtClean="0">
                        <a:latin typeface="Cambria Math" panose="02040503050406030204" pitchFamily="18" charset="0"/>
                      </a:rPr>
                      <m:t>[</m:t>
                    </m:r>
                    <m:nary>
                      <m:naryPr>
                        <m:chr m:val="∑"/>
                        <m:limLoc m:val="undOvr"/>
                        <m:grow m:val="on"/>
                        <m:supHide m:val="on"/>
                        <m:ctrlPr>
                          <a:rPr lang="en-US" sz="2000" i="1">
                            <a:latin typeface="Cambria Math" panose="02040503050406030204" pitchFamily="18" charset="0"/>
                          </a:rPr>
                        </m:ctrlPr>
                      </m:naryPr>
                      <m:sub>
                        <m:r>
                          <a:rPr lang="en-US" sz="2000" i="1">
                            <a:latin typeface="Cambria Math" panose="02040503050406030204" pitchFamily="18" charset="0"/>
                          </a:rPr>
                          <m:t>𝑦</m:t>
                        </m:r>
                      </m:sub>
                      <m:sup/>
                      <m:e>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𝜓</m:t>
                            </m:r>
                          </m:e>
                          <m:sub>
                            <m:r>
                              <a:rPr lang="en-US" sz="2000" i="1" dirty="0">
                                <a:latin typeface="Cambria Math" panose="02040503050406030204" pitchFamily="18" charset="0"/>
                              </a:rPr>
                              <m:t>𝑚</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r>
                          <a:rPr lang="en-US" sz="2000" i="1" dirty="0" err="1">
                            <a:latin typeface="Cambria Math" panose="02040503050406030204" pitchFamily="18" charset="0"/>
                          </a:rPr>
                          <m:t>𝑦</m:t>
                        </m:r>
                        <m:r>
                          <a:rPr lang="en-US" sz="2000" i="1" dirty="0" err="1">
                            <a:latin typeface="Cambria Math" panose="02040503050406030204" pitchFamily="18" charset="0"/>
                          </a:rPr>
                          <m:t>,</m:t>
                        </m:r>
                        <m:r>
                          <a:rPr lang="en-US" sz="2000" i="1" dirty="0" err="1">
                            <a:latin typeface="Cambria Math" panose="02040503050406030204" pitchFamily="18" charset="0"/>
                          </a:rPr>
                          <m:t>𝑡</m:t>
                        </m:r>
                        <m:r>
                          <a:rPr lang="en-US" sz="2000" i="1" dirty="0">
                            <a:latin typeface="Cambria Math" panose="02040503050406030204" pitchFamily="18" charset="0"/>
                          </a:rPr>
                          <m:t>)</m:t>
                        </m:r>
                      </m:e>
                    </m:nary>
                    <m:r>
                      <a:rPr lang="en-US" sz="2000" i="1" dirty="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𝐽</m:t>
                        </m:r>
                      </m:e>
                      <m:sub>
                        <m:r>
                          <a:rPr lang="en-US" sz="2000" b="0" i="1" dirty="0" smtClean="0">
                            <a:latin typeface="Cambria Math" panose="02040503050406030204" pitchFamily="18" charset="0"/>
                          </a:rPr>
                          <m:t>𝑖𝑛𝑡</m:t>
                        </m:r>
                      </m:sub>
                    </m:sSub>
                    <m:nary>
                      <m:naryPr>
                        <m:chr m:val="∑"/>
                        <m:limLoc m:val="undOvr"/>
                        <m:grow m:val="on"/>
                        <m:supHide m:val="on"/>
                        <m:ctrlPr>
                          <a:rPr lang="en-US" sz="2000" i="1">
                            <a:latin typeface="Cambria Math" panose="02040503050406030204" pitchFamily="18" charset="0"/>
                          </a:rPr>
                        </m:ctrlPr>
                      </m:naryPr>
                      <m:sub>
                        <m:r>
                          <a:rPr lang="en-US" sz="2000" i="1">
                            <a:latin typeface="Cambria Math" panose="02040503050406030204" pitchFamily="18" charset="0"/>
                          </a:rPr>
                          <m:t>𝑦</m:t>
                        </m:r>
                      </m:sub>
                      <m:sup/>
                      <m:e>
                        <m:sSubSup>
                          <m:sSubSupPr>
                            <m:ctrlPr>
                              <a:rPr lang="en-US" sz="2000" i="1" dirty="0">
                                <a:latin typeface="Cambria Math" panose="02040503050406030204" pitchFamily="18" charset="0"/>
                              </a:rPr>
                            </m:ctrlPr>
                          </m:sSubSupPr>
                          <m:e>
                            <m:acc>
                              <m:accPr>
                                <m:chr m:val="̅"/>
                                <m:ctrlPr>
                                  <a:rPr lang="en-US" sz="2000" b="0" i="1" dirty="0" smtClean="0">
                                    <a:latin typeface="Cambria Math" panose="02040503050406030204" pitchFamily="18" charset="0"/>
                                  </a:rPr>
                                </m:ctrlPr>
                              </m:accPr>
                              <m:e>
                                <m:r>
                                  <a:rPr lang="en-US" sz="2000" i="1" dirty="0">
                                    <a:latin typeface="Cambria Math" panose="02040503050406030204" pitchFamily="18" charset="0"/>
                                  </a:rPr>
                                  <m:t>𝜓</m:t>
                                </m:r>
                              </m:e>
                            </m:acc>
                          </m:e>
                          <m:sub>
                            <m:r>
                              <a:rPr lang="en-US" sz="2000" i="1" dirty="0">
                                <a:latin typeface="Cambria Math" panose="02040503050406030204" pitchFamily="18" charset="0"/>
                              </a:rPr>
                              <m:t>𝑚</m:t>
                            </m:r>
                          </m:sub>
                          <m:sup>
                            <m:r>
                              <a:rPr lang="en-US" sz="2000" i="1" dirty="0">
                                <a:latin typeface="Cambria Math" panose="02040503050406030204" pitchFamily="18" charset="0"/>
                              </a:rPr>
                              <m:t>2</m:t>
                            </m:r>
                          </m:sup>
                        </m:sSubSup>
                        <m:r>
                          <a:rPr lang="en-US" sz="2000" i="1" dirty="0">
                            <a:latin typeface="Cambria Math" panose="02040503050406030204" pitchFamily="18" charset="0"/>
                          </a:rPr>
                          <m:t>(</m:t>
                        </m:r>
                        <m:r>
                          <a:rPr lang="en-US" sz="2000" i="1" dirty="0" err="1">
                            <a:latin typeface="Cambria Math" panose="02040503050406030204" pitchFamily="18" charset="0"/>
                          </a:rPr>
                          <m:t>𝑦</m:t>
                        </m:r>
                        <m:r>
                          <a:rPr lang="en-US" sz="2000" i="1" dirty="0" err="1">
                            <a:latin typeface="Cambria Math" panose="02040503050406030204" pitchFamily="18" charset="0"/>
                          </a:rPr>
                          <m:t>,</m:t>
                        </m:r>
                        <m:r>
                          <a:rPr lang="en-US" sz="2000" i="1" dirty="0" err="1">
                            <a:latin typeface="Cambria Math" panose="02040503050406030204" pitchFamily="18" charset="0"/>
                          </a:rPr>
                          <m:t>𝑡</m:t>
                        </m:r>
                        <m:r>
                          <a:rPr lang="en-US" sz="2000" i="1" dirty="0">
                            <a:latin typeface="Cambria Math" panose="02040503050406030204" pitchFamily="18" charset="0"/>
                          </a:rPr>
                          <m:t>)</m:t>
                        </m:r>
                        <m:r>
                          <a:rPr lang="en-US" sz="2000" b="0" i="1" dirty="0" smtClean="0">
                            <a:latin typeface="Cambria Math" panose="02040503050406030204" pitchFamily="18" charset="0"/>
                          </a:rPr>
                          <m:t>] </m:t>
                        </m:r>
                      </m:e>
                    </m:nary>
                  </m:oMath>
                </a14:m>
                <a:r>
                  <a:rPr lang="en-US" sz="2000" dirty="0"/>
                  <a:t>is the global inhibition acting on the congruent group in module </a:t>
                </a:r>
                <a14:m>
                  <m:oMath xmlns:m="http://schemas.openxmlformats.org/officeDocument/2006/math">
                    <m:r>
                      <a:rPr lang="en-US" sz="2000" i="1" dirty="0" smtClean="0">
                        <a:latin typeface="Cambria Math" panose="02040503050406030204" pitchFamily="18" charset="0"/>
                      </a:rPr>
                      <m:t>𝑚</m:t>
                    </m:r>
                  </m:oMath>
                </a14:m>
                <a:r>
                  <a:rPr lang="en-US" sz="2000" dirty="0"/>
                  <a:t>. </a:t>
                </a:r>
                <a14:m>
                  <m:oMath xmlns:m="http://schemas.openxmlformats.org/officeDocument/2006/math">
                    <m:r>
                      <a:rPr lang="en-US" sz="2000" i="1" dirty="0" smtClean="0">
                        <a:latin typeface="Cambria Math" panose="02040503050406030204" pitchFamily="18" charset="0"/>
                      </a:rPr>
                      <m:t>𝑉</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𝑦</m:t>
                    </m:r>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_0) </m:t>
                    </m:r>
                  </m:oMath>
                </a14:m>
                <a:r>
                  <a:rPr lang="en-US" sz="2000" dirty="0"/>
                  <a:t>is the von Mises function given by </a:t>
                </a:r>
              </a:p>
              <a:p>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𝑉</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𝑦</m:t>
                          </m:r>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0</m:t>
                              </m:r>
                            </m:sub>
                          </m:sSub>
                        </m:e>
                      </m:d>
                      <m:r>
                        <a:rPr lang="es-ES" sz="200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1" smtClean="0">
                              <a:latin typeface="Cambria Math" panose="02040503050406030204" pitchFamily="18" charset="0"/>
                            </a:rPr>
                            <m:t>exp</m:t>
                          </m:r>
                          <m:d>
                            <m:dPr>
                              <m:begChr m:val="["/>
                              <m:endChr m:val="]"/>
                              <m:ctrlPr>
                                <a:rPr lang="es-ES" sz="2000" b="0" i="1" smtClean="0">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0</m:t>
                                  </m:r>
                                </m:sub>
                              </m:sSub>
                              <m:r>
                                <m:rPr>
                                  <m:sty m:val="p"/>
                                </m:rPr>
                                <a:rPr lang="en-US" sz="2000" b="0" i="1" smtClean="0">
                                  <a:latin typeface="Cambria Math" panose="02040503050406030204" pitchFamily="18" charset="0"/>
                                </a:rPr>
                                <m:t>cos</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𝑦</m:t>
                                  </m:r>
                                  <m:r>
                                    <a:rPr lang="es-ES" sz="2000" i="1">
                                      <a:latin typeface="Cambria Math" panose="02040503050406030204" pitchFamily="18" charset="0"/>
                                    </a:rPr>
                                    <m:t>′</m:t>
                                  </m:r>
                                </m:e>
                              </m:d>
                            </m:e>
                          </m:d>
                        </m:num>
                        <m:den>
                          <m:r>
                            <a:rPr lang="es-ES" sz="2000" i="1">
                              <a:latin typeface="Cambria Math" panose="02040503050406030204" pitchFamily="18" charset="0"/>
                            </a:rPr>
                            <m:t>2</m:t>
                          </m:r>
                          <m:r>
                            <a:rPr lang="es-ES" sz="2000" i="1">
                              <a:latin typeface="Cambria Math" panose="02040503050406030204" pitchFamily="18" charset="0"/>
                            </a:rPr>
                            <m:t>𝜋</m:t>
                          </m:r>
                          <m:sSub>
                            <m:sSubPr>
                              <m:ctrlPr>
                                <a:rPr lang="es-ES" sz="2000" i="1">
                                  <a:latin typeface="Cambria Math" panose="02040503050406030204" pitchFamily="18" charset="0"/>
                                </a:rPr>
                              </m:ctrlPr>
                            </m:sSubPr>
                            <m:e>
                              <m:r>
                                <a:rPr lang="es-ES" sz="2000" i="1">
                                  <a:latin typeface="Cambria Math" panose="02040503050406030204" pitchFamily="18" charset="0"/>
                                </a:rPr>
                                <m:t>𝐼</m:t>
                              </m:r>
                            </m:e>
                            <m:sub>
                              <m:r>
                                <a:rPr lang="es-ES" sz="2000" i="1">
                                  <a:latin typeface="Cambria Math" panose="02040503050406030204" pitchFamily="18" charset="0"/>
                                </a:rPr>
                                <m:t>0</m:t>
                              </m:r>
                            </m:sub>
                          </m:sSub>
                          <m:d>
                            <m:dPr>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0</m:t>
                                  </m:r>
                                </m:sub>
                              </m:sSub>
                            </m:e>
                          </m:d>
                        </m:den>
                      </m:f>
                      <m:r>
                        <a:rPr lang="es-ES" sz="2000" i="1">
                          <a:latin typeface="Cambria Math" panose="02040503050406030204" pitchFamily="18" charset="0"/>
                        </a:rPr>
                        <m:t>,</m:t>
                      </m:r>
                    </m:oMath>
                  </m:oMathPara>
                </a14:m>
                <a:endParaRPr lang="en-US" sz="2000" dirty="0"/>
              </a:p>
              <a:p>
                <a:r>
                  <a:rPr lang="en-US" sz="2000" dirty="0"/>
                  <a:t>where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i="1" dirty="0" smtClean="0">
                            <a:latin typeface="Cambria Math" panose="02040503050406030204" pitchFamily="18" charset="0"/>
                          </a:rPr>
                          <m:t>0</m:t>
                        </m:r>
                      </m:sub>
                    </m:sSub>
                  </m:oMath>
                </a14:m>
                <a:r>
                  <a:rPr lang="en-US" sz="2000" dirty="0"/>
                  <a:t> is referred to as the concentration of the von Mises function, and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𝐼</m:t>
                        </m:r>
                      </m:e>
                      <m:sub>
                        <m:r>
                          <a:rPr lang="en-US" sz="2000" i="1" dirty="0" smtClean="0">
                            <a:latin typeface="Cambria Math" panose="02040503050406030204" pitchFamily="18" charset="0"/>
                          </a:rPr>
                          <m:t>0</m:t>
                        </m:r>
                      </m:sub>
                    </m:sSub>
                    <m:r>
                      <a:rPr lang="en-US" sz="2000" i="1" dirty="0" smtClean="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i="1" dirty="0" smtClean="0">
                            <a:latin typeface="Cambria Math" panose="02040503050406030204" pitchFamily="18" charset="0"/>
                          </a:rPr>
                          <m:t>0</m:t>
                        </m:r>
                      </m:sub>
                    </m:sSub>
                    <m:r>
                      <a:rPr lang="en-US" sz="2000" i="1" dirty="0" smtClean="0">
                        <a:latin typeface="Cambria Math" panose="02040503050406030204" pitchFamily="18" charset="0"/>
                      </a:rPr>
                      <m:t>) </m:t>
                    </m:r>
                  </m:oMath>
                </a14:m>
                <a:r>
                  <a:rPr lang="en-US" sz="2000" dirty="0"/>
                  <a:t>is the modified Bessel function of order 0 introduced to normalize the von Mises function.</a:t>
                </a:r>
              </a:p>
            </p:txBody>
          </p:sp>
        </mc:Choice>
        <mc:Fallback xmlns="">
          <p:sp>
            <p:nvSpPr>
              <p:cNvPr id="4" name="TextBox 3"/>
              <p:cNvSpPr txBox="1">
                <a:spLocks noRot="1" noChangeAspect="1" noMove="1" noResize="1" noEditPoints="1" noAdjustHandles="1" noChangeArrowheads="1" noChangeShapeType="1" noTextEdit="1"/>
              </p:cNvSpPr>
              <p:nvPr/>
            </p:nvSpPr>
            <p:spPr>
              <a:xfrm>
                <a:off x="1906819" y="25740762"/>
                <a:ext cx="11707582" cy="2918556"/>
              </a:xfrm>
              <a:prstGeom prst="rect">
                <a:avLst/>
              </a:prstGeom>
              <a:blipFill>
                <a:blip r:embed="rId9"/>
                <a:stretch>
                  <a:fillRect l="-781" t="-1046" r="-417" b="-29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文字方塊 1">
                <a:extLst>
                  <a:ext uri="{FF2B5EF4-FFF2-40B4-BE49-F238E27FC236}">
                    <a16:creationId xmlns:a16="http://schemas.microsoft.com/office/drawing/2014/main" id="{E2367BAD-8D4F-4A46-A56B-DDD47EA46ED5}"/>
                  </a:ext>
                </a:extLst>
              </p:cNvPr>
              <p:cNvSpPr txBox="1"/>
              <p:nvPr/>
            </p:nvSpPr>
            <p:spPr>
              <a:xfrm>
                <a:off x="2951711" y="31861024"/>
                <a:ext cx="9612354" cy="3477875"/>
              </a:xfrm>
              <a:prstGeom prst="rect">
                <a:avLst/>
              </a:prstGeom>
              <a:noFill/>
            </p:spPr>
            <p:txBody>
              <a:bodyPr wrap="square" rtlCol="0">
                <a:spAutoFit/>
              </a:bodyPr>
              <a:lstStyle/>
              <a:p>
                <a:r>
                  <a:rPr kumimoji="1" lang="en-US" altLang="zh-HK" sz="2000" dirty="0"/>
                  <a:t>We approximate the solution to the dynamical equations to be </a:t>
                </a:r>
              </a:p>
              <a:p>
                <a:endParaRPr kumimoji="1" lang="en-US" altLang="zh-HK" sz="2000" dirty="0"/>
              </a:p>
              <a:p>
                <a:pPr/>
                <a14:m>
                  <m:oMathPara xmlns:m="http://schemas.openxmlformats.org/officeDocument/2006/math">
                    <m:oMathParaPr>
                      <m:jc m:val="centerGroup"/>
                    </m:oMathParaPr>
                    <m:oMath xmlns:m="http://schemas.openxmlformats.org/officeDocument/2006/math">
                      <m:sSub>
                        <m:sSubPr>
                          <m:ctrlPr>
                            <a:rPr kumimoji="1" lang="en-US" altLang="zh-HK" sz="2000" i="1" smtClean="0">
                              <a:latin typeface="Cambria Math" panose="02040503050406030204" pitchFamily="18" charset="0"/>
                            </a:rPr>
                          </m:ctrlPr>
                        </m:sSubPr>
                        <m:e>
                          <m:r>
                            <a:rPr kumimoji="1" lang="en-US" altLang="zh-HK" sz="2000" i="1" smtClean="0">
                              <a:latin typeface="Cambria Math" panose="02040503050406030204" pitchFamily="18" charset="0"/>
                            </a:rPr>
                            <m:t>𝜓</m:t>
                          </m:r>
                        </m:e>
                        <m:sub>
                          <m:r>
                            <a:rPr kumimoji="1" lang="en-US" altLang="zh-HK" sz="2000" i="1">
                              <a:latin typeface="Cambria Math" panose="02040503050406030204" pitchFamily="18" charset="0"/>
                            </a:rPr>
                            <m:t>𝑚</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𝑢</m:t>
                          </m:r>
                        </m:e>
                        <m:sub>
                          <m:r>
                            <a:rPr kumimoji="1" lang="en-US" altLang="zh-HK" sz="2000" i="1">
                              <a:latin typeface="Cambria Math" panose="02040503050406030204" pitchFamily="18" charset="0"/>
                            </a:rPr>
                            <m:t>𝑚</m:t>
                          </m:r>
                          <m:r>
                            <a:rPr kumimoji="1" lang="en-US" altLang="zh-HK" sz="2000" i="1">
                              <a:latin typeface="Cambria Math" panose="02040503050406030204" pitchFamily="18" charset="0"/>
                            </a:rPr>
                            <m:t>0</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𝑢</m:t>
                          </m:r>
                        </m:e>
                        <m:sub>
                          <m:r>
                            <a:rPr kumimoji="1" lang="en-US" altLang="zh-HK" sz="2000" i="1">
                              <a:latin typeface="Cambria Math" panose="02040503050406030204" pitchFamily="18" charset="0"/>
                            </a:rPr>
                            <m:t>𝑚</m:t>
                          </m:r>
                          <m:r>
                            <a:rPr kumimoji="1" lang="en-US" altLang="zh-HK" sz="2000" i="1">
                              <a:latin typeface="Cambria Math" panose="02040503050406030204" pitchFamily="18" charset="0"/>
                            </a:rPr>
                            <m:t>1</m:t>
                          </m:r>
                        </m:sub>
                      </m:sSub>
                      <m:r>
                        <m:rPr>
                          <m:sty m:val="p"/>
                        </m:rPr>
                        <a:rPr kumimoji="1" lang="en-US" altLang="zh-HK" sz="2000" b="0" i="1" smtClean="0">
                          <a:latin typeface="Cambria Math" panose="02040503050406030204" pitchFamily="18" charset="0"/>
                        </a:rPr>
                        <m:t>cos</m:t>
                      </m:r>
                      <m:r>
                        <a:rPr kumimoji="1" lang="en-US" altLang="zh-HK" sz="2000" i="1">
                          <a:latin typeface="Cambria Math" panose="02040503050406030204" pitchFamily="18" charset="0"/>
                        </a:rPr>
                        <m:t>(</m:t>
                      </m:r>
                      <m:sSub>
                        <m:sSubPr>
                          <m:ctrlPr>
                            <a:rPr kumimoji="1" lang="en-US" altLang="zh-HK" sz="2000" b="0" i="1" smtClean="0">
                              <a:latin typeface="Cambria Math" panose="02040503050406030204" pitchFamily="18" charset="0"/>
                            </a:rPr>
                          </m:ctrlPr>
                        </m:sSubPr>
                        <m:e>
                          <m:r>
                            <a:rPr kumimoji="1" lang="en-US" altLang="zh-HK" sz="2000" i="1">
                              <a:latin typeface="Cambria Math" panose="02040503050406030204" pitchFamily="18" charset="0"/>
                            </a:rPr>
                            <m:t>𝑦</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𝑠</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𝑢</m:t>
                          </m:r>
                        </m:e>
                        <m:sub>
                          <m:r>
                            <a:rPr kumimoji="1" lang="en-US" altLang="zh-HK" sz="2000" i="1">
                              <a:latin typeface="Cambria Math" panose="02040503050406030204" pitchFamily="18" charset="0"/>
                            </a:rPr>
                            <m:t>𝑚</m:t>
                          </m:r>
                          <m:r>
                            <a:rPr kumimoji="1" lang="en-US" altLang="zh-HK" sz="2000" i="1">
                              <a:latin typeface="Cambria Math" panose="02040503050406030204" pitchFamily="18" charset="0"/>
                            </a:rPr>
                            <m:t>2</m:t>
                          </m:r>
                        </m:sub>
                      </m:sSub>
                      <m:r>
                        <m:rPr>
                          <m:sty m:val="p"/>
                        </m:rPr>
                        <a:rPr kumimoji="1" lang="en-US" altLang="zh-HK" sz="2000" b="0" i="1" smtClean="0">
                          <a:latin typeface="Cambria Math" panose="02040503050406030204" pitchFamily="18" charset="0"/>
                        </a:rPr>
                        <m:t>cos</m:t>
                      </m:r>
                      <m:r>
                        <a:rPr kumimoji="1" lang="en-US" altLang="zh-HK" sz="2000" i="1">
                          <a:latin typeface="Cambria Math" panose="02040503050406030204" pitchFamily="18" charset="0"/>
                        </a:rPr>
                        <m:t>2(</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𝑦</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𝑠</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𝑢</m:t>
                          </m:r>
                        </m:e>
                        <m:sub>
                          <m:r>
                            <a:rPr kumimoji="1" lang="en-US" altLang="zh-HK" sz="2000" i="1">
                              <a:latin typeface="Cambria Math" panose="02040503050406030204" pitchFamily="18" charset="0"/>
                            </a:rPr>
                            <m:t>𝑚</m:t>
                          </m:r>
                          <m:r>
                            <a:rPr kumimoji="1" lang="en-US" altLang="zh-HK" sz="2000" i="1">
                              <a:latin typeface="Cambria Math" panose="02040503050406030204" pitchFamily="18" charset="0"/>
                            </a:rPr>
                            <m:t>3</m:t>
                          </m:r>
                        </m:sub>
                      </m:sSub>
                      <m:r>
                        <m:rPr>
                          <m:sty m:val="p"/>
                        </m:rPr>
                        <a:rPr kumimoji="1" lang="en-US" altLang="zh-HK" sz="2000" b="0" i="1" smtClean="0">
                          <a:latin typeface="Cambria Math" panose="02040503050406030204" pitchFamily="18" charset="0"/>
                        </a:rPr>
                        <m:t>sin</m:t>
                      </m:r>
                      <m:r>
                        <a:rPr kumimoji="1" lang="en-US" altLang="zh-HK" sz="2000" i="1">
                          <a:latin typeface="Cambria Math" panose="02040503050406030204" pitchFamily="18" charset="0"/>
                        </a:rPr>
                        <m:t>2(</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𝑦</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m:t>
                      </m:r>
                      <m:sSub>
                        <m:sSubPr>
                          <m:ctrlPr>
                            <a:rPr kumimoji="1" lang="en-US" altLang="zh-HK" sz="2000" i="1">
                              <a:latin typeface="Cambria Math" panose="02040503050406030204" pitchFamily="18" charset="0"/>
                            </a:rPr>
                          </m:ctrlPr>
                        </m:sSubPr>
                        <m:e>
                          <m:r>
                            <a:rPr kumimoji="1" lang="en-US" altLang="zh-HK" sz="2000" i="1">
                              <a:latin typeface="Cambria Math" panose="02040503050406030204" pitchFamily="18" charset="0"/>
                            </a:rPr>
                            <m:t>𝑠</m:t>
                          </m:r>
                        </m:e>
                        <m:sub>
                          <m:r>
                            <a:rPr kumimoji="1" lang="en-US" altLang="zh-HK" sz="2000" i="1">
                              <a:latin typeface="Cambria Math" panose="02040503050406030204" pitchFamily="18" charset="0"/>
                            </a:rPr>
                            <m:t>1</m:t>
                          </m:r>
                        </m:sub>
                      </m:sSub>
                      <m:r>
                        <a:rPr kumimoji="1" lang="en-US" altLang="zh-HK" sz="2000" i="1">
                          <a:latin typeface="Cambria Math" panose="02040503050406030204" pitchFamily="18" charset="0"/>
                        </a:rPr>
                        <m:t>),  </m:t>
                      </m:r>
                      <m:r>
                        <a:rPr kumimoji="1" lang="en-US" altLang="zh-HK" sz="2000" i="1">
                          <a:latin typeface="Cambria Math" panose="02040503050406030204" pitchFamily="18" charset="0"/>
                        </a:rPr>
                        <m:t>𝑚</m:t>
                      </m:r>
                      <m:r>
                        <a:rPr kumimoji="1" lang="en-US" altLang="zh-HK" sz="2000" i="1">
                          <a:latin typeface="Cambria Math" panose="02040503050406030204" pitchFamily="18" charset="0"/>
                        </a:rPr>
                        <m:t>=1,2.</m:t>
                      </m:r>
                    </m:oMath>
                  </m:oMathPara>
                </a14:m>
                <a:endParaRPr kumimoji="1" lang="en-US" altLang="zh-HK" sz="2000" dirty="0"/>
              </a:p>
              <a:p>
                <a:endParaRPr kumimoji="1" lang="en-US" altLang="zh-HK" sz="2000" dirty="0"/>
              </a:p>
              <a:p>
                <a:r>
                  <a:rPr kumimoji="1" lang="en-US" altLang="zh-HK" sz="2000" dirty="0"/>
                  <a:t>The background, height, position, width and skewness are largely determined by the coefficients </a:t>
                </a:r>
                <a14:m>
                  <m:oMath xmlns:m="http://schemas.openxmlformats.org/officeDocument/2006/math">
                    <m:sSub>
                      <m:sSubPr>
                        <m:ctrlPr>
                          <a:rPr kumimoji="1" lang="en-US" altLang="zh-HK" sz="2000" i="1" dirty="0" smtClean="0">
                            <a:latin typeface="Cambria Math" panose="02040503050406030204" pitchFamily="18" charset="0"/>
                          </a:rPr>
                        </m:ctrlPr>
                      </m:sSubPr>
                      <m:e>
                        <m:r>
                          <a:rPr kumimoji="1" lang="en-US" altLang="zh-HK" sz="2000" i="1" dirty="0" smtClean="0">
                            <a:latin typeface="Cambria Math" panose="02040503050406030204" pitchFamily="18" charset="0"/>
                          </a:rPr>
                          <m:t>𝑢</m:t>
                        </m:r>
                      </m:e>
                      <m:sub>
                        <m:r>
                          <a:rPr kumimoji="1" lang="en-US" altLang="zh-HK" sz="2000" i="1" dirty="0" smtClean="0">
                            <a:latin typeface="Cambria Math" panose="02040503050406030204" pitchFamily="18" charset="0"/>
                          </a:rPr>
                          <m:t>𝑚</m:t>
                        </m:r>
                        <m:r>
                          <a:rPr kumimoji="1" lang="en-US" altLang="zh-HK" sz="2000" i="1" dirty="0" smtClean="0">
                            <a:latin typeface="Cambria Math" panose="02040503050406030204" pitchFamily="18" charset="0"/>
                          </a:rPr>
                          <m:t>0</m:t>
                        </m:r>
                      </m:sub>
                    </m:sSub>
                  </m:oMath>
                </a14:m>
                <a:r>
                  <a:rPr kumimoji="1" lang="en-US" altLang="zh-HK" sz="2000" dirty="0"/>
                  <a:t>, </a:t>
                </a:r>
                <a14:m>
                  <m:oMath xmlns:m="http://schemas.openxmlformats.org/officeDocument/2006/math">
                    <m:sSub>
                      <m:sSubPr>
                        <m:ctrlPr>
                          <a:rPr kumimoji="1" lang="en-US" altLang="zh-HK" sz="2000" i="1" dirty="0" smtClean="0">
                            <a:latin typeface="Cambria Math" panose="02040503050406030204" pitchFamily="18" charset="0"/>
                          </a:rPr>
                        </m:ctrlPr>
                      </m:sSubPr>
                      <m:e>
                        <m:r>
                          <a:rPr kumimoji="1" lang="en-US" altLang="zh-HK" sz="2000" i="1" dirty="0" smtClean="0">
                            <a:latin typeface="Cambria Math" panose="02040503050406030204" pitchFamily="18" charset="0"/>
                          </a:rPr>
                          <m:t>𝑢</m:t>
                        </m:r>
                      </m:e>
                      <m:sub>
                        <m:r>
                          <a:rPr kumimoji="1" lang="en-US" altLang="zh-HK" sz="2000" i="1" dirty="0" smtClean="0">
                            <a:latin typeface="Cambria Math" panose="02040503050406030204" pitchFamily="18" charset="0"/>
                          </a:rPr>
                          <m:t>𝑚</m:t>
                        </m:r>
                        <m:r>
                          <a:rPr kumimoji="1" lang="en-US" altLang="zh-HK" sz="2000" i="1" dirty="0" smtClean="0">
                            <a:latin typeface="Cambria Math" panose="02040503050406030204" pitchFamily="18" charset="0"/>
                          </a:rPr>
                          <m:t>1</m:t>
                        </m:r>
                      </m:sub>
                    </m:sSub>
                  </m:oMath>
                </a14:m>
                <a:r>
                  <a:rPr kumimoji="1" lang="en-US" altLang="zh-HK" sz="2000" dirty="0"/>
                  <a:t>, </a:t>
                </a:r>
                <a14:m>
                  <m:oMath xmlns:m="http://schemas.openxmlformats.org/officeDocument/2006/math">
                    <m:sSub>
                      <m:sSubPr>
                        <m:ctrlPr>
                          <a:rPr kumimoji="1" lang="en-US" altLang="zh-HK" sz="2000" i="1" dirty="0" err="1" smtClean="0">
                            <a:latin typeface="Cambria Math" panose="02040503050406030204" pitchFamily="18" charset="0"/>
                          </a:rPr>
                        </m:ctrlPr>
                      </m:sSubPr>
                      <m:e>
                        <m:r>
                          <a:rPr kumimoji="1" lang="en-US" altLang="zh-HK" sz="2000" i="1" dirty="0" smtClean="0">
                            <a:latin typeface="Cambria Math" panose="02040503050406030204" pitchFamily="18" charset="0"/>
                          </a:rPr>
                          <m:t>𝑠</m:t>
                        </m:r>
                      </m:e>
                      <m:sub>
                        <m:r>
                          <a:rPr kumimoji="1" lang="en-US" altLang="zh-HK" sz="2000" i="1" dirty="0" err="1">
                            <a:latin typeface="Cambria Math" panose="02040503050406030204" pitchFamily="18" charset="0"/>
                          </a:rPr>
                          <m:t>𝑚</m:t>
                        </m:r>
                      </m:sub>
                    </m:sSub>
                  </m:oMath>
                </a14:m>
                <a:r>
                  <a:rPr kumimoji="1" lang="en-US" altLang="zh-HK" sz="2000" dirty="0"/>
                  <a:t>, </a:t>
                </a:r>
                <a14:m>
                  <m:oMath xmlns:m="http://schemas.openxmlformats.org/officeDocument/2006/math">
                    <m:sSub>
                      <m:sSubPr>
                        <m:ctrlPr>
                          <a:rPr kumimoji="1" lang="en-US" altLang="zh-HK" sz="2000" i="1" dirty="0" smtClean="0">
                            <a:latin typeface="Cambria Math" panose="02040503050406030204" pitchFamily="18" charset="0"/>
                          </a:rPr>
                        </m:ctrlPr>
                      </m:sSubPr>
                      <m:e>
                        <m:r>
                          <a:rPr kumimoji="1" lang="en-US" altLang="zh-HK" sz="2000" i="1" dirty="0" smtClean="0">
                            <a:latin typeface="Cambria Math" panose="02040503050406030204" pitchFamily="18" charset="0"/>
                          </a:rPr>
                          <m:t>𝑢</m:t>
                        </m:r>
                      </m:e>
                      <m:sub>
                        <m:r>
                          <a:rPr kumimoji="1" lang="en-US" altLang="zh-HK" sz="2000" i="1" dirty="0" smtClean="0">
                            <a:latin typeface="Cambria Math" panose="02040503050406030204" pitchFamily="18" charset="0"/>
                          </a:rPr>
                          <m:t>𝑚</m:t>
                        </m:r>
                        <m:r>
                          <a:rPr kumimoji="1" lang="en-US" altLang="zh-HK" sz="2000" i="1" dirty="0" smtClean="0">
                            <a:latin typeface="Cambria Math" panose="02040503050406030204" pitchFamily="18" charset="0"/>
                          </a:rPr>
                          <m:t>2</m:t>
                        </m:r>
                      </m:sub>
                    </m:sSub>
                  </m:oMath>
                </a14:m>
                <a:r>
                  <a:rPr kumimoji="1" lang="en-US" altLang="zh-HK" sz="2000" dirty="0"/>
                  <a:t> and </a:t>
                </a:r>
                <a14:m>
                  <m:oMath xmlns:m="http://schemas.openxmlformats.org/officeDocument/2006/math">
                    <m:sSub>
                      <m:sSubPr>
                        <m:ctrlPr>
                          <a:rPr kumimoji="1" lang="en-US" altLang="zh-HK" sz="2000" i="1" dirty="0" smtClean="0">
                            <a:latin typeface="Cambria Math" panose="02040503050406030204" pitchFamily="18" charset="0"/>
                          </a:rPr>
                        </m:ctrlPr>
                      </m:sSubPr>
                      <m:e>
                        <m:r>
                          <a:rPr kumimoji="1" lang="en-US" altLang="zh-HK" sz="2000" i="1" dirty="0" smtClean="0">
                            <a:latin typeface="Cambria Math" panose="02040503050406030204" pitchFamily="18" charset="0"/>
                          </a:rPr>
                          <m:t>𝑢</m:t>
                        </m:r>
                      </m:e>
                      <m:sub>
                        <m:r>
                          <a:rPr kumimoji="1" lang="en-US" altLang="zh-HK" sz="2000" i="1" dirty="0" smtClean="0">
                            <a:latin typeface="Cambria Math" panose="02040503050406030204" pitchFamily="18" charset="0"/>
                          </a:rPr>
                          <m:t>𝑚</m:t>
                        </m:r>
                        <m:r>
                          <a:rPr kumimoji="1" lang="en-US" altLang="zh-HK" sz="2000" i="1" dirty="0" smtClean="0">
                            <a:latin typeface="Cambria Math" panose="02040503050406030204" pitchFamily="18" charset="0"/>
                          </a:rPr>
                          <m:t>3</m:t>
                        </m:r>
                      </m:sub>
                    </m:sSub>
                    <m:r>
                      <a:rPr kumimoji="1" lang="en-US" altLang="zh-HK" sz="2000" i="1" dirty="0" smtClean="0">
                        <a:latin typeface="Cambria Math" panose="02040503050406030204" pitchFamily="18" charset="0"/>
                      </a:rPr>
                      <m:t> </m:t>
                    </m:r>
                  </m:oMath>
                </a14:m>
                <a:r>
                  <a:rPr kumimoji="1" lang="en-US" altLang="zh-HK" sz="2000" dirty="0"/>
                  <a:t>respectively. Multiplying both sides of dynamic equations of congruent and opposite groups by </a:t>
                </a:r>
                <a14:m>
                  <m:oMath xmlns:m="http://schemas.openxmlformats.org/officeDocument/2006/math">
                    <m:r>
                      <a:rPr kumimoji="1" lang="en-US" altLang="zh-HK" sz="2000" i="1" dirty="0" smtClean="0">
                        <a:latin typeface="Cambria Math" panose="02040503050406030204" pitchFamily="18" charset="0"/>
                      </a:rPr>
                      <m:t>1</m:t>
                    </m:r>
                  </m:oMath>
                </a14:m>
                <a:r>
                  <a:rPr kumimoji="1" lang="en-US" altLang="zh-HK" sz="2000" dirty="0"/>
                  <a:t>, </a:t>
                </a:r>
                <a14:m>
                  <m:oMath xmlns:m="http://schemas.openxmlformats.org/officeDocument/2006/math">
                    <m:r>
                      <m:rPr>
                        <m:sty m:val="p"/>
                      </m:rPr>
                      <a:rPr kumimoji="1" lang="en-US" altLang="zh-HK" sz="2000" i="1" dirty="0" smtClean="0">
                        <a:latin typeface="Cambria Math" panose="02040503050406030204" pitchFamily="18" charset="0"/>
                      </a:rPr>
                      <m:t>cos</m:t>
                    </m:r>
                    <m:r>
                      <a:rPr kumimoji="1" lang="en-US" altLang="zh-HK" sz="2000" i="1" dirty="0" smtClean="0">
                        <a:latin typeface="Cambria Math" panose="02040503050406030204" pitchFamily="18" charset="0"/>
                      </a:rPr>
                      <m:t>⁡(</m:t>
                    </m:r>
                    <m:r>
                      <a:rPr kumimoji="1" lang="en-US" altLang="zh-HK" sz="2000" i="1" dirty="0">
                        <a:latin typeface="Cambria Math" panose="02040503050406030204" pitchFamily="18" charset="0"/>
                      </a:rPr>
                      <m:t>𝑦</m:t>
                    </m:r>
                    <m:r>
                      <a:rPr kumimoji="1" lang="en-US" altLang="zh-HK" sz="2000" i="1" dirty="0">
                        <a:latin typeface="Cambria Math" panose="02040503050406030204" pitchFamily="18" charset="0"/>
                      </a:rPr>
                      <m:t>−</m:t>
                    </m:r>
                    <m:sSub>
                      <m:sSubPr>
                        <m:ctrlPr>
                          <a:rPr kumimoji="1" lang="en-US" altLang="zh-HK" sz="2000" i="1" dirty="0" err="1">
                            <a:latin typeface="Cambria Math" panose="02040503050406030204" pitchFamily="18" charset="0"/>
                          </a:rPr>
                        </m:ctrlPr>
                      </m:sSubPr>
                      <m:e>
                        <m:r>
                          <a:rPr kumimoji="1" lang="en-US" altLang="zh-HK" sz="2000" i="1" dirty="0" err="1">
                            <a:latin typeface="Cambria Math" panose="02040503050406030204" pitchFamily="18" charset="0"/>
                          </a:rPr>
                          <m:t>𝑠</m:t>
                        </m:r>
                      </m:e>
                      <m:sub>
                        <m:r>
                          <a:rPr kumimoji="1" lang="en-US" altLang="zh-HK" sz="2000" i="1" dirty="0" err="1">
                            <a:latin typeface="Cambria Math" panose="02040503050406030204" pitchFamily="18" charset="0"/>
                          </a:rPr>
                          <m:t>𝑚</m:t>
                        </m:r>
                      </m:sub>
                    </m:sSub>
                    <m:r>
                      <a:rPr kumimoji="1" lang="en-US" altLang="zh-HK" sz="2000" i="1" dirty="0" smtClean="0">
                        <a:latin typeface="Cambria Math" panose="02040503050406030204" pitchFamily="18" charset="0"/>
                      </a:rPr>
                      <m:t>)</m:t>
                    </m:r>
                  </m:oMath>
                </a14:m>
                <a:r>
                  <a:rPr kumimoji="1" lang="en-US" altLang="zh-HK" sz="2000" dirty="0"/>
                  <a:t>, </a:t>
                </a:r>
                <a14:m>
                  <m:oMath xmlns:m="http://schemas.openxmlformats.org/officeDocument/2006/math">
                    <m:r>
                      <m:rPr>
                        <m:sty m:val="p"/>
                      </m:rPr>
                      <a:rPr kumimoji="1" lang="en-US" altLang="zh-HK" sz="2000" i="1" dirty="0" smtClean="0">
                        <a:latin typeface="Cambria Math" panose="02040503050406030204" pitchFamily="18" charset="0"/>
                      </a:rPr>
                      <m:t>sin</m:t>
                    </m:r>
                    <m:r>
                      <a:rPr kumimoji="1" lang="en-US" altLang="zh-HK" sz="2000" i="1" dirty="0" smtClean="0">
                        <a:latin typeface="Cambria Math" panose="02040503050406030204" pitchFamily="18" charset="0"/>
                      </a:rPr>
                      <m:t>⁡(</m:t>
                    </m:r>
                    <m:r>
                      <a:rPr kumimoji="1" lang="en-US" altLang="zh-HK" sz="2000" i="1" dirty="0">
                        <a:latin typeface="Cambria Math" panose="02040503050406030204" pitchFamily="18" charset="0"/>
                      </a:rPr>
                      <m:t>𝑦</m:t>
                    </m:r>
                    <m:r>
                      <a:rPr kumimoji="1" lang="en-US" altLang="zh-HK" sz="2000" i="1" dirty="0">
                        <a:latin typeface="Cambria Math" panose="02040503050406030204" pitchFamily="18" charset="0"/>
                      </a:rPr>
                      <m:t>−</m:t>
                    </m:r>
                    <m:sSub>
                      <m:sSubPr>
                        <m:ctrlPr>
                          <a:rPr kumimoji="1" lang="en-US" altLang="zh-HK" sz="2000" i="1" dirty="0" err="1">
                            <a:latin typeface="Cambria Math" panose="02040503050406030204" pitchFamily="18" charset="0"/>
                          </a:rPr>
                        </m:ctrlPr>
                      </m:sSubPr>
                      <m:e>
                        <m:r>
                          <a:rPr kumimoji="1" lang="en-US" altLang="zh-HK" sz="2000" i="1" dirty="0" err="1">
                            <a:latin typeface="Cambria Math" panose="02040503050406030204" pitchFamily="18" charset="0"/>
                          </a:rPr>
                          <m:t>𝑠</m:t>
                        </m:r>
                      </m:e>
                      <m:sub>
                        <m:r>
                          <a:rPr kumimoji="1" lang="en-US" altLang="zh-HK" sz="2000" i="1" dirty="0" err="1">
                            <a:latin typeface="Cambria Math" panose="02040503050406030204" pitchFamily="18" charset="0"/>
                          </a:rPr>
                          <m:t>𝑚</m:t>
                        </m:r>
                      </m:sub>
                    </m:sSub>
                    <m:r>
                      <a:rPr kumimoji="1" lang="en-US" altLang="zh-HK" sz="2000" i="1" dirty="0" smtClean="0">
                        <a:latin typeface="Cambria Math" panose="02040503050406030204" pitchFamily="18" charset="0"/>
                      </a:rPr>
                      <m:t>)</m:t>
                    </m:r>
                  </m:oMath>
                </a14:m>
                <a:r>
                  <a:rPr kumimoji="1" lang="en-US" altLang="zh-HK" sz="2000" dirty="0"/>
                  <a:t>, </a:t>
                </a:r>
                <a14:m>
                  <m:oMath xmlns:m="http://schemas.openxmlformats.org/officeDocument/2006/math">
                    <m:r>
                      <m:rPr>
                        <m:sty m:val="p"/>
                      </m:rPr>
                      <a:rPr kumimoji="1" lang="en-US" altLang="zh-HK" sz="2000" i="1" dirty="0" smtClean="0">
                        <a:latin typeface="Cambria Math" panose="02040503050406030204" pitchFamily="18" charset="0"/>
                      </a:rPr>
                      <m:t>cos</m:t>
                    </m:r>
                    <m:r>
                      <a:rPr kumimoji="1" lang="en-US" altLang="zh-HK" sz="2000" i="1" dirty="0" smtClean="0">
                        <a:latin typeface="Cambria Math" panose="02040503050406030204" pitchFamily="18" charset="0"/>
                      </a:rPr>
                      <m:t>2(</m:t>
                    </m:r>
                    <m:r>
                      <a:rPr kumimoji="1" lang="en-US" altLang="zh-HK" sz="2000" i="1" dirty="0">
                        <a:latin typeface="Cambria Math" panose="02040503050406030204" pitchFamily="18" charset="0"/>
                      </a:rPr>
                      <m:t>𝑦</m:t>
                    </m:r>
                    <m:r>
                      <a:rPr kumimoji="1" lang="en-US" altLang="zh-HK" sz="2000" i="1" dirty="0">
                        <a:latin typeface="Cambria Math" panose="02040503050406030204" pitchFamily="18" charset="0"/>
                      </a:rPr>
                      <m:t>−</m:t>
                    </m:r>
                    <m:sSub>
                      <m:sSubPr>
                        <m:ctrlPr>
                          <a:rPr kumimoji="1" lang="en-US" altLang="zh-HK" sz="2000" i="1" dirty="0" err="1">
                            <a:latin typeface="Cambria Math" panose="02040503050406030204" pitchFamily="18" charset="0"/>
                          </a:rPr>
                        </m:ctrlPr>
                      </m:sSubPr>
                      <m:e>
                        <m:r>
                          <a:rPr kumimoji="1" lang="en-US" altLang="zh-HK" sz="2000" i="1" dirty="0" err="1">
                            <a:latin typeface="Cambria Math" panose="02040503050406030204" pitchFamily="18" charset="0"/>
                          </a:rPr>
                          <m:t>𝑠</m:t>
                        </m:r>
                      </m:e>
                      <m:sub>
                        <m:r>
                          <a:rPr kumimoji="1" lang="en-US" altLang="zh-HK" sz="2000" i="1" dirty="0" err="1">
                            <a:latin typeface="Cambria Math" panose="02040503050406030204" pitchFamily="18" charset="0"/>
                          </a:rPr>
                          <m:t>𝑚</m:t>
                        </m:r>
                      </m:sub>
                    </m:sSub>
                    <m:r>
                      <a:rPr kumimoji="1" lang="en-US" altLang="zh-HK" sz="2000" i="1" dirty="0" smtClean="0">
                        <a:latin typeface="Cambria Math" panose="02040503050406030204" pitchFamily="18" charset="0"/>
                      </a:rPr>
                      <m:t>)</m:t>
                    </m:r>
                  </m:oMath>
                </a14:m>
                <a:r>
                  <a:rPr kumimoji="1" lang="en-US" altLang="zh-HK" sz="2000" dirty="0"/>
                  <a:t> and </a:t>
                </a:r>
                <a14:m>
                  <m:oMath xmlns:m="http://schemas.openxmlformats.org/officeDocument/2006/math">
                    <m:r>
                      <m:rPr>
                        <m:sty m:val="p"/>
                      </m:rPr>
                      <a:rPr kumimoji="1" lang="en-US" altLang="zh-HK" sz="2000" i="1" dirty="0" smtClean="0">
                        <a:latin typeface="Cambria Math" panose="02040503050406030204" pitchFamily="18" charset="0"/>
                      </a:rPr>
                      <m:t>sin</m:t>
                    </m:r>
                    <m:r>
                      <a:rPr kumimoji="1" lang="en-US" altLang="zh-HK" sz="2000" i="1" dirty="0" smtClean="0">
                        <a:latin typeface="Cambria Math" panose="02040503050406030204" pitchFamily="18" charset="0"/>
                      </a:rPr>
                      <m:t>2(</m:t>
                    </m:r>
                    <m:r>
                      <a:rPr kumimoji="1" lang="en-US" altLang="zh-HK" sz="2000" i="1" dirty="0">
                        <a:latin typeface="Cambria Math" panose="02040503050406030204" pitchFamily="18" charset="0"/>
                      </a:rPr>
                      <m:t>𝑦</m:t>
                    </m:r>
                    <m:r>
                      <a:rPr kumimoji="1" lang="en-US" altLang="zh-HK" sz="2000" i="1" dirty="0">
                        <a:latin typeface="Cambria Math" panose="02040503050406030204" pitchFamily="18" charset="0"/>
                      </a:rPr>
                      <m:t>−</m:t>
                    </m:r>
                    <m:sSub>
                      <m:sSubPr>
                        <m:ctrlPr>
                          <a:rPr kumimoji="1" lang="en-US" altLang="zh-HK" sz="2000" i="1" dirty="0" err="1">
                            <a:latin typeface="Cambria Math" panose="02040503050406030204" pitchFamily="18" charset="0"/>
                          </a:rPr>
                        </m:ctrlPr>
                      </m:sSubPr>
                      <m:e>
                        <m:r>
                          <a:rPr kumimoji="1" lang="en-US" altLang="zh-HK" sz="2000" i="1" dirty="0" err="1">
                            <a:latin typeface="Cambria Math" panose="02040503050406030204" pitchFamily="18" charset="0"/>
                          </a:rPr>
                          <m:t>𝑠</m:t>
                        </m:r>
                      </m:e>
                      <m:sub>
                        <m:r>
                          <a:rPr kumimoji="1" lang="en-US" altLang="zh-HK" sz="2000" i="1" dirty="0" err="1">
                            <a:latin typeface="Cambria Math" panose="02040503050406030204" pitchFamily="18" charset="0"/>
                          </a:rPr>
                          <m:t>𝑚</m:t>
                        </m:r>
                      </m:sub>
                    </m:sSub>
                    <m:r>
                      <a:rPr kumimoji="1" lang="en-US" altLang="zh-HK" sz="2000" i="1" dirty="0" smtClean="0">
                        <a:latin typeface="Cambria Math" panose="02040503050406030204" pitchFamily="18" charset="0"/>
                      </a:rPr>
                      <m:t>)</m:t>
                    </m:r>
                  </m:oMath>
                </a14:m>
                <a:r>
                  <a:rPr kumimoji="1" lang="en-US" altLang="zh-HK" sz="2000" dirty="0"/>
                  <a:t> in turn and integrating over </a:t>
                </a:r>
                <a14:m>
                  <m:oMath xmlns:m="http://schemas.openxmlformats.org/officeDocument/2006/math">
                    <m:r>
                      <a:rPr kumimoji="1" lang="en-US" altLang="zh-HK" sz="2000" i="1" dirty="0" smtClean="0">
                        <a:latin typeface="Cambria Math" panose="02040503050406030204" pitchFamily="18" charset="0"/>
                      </a:rPr>
                      <m:t>𝑦</m:t>
                    </m:r>
                  </m:oMath>
                </a14:m>
                <a:r>
                  <a:rPr kumimoji="1" lang="en-US" altLang="zh-HK" sz="2000" dirty="0"/>
                  <a:t>, we obtain the steady state equations for this set of coefficients after averaging over noise. By considering the linear perturbation around the steady state, the variance </a:t>
                </a:r>
                <a14:m>
                  <m:oMath xmlns:m="http://schemas.openxmlformats.org/officeDocument/2006/math">
                    <m:sSubSup>
                      <m:sSubSupPr>
                        <m:ctrlPr>
                          <a:rPr kumimoji="1" lang="en-US" altLang="zh-HK" sz="2000" i="1" dirty="0" smtClean="0">
                            <a:latin typeface="Cambria Math" panose="02040503050406030204" pitchFamily="18" charset="0"/>
                          </a:rPr>
                        </m:ctrlPr>
                      </m:sSubSupPr>
                      <m:e>
                        <m:acc>
                          <m:accPr>
                            <m:chr m:val="̂"/>
                            <m:ctrlPr>
                              <a:rPr kumimoji="1" lang="en-US" altLang="zh-HK" sz="2000" b="0" i="1" dirty="0" smtClean="0">
                                <a:latin typeface="Cambria Math" panose="02040503050406030204" pitchFamily="18" charset="0"/>
                              </a:rPr>
                            </m:ctrlPr>
                          </m:accPr>
                          <m:e>
                            <m:r>
                              <a:rPr kumimoji="1" lang="en-US" altLang="zh-HK" sz="2000" i="1" dirty="0" smtClean="0">
                                <a:latin typeface="Cambria Math" panose="02040503050406030204" pitchFamily="18" charset="0"/>
                              </a:rPr>
                              <m:t>𝜎</m:t>
                            </m:r>
                          </m:e>
                        </m:acc>
                      </m:e>
                      <m:sub>
                        <m:r>
                          <a:rPr kumimoji="1" lang="en-US" altLang="zh-HK" sz="2000" i="1" dirty="0" smtClean="0">
                            <a:latin typeface="Cambria Math" panose="02040503050406030204" pitchFamily="18" charset="0"/>
                          </a:rPr>
                          <m:t>𝑚</m:t>
                        </m:r>
                      </m:sub>
                      <m:sup>
                        <m:r>
                          <a:rPr kumimoji="1" lang="en-US" altLang="zh-HK" sz="2000" i="1" dirty="0" smtClean="0">
                            <a:latin typeface="Cambria Math" panose="02040503050406030204" pitchFamily="18" charset="0"/>
                          </a:rPr>
                          <m:t>2</m:t>
                        </m:r>
                      </m:sup>
                    </m:sSubSup>
                    <m:r>
                      <a:rPr kumimoji="1" lang="en-US" altLang="zh-HK" sz="2000" i="1" dirty="0" smtClean="0">
                        <a:latin typeface="Cambria Math" panose="02040503050406030204" pitchFamily="18" charset="0"/>
                      </a:rPr>
                      <m:t> </m:t>
                    </m:r>
                  </m:oMath>
                </a14:m>
                <a:r>
                  <a:rPr kumimoji="1" lang="en-US" altLang="zh-HK" sz="2000" dirty="0"/>
                  <a:t>of the peak positions</a:t>
                </a:r>
                <a14:m>
                  <m:oMath xmlns:m="http://schemas.openxmlformats.org/officeDocument/2006/math">
                    <m:r>
                      <a:rPr kumimoji="1" lang="en-US" altLang="zh-HK" sz="2000" i="1" dirty="0" smtClean="0">
                        <a:latin typeface="Cambria Math" panose="02040503050406030204" pitchFamily="18" charset="0"/>
                      </a:rPr>
                      <m:t> </m:t>
                    </m:r>
                    <m:sSub>
                      <m:sSubPr>
                        <m:ctrlPr>
                          <a:rPr kumimoji="1" lang="en-US" altLang="zh-HK" sz="2000" i="1" dirty="0" err="1">
                            <a:latin typeface="Cambria Math" panose="02040503050406030204" pitchFamily="18" charset="0"/>
                          </a:rPr>
                        </m:ctrlPr>
                      </m:sSubPr>
                      <m:e>
                        <m:acc>
                          <m:accPr>
                            <m:chr m:val="̂"/>
                            <m:ctrlPr>
                              <a:rPr kumimoji="1" lang="en-US" altLang="zh-HK" sz="2000" b="0" i="1" dirty="0" smtClean="0">
                                <a:latin typeface="Cambria Math" panose="02040503050406030204" pitchFamily="18" charset="0"/>
                              </a:rPr>
                            </m:ctrlPr>
                          </m:accPr>
                          <m:e>
                            <m:r>
                              <a:rPr kumimoji="1" lang="en-US" altLang="zh-HK" sz="2000" i="1" dirty="0" err="1">
                                <a:latin typeface="Cambria Math" panose="02040503050406030204" pitchFamily="18" charset="0"/>
                              </a:rPr>
                              <m:t>𝑠</m:t>
                            </m:r>
                          </m:e>
                        </m:acc>
                      </m:e>
                      <m:sub>
                        <m:r>
                          <a:rPr kumimoji="1" lang="en-US" altLang="zh-HK" sz="2000" i="1" dirty="0" err="1" smtClean="0">
                            <a:latin typeface="Cambria Math" panose="02040503050406030204" pitchFamily="18" charset="0"/>
                          </a:rPr>
                          <m:t>𝑚</m:t>
                        </m:r>
                      </m:sub>
                    </m:sSub>
                  </m:oMath>
                </a14:m>
                <a:r>
                  <a:rPr kumimoji="1" lang="zh-CN" altLang="en-US" sz="2000" dirty="0"/>
                  <a:t> </a:t>
                </a:r>
                <a:r>
                  <a:rPr kumimoji="1" lang="en-US" altLang="zh-HK" sz="2000" dirty="0"/>
                  <a:t>can be found.</a:t>
                </a:r>
              </a:p>
              <a:p>
                <a:endParaRPr kumimoji="1" lang="zh-HK" altLang="en-US" sz="2000" dirty="0"/>
              </a:p>
            </p:txBody>
          </p:sp>
        </mc:Choice>
        <mc:Fallback>
          <p:sp>
            <p:nvSpPr>
              <p:cNvPr id="2" name="文字方塊 1">
                <a:extLst>
                  <a:ext uri="{FF2B5EF4-FFF2-40B4-BE49-F238E27FC236}">
                    <a16:creationId xmlns:a16="http://schemas.microsoft.com/office/drawing/2014/main" id="{E2367BAD-8D4F-4A46-A56B-DDD47EA46ED5}"/>
                  </a:ext>
                </a:extLst>
              </p:cNvPr>
              <p:cNvSpPr txBox="1">
                <a:spLocks noRot="1" noChangeAspect="1" noMove="1" noResize="1" noEditPoints="1" noAdjustHandles="1" noChangeArrowheads="1" noChangeShapeType="1" noTextEdit="1"/>
              </p:cNvSpPr>
              <p:nvPr/>
            </p:nvSpPr>
            <p:spPr>
              <a:xfrm>
                <a:off x="2951711" y="31861024"/>
                <a:ext cx="9612354" cy="3477875"/>
              </a:xfrm>
              <a:prstGeom prst="rect">
                <a:avLst/>
              </a:prstGeom>
              <a:blipFill>
                <a:blip r:embed="rId10"/>
                <a:stretch>
                  <a:fillRect l="-528" t="-727" r="-792"/>
                </a:stretch>
              </a:blipFill>
            </p:spPr>
            <p:txBody>
              <a:bodyPr/>
              <a:lstStyle/>
              <a:p>
                <a:r>
                  <a:rPr lang="zh-HK" altLang="en-US">
                    <a:noFill/>
                  </a:rPr>
                  <a:t> </a:t>
                </a:r>
              </a:p>
            </p:txBody>
          </p:sp>
        </mc:Fallback>
      </mc:AlternateContent>
      <p:sp>
        <p:nvSpPr>
          <p:cNvPr id="30" name="文字方塊 1">
            <a:extLst>
              <a:ext uri="{FF2B5EF4-FFF2-40B4-BE49-F238E27FC236}">
                <a16:creationId xmlns:a16="http://schemas.microsoft.com/office/drawing/2014/main" id="{8B2A1A52-4489-2C47-8730-170CB29D70A3}"/>
              </a:ext>
            </a:extLst>
          </p:cNvPr>
          <p:cNvSpPr txBox="1"/>
          <p:nvPr/>
        </p:nvSpPr>
        <p:spPr>
          <a:xfrm>
            <a:off x="9367441" y="36316555"/>
            <a:ext cx="3434160" cy="2862322"/>
          </a:xfrm>
          <a:prstGeom prst="rect">
            <a:avLst/>
          </a:prstGeom>
          <a:noFill/>
        </p:spPr>
        <p:txBody>
          <a:bodyPr wrap="square" rtlCol="0">
            <a:spAutoFit/>
          </a:bodyPr>
          <a:lstStyle/>
          <a:p>
            <a:r>
              <a:rPr kumimoji="1" lang="en-US" altLang="zh-HK" sz="2000" dirty="0"/>
              <a:t>Bump profiles (synaptic inputs) of congruent and opposite groups in module 1 without noise. The blue and red colors represent congruent and opposite groups respectively. Solid lines: simulation results, dashed lines: analytic results by using projection method.</a:t>
            </a:r>
            <a:endParaRPr kumimoji="1" lang="zh-HK" altLang="en-US" sz="2000"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019A3E4-ED86-2944-9185-509A116C0CC9}"/>
                  </a:ext>
                </a:extLst>
              </p:cNvPr>
              <p:cNvSpPr txBox="1"/>
              <p:nvPr/>
            </p:nvSpPr>
            <p:spPr>
              <a:xfrm>
                <a:off x="16915425" y="4552998"/>
                <a:ext cx="11471143" cy="1717393"/>
              </a:xfrm>
              <a:prstGeom prst="rect">
                <a:avLst/>
              </a:prstGeom>
              <a:noFill/>
            </p:spPr>
            <p:txBody>
              <a:bodyPr wrap="square" rtlCol="0">
                <a:spAutoFit/>
              </a:bodyPr>
              <a:lstStyle/>
              <a:p>
                <a:r>
                  <a:rPr lang="en-US" sz="2000" dirty="0"/>
                  <a:t>In order to implement Bayesian prediction, we define the length of population vector</a:t>
                </a:r>
              </a:p>
              <a:p>
                <a:pPr algn="ctr"/>
                <a:r>
                  <a:rPr lang="en-US" sz="2000" dirty="0"/>
                  <a:t> </a:t>
                </a:r>
                <a14:m>
                  <m:oMath xmlns:m="http://schemas.openxmlformats.org/officeDocument/2006/math">
                    <m:acc>
                      <m:accPr>
                        <m:chr m:val="̂"/>
                        <m:ctrlPr>
                          <a:rPr lang="en-US" altLang="zh-CN" sz="2000" b="0" i="1" dirty="0" smtClean="0">
                            <a:latin typeface="Cambria Math" panose="02040503050406030204" pitchFamily="18" charset="0"/>
                          </a:rPr>
                        </m:ctrlPr>
                      </m:accPr>
                      <m:e>
                        <m:r>
                          <a:rPr lang="en-US" sz="2000" i="1" dirty="0">
                            <a:latin typeface="Cambria Math" panose="02040503050406030204" pitchFamily="18" charset="0"/>
                          </a:rPr>
                          <m:t>𝐴</m:t>
                        </m:r>
                      </m:e>
                    </m:acc>
                    <m:r>
                      <a:rPr lang="en-US" sz="2000" i="1" dirty="0" smtClean="0">
                        <a:latin typeface="Cambria Math" panose="02040503050406030204" pitchFamily="18" charset="0"/>
                      </a:rPr>
                      <m:t>≡</m:t>
                    </m:r>
                    <m:r>
                      <a:rPr lang="en-US" sz="2000" i="1" dirty="0">
                        <a:latin typeface="Cambria Math" panose="02040503050406030204" pitchFamily="18" charset="0"/>
                      </a:rPr>
                      <m:t> </m:t>
                    </m:r>
                    <m:r>
                      <m:rPr>
                        <m:sty m:val="p"/>
                      </m:rPr>
                      <a:rPr lang="en-US" sz="2000" i="1" dirty="0">
                        <a:latin typeface="Cambria Math" panose="02040503050406030204" pitchFamily="18" charset="0"/>
                      </a:rPr>
                      <m:t>mod</m:t>
                    </m:r>
                    <m:d>
                      <m:dPr>
                        <m:ctrlPr>
                          <a:rPr lang="en-US" sz="2000" i="1" dirty="0">
                            <a:latin typeface="Cambria Math" panose="02040503050406030204" pitchFamily="18" charset="0"/>
                          </a:rPr>
                        </m:ctrlPr>
                      </m:dPr>
                      <m:e>
                        <m:f>
                          <m:fPr>
                            <m:ctrlPr>
                              <a:rPr lang="en-US" altLang="zh-CN" sz="2000" b="0" i="1" dirty="0" smtClean="0">
                                <a:latin typeface="Cambria Math" panose="02040503050406030204" pitchFamily="18" charset="0"/>
                              </a:rPr>
                            </m:ctrlPr>
                          </m:fPr>
                          <m:num>
                            <m:r>
                              <a:rPr lang="en-US" sz="2000" i="1" dirty="0">
                                <a:latin typeface="Cambria Math" panose="02040503050406030204" pitchFamily="18" charset="0"/>
                              </a:rPr>
                              <m:t>1</m:t>
                            </m:r>
                          </m:num>
                          <m:den>
                            <m:r>
                              <a:rPr lang="en-US" sz="2000" i="1" dirty="0">
                                <a:latin typeface="Cambria Math" panose="02040503050406030204" pitchFamily="18" charset="0"/>
                              </a:rPr>
                              <m:t>𝑁</m:t>
                            </m:r>
                          </m:den>
                        </m:f>
                        <m:nary>
                          <m:naryPr>
                            <m:chr m:val="∑"/>
                            <m:limLoc m:val="undOvr"/>
                            <m:grow m:val="on"/>
                            <m:ctrlPr>
                              <a:rPr lang="en-US" sz="2000" i="1">
                                <a:latin typeface="Cambria Math" panose="02040503050406030204" pitchFamily="18" charset="0"/>
                              </a:rPr>
                            </m:ctrlPr>
                          </m:naryPr>
                          <m:sub>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𝑅</m:t>
                                </m:r>
                              </m:e>
                              <m:sub>
                                <m:r>
                                  <a:rPr lang="en-US" sz="2000" i="1" dirty="0">
                                    <a:latin typeface="Cambria Math" panose="02040503050406030204" pitchFamily="18" charset="0"/>
                                  </a:rPr>
                                  <m:t>𝑚</m:t>
                                </m:r>
                              </m:sub>
                            </m:sSub>
                            <m:d>
                              <m:dPr>
                                <m:ctrlPr>
                                  <a:rPr lang="en-US" sz="2000" i="1" dirty="0">
                                    <a:latin typeface="Cambria Math" panose="02040503050406030204" pitchFamily="18" charset="0"/>
                                  </a:rPr>
                                </m:ctrlPr>
                              </m:dPr>
                              <m:e>
                                <m:r>
                                  <a:rPr lang="en-US" sz="2000" i="1" dirty="0">
                                    <a:latin typeface="Cambria Math" panose="02040503050406030204" pitchFamily="18" charset="0"/>
                                  </a:rPr>
                                  <m:t>𝑦</m:t>
                                </m:r>
                              </m:e>
                            </m:d>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err="1">
                                    <a:latin typeface="Cambria Math" panose="02040503050406030204" pitchFamily="18" charset="0"/>
                                  </a:rPr>
                                  <m:t>𝑗𝑦</m:t>
                                </m:r>
                              </m:sup>
                            </m:sSup>
                          </m:e>
                        </m:nary>
                      </m:e>
                    </m:d>
                    <m:r>
                      <a:rPr lang="en-US" sz="2000" i="1" dirty="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sz="2000" i="1" dirty="0" smtClean="0">
                            <a:latin typeface="Cambria Math" panose="02040503050406030204" pitchFamily="18" charset="0"/>
                          </a:rPr>
                          <m:t>𝜌</m:t>
                        </m:r>
                      </m:num>
                      <m:den>
                        <m:r>
                          <a:rPr lang="en-US" sz="2000" i="1" dirty="0">
                            <a:latin typeface="Cambria Math" panose="02040503050406030204" pitchFamily="18" charset="0"/>
                          </a:rPr>
                          <m:t>𝑁𝐷</m:t>
                        </m:r>
                      </m:den>
                    </m:f>
                    <m:sSub>
                      <m:sSubPr>
                        <m:ctrlPr>
                          <a:rPr lang="en-US" altLang="zh-CN" sz="2000" b="0" i="1" dirty="0" smtClean="0">
                            <a:latin typeface="Cambria Math" panose="02040503050406030204" pitchFamily="18" charset="0"/>
                          </a:rPr>
                        </m:ctrlPr>
                      </m:sSubPr>
                      <m:e>
                        <m:r>
                          <a:rPr lang="en-US" sz="2000" i="1" dirty="0">
                            <a:latin typeface="Cambria Math" panose="02040503050406030204" pitchFamily="18" charset="0"/>
                          </a:rPr>
                          <m:t>𝑢</m:t>
                        </m:r>
                      </m:e>
                      <m:sub>
                        <m:r>
                          <a:rPr lang="en-US" sz="2000" i="1" dirty="0">
                            <a:latin typeface="Cambria Math" panose="02040503050406030204" pitchFamily="18" charset="0"/>
                          </a:rPr>
                          <m:t>1</m:t>
                        </m:r>
                      </m:sub>
                    </m:sSub>
                    <m:rad>
                      <m:radPr>
                        <m:degHide m:val="on"/>
                        <m:ctrlPr>
                          <a:rPr lang="en-US" sz="2000" i="1" dirty="0" smtClean="0">
                            <a:latin typeface="Cambria Math" panose="02040503050406030204" pitchFamily="18" charset="0"/>
                          </a:rPr>
                        </m:ctrlPr>
                      </m:radPr>
                      <m:deg/>
                      <m:e>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2</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𝑢</m:t>
                                    </m:r>
                                  </m:e>
                                  <m:sub>
                                    <m:r>
                                      <a:rPr lang="en-US" sz="2000" i="1" dirty="0" smtClean="0">
                                        <a:latin typeface="Cambria Math" panose="02040503050406030204" pitchFamily="18" charset="0"/>
                                      </a:rPr>
                                      <m:t>0</m:t>
                                    </m:r>
                                  </m:sub>
                                </m:sSub>
                                <m:r>
                                  <a:rPr lang="en-US" sz="2000" i="1" dirty="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i="1" dirty="0">
                                        <a:latin typeface="Cambria Math" panose="02040503050406030204" pitchFamily="18" charset="0"/>
                                      </a:rPr>
                                      <m:t>𝑢</m:t>
                                    </m:r>
                                  </m:e>
                                  <m:sub>
                                    <m:r>
                                      <a:rPr lang="en-US" sz="2000" i="1" dirty="0">
                                        <a:latin typeface="Cambria Math" panose="02040503050406030204" pitchFamily="18" charset="0"/>
                                      </a:rPr>
                                      <m:t>2</m:t>
                                    </m:r>
                                  </m:sub>
                                </m:sSub>
                              </m:e>
                            </m:d>
                          </m:e>
                          <m:sup>
                            <m:r>
                              <a:rPr lang="en-US" sz="2000" i="1" dirty="0">
                                <a:latin typeface="Cambria Math" panose="02040503050406030204" pitchFamily="18" charset="0"/>
                              </a:rPr>
                              <m:t>2</m:t>
                            </m:r>
                          </m:sup>
                        </m:s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𝑢</m:t>
                            </m:r>
                          </m:e>
                          <m:sub>
                            <m:r>
                              <a:rPr lang="en-US" sz="2000" i="1" dirty="0">
                                <a:latin typeface="Cambria Math" panose="02040503050406030204" pitchFamily="18" charset="0"/>
                              </a:rPr>
                              <m:t>3</m:t>
                            </m:r>
                          </m:sub>
                          <m:sup>
                            <m:r>
                              <a:rPr lang="en-US" sz="2000" i="1" dirty="0">
                                <a:latin typeface="Cambria Math" panose="02040503050406030204" pitchFamily="18" charset="0"/>
                              </a:rPr>
                              <m:t>2</m:t>
                            </m:r>
                          </m:sup>
                        </m:sSubSup>
                      </m:e>
                    </m:rad>
                  </m:oMath>
                </a14:m>
                <a:r>
                  <a:rPr lang="en-US" sz="2000" dirty="0"/>
                  <a:t>, </a:t>
                </a:r>
              </a:p>
              <a:p>
                <a:r>
                  <a:rPr lang="en-US" sz="2000" dirty="0"/>
                  <a:t>where </a:t>
                </a:r>
                <a14:m>
                  <m:oMath xmlns:m="http://schemas.openxmlformats.org/officeDocument/2006/math">
                    <m:r>
                      <a:rPr lang="en-US" sz="2000" i="1" dirty="0" smtClean="0">
                        <a:latin typeface="Cambria Math" panose="02040503050406030204" pitchFamily="18" charset="0"/>
                      </a:rPr>
                      <m:t>𝑗</m:t>
                    </m:r>
                    <m:r>
                      <a:rPr lang="en-US" sz="2000" i="1" dirty="0" smtClean="0">
                        <a:latin typeface="Cambria Math" panose="02040503050406030204" pitchFamily="18" charset="0"/>
                      </a:rPr>
                      <m:t> </m:t>
                    </m:r>
                  </m:oMath>
                </a14:m>
                <a:r>
                  <a:rPr lang="en-US" sz="2000" dirty="0"/>
                  <a:t>is the imaginary unit. </a:t>
                </a:r>
                <a:r>
                  <a:rPr lang="en-US" altLang="zh-CN" sz="2000" dirty="0"/>
                  <a:t>W</a:t>
                </a:r>
                <a:r>
                  <a:rPr lang="en-US" sz="2000" dirty="0"/>
                  <a:t>e rewrite the noise term: </a:t>
                </a:r>
                <a14:m>
                  <m:oMath xmlns:m="http://schemas.openxmlformats.org/officeDocument/2006/math">
                    <m:rad>
                      <m:radPr>
                        <m:degHide m:val="on"/>
                        <m:ctrlPr>
                          <a:rPr lang="en-US" sz="2000" i="1" dirty="0" smtClean="0">
                            <a:latin typeface="Cambria Math" panose="02040503050406030204" pitchFamily="18" charset="0"/>
                          </a:rPr>
                        </m:ctrlPr>
                      </m:radPr>
                      <m:deg/>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𝐹</m:t>
                            </m:r>
                          </m:e>
                          <m:sub>
                            <m:r>
                              <a:rPr lang="en-US" sz="2000" i="1" dirty="0">
                                <a:latin typeface="Cambria Math" panose="02040503050406030204" pitchFamily="18" charset="0"/>
                              </a:rPr>
                              <m:t>0</m:t>
                            </m:r>
                          </m:sub>
                        </m:sSub>
                        <m:acc>
                          <m:accPr>
                            <m:chr m:val="̂"/>
                            <m:ctrlPr>
                              <a:rPr lang="en-US" altLang="zh-CN" sz="2000" i="1" dirty="0">
                                <a:latin typeface="Cambria Math" panose="02040503050406030204" pitchFamily="18" charset="0"/>
                              </a:rPr>
                            </m:ctrlPr>
                          </m:accPr>
                          <m:e>
                            <m:r>
                              <a:rPr lang="en-US" sz="2000" i="1" dirty="0">
                                <a:latin typeface="Cambria Math" panose="02040503050406030204" pitchFamily="18" charset="0"/>
                              </a:rPr>
                              <m:t>𝐴</m:t>
                            </m:r>
                          </m:e>
                        </m:acc>
                      </m:e>
                    </m:rad>
                    <m:sSub>
                      <m:sSubPr>
                        <m:ctrlPr>
                          <a:rPr lang="en-US" sz="2000" i="1" dirty="0" err="1" smtClean="0">
                            <a:latin typeface="Cambria Math" panose="02040503050406030204" pitchFamily="18" charset="0"/>
                          </a:rPr>
                        </m:ctrlPr>
                      </m:sSubPr>
                      <m:e>
                        <m:r>
                          <a:rPr lang="en-US" sz="2000" i="1" dirty="0" smtClean="0">
                            <a:latin typeface="Cambria Math" panose="02040503050406030204" pitchFamily="18" charset="0"/>
                          </a:rPr>
                          <m:t>𝜖</m:t>
                        </m:r>
                      </m:e>
                      <m:sub>
                        <m:r>
                          <a:rPr lang="en-US" sz="2000" i="1" dirty="0" err="1" smtClean="0">
                            <a:latin typeface="Cambria Math" panose="02040503050406030204" pitchFamily="18" charset="0"/>
                          </a:rPr>
                          <m:t>𝑚</m:t>
                        </m:r>
                      </m:sub>
                    </m:sSub>
                  </m:oMath>
                </a14:m>
                <a:r>
                  <a:rPr lang="en-US" altLang="zh-CN" sz="2000" dirty="0"/>
                  <a:t>,</a:t>
                </a:r>
                <a:r>
                  <a:rPr lang="zh-CN" altLang="en-US" sz="2000" dirty="0"/>
                  <a:t> </a:t>
                </a:r>
                <a:r>
                  <a:rPr lang="en-HK" altLang="zh-CN" sz="2000" dirty="0"/>
                  <a:t>where </a:t>
                </a:r>
                <a14:m>
                  <m:oMath xmlns:m="http://schemas.openxmlformats.org/officeDocument/2006/math">
                    <m:sSub>
                      <m:sSubPr>
                        <m:ctrlPr>
                          <a:rPr lang="en-HK" altLang="zh-CN" sz="2000" i="1" dirty="0" smtClean="0">
                            <a:latin typeface="Cambria Math" panose="02040503050406030204" pitchFamily="18" charset="0"/>
                          </a:rPr>
                        </m:ctrlPr>
                      </m:sSubPr>
                      <m:e>
                        <m:r>
                          <a:rPr lang="en-HK" altLang="zh-CN" sz="2000" i="1" dirty="0" smtClean="0">
                            <a:latin typeface="Cambria Math" panose="02040503050406030204" pitchFamily="18" charset="0"/>
                          </a:rPr>
                          <m:t>𝐹</m:t>
                        </m:r>
                      </m:e>
                      <m:sub>
                        <m:r>
                          <a:rPr lang="en-HK" altLang="zh-CN" sz="2000" i="1" dirty="0" smtClean="0">
                            <a:latin typeface="Cambria Math" panose="02040503050406030204" pitchFamily="18" charset="0"/>
                          </a:rPr>
                          <m:t>0</m:t>
                        </m:r>
                      </m:sub>
                    </m:sSub>
                    <m:r>
                      <a:rPr lang="en-HK" altLang="zh-CN" sz="2000" i="1" dirty="0" smtClean="0">
                        <a:latin typeface="Cambria Math" panose="02040503050406030204" pitchFamily="18" charset="0"/>
                      </a:rPr>
                      <m:t> </m:t>
                    </m:r>
                  </m:oMath>
                </a14:m>
                <a:r>
                  <a:rPr lang="en-HK" altLang="zh-CN" sz="2000" dirty="0"/>
                  <a:t>is the Fano factor,</a:t>
                </a:r>
                <a:r>
                  <a:rPr lang="zh-CN" altLang="en-US" sz="2000" dirty="0"/>
                  <a:t> </a:t>
                </a:r>
                <a14:m>
                  <m:oMath xmlns:m="http://schemas.openxmlformats.org/officeDocument/2006/math">
                    <m:sSub>
                      <m:sSubPr>
                        <m:ctrlPr>
                          <a:rPr lang="en-HK" altLang="zh-CN" sz="2000" i="1" dirty="0" err="1" smtClean="0">
                            <a:latin typeface="Cambria Math" panose="02040503050406030204" pitchFamily="18" charset="0"/>
                          </a:rPr>
                        </m:ctrlPr>
                      </m:sSubPr>
                      <m:e>
                        <m:r>
                          <a:rPr lang="en-HK" altLang="zh-CN" sz="2000" i="1" dirty="0" smtClean="0">
                            <a:latin typeface="Cambria Math" panose="02040503050406030204" pitchFamily="18" charset="0"/>
                          </a:rPr>
                          <m:t>𝜖</m:t>
                        </m:r>
                      </m:e>
                      <m:sub>
                        <m:r>
                          <a:rPr lang="en-HK" altLang="zh-CN" sz="2000" i="1" dirty="0" err="1" smtClean="0">
                            <a:latin typeface="Cambria Math" panose="02040503050406030204" pitchFamily="18" charset="0"/>
                          </a:rPr>
                          <m:t>𝑚</m:t>
                        </m:r>
                      </m:sub>
                    </m:sSub>
                    <m:r>
                      <a:rPr lang="en-HK" altLang="zh-CN" sz="2000" i="1" dirty="0" smtClean="0">
                        <a:latin typeface="Cambria Math" panose="02040503050406030204" pitchFamily="18" charset="0"/>
                      </a:rPr>
                      <m:t> </m:t>
                    </m:r>
                  </m:oMath>
                </a14:m>
                <a:r>
                  <a:rPr lang="en-US" altLang="zh-CN" sz="2000" dirty="0"/>
                  <a:t>is</a:t>
                </a:r>
                <a:r>
                  <a:rPr lang="en-HK" altLang="zh-CN" sz="2000" dirty="0"/>
                  <a:t> Gaussian white noise of zero mean and variance satisfying </a:t>
                </a:r>
                <a14:m>
                  <m:oMath xmlns:m="http://schemas.openxmlformats.org/officeDocument/2006/math">
                    <m:r>
                      <a:rPr lang="en-HK" altLang="zh-CN" sz="2000" i="1" dirty="0" smtClean="0">
                        <a:latin typeface="Cambria Math" panose="02040503050406030204" pitchFamily="18" charset="0"/>
                      </a:rPr>
                      <m:t>⟨ </m:t>
                    </m:r>
                    <m:sSub>
                      <m:sSubPr>
                        <m:ctrlPr>
                          <a:rPr lang="en-HK" altLang="zh-CN" sz="2000" i="1" dirty="0" err="1" smtClean="0">
                            <a:latin typeface="Cambria Math" panose="02040503050406030204" pitchFamily="18" charset="0"/>
                          </a:rPr>
                        </m:ctrlPr>
                      </m:sSubPr>
                      <m:e>
                        <m:r>
                          <a:rPr lang="en-HK" altLang="zh-CN" sz="2000" i="1" dirty="0" smtClean="0">
                            <a:latin typeface="Cambria Math" panose="02040503050406030204" pitchFamily="18" charset="0"/>
                          </a:rPr>
                          <m:t>𝜖</m:t>
                        </m:r>
                      </m:e>
                      <m:sub>
                        <m:r>
                          <a:rPr lang="en-HK" altLang="zh-CN" sz="2000" i="1" dirty="0" err="1">
                            <a:latin typeface="Cambria Math" panose="02040503050406030204" pitchFamily="18" charset="0"/>
                          </a:rPr>
                          <m:t>𝑚</m:t>
                        </m:r>
                      </m:sub>
                    </m:sSub>
                    <m:d>
                      <m:dPr>
                        <m:ctrlPr>
                          <a:rPr lang="en-HK" altLang="zh-CN" sz="2000" i="1" dirty="0">
                            <a:latin typeface="Cambria Math" panose="02040503050406030204" pitchFamily="18" charset="0"/>
                          </a:rPr>
                        </m:ctrlPr>
                      </m:dPr>
                      <m:e>
                        <m:r>
                          <a:rPr lang="en-HK" altLang="zh-CN" sz="2000" i="1" dirty="0" err="1">
                            <a:latin typeface="Cambria Math" panose="02040503050406030204" pitchFamily="18" charset="0"/>
                          </a:rPr>
                          <m:t>𝑦</m:t>
                        </m:r>
                        <m:r>
                          <a:rPr lang="en-HK" altLang="zh-CN" sz="2000" i="1" dirty="0" err="1">
                            <a:latin typeface="Cambria Math" panose="02040503050406030204" pitchFamily="18" charset="0"/>
                          </a:rPr>
                          <m:t>,</m:t>
                        </m:r>
                        <m:r>
                          <a:rPr lang="en-HK" altLang="zh-CN" sz="2000" i="1" dirty="0" err="1">
                            <a:latin typeface="Cambria Math" panose="02040503050406030204" pitchFamily="18" charset="0"/>
                          </a:rPr>
                          <m:t>𝑡</m:t>
                        </m:r>
                      </m:e>
                    </m:d>
                    <m:r>
                      <a:rPr lang="en-HK" altLang="zh-CN" sz="2000" i="1" dirty="0">
                        <a:latin typeface="Cambria Math" panose="02040503050406030204" pitchFamily="18" charset="0"/>
                      </a:rPr>
                      <m:t>,</m:t>
                    </m:r>
                    <m:sSubSup>
                      <m:sSubSupPr>
                        <m:ctrlPr>
                          <a:rPr lang="en-HK" altLang="zh-CN" sz="2000" i="1" dirty="0">
                            <a:latin typeface="Cambria Math" panose="02040503050406030204" pitchFamily="18" charset="0"/>
                          </a:rPr>
                        </m:ctrlPr>
                      </m:sSubSupPr>
                      <m:e>
                        <m:r>
                          <a:rPr lang="en-HK" altLang="zh-CN" sz="2000" i="1" dirty="0" smtClean="0">
                            <a:latin typeface="Cambria Math" panose="02040503050406030204" pitchFamily="18" charset="0"/>
                          </a:rPr>
                          <m:t>𝜖</m:t>
                        </m:r>
                      </m:e>
                      <m:sub>
                        <m:r>
                          <a:rPr lang="en-HK" altLang="zh-CN" sz="2000" i="1" dirty="0">
                            <a:latin typeface="Cambria Math" panose="02040503050406030204" pitchFamily="18" charset="0"/>
                          </a:rPr>
                          <m:t>𝑚</m:t>
                        </m:r>
                      </m:sub>
                      <m:sup>
                        <m:r>
                          <a:rPr lang="en-HK" altLang="zh-CN" sz="2000" i="1" dirty="0">
                            <a:latin typeface="Cambria Math" panose="02040503050406030204" pitchFamily="18" charset="0"/>
                          </a:rPr>
                          <m:t>′</m:t>
                        </m:r>
                      </m:sup>
                    </m:sSubSup>
                    <m:d>
                      <m:dPr>
                        <m:ctrlPr>
                          <a:rPr lang="en-HK" altLang="zh-CN" sz="2000" i="1" dirty="0">
                            <a:latin typeface="Cambria Math" panose="02040503050406030204" pitchFamily="18" charset="0"/>
                          </a:rPr>
                        </m:ctrlPr>
                      </m:dPr>
                      <m:e>
                        <m:sSup>
                          <m:sSupPr>
                            <m:ctrlPr>
                              <a:rPr lang="en-HK" altLang="zh-CN" sz="2000" i="1" dirty="0" err="1">
                                <a:latin typeface="Cambria Math" panose="02040503050406030204" pitchFamily="18" charset="0"/>
                              </a:rPr>
                            </m:ctrlPr>
                          </m:sSupPr>
                          <m:e>
                            <m:r>
                              <a:rPr lang="en-HK" altLang="zh-CN" sz="2000" i="1" dirty="0" err="1">
                                <a:latin typeface="Cambria Math" panose="02040503050406030204" pitchFamily="18" charset="0"/>
                              </a:rPr>
                              <m:t>𝑦</m:t>
                            </m:r>
                          </m:e>
                          <m:sup>
                            <m:r>
                              <a:rPr lang="en-HK" altLang="zh-CN" sz="2000" i="1" dirty="0" err="1">
                                <a:latin typeface="Cambria Math" panose="02040503050406030204" pitchFamily="18" charset="0"/>
                              </a:rPr>
                              <m:t>′</m:t>
                            </m:r>
                          </m:sup>
                        </m:sSup>
                        <m:r>
                          <a:rPr lang="en-HK" altLang="zh-CN" sz="2000" i="1" dirty="0" err="1">
                            <a:latin typeface="Cambria Math" panose="02040503050406030204" pitchFamily="18" charset="0"/>
                          </a:rPr>
                          <m:t>,</m:t>
                        </m:r>
                        <m:sSup>
                          <m:sSupPr>
                            <m:ctrlPr>
                              <a:rPr lang="en-HK" altLang="zh-CN" sz="2000" i="1" dirty="0">
                                <a:latin typeface="Cambria Math" panose="02040503050406030204" pitchFamily="18" charset="0"/>
                              </a:rPr>
                            </m:ctrlPr>
                          </m:sSupPr>
                          <m:e>
                            <m:r>
                              <a:rPr lang="en-HK" altLang="zh-CN" sz="2000" i="1" dirty="0" err="1">
                                <a:latin typeface="Cambria Math" panose="02040503050406030204" pitchFamily="18" charset="0"/>
                              </a:rPr>
                              <m:t>𝑡</m:t>
                            </m:r>
                          </m:e>
                          <m:sup>
                            <m:r>
                              <a:rPr lang="en-HK" altLang="zh-CN" sz="2000" i="1" dirty="0">
                                <a:latin typeface="Cambria Math" panose="02040503050406030204" pitchFamily="18" charset="0"/>
                              </a:rPr>
                              <m:t>′</m:t>
                            </m:r>
                          </m:sup>
                        </m:sSup>
                      </m:e>
                    </m:d>
                    <m:r>
                      <a:rPr lang="en-HK" altLang="zh-CN" sz="2000" i="1" dirty="0" smtClean="0">
                        <a:latin typeface="Cambria Math" panose="02040503050406030204" pitchFamily="18" charset="0"/>
                      </a:rPr>
                      <m:t>⟩</m:t>
                    </m:r>
                    <m:r>
                      <a:rPr lang="en-HK" altLang="zh-CN" sz="2000" i="1" dirty="0">
                        <a:latin typeface="Cambria Math" panose="02040503050406030204" pitchFamily="18" charset="0"/>
                      </a:rPr>
                      <m:t> =</m:t>
                    </m:r>
                    <m:sSubSup>
                      <m:sSubSupPr>
                        <m:ctrlPr>
                          <a:rPr lang="en-HK" altLang="zh-CN" sz="2000" i="1" dirty="0" smtClean="0">
                            <a:latin typeface="Cambria Math" panose="02040503050406030204" pitchFamily="18" charset="0"/>
                          </a:rPr>
                        </m:ctrlPr>
                      </m:sSubSupPr>
                      <m:e>
                        <m:r>
                          <a:rPr lang="en-HK" altLang="zh-CN" sz="2000" i="1" dirty="0" smtClean="0">
                            <a:latin typeface="Cambria Math" panose="02040503050406030204" pitchFamily="18" charset="0"/>
                          </a:rPr>
                          <m:t>𝛿</m:t>
                        </m:r>
                      </m:e>
                      <m:sub>
                        <m:r>
                          <a:rPr lang="en-HK" altLang="zh-CN" sz="2000" i="1" dirty="0">
                            <a:latin typeface="Cambria Math" panose="02040503050406030204" pitchFamily="18" charset="0"/>
                          </a:rPr>
                          <m:t>𝑚𝑚</m:t>
                        </m:r>
                      </m:sub>
                      <m:sup>
                        <m:r>
                          <a:rPr lang="en-HK" altLang="zh-CN" sz="2000" i="1" dirty="0">
                            <a:latin typeface="Cambria Math" panose="02040503050406030204" pitchFamily="18" charset="0"/>
                          </a:rPr>
                          <m:t>′</m:t>
                        </m:r>
                      </m:sup>
                    </m:sSubSup>
                    <m:r>
                      <a:rPr lang="en-HK" altLang="zh-CN" sz="2000" i="1" dirty="0" smtClean="0">
                        <a:latin typeface="Cambria Math" panose="02040503050406030204" pitchFamily="18" charset="0"/>
                      </a:rPr>
                      <m:t>𝛿</m:t>
                    </m:r>
                    <m:d>
                      <m:dPr>
                        <m:ctrlPr>
                          <a:rPr lang="en-HK" altLang="zh-CN" sz="2000" i="1" dirty="0" smtClean="0">
                            <a:latin typeface="Cambria Math" panose="02040503050406030204" pitchFamily="18" charset="0"/>
                          </a:rPr>
                        </m:ctrlPr>
                      </m:dPr>
                      <m:e>
                        <m:r>
                          <a:rPr lang="en-HK" altLang="zh-CN" sz="2000" i="1" dirty="0">
                            <a:latin typeface="Cambria Math" panose="02040503050406030204" pitchFamily="18" charset="0"/>
                          </a:rPr>
                          <m:t>𝑦</m:t>
                        </m:r>
                        <m:r>
                          <a:rPr lang="en-HK" altLang="zh-CN" sz="2000" i="1" dirty="0">
                            <a:latin typeface="Cambria Math" panose="02040503050406030204" pitchFamily="18" charset="0"/>
                          </a:rPr>
                          <m:t>−</m:t>
                        </m:r>
                        <m:sSup>
                          <m:sSupPr>
                            <m:ctrlPr>
                              <a:rPr lang="en-HK" altLang="zh-CN" sz="2000" i="1" dirty="0">
                                <a:latin typeface="Cambria Math" panose="02040503050406030204" pitchFamily="18" charset="0"/>
                              </a:rPr>
                            </m:ctrlPr>
                          </m:sSupPr>
                          <m:e>
                            <m:r>
                              <a:rPr lang="en-HK" altLang="zh-CN" sz="2000" i="1" dirty="0">
                                <a:latin typeface="Cambria Math" panose="02040503050406030204" pitchFamily="18" charset="0"/>
                              </a:rPr>
                              <m:t>𝑦</m:t>
                            </m:r>
                          </m:e>
                          <m:sup>
                            <m:r>
                              <a:rPr lang="en-HK" altLang="zh-CN" sz="2000" i="1" dirty="0">
                                <a:latin typeface="Cambria Math" panose="02040503050406030204" pitchFamily="18" charset="0"/>
                              </a:rPr>
                              <m:t>′</m:t>
                            </m:r>
                          </m:sup>
                        </m:sSup>
                      </m:e>
                    </m:d>
                    <m:r>
                      <a:rPr lang="en-HK" altLang="zh-CN" sz="2000" i="1" dirty="0" smtClean="0">
                        <a:latin typeface="Cambria Math" panose="02040503050406030204" pitchFamily="18" charset="0"/>
                      </a:rPr>
                      <m:t>𝛿</m:t>
                    </m:r>
                    <m:r>
                      <a:rPr lang="en-HK" altLang="zh-CN" sz="2000" i="1" dirty="0">
                        <a:latin typeface="Cambria Math" panose="02040503050406030204" pitchFamily="18" charset="0"/>
                      </a:rPr>
                      <m:t>(</m:t>
                    </m:r>
                    <m:r>
                      <a:rPr lang="en-HK" altLang="zh-CN" sz="2000" i="1" dirty="0">
                        <a:latin typeface="Cambria Math" panose="02040503050406030204" pitchFamily="18" charset="0"/>
                      </a:rPr>
                      <m:t>𝑡</m:t>
                    </m:r>
                    <m:r>
                      <a:rPr lang="en-HK" altLang="zh-CN" sz="2000" i="1" dirty="0">
                        <a:latin typeface="Cambria Math" panose="02040503050406030204" pitchFamily="18" charset="0"/>
                      </a:rPr>
                      <m:t>−</m:t>
                    </m:r>
                    <m:r>
                      <a:rPr lang="en-HK" altLang="zh-CN" sz="2000" i="1" dirty="0">
                        <a:latin typeface="Cambria Math" panose="02040503050406030204" pitchFamily="18" charset="0"/>
                      </a:rPr>
                      <m:t>𝑡</m:t>
                    </m:r>
                    <m:r>
                      <a:rPr lang="en-HK" altLang="zh-CN" sz="2000" i="1" dirty="0" smtClean="0">
                        <a:latin typeface="Cambria Math" panose="02040503050406030204" pitchFamily="18" charset="0"/>
                      </a:rPr>
                      <m:t>′)</m:t>
                    </m:r>
                  </m:oMath>
                </a14:m>
                <a:r>
                  <a:rPr lang="en-HK" altLang="zh-CN" sz="2000" dirty="0"/>
                  <a:t>.</a:t>
                </a:r>
                <a:endParaRPr lang="en-US" sz="2000" dirty="0"/>
              </a:p>
            </p:txBody>
          </p:sp>
        </mc:Choice>
        <mc:Fallback xmlns="">
          <p:sp>
            <p:nvSpPr>
              <p:cNvPr id="22" name="TextBox 21">
                <a:extLst>
                  <a:ext uri="{FF2B5EF4-FFF2-40B4-BE49-F238E27FC236}">
                    <a16:creationId xmlns:a16="http://schemas.microsoft.com/office/drawing/2014/main" id="{2019A3E4-ED86-2944-9185-509A116C0CC9}"/>
                  </a:ext>
                </a:extLst>
              </p:cNvPr>
              <p:cNvSpPr txBox="1">
                <a:spLocks noRot="1" noChangeAspect="1" noMove="1" noResize="1" noEditPoints="1" noAdjustHandles="1" noChangeArrowheads="1" noChangeShapeType="1" noTextEdit="1"/>
              </p:cNvSpPr>
              <p:nvPr/>
            </p:nvSpPr>
            <p:spPr>
              <a:xfrm>
                <a:off x="16915425" y="4552998"/>
                <a:ext cx="11471143" cy="1717393"/>
              </a:xfrm>
              <a:prstGeom prst="rect">
                <a:avLst/>
              </a:prstGeom>
              <a:blipFill>
                <a:blip r:embed="rId12"/>
                <a:stretch>
                  <a:fillRect l="-664" t="-8824"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1BE67ED-7A8E-2D4A-923A-0DE29737A106}"/>
                  </a:ext>
                </a:extLst>
              </p:cNvPr>
              <p:cNvSpPr txBox="1"/>
              <p:nvPr/>
            </p:nvSpPr>
            <p:spPr>
              <a:xfrm>
                <a:off x="16903817" y="12681985"/>
                <a:ext cx="11471142" cy="1654877"/>
              </a:xfrm>
              <a:prstGeom prst="rect">
                <a:avLst/>
              </a:prstGeom>
              <a:noFill/>
            </p:spPr>
            <p:txBody>
              <a:bodyPr wrap="square" rtlCol="0">
                <a:spAutoFit/>
              </a:bodyPr>
              <a:lstStyle/>
              <a:p>
                <a:r>
                  <a:rPr lang="en-US" sz="2000" dirty="0"/>
                  <a:t>Weak input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𝐼</m:t>
                        </m:r>
                      </m:e>
                      <m:sub>
                        <m:r>
                          <a:rPr lang="en-US" sz="2000" i="1" dirty="0">
                            <a:latin typeface="Cambria Math" panose="02040503050406030204" pitchFamily="18" charset="0"/>
                          </a:rPr>
                          <m:t>1</m:t>
                        </m:r>
                      </m:sub>
                    </m:sSub>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2</m:t>
                        </m:r>
                      </m:sub>
                    </m:sSub>
                    <m:r>
                      <a:rPr lang="en-US" sz="2000" i="1" dirty="0">
                        <a:latin typeface="Cambria Math" panose="02040503050406030204" pitchFamily="18" charset="0"/>
                      </a:rPr>
                      <m:t>= 0.01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𝑈</m:t>
                        </m:r>
                      </m:e>
                      <m:sub>
                        <m:r>
                          <a:rPr lang="en-US" sz="2000" i="1" dirty="0" smtClean="0">
                            <a:latin typeface="Cambria Math" panose="02040503050406030204" pitchFamily="18" charset="0"/>
                          </a:rPr>
                          <m:t>0</m:t>
                        </m:r>
                      </m:sub>
                    </m:sSub>
                  </m:oMath>
                </a14:m>
                <a:r>
                  <a:rPr lang="en-US" sz="2000" dirty="0"/>
                  <a:t>, left column) and strong input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𝐼</m:t>
                        </m:r>
                      </m:e>
                      <m:sub>
                        <m:r>
                          <a:rPr lang="en-US" sz="2000" i="1" dirty="0">
                            <a:latin typeface="Cambria Math" panose="02040503050406030204" pitchFamily="18" charset="0"/>
                          </a:rPr>
                          <m:t>1</m:t>
                        </m:r>
                      </m:sub>
                    </m:sSub>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2</m:t>
                        </m:r>
                      </m:sub>
                    </m:sSub>
                    <m:r>
                      <a:rPr lang="en-US" sz="2000" i="1" dirty="0">
                        <a:latin typeface="Cambria Math" panose="02040503050406030204" pitchFamily="18" charset="0"/>
                      </a:rPr>
                      <m:t>= 0.7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𝑈</m:t>
                        </m:r>
                      </m:e>
                      <m:sub>
                        <m:r>
                          <a:rPr lang="en-US" sz="2000" i="1" dirty="0" smtClean="0">
                            <a:latin typeface="Cambria Math" panose="02040503050406030204" pitchFamily="18" charset="0"/>
                          </a:rPr>
                          <m:t>0</m:t>
                        </m:r>
                      </m:sub>
                    </m:sSub>
                  </m:oMath>
                </a14:m>
                <a:r>
                  <a:rPr lang="en-US" sz="2000" dirty="0"/>
                  <a:t>, right column). Symbols: network results; dashed lines: Bayesian prediction. The blue and red colors represent congruent and opposite groups in module 1 respectively.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a:latin typeface="Cambria Math" panose="02040503050406030204" pitchFamily="18" charset="0"/>
                          </a:rPr>
                          <m:t>1</m:t>
                        </m:r>
                      </m:sub>
                    </m:sSub>
                    <m:r>
                      <a:rPr lang="en-US" sz="2000" i="1" dirty="0">
                        <a:latin typeface="Cambria Math" panose="02040503050406030204" pitchFamily="18" charset="0"/>
                      </a:rPr>
                      <m:t>= </m:t>
                    </m:r>
                    <m:r>
                      <a:rPr lang="en-US" sz="2000" i="1" dirty="0" smtClean="0">
                        <a:latin typeface="Cambria Math" panose="02040503050406030204" pitchFamily="18" charset="0"/>
                      </a:rPr>
                      <m:t>0</m:t>
                    </m:r>
                  </m:oMath>
                </a14:m>
                <a:r>
                  <a:rPr lang="en-US" sz="2000" dirty="0"/>
                  <a:t>. Parameters: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𝑎</m:t>
                        </m:r>
                      </m:e>
                      <m:sub>
                        <m:r>
                          <a:rPr lang="en-US" sz="2000" i="1" dirty="0">
                            <a:latin typeface="Cambria Math" panose="02040503050406030204" pitchFamily="18" charset="0"/>
                          </a:rPr>
                          <m:t>0</m:t>
                        </m:r>
                      </m:sub>
                    </m:sSub>
                    <m:r>
                      <a:rPr lang="en-US" sz="2000" i="1" dirty="0">
                        <a:latin typeface="Cambria Math" panose="02040503050406030204" pitchFamily="18" charset="0"/>
                      </a:rPr>
                      <m:t>= </m:t>
                    </m:r>
                    <m:r>
                      <a:rPr lang="en-US" sz="2000" i="1" dirty="0" smtClean="0">
                        <a:latin typeface="Cambria Math" panose="02040503050406030204" pitchFamily="18" charset="0"/>
                      </a:rPr>
                      <m:t>3</m:t>
                    </m:r>
                  </m:oMath>
                </a14:m>
                <a:r>
                  <a:rPr lang="en-US" sz="2000" dirty="0"/>
                  <a:t>, </a:t>
                </a:r>
                <a14:m>
                  <m:oMath xmlns:m="http://schemas.openxmlformats.org/officeDocument/2006/math">
                    <m:r>
                      <a:rPr lang="en-US" sz="2000" i="1" dirty="0" smtClean="0">
                        <a:latin typeface="Cambria Math" panose="02040503050406030204" pitchFamily="18" charset="0"/>
                      </a:rPr>
                      <m:t>𝜔</m:t>
                    </m:r>
                    <m:r>
                      <a:rPr lang="en-US" sz="2000" i="1" dirty="0">
                        <a:latin typeface="Cambria Math" panose="02040503050406030204" pitchFamily="18" charset="0"/>
                      </a:rPr>
                      <m:t>= 3 </m:t>
                    </m:r>
                    <m:r>
                      <a:rPr lang="en-US" sz="2000" i="1" dirty="0" smtClean="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10</m:t>
                        </m:r>
                      </m:e>
                      <m:sup>
                        <m:r>
                          <a:rPr lang="en-US" sz="2000" i="1" dirty="0">
                            <a:latin typeface="Cambria Math" panose="02040503050406030204" pitchFamily="18" charset="0"/>
                          </a:rPr>
                          <m:t>−4</m:t>
                        </m:r>
                      </m:sup>
                    </m:sSup>
                  </m:oMath>
                </a14:m>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𝐽</m:t>
                        </m:r>
                      </m:e>
                      <m:sub>
                        <m:r>
                          <a:rPr lang="en-US" sz="2000" i="1" dirty="0" smtClean="0">
                            <a:latin typeface="Cambria Math" panose="02040503050406030204" pitchFamily="18" charset="0"/>
                          </a:rPr>
                          <m:t>𝑖𝑛𝑡</m:t>
                        </m:r>
                      </m:sub>
                    </m:sSub>
                    <m:r>
                      <a:rPr lang="en-US" sz="2000" i="1" dirty="0" smtClean="0">
                        <a:latin typeface="Cambria Math" panose="02040503050406030204" pitchFamily="18" charset="0"/>
                      </a:rPr>
                      <m:t>= 1</m:t>
                    </m:r>
                  </m:oMath>
                </a14:m>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𝐹</m:t>
                        </m:r>
                      </m:e>
                      <m:sub>
                        <m:r>
                          <a:rPr lang="en-US" sz="2000" i="1" dirty="0">
                            <a:latin typeface="Cambria Math" panose="02040503050406030204" pitchFamily="18" charset="0"/>
                          </a:rPr>
                          <m:t>0</m:t>
                        </m:r>
                      </m:sub>
                    </m:sSub>
                    <m:r>
                      <a:rPr lang="en-US" sz="2000" i="1" dirty="0">
                        <a:latin typeface="Cambria Math" panose="02040503050406030204" pitchFamily="18" charset="0"/>
                      </a:rPr>
                      <m:t>= </m:t>
                    </m:r>
                    <m:r>
                      <a:rPr lang="en-US" sz="2000" i="1" dirty="0" smtClean="0">
                        <a:latin typeface="Cambria Math" panose="02040503050406030204" pitchFamily="18" charset="0"/>
                      </a:rPr>
                      <m:t>0.5</m:t>
                    </m:r>
                  </m:oMath>
                </a14:m>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𝐽</m:t>
                        </m:r>
                      </m:e>
                      <m:sub>
                        <m:r>
                          <a:rPr lang="en-US" sz="2000" i="1" dirty="0" smtClean="0">
                            <a:latin typeface="Cambria Math" panose="02040503050406030204" pitchFamily="18" charset="0"/>
                          </a:rPr>
                          <m:t>𝑟𝑐</m:t>
                        </m:r>
                      </m:sub>
                    </m:sSub>
                    <m:r>
                      <a:rPr lang="en-US" sz="2000" i="1" dirty="0">
                        <a:latin typeface="Cambria Math" panose="02040503050406030204" pitchFamily="18" charset="0"/>
                      </a:rPr>
                      <m:t>= 0.3 </m:t>
                    </m:r>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𝐽</m:t>
                        </m:r>
                      </m:e>
                      <m:sub>
                        <m:r>
                          <a:rPr lang="en-US" sz="2000" i="1" dirty="0" err="1" smtClean="0">
                            <a:latin typeface="Cambria Math" panose="02040503050406030204" pitchFamily="18" charset="0"/>
                          </a:rPr>
                          <m:t>𝑐</m:t>
                        </m:r>
                      </m:sub>
                    </m:sSub>
                    <m:r>
                      <a:rPr lang="en-US" altLang="zh-CN" sz="2000" b="0" i="1"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𝐽</m:t>
                        </m:r>
                      </m:e>
                      <m:sub>
                        <m:r>
                          <a:rPr lang="en-US" sz="2000" i="1" dirty="0" smtClean="0">
                            <a:latin typeface="Cambria Math" panose="02040503050406030204" pitchFamily="18" charset="0"/>
                          </a:rPr>
                          <m:t>𝑟</m:t>
                        </m:r>
                        <m:r>
                          <a:rPr lang="en-US" altLang="zh-CN" sz="2000" b="0" i="1" dirty="0" smtClean="0">
                            <a:latin typeface="Cambria Math" panose="02040503050406030204" pitchFamily="18" charset="0"/>
                          </a:rPr>
                          <m:t>𝑝</m:t>
                        </m:r>
                      </m:sub>
                    </m:sSub>
                    <m:r>
                      <a:rPr lang="en-US" sz="2000" i="1" dirty="0" smtClean="0">
                        <a:latin typeface="Cambria Math" panose="02040503050406030204" pitchFamily="18" charset="0"/>
                      </a:rPr>
                      <m:t>= </m:t>
                    </m:r>
                    <m:r>
                      <a:rPr lang="en-US" sz="2000" i="1" dirty="0">
                        <a:latin typeface="Cambria Math" panose="02040503050406030204" pitchFamily="18" charset="0"/>
                      </a:rPr>
                      <m:t>0.15 </m:t>
                    </m:r>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𝐽</m:t>
                        </m:r>
                      </m:e>
                      <m:sub>
                        <m:r>
                          <a:rPr lang="en-US" sz="2000" i="1" dirty="0" err="1" smtClean="0">
                            <a:latin typeface="Cambria Math" panose="02040503050406030204" pitchFamily="18" charset="0"/>
                          </a:rPr>
                          <m:t>𝑐</m:t>
                        </m:r>
                      </m:sub>
                    </m:sSub>
                  </m:oMath>
                </a14:m>
                <a:r>
                  <a:rPr lang="en-US" sz="2000" dirty="0"/>
                  <a:t>, where</a:t>
                </a:r>
                <a14:m>
                  <m:oMath xmlns:m="http://schemas.openxmlformats.org/officeDocument/2006/math">
                    <m:r>
                      <a:rPr lang="en-US" sz="2000" i="1" dirty="0" smtClean="0">
                        <a:latin typeface="Cambria Math" panose="02040503050406030204" pitchFamily="18" charset="0"/>
                      </a:rPr>
                      <m:t> </m:t>
                    </m:r>
                    <m:sSub>
                      <m:sSubPr>
                        <m:ctrlPr>
                          <a:rPr lang="en-US" sz="2000" i="1" dirty="0" err="1" smtClean="0">
                            <a:latin typeface="Cambria Math" panose="02040503050406030204" pitchFamily="18" charset="0"/>
                          </a:rPr>
                        </m:ctrlPr>
                      </m:sSubPr>
                      <m:e>
                        <m:r>
                          <a:rPr lang="en-US" sz="2000" i="1" dirty="0" err="1" smtClean="0">
                            <a:latin typeface="Cambria Math" panose="02040503050406030204" pitchFamily="18" charset="0"/>
                          </a:rPr>
                          <m:t>𝐽</m:t>
                        </m:r>
                      </m:e>
                      <m:sub>
                        <m:r>
                          <a:rPr lang="en-US" sz="2000" i="1" dirty="0" err="1" smtClean="0">
                            <a:latin typeface="Cambria Math" panose="02040503050406030204" pitchFamily="18" charset="0"/>
                          </a:rPr>
                          <m:t>𝑐</m:t>
                        </m:r>
                      </m:sub>
                    </m:sSub>
                    <m:r>
                      <a:rPr lang="en-US" sz="2000" i="1" dirty="0" smtClean="0">
                        <a:latin typeface="Cambria Math" panose="02040503050406030204" pitchFamily="18" charset="0"/>
                      </a:rPr>
                      <m:t> </m:t>
                    </m:r>
                  </m:oMath>
                </a14:m>
                <a:r>
                  <a:rPr lang="en-US" sz="2000" dirty="0"/>
                  <a:t>is the threshold recurrent strength for spontaneous bump formation and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𝑈</m:t>
                        </m:r>
                      </m:e>
                      <m:sub>
                        <m:r>
                          <a:rPr lang="en-US" sz="2000" i="1" dirty="0" smtClean="0">
                            <a:latin typeface="Cambria Math" panose="02040503050406030204" pitchFamily="18" charset="0"/>
                          </a:rPr>
                          <m:t>0</m:t>
                        </m:r>
                      </m:sub>
                    </m:sSub>
                  </m:oMath>
                </a14:m>
                <a:r>
                  <a:rPr lang="en-US" sz="2000" dirty="0"/>
                  <a:t> its corresponding synaptic bump height.</a:t>
                </a:r>
              </a:p>
            </p:txBody>
          </p:sp>
        </mc:Choice>
        <mc:Fallback xmlns="">
          <p:sp>
            <p:nvSpPr>
              <p:cNvPr id="34" name="TextBox 33">
                <a:extLst>
                  <a:ext uri="{FF2B5EF4-FFF2-40B4-BE49-F238E27FC236}">
                    <a16:creationId xmlns:a16="http://schemas.microsoft.com/office/drawing/2014/main" id="{F1BE67ED-7A8E-2D4A-923A-0DE29737A106}"/>
                  </a:ext>
                </a:extLst>
              </p:cNvPr>
              <p:cNvSpPr txBox="1">
                <a:spLocks noRot="1" noChangeAspect="1" noMove="1" noResize="1" noEditPoints="1" noAdjustHandles="1" noChangeArrowheads="1" noChangeShapeType="1" noTextEdit="1"/>
              </p:cNvSpPr>
              <p:nvPr/>
            </p:nvSpPr>
            <p:spPr>
              <a:xfrm>
                <a:off x="16903817" y="12681985"/>
                <a:ext cx="11471142" cy="1654877"/>
              </a:xfrm>
              <a:prstGeom prst="rect">
                <a:avLst/>
              </a:prstGeom>
              <a:blipFill>
                <a:blip r:embed="rId14"/>
                <a:stretch>
                  <a:fillRect l="-553" t="-1527" r="-996" b="-5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2292711-BF7B-C34E-B1B1-0512E69EE910}"/>
                  </a:ext>
                </a:extLst>
              </p:cNvPr>
              <p:cNvSpPr txBox="1"/>
              <p:nvPr/>
            </p:nvSpPr>
            <p:spPr>
              <a:xfrm>
                <a:off x="16915425" y="14666171"/>
                <a:ext cx="11978065" cy="4367093"/>
              </a:xfrm>
              <a:prstGeom prst="rect">
                <a:avLst/>
              </a:prstGeom>
              <a:noFill/>
            </p:spPr>
            <p:txBody>
              <a:bodyPr wrap="square" rtlCol="0">
                <a:spAutoFit/>
              </a:bodyPr>
              <a:lstStyle/>
              <a:p>
                <a:r>
                  <a:rPr lang="en-US" altLang="zh-CN" sz="2000" dirty="0"/>
                  <a:t>W</a:t>
                </a:r>
                <a:r>
                  <a:rPr lang="en-US" sz="2000" dirty="0"/>
                  <a:t>e consider the following two-component prior,</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2</m:t>
                          </m:r>
                        </m:sub>
                      </m:sSub>
                      <m:r>
                        <a:rPr lang="en-US" sz="2000" i="1">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num>
                        <m:den>
                          <m:r>
                            <a:rPr lang="en-US" sz="2000" i="1">
                              <a:latin typeface="Cambria Math" panose="02040503050406030204" pitchFamily="18" charset="0"/>
                            </a:rPr>
                            <m:t>2</m:t>
                          </m:r>
                          <m:r>
                            <a:rPr lang="en-US" sz="2000" i="1" smtClean="0">
                              <a:latin typeface="Cambria Math" panose="02040503050406030204" pitchFamily="18" charset="0"/>
                            </a:rPr>
                            <m:t>𝜋</m:t>
                          </m:r>
                        </m:den>
                      </m:f>
                      <m:r>
                        <a:rPr lang="en-US" sz="2000" i="1">
                          <a:latin typeface="Cambria Math" panose="02040503050406030204" pitchFamily="18" charset="0"/>
                        </a:rPr>
                        <m:t>𝑉</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𝜅</m:t>
                          </m:r>
                        </m:e>
                        <m:sub>
                          <m:r>
                            <a:rPr lang="en-US" sz="2000" i="1">
                              <a:latin typeface="Cambria Math" panose="02040503050406030204" pitchFamily="18" charset="0"/>
                            </a:rPr>
                            <m:t>𝑠</m:t>
                          </m:r>
                        </m:sub>
                      </m:sSub>
                      <m:r>
                        <a:rPr lang="en-US"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2</m:t>
                                  </m:r>
                                  <m:r>
                                    <a:rPr lang="en-US" sz="2000" i="1" smtClean="0">
                                      <a:latin typeface="Cambria Math" panose="02040503050406030204" pitchFamily="18" charset="0"/>
                                    </a:rPr>
                                    <m:t>𝜋</m:t>
                                  </m:r>
                                </m:e>
                              </m:d>
                            </m:e>
                            <m:sup>
                              <m:r>
                                <a:rPr lang="en-US" sz="2000" i="1">
                                  <a:latin typeface="Cambria Math" panose="02040503050406030204" pitchFamily="18" charset="0"/>
                                </a:rPr>
                                <m:t>2</m:t>
                              </m:r>
                            </m:sup>
                          </m:sSup>
                        </m:den>
                      </m:f>
                      <m:r>
                        <a:rPr lang="en-US" sz="2000" i="1">
                          <a:latin typeface="Cambria Math" panose="02040503050406030204" pitchFamily="18" charset="0"/>
                        </a:rPr>
                        <m:t>.</m:t>
                      </m:r>
                    </m:oMath>
                  </m:oMathPara>
                </a14:m>
                <a:endParaRPr lang="en-US" sz="2000" dirty="0"/>
              </a:p>
              <a:p>
                <a:r>
                  <a:rPr lang="en-US" altLang="zh-CN" sz="2000" dirty="0"/>
                  <a:t>T</a:t>
                </a:r>
                <a:r>
                  <a:rPr lang="en-US" sz="2000" dirty="0"/>
                  <a:t>he marginal posterior distribution </a:t>
                </a:r>
                <a14:m>
                  <m:oMath xmlns:m="http://schemas.openxmlformats.org/officeDocument/2006/math">
                    <m:r>
                      <a:rPr lang="en-US" sz="2000" i="1" dirty="0" smtClean="0">
                        <a:latin typeface="Cambria Math" panose="02040503050406030204" pitchFamily="18" charset="0"/>
                      </a:rPr>
                      <m:t>𝑝</m:t>
                    </m:r>
                    <m:r>
                      <a:rPr lang="en-US" sz="2000" i="1" dirty="0">
                        <a:latin typeface="Cambria Math" panose="02040503050406030204" pitchFamily="18" charset="0"/>
                      </a:rPr>
                      <m:t>(</m:t>
                    </m:r>
                    <m:sSub>
                      <m:sSubPr>
                        <m:ctrlPr>
                          <a:rPr lang="en-US" sz="2000" i="1" dirty="0" smtClean="0">
                            <a:latin typeface="Cambria Math" panose="02040503050406030204" pitchFamily="18" charset="0"/>
                          </a:rPr>
                        </m:ctrlPr>
                      </m:sSubPr>
                      <m:e>
                        <m:r>
                          <a:rPr lang="en-US" sz="2000" i="1" dirty="0">
                            <a:latin typeface="Cambria Math" panose="02040503050406030204" pitchFamily="18" charset="0"/>
                          </a:rPr>
                          <m:t>𝑠</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2</m:t>
                        </m:r>
                      </m:sub>
                    </m:sSub>
                    <m:r>
                      <a:rPr lang="en-US" sz="2000" i="1" dirty="0" smtClean="0">
                        <a:latin typeface="Cambria Math" panose="02040503050406030204" pitchFamily="18" charset="0"/>
                      </a:rPr>
                      <m:t>) </m:t>
                    </m:r>
                  </m:oMath>
                </a14:m>
                <a:r>
                  <a:rPr lang="en-US" sz="2000" dirty="0"/>
                  <a:t>becomes</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r>
                        <a:rPr lang="en-US" sz="2000" i="1">
                          <a:latin typeface="Cambria Math" panose="02040503050406030204" pitchFamily="18" charset="0"/>
                        </a:rPr>
                        <m:t>𝐶𝑉</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𝜅</m:t>
                              </m:r>
                            </m:e>
                            <m:sub>
                              <m:r>
                                <a:rPr lang="en-US" sz="2000" i="1">
                                  <a:latin typeface="Cambria Math" panose="02040503050406030204" pitchFamily="18" charset="0"/>
                                </a:rPr>
                                <m:t>1</m:t>
                              </m:r>
                            </m:sub>
                          </m:sSub>
                        </m:e>
                      </m:d>
                      <m:r>
                        <a:rPr lang="en-US" sz="2000" i="1">
                          <a:latin typeface="Cambria Math" panose="02040503050406030204" pitchFamily="18" charset="0"/>
                        </a:rPr>
                        <m:t>𝑉</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𝜅</m:t>
                              </m:r>
                            </m:e>
                            <m:sub>
                              <m:r>
                                <a:rPr lang="en-US" sz="2000" i="1">
                                  <a:latin typeface="Cambria Math" panose="02040503050406030204" pitchFamily="18" charset="0"/>
                                </a:rPr>
                                <m:t>2</m:t>
                              </m:r>
                              <m:r>
                                <a:rPr lang="en-US" sz="2000" i="1">
                                  <a:latin typeface="Cambria Math" panose="02040503050406030204" pitchFamily="18" charset="0"/>
                                </a:rPr>
                                <m:t>𝑠</m:t>
                              </m:r>
                            </m:sub>
                          </m:sSub>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e>
                      </m:d>
                      <m:r>
                        <a:rPr lang="en-US" sz="2000" i="1">
                          <a:latin typeface="Cambria Math" panose="02040503050406030204" pitchFamily="18" charset="0"/>
                        </a:rPr>
                        <m:t>𝑉</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𝜅</m:t>
                              </m:r>
                            </m:e>
                            <m:sub>
                              <m:r>
                                <a:rPr lang="en-US" sz="2000" i="1">
                                  <a:latin typeface="Cambria Math" panose="02040503050406030204" pitchFamily="18" charset="0"/>
                                </a:rPr>
                                <m:t>1</m:t>
                              </m:r>
                            </m:sub>
                          </m:sSub>
                        </m:e>
                      </m:d>
                      <m:r>
                        <a:rPr lang="en-US" altLang="zh-CN" sz="2000" b="0" i="1" smtClean="0">
                          <a:latin typeface="Cambria Math" panose="02040503050406030204" pitchFamily="18" charset="0"/>
                        </a:rPr>
                        <m:t>,</m:t>
                      </m:r>
                    </m:oMath>
                  </m:oMathPara>
                </a14:m>
                <a:endParaRPr lang="en-HK" altLang="zh-CN" sz="2000" b="0" dirty="0"/>
              </a:p>
              <a:p>
                <a:r>
                  <a:rPr lang="en-US" sz="2000" dirty="0"/>
                  <a:t>where </a:t>
                </a:r>
                <a14:m>
                  <m:oMath xmlns:m="http://schemas.openxmlformats.org/officeDocument/2006/math">
                    <m:r>
                      <a:rPr lang="en-US" sz="2000" i="1" dirty="0" smtClean="0">
                        <a:latin typeface="Cambria Math" panose="02040503050406030204" pitchFamily="18" charset="0"/>
                      </a:rPr>
                      <m:t>𝐶</m:t>
                    </m:r>
                    <m:r>
                      <a:rPr lang="en-US" sz="2000" i="1" dirty="0" smtClean="0">
                        <a:latin typeface="Cambria Math" panose="02040503050406030204" pitchFamily="18" charset="0"/>
                      </a:rPr>
                      <m:t> </m:t>
                    </m:r>
                  </m:oMath>
                </a14:m>
                <a:r>
                  <a:rPr lang="en-US" sz="2000" dirty="0"/>
                  <a:t>is the normalization constant.</a:t>
                </a:r>
                <a:r>
                  <a:rPr lang="zh-CN" altLang="en-US" sz="2000" dirty="0"/>
                  <a:t> </a:t>
                </a:r>
                <a:r>
                  <a:rPr lang="en-HK" altLang="zh-CN" sz="2000" dirty="0"/>
                  <a:t>The dynamics of this group of neurons is given by </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𝜏</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i="1">
                                  <a:latin typeface="Cambria Math" panose="02040503050406030204" pitchFamily="18" charset="0"/>
                                </a:rPr>
                              </m:ctrlPr>
                            </m:sSubPr>
                            <m:e>
                              <m:r>
                                <m:rPr>
                                  <m:sty m:val="p"/>
                                </m:rPr>
                                <a:rPr lang="en-US" altLang="zh-CN" sz="2000" b="0" i="0" smtClean="0">
                                  <a:latin typeface="Cambria Math" panose="02040503050406030204" pitchFamily="18" charset="0"/>
                                </a:rPr>
                                <m:t>Ψ</m:t>
                              </m:r>
                            </m:e>
                            <m:sub>
                              <m:r>
                                <a:rPr lang="en-US" altLang="zh-CN" sz="2000" b="0" i="1" smtClean="0">
                                  <a:latin typeface="Cambria Math" panose="02040503050406030204" pitchFamily="18" charset="0"/>
                                </a:rPr>
                                <m:t>2</m:t>
                              </m:r>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m:rPr>
                              <m:sty m:val="p"/>
                            </m:rPr>
                            <a:rPr lang="en-US" altLang="zh-CN" sz="2000" b="0" i="0" smtClean="0">
                              <a:latin typeface="Cambria Math" panose="02040503050406030204" pitchFamily="18" charset="0"/>
                            </a:rPr>
                            <m:t>Ψ</m:t>
                          </m:r>
                        </m:e>
                        <m:sub>
                          <m:r>
                            <a:rPr lang="en-US" altLang="zh-CN" sz="2000" b="0" i="1" smtClean="0">
                              <a:latin typeface="Cambria Math" panose="02040503050406030204" pitchFamily="18" charset="0"/>
                            </a:rPr>
                            <m:t>2</m:t>
                          </m:r>
                          <m:r>
                            <a:rPr lang="en-US" sz="2000" i="1">
                              <a:latin typeface="Cambria Math" panose="02040503050406030204" pitchFamily="18" charset="0"/>
                            </a:rPr>
                            <m:t>𝑚</m:t>
                          </m:r>
                        </m:sub>
                      </m:sSub>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e>
                      </m:d>
                      <m:r>
                        <a:rPr lang="en-US" sz="2000" i="1">
                          <a:latin typeface="Cambria Math" panose="02040503050406030204" pitchFamily="18" charset="0"/>
                        </a:rPr>
                        <m:t>+</m:t>
                      </m:r>
                      <m:nary>
                        <m:naryPr>
                          <m:chr m:val="∑"/>
                          <m:limLoc m:val="undOvr"/>
                          <m:grow m:val="on"/>
                          <m:ctrlPr>
                            <a:rPr lang="en-US" sz="2000" i="1">
                              <a:latin typeface="Cambria Math" panose="02040503050406030204" pitchFamily="18" charset="0"/>
                            </a:rPr>
                          </m:ctrlPr>
                        </m:naryPr>
                        <m:sub>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𝑟𝑐</m:t>
                              </m:r>
                            </m:sub>
                          </m:sSub>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altLang="zh-CN" sz="2000" b="0" i="1" smtClean="0">
                                  <a:latin typeface="Cambria Math" panose="02040503050406030204" pitchFamily="18" charset="0"/>
                                </a:rPr>
                                <m:t>2</m:t>
                              </m:r>
                              <m:r>
                                <a:rPr lang="en-US" sz="2000" i="1">
                                  <a:latin typeface="Cambria Math" panose="02040503050406030204" pitchFamily="18" charset="0"/>
                                </a:rPr>
                                <m:t>𝑚</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𝑡</m:t>
                              </m:r>
                            </m:e>
                          </m:d>
                        </m:e>
                      </m:nary>
                      <m:r>
                        <a:rPr lang="en-US"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0</m:t>
                          </m:r>
                        </m:sub>
                      </m:sSub>
                      <m:nary>
                        <m:naryPr>
                          <m:chr m:val="∑"/>
                          <m:limLoc m:val="undOvr"/>
                          <m:grow m:val="on"/>
                          <m:ctrlPr>
                            <a:rPr lang="en-US" sz="2000" i="1">
                              <a:latin typeface="Cambria Math" panose="02040503050406030204" pitchFamily="18" charset="0"/>
                            </a:rPr>
                          </m:ctrlPr>
                        </m:naryPr>
                        <m:sub>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𝜋</m:t>
                          </m:r>
                        </m:sub>
                        <m:sup>
                          <m:r>
                            <a:rPr lang="en-US" sz="2000" i="1">
                              <a:latin typeface="Cambria Math" panose="02040503050406030204" pitchFamily="18" charset="0"/>
                            </a:rPr>
                            <m:t>𝜋</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𝑘</m:t>
                              </m:r>
                            </m:sub>
                          </m:sSub>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𝑦</m:t>
                                      </m:r>
                                    </m:e>
                                    <m:sup>
                                      <m:r>
                                        <a:rPr lang="en-US" altLang="zh-CN" sz="2000" b="0" i="1" smtClean="0">
                                          <a:latin typeface="Cambria Math" panose="02040503050406030204" pitchFamily="18" charset="0"/>
                                        </a:rPr>
                                        <m:t>′</m:t>
                                      </m:r>
                                    </m:sup>
                                  </m:sSup>
                                </m:e>
                              </m:d>
                            </m:e>
                          </m:func>
                          <m:sSub>
                            <m:sSubPr>
                              <m:ctrlPr>
                                <a:rPr lang="en-US" sz="2000" i="1" smtClean="0">
                                  <a:latin typeface="Cambria Math" panose="02040503050406030204" pitchFamily="18" charset="0"/>
                                </a:rPr>
                              </m:ctrlPr>
                            </m:sSubPr>
                            <m:e>
                              <m:r>
                                <a:rPr lang="en-US" sz="2000" i="1">
                                  <a:latin typeface="Cambria Math" panose="02040503050406030204" pitchFamily="18" charset="0"/>
                                </a:rPr>
                                <m:t>𝑅</m:t>
                              </m:r>
                            </m:e>
                            <m:sub>
                              <m:acc>
                                <m:accPr>
                                  <m:chr m:val="̅"/>
                                  <m:ctrlPr>
                                    <a:rPr lang="en-US" sz="2000" i="1">
                                      <a:latin typeface="Cambria Math" panose="02040503050406030204" pitchFamily="18" charset="0"/>
                                    </a:rPr>
                                  </m:ctrlPr>
                                </m:accPr>
                                <m:e>
                                  <m:r>
                                    <a:rPr lang="en-US" sz="2000" i="1">
                                      <a:latin typeface="Cambria Math" panose="02040503050406030204" pitchFamily="18" charset="0"/>
                                    </a:rPr>
                                    <m:t>𝑚</m:t>
                                  </m:r>
                                </m:e>
                              </m:acc>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𝑡</m:t>
                              </m:r>
                            </m:e>
                          </m:d>
                        </m:e>
                      </m:nary>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𝐼</m:t>
                          </m:r>
                        </m:e>
                        <m:sub>
                          <m:r>
                            <a:rPr lang="en-US" sz="2000" i="1">
                              <a:latin typeface="Cambria Math" panose="02040503050406030204" pitchFamily="18" charset="0"/>
                            </a:rPr>
                            <m:t>𝑚</m:t>
                          </m:r>
                        </m:sub>
                        <m:sup>
                          <m:r>
                            <a:rPr lang="en-US" sz="2000" i="1">
                              <a:latin typeface="Cambria Math" panose="02040503050406030204" pitchFamily="18" charset="0"/>
                            </a:rPr>
                            <m:t>𝑒𝑥𝑡</m:t>
                          </m:r>
                        </m:sup>
                      </m:sSubSup>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𝑡</m:t>
                          </m:r>
                        </m:e>
                      </m:d>
                      <m:r>
                        <a:rPr lang="en-US" altLang="zh-CN" sz="2000" b="0" i="1" smtClean="0">
                          <a:latin typeface="Cambria Math" panose="02040503050406030204" pitchFamily="18" charset="0"/>
                        </a:rPr>
                        <m:t>.</m:t>
                      </m:r>
                    </m:oMath>
                  </m:oMathPara>
                </a14:m>
                <a:endParaRPr lang="en-US" sz="2000" dirty="0"/>
              </a:p>
              <a:p>
                <a:r>
                  <a:rPr lang="en-US" sz="2000" dirty="0"/>
                  <a:t>Next, we consider information segregation</a:t>
                </a:r>
                <a:r>
                  <a:rPr lang="en-US" altLang="zh-CN" sz="2000" dirty="0"/>
                  <a:t>,</a:t>
                </a:r>
                <a:r>
                  <a:rPr lang="zh-CN" altLang="en-US" sz="2000" dirty="0"/>
                  <a:t> </a:t>
                </a:r>
                <a:r>
                  <a:rPr lang="en-HK" altLang="zh-CN" sz="2000" dirty="0"/>
                  <a:t>the inverse of the disparity information is given by</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𝑑</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e>
                        <m:sup>
                          <m:r>
                            <a:rPr lang="en-US" sz="2000" i="1">
                              <a:latin typeface="Cambria Math" panose="02040503050406030204" pitchFamily="18" charset="0"/>
                            </a:rPr>
                            <m:t>−1</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r>
                        <a:rPr lang="en-US" sz="2000" i="1">
                          <a:latin typeface="Cambria Math" panose="02040503050406030204" pitchFamily="18" charset="0"/>
                        </a:rPr>
                        <m:t>𝐶𝑉</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smtClean="0">
                              <a:latin typeface="Cambria Math" panose="02040503050406030204" pitchFamily="18" charset="0"/>
                            </a:rPr>
                            <m:t>1</m:t>
                          </m:r>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𝜅</m:t>
                          </m:r>
                        </m:e>
                        <m:sub>
                          <m:r>
                            <a:rPr lang="en-US" sz="2000" i="1">
                              <a:latin typeface="Cambria Math" panose="02040503050406030204" pitchFamily="18" charset="0"/>
                            </a:rPr>
                            <m:t>2</m:t>
                          </m:r>
                          <m:r>
                            <a:rPr lang="en-US" sz="2000" i="1">
                              <a:latin typeface="Cambria Math" panose="02040503050406030204" pitchFamily="18" charset="0"/>
                            </a:rPr>
                            <m:t>𝑠</m:t>
                          </m:r>
                        </m:sub>
                      </m:sSub>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smtClean="0">
                          <a:latin typeface="Cambria Math" panose="02040503050406030204" pitchFamily="18" charset="0"/>
                        </a:rPr>
                        <m:t>𝜋</m:t>
                      </m:r>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𝜅</m:t>
                          </m:r>
                        </m:e>
                        <m:sub>
                          <m:r>
                            <a:rPr lang="en-US" sz="2000" i="1">
                              <a:latin typeface="Cambria Math" panose="02040503050406030204" pitchFamily="18" charset="0"/>
                            </a:rPr>
                            <m:t>1</m:t>
                          </m:r>
                        </m:sub>
                      </m:sSub>
                      <m:r>
                        <a:rPr lang="en-US" sz="2000" i="1" smtClean="0">
                          <a:latin typeface="Cambria Math" panose="02040503050406030204" pitchFamily="18" charset="0"/>
                        </a:rPr>
                        <m:t>)</m:t>
                      </m:r>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smtClean="0">
                          <a:latin typeface="Cambria Math" panose="02040503050406030204" pitchFamily="18" charset="0"/>
                        </a:rPr>
                        <m:t>𝜋</m:t>
                      </m:r>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𝜅</m:t>
                          </m:r>
                        </m:e>
                        <m:sub>
                          <m:r>
                            <a:rPr lang="en-US" sz="2000" i="1">
                              <a:latin typeface="Cambria Math" panose="02040503050406030204" pitchFamily="18" charset="0"/>
                            </a:rPr>
                            <m:t>1</m:t>
                          </m:r>
                        </m:sub>
                      </m:sSub>
                      <m:r>
                        <a:rPr lang="en-US" sz="2000" i="1">
                          <a:latin typeface="Cambria Math" panose="02040503050406030204" pitchFamily="18" charset="0"/>
                        </a:rPr>
                        <m:t>),</m:t>
                      </m:r>
                    </m:oMath>
                  </m:oMathPara>
                </a14:m>
                <a:endParaRPr lang="en-US" sz="2000" dirty="0"/>
              </a:p>
              <a:p>
                <a:r>
                  <a:rPr lang="en-US" sz="2000" dirty="0"/>
                  <a:t>where </a:t>
                </a:r>
                <a14:m>
                  <m:oMath xmlns:m="http://schemas.openxmlformats.org/officeDocument/2006/math">
                    <m:r>
                      <a:rPr lang="en-US" sz="2000" i="1" dirty="0" smtClean="0">
                        <a:latin typeface="Cambria Math" panose="02040503050406030204" pitchFamily="18" charset="0"/>
                      </a:rPr>
                      <m:t>𝐶</m:t>
                    </m:r>
                  </m:oMath>
                </a14:m>
                <a:r>
                  <a:rPr lang="en-US" sz="2000" dirty="0"/>
                  <a:t> is the normalization constant. Note that the stimulus position is shifted by </a:t>
                </a:r>
                <a14:m>
                  <m:oMath xmlns:m="http://schemas.openxmlformats.org/officeDocument/2006/math">
                    <m:r>
                      <a:rPr lang="en-US" sz="2000" i="1" dirty="0" smtClean="0">
                        <a:latin typeface="Cambria Math" panose="02040503050406030204" pitchFamily="18" charset="0"/>
                      </a:rPr>
                      <m:t>𝜋</m:t>
                    </m:r>
                    <m:r>
                      <a:rPr lang="en-US" sz="2000" i="1" dirty="0" smtClean="0">
                        <a:latin typeface="Cambria Math" panose="02040503050406030204" pitchFamily="18" charset="0"/>
                      </a:rPr>
                      <m:t> </m:t>
                    </m:r>
                  </m:oMath>
                </a14:m>
                <a:r>
                  <a:rPr lang="en-US" sz="2000" dirty="0"/>
                  <a:t>for the opposite group. Hence, we see that the opposite group in the second layer has the same structure as that of the congruent group, except that the positions of the outputs from the second layer is shifted by </a:t>
                </a:r>
                <a14:m>
                  <m:oMath xmlns:m="http://schemas.openxmlformats.org/officeDocument/2006/math">
                    <m:r>
                      <a:rPr lang="en-US" sz="2000" i="1" dirty="0" smtClean="0">
                        <a:latin typeface="Cambria Math" panose="02040503050406030204" pitchFamily="18" charset="0"/>
                      </a:rPr>
                      <m:t>𝜋</m:t>
                    </m:r>
                  </m:oMath>
                </a14:m>
                <a:r>
                  <a:rPr lang="en-US" sz="2000" dirty="0"/>
                  <a:t>.</a:t>
                </a:r>
              </a:p>
            </p:txBody>
          </p:sp>
        </mc:Choice>
        <mc:Fallback xmlns="">
          <p:sp>
            <p:nvSpPr>
              <p:cNvPr id="35" name="TextBox 34">
                <a:extLst>
                  <a:ext uri="{FF2B5EF4-FFF2-40B4-BE49-F238E27FC236}">
                    <a16:creationId xmlns:a16="http://schemas.microsoft.com/office/drawing/2014/main" id="{12292711-BF7B-C34E-B1B1-0512E69EE910}"/>
                  </a:ext>
                </a:extLst>
              </p:cNvPr>
              <p:cNvSpPr txBox="1">
                <a:spLocks noRot="1" noChangeAspect="1" noMove="1" noResize="1" noEditPoints="1" noAdjustHandles="1" noChangeArrowheads="1" noChangeShapeType="1" noTextEdit="1"/>
              </p:cNvSpPr>
              <p:nvPr/>
            </p:nvSpPr>
            <p:spPr>
              <a:xfrm>
                <a:off x="16915425" y="14666171"/>
                <a:ext cx="11978065" cy="4367093"/>
              </a:xfrm>
              <a:prstGeom prst="rect">
                <a:avLst/>
              </a:prstGeom>
              <a:blipFill>
                <a:blip r:embed="rId15"/>
                <a:stretch>
                  <a:fillRect l="-636" t="-580" r="-212" b="-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1007CE2-CEFD-EC4F-91B1-BF0292007C3C}"/>
                  </a:ext>
                </a:extLst>
              </p:cNvPr>
              <p:cNvSpPr txBox="1"/>
              <p:nvPr/>
            </p:nvSpPr>
            <p:spPr>
              <a:xfrm>
                <a:off x="17900657" y="26931626"/>
                <a:ext cx="10007600" cy="707886"/>
              </a:xfrm>
              <a:prstGeom prst="rect">
                <a:avLst/>
              </a:prstGeom>
              <a:noFill/>
            </p:spPr>
            <p:txBody>
              <a:bodyPr wrap="square" rtlCol="0">
                <a:spAutoFit/>
              </a:bodyPr>
              <a:lstStyle/>
              <a:p>
                <a:r>
                  <a:rPr lang="en-US" sz="2000" dirty="0"/>
                  <a:t>Network architecture for priors with correlated and independent components. Parallel arrows represent congruently connected couplings. Crossed arrows represent couplings shifted by </a:t>
                </a:r>
                <a14:m>
                  <m:oMath xmlns:m="http://schemas.openxmlformats.org/officeDocument/2006/math">
                    <m:r>
                      <a:rPr lang="en-US" sz="2000" i="1" dirty="0" smtClean="0">
                        <a:latin typeface="Cambria Math" panose="02040503050406030204" pitchFamily="18" charset="0"/>
                      </a:rPr>
                      <m:t>𝜋</m:t>
                    </m:r>
                  </m:oMath>
                </a14:m>
                <a:r>
                  <a:rPr lang="en-US" sz="2000" dirty="0"/>
                  <a:t>.</a:t>
                </a:r>
              </a:p>
            </p:txBody>
          </p:sp>
        </mc:Choice>
        <mc:Fallback xmlns="">
          <p:sp>
            <p:nvSpPr>
              <p:cNvPr id="38" name="TextBox 37">
                <a:extLst>
                  <a:ext uri="{FF2B5EF4-FFF2-40B4-BE49-F238E27FC236}">
                    <a16:creationId xmlns:a16="http://schemas.microsoft.com/office/drawing/2014/main" id="{C1007CE2-CEFD-EC4F-91B1-BF0292007C3C}"/>
                  </a:ext>
                </a:extLst>
              </p:cNvPr>
              <p:cNvSpPr txBox="1">
                <a:spLocks noRot="1" noChangeAspect="1" noMove="1" noResize="1" noEditPoints="1" noAdjustHandles="1" noChangeArrowheads="1" noChangeShapeType="1" noTextEdit="1"/>
              </p:cNvSpPr>
              <p:nvPr/>
            </p:nvSpPr>
            <p:spPr>
              <a:xfrm>
                <a:off x="17900657" y="26931626"/>
                <a:ext cx="10007600" cy="707886"/>
              </a:xfrm>
              <a:prstGeom prst="rect">
                <a:avLst/>
              </a:prstGeom>
              <a:blipFill>
                <a:blip r:embed="rId17"/>
                <a:stretch>
                  <a:fillRect l="-634" t="-5357"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6C4EA121-487F-3A4A-B8AB-00A52C5806DD}"/>
                  </a:ext>
                </a:extLst>
              </p:cNvPr>
              <p:cNvSpPr txBox="1"/>
              <p:nvPr/>
            </p:nvSpPr>
            <p:spPr>
              <a:xfrm>
                <a:off x="17900657" y="39225793"/>
                <a:ext cx="10007600" cy="1323439"/>
              </a:xfrm>
              <a:prstGeom prst="rect">
                <a:avLst/>
              </a:prstGeom>
              <a:noFill/>
            </p:spPr>
            <p:txBody>
              <a:bodyPr wrap="square" rtlCol="0">
                <a:spAutoFit/>
              </a:bodyPr>
              <a:lstStyle/>
              <a:p>
                <a:r>
                  <a:rPr lang="en-US" sz="2000" dirty="0"/>
                  <a:t>Outputs from second layer with varying probability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𝑝</m:t>
                        </m:r>
                      </m:e>
                      <m:sub>
                        <m:r>
                          <a:rPr lang="en-US" sz="2000" i="1" dirty="0" smtClean="0">
                            <a:latin typeface="Cambria Math" panose="02040503050406030204" pitchFamily="18" charset="0"/>
                          </a:rPr>
                          <m:t>0</m:t>
                        </m:r>
                      </m:sub>
                    </m:sSub>
                  </m:oMath>
                </a14:m>
                <a:r>
                  <a:rPr lang="en-US" sz="2000" dirty="0"/>
                  <a:t>. Illustration of the population response of congruent and opposite groups in module 1 applying weak inputs (A) and strong inputs (B). Symbols: network results; dashed lines: Bayesian prediction. The blue and red colors represent congruent and opposite groups in module 1 respectively.</a:t>
                </a:r>
              </a:p>
            </p:txBody>
          </p:sp>
        </mc:Choice>
        <mc:Fallback>
          <p:sp>
            <p:nvSpPr>
              <p:cNvPr id="41" name="TextBox 40">
                <a:extLst>
                  <a:ext uri="{FF2B5EF4-FFF2-40B4-BE49-F238E27FC236}">
                    <a16:creationId xmlns:a16="http://schemas.microsoft.com/office/drawing/2014/main" id="{6C4EA121-487F-3A4A-B8AB-00A52C5806DD}"/>
                  </a:ext>
                </a:extLst>
              </p:cNvPr>
              <p:cNvSpPr txBox="1">
                <a:spLocks noRot="1" noChangeAspect="1" noMove="1" noResize="1" noEditPoints="1" noAdjustHandles="1" noChangeArrowheads="1" noChangeShapeType="1" noTextEdit="1"/>
              </p:cNvSpPr>
              <p:nvPr/>
            </p:nvSpPr>
            <p:spPr>
              <a:xfrm>
                <a:off x="17900657" y="39225793"/>
                <a:ext cx="10007600" cy="1323439"/>
              </a:xfrm>
              <a:prstGeom prst="rect">
                <a:avLst/>
              </a:prstGeom>
              <a:blipFill>
                <a:blip r:embed="rId18"/>
                <a:stretch>
                  <a:fillRect l="-634" t="-2857" r="-253" b="-6667"/>
                </a:stretch>
              </a:blipFill>
            </p:spPr>
            <p:txBody>
              <a:bodyPr/>
              <a:lstStyle/>
              <a:p>
                <a:r>
                  <a:rPr lang="zh-HK" alt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6B8077E8-C03B-4B44-895B-CA06EC07D517}"/>
                  </a:ext>
                </a:extLst>
              </p:cNvPr>
              <p:cNvSpPr txBox="1"/>
              <p:nvPr/>
            </p:nvSpPr>
            <p:spPr>
              <a:xfrm>
                <a:off x="23942698" y="28358413"/>
                <a:ext cx="3965559" cy="2862322"/>
              </a:xfrm>
              <a:prstGeom prst="rect">
                <a:avLst/>
              </a:prstGeom>
              <a:noFill/>
            </p:spPr>
            <p:txBody>
              <a:bodyPr wrap="square" rtlCol="0">
                <a:spAutoFit/>
              </a:bodyPr>
              <a:lstStyle/>
              <a:p>
                <a:r>
                  <a:rPr lang="en-US" sz="2000" dirty="0"/>
                  <a:t>Geometric interpretation of vector space. Colored vectors represent the sum of other vectors (black). Outputs from first layer: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𝜅</m:t>
                        </m:r>
                      </m:e>
                      <m:sub>
                        <m:r>
                          <a:rPr lang="en-US" sz="2000" i="1" dirty="0">
                            <a:latin typeface="Cambria Math" panose="02040503050406030204" pitchFamily="18" charset="0"/>
                          </a:rPr>
                          <m:t>1</m:t>
                        </m:r>
                        <m:r>
                          <a:rPr lang="en-US" sz="2000" i="1" dirty="0">
                            <a:latin typeface="Cambria Math" panose="02040503050406030204" pitchFamily="18" charset="0"/>
                          </a:rPr>
                          <m:t>𝑐</m:t>
                        </m:r>
                      </m:sub>
                    </m:sSub>
                    <m:r>
                      <a:rPr lang="en-US" sz="2000" i="1" dirty="0" smtClean="0">
                        <a:latin typeface="Cambria Math" panose="02040503050406030204" pitchFamily="18" charset="0"/>
                      </a:rPr>
                      <m:t> </m:t>
                    </m:r>
                  </m:oMath>
                </a14:m>
                <a:r>
                  <a:rPr lang="en-US" sz="2000" dirty="0"/>
                  <a:t>(congruent) and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𝜅</m:t>
                        </m:r>
                      </m:e>
                      <m:sub>
                        <m:r>
                          <a:rPr lang="en-US" sz="2000" i="1" dirty="0">
                            <a:latin typeface="Cambria Math" panose="02040503050406030204" pitchFamily="18" charset="0"/>
                          </a:rPr>
                          <m:t>1</m:t>
                        </m:r>
                        <m:r>
                          <a:rPr lang="en-US" sz="2000" i="1" dirty="0">
                            <a:latin typeface="Cambria Math" panose="02040503050406030204" pitchFamily="18" charset="0"/>
                          </a:rPr>
                          <m:t>𝑜</m:t>
                        </m:r>
                      </m:sub>
                    </m:sSub>
                    <m:r>
                      <a:rPr lang="en-US" sz="2000" i="1" dirty="0" smtClean="0">
                        <a:latin typeface="Cambria Math" panose="02040503050406030204" pitchFamily="18" charset="0"/>
                      </a:rPr>
                      <m:t> </m:t>
                    </m:r>
                  </m:oMath>
                </a14:m>
                <a:r>
                  <a:rPr lang="en-US" sz="2000" dirty="0"/>
                  <a:t>(opposite), second layer: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𝜅</m:t>
                        </m:r>
                        <m:r>
                          <a:rPr lang="en-US" sz="2000" b="0" i="1" dirty="0" smtClean="0">
                            <a:latin typeface="Cambria Math" panose="02040503050406030204" pitchFamily="18" charset="0"/>
                          </a:rPr>
                          <m:t>′</m:t>
                        </m:r>
                      </m:e>
                      <m:sub>
                        <m:r>
                          <a:rPr lang="en-US" sz="2000" i="1" dirty="0" smtClean="0">
                            <a:latin typeface="Cambria Math" panose="02040503050406030204" pitchFamily="18" charset="0"/>
                          </a:rPr>
                          <m:t>1</m:t>
                        </m:r>
                        <m:r>
                          <a:rPr lang="en-US" sz="2000" i="1" dirty="0" smtClean="0">
                            <a:latin typeface="Cambria Math" panose="02040503050406030204" pitchFamily="18" charset="0"/>
                          </a:rPr>
                          <m:t>𝑐</m:t>
                        </m:r>
                      </m:sub>
                    </m:sSub>
                  </m:oMath>
                </a14:m>
                <a:r>
                  <a:rPr lang="en-US" sz="2000" dirty="0"/>
                  <a:t> (congruent) and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𝜅</m:t>
                        </m:r>
                        <m:r>
                          <a:rPr lang="en-US" sz="2000" b="0" i="1" dirty="0" smtClean="0">
                            <a:latin typeface="Cambria Math" panose="02040503050406030204" pitchFamily="18" charset="0"/>
                          </a:rPr>
                          <m:t>′</m:t>
                        </m:r>
                      </m:e>
                      <m:sub>
                        <m:r>
                          <a:rPr lang="en-US" sz="2000" i="1" dirty="0" smtClean="0">
                            <a:latin typeface="Cambria Math" panose="02040503050406030204" pitchFamily="18" charset="0"/>
                          </a:rPr>
                          <m:t>1</m:t>
                        </m:r>
                        <m:r>
                          <a:rPr lang="en-US" sz="2000" i="1" dirty="0" smtClean="0">
                            <a:latin typeface="Cambria Math" panose="02040503050406030204" pitchFamily="18" charset="0"/>
                          </a:rPr>
                          <m:t>𝑜</m:t>
                        </m:r>
                      </m:sub>
                    </m:sSub>
                    <m:r>
                      <a:rPr lang="en-US" sz="2000" i="1" dirty="0" smtClean="0">
                        <a:latin typeface="Cambria Math" panose="02040503050406030204" pitchFamily="18" charset="0"/>
                      </a:rPr>
                      <m:t> </m:t>
                    </m:r>
                  </m:oMath>
                </a14:m>
                <a:r>
                  <a:rPr lang="en-US" sz="2000" dirty="0"/>
                  <a:t>(opposite). Note that the vectors (black) have been rescaled by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𝑝</m:t>
                        </m:r>
                      </m:e>
                      <m:sub>
                        <m:r>
                          <a:rPr lang="en-US" sz="2000" i="1" dirty="0" smtClean="0">
                            <a:latin typeface="Cambria Math" panose="02040503050406030204" pitchFamily="18" charset="0"/>
                          </a:rPr>
                          <m:t>0</m:t>
                        </m:r>
                      </m:sub>
                    </m:sSub>
                  </m:oMath>
                </a14:m>
                <a:r>
                  <a:rPr lang="en-US" sz="2000" dirty="0"/>
                  <a:t> and </a:t>
                </a:r>
                <a14:m>
                  <m:oMath xmlns:m="http://schemas.openxmlformats.org/officeDocument/2006/math">
                    <m:r>
                      <a:rPr lang="en-US" sz="2000" i="1" dirty="0" smtClean="0">
                        <a:latin typeface="Cambria Math" panose="02040503050406030204" pitchFamily="18" charset="0"/>
                      </a:rPr>
                      <m:t>1−</m:t>
                    </m:r>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𝑝</m:t>
                        </m:r>
                      </m:e>
                      <m:sub>
                        <m:r>
                          <a:rPr lang="en-US" sz="2000" i="1" dirty="0" smtClean="0">
                            <a:latin typeface="Cambria Math" panose="02040503050406030204" pitchFamily="18" charset="0"/>
                          </a:rPr>
                          <m:t>0</m:t>
                        </m:r>
                      </m:sub>
                    </m:sSub>
                  </m:oMath>
                </a14:m>
                <a:r>
                  <a:rPr lang="en-US" sz="2000" dirty="0"/>
                  <a:t>.</a:t>
                </a:r>
              </a:p>
            </p:txBody>
          </p:sp>
        </mc:Choice>
        <mc:Fallback>
          <p:sp>
            <p:nvSpPr>
              <p:cNvPr id="44" name="TextBox 43">
                <a:extLst>
                  <a:ext uri="{FF2B5EF4-FFF2-40B4-BE49-F238E27FC236}">
                    <a16:creationId xmlns:a16="http://schemas.microsoft.com/office/drawing/2014/main" id="{6B8077E8-C03B-4B44-895B-CA06EC07D517}"/>
                  </a:ext>
                </a:extLst>
              </p:cNvPr>
              <p:cNvSpPr txBox="1">
                <a:spLocks noRot="1" noChangeAspect="1" noMove="1" noResize="1" noEditPoints="1" noAdjustHandles="1" noChangeArrowheads="1" noChangeShapeType="1" noTextEdit="1"/>
              </p:cNvSpPr>
              <p:nvPr/>
            </p:nvSpPr>
            <p:spPr>
              <a:xfrm>
                <a:off x="23942698" y="28358413"/>
                <a:ext cx="3965559" cy="2862322"/>
              </a:xfrm>
              <a:prstGeom prst="rect">
                <a:avLst/>
              </a:prstGeom>
              <a:blipFill>
                <a:blip r:embed="rId19"/>
                <a:stretch>
                  <a:fillRect l="-1274" t="-885" b="-2655"/>
                </a:stretch>
              </a:blipFill>
            </p:spPr>
            <p:txBody>
              <a:bodyPr/>
              <a:lstStyle/>
              <a:p>
                <a:r>
                  <a:rPr lang="zh-HK" altLang="en-US">
                    <a:noFill/>
                  </a:rPr>
                  <a:t> </a:t>
                </a:r>
              </a:p>
            </p:txBody>
          </p:sp>
        </mc:Fallback>
      </mc:AlternateContent>
      <p:pic>
        <p:nvPicPr>
          <p:cNvPr id="8" name="圖片 7">
            <a:extLst>
              <a:ext uri="{FF2B5EF4-FFF2-40B4-BE49-F238E27FC236}">
                <a16:creationId xmlns:a16="http://schemas.microsoft.com/office/drawing/2014/main" id="{B6241DF0-9035-D541-9C83-ED897E58DF19}"/>
              </a:ext>
            </a:extLst>
          </p:cNvPr>
          <p:cNvPicPr>
            <a:picLocks noChangeAspect="1"/>
          </p:cNvPicPr>
          <p:nvPr/>
        </p:nvPicPr>
        <p:blipFill>
          <a:blip r:embed="rId20"/>
          <a:stretch>
            <a:fillRect/>
          </a:stretch>
        </p:blipFill>
        <p:spPr>
          <a:xfrm>
            <a:off x="17436606" y="32235919"/>
            <a:ext cx="10994419" cy="6698139"/>
          </a:xfrm>
          <a:prstGeom prst="rect">
            <a:avLst/>
          </a:prstGeom>
        </p:spPr>
      </p:pic>
      <p:pic>
        <p:nvPicPr>
          <p:cNvPr id="19" name="圖片 18" descr="一張含有 文字, 地圖 的圖片&#10;&#10;自動產生的描述">
            <a:extLst>
              <a:ext uri="{FF2B5EF4-FFF2-40B4-BE49-F238E27FC236}">
                <a16:creationId xmlns:a16="http://schemas.microsoft.com/office/drawing/2014/main" id="{FC45DF43-328E-1743-ADAE-C40283C2035B}"/>
              </a:ext>
            </a:extLst>
          </p:cNvPr>
          <p:cNvPicPr>
            <a:picLocks noChangeAspect="1"/>
          </p:cNvPicPr>
          <p:nvPr/>
        </p:nvPicPr>
        <p:blipFill>
          <a:blip r:embed="rId21"/>
          <a:stretch>
            <a:fillRect/>
          </a:stretch>
        </p:blipFill>
        <p:spPr>
          <a:xfrm>
            <a:off x="2310620" y="35895688"/>
            <a:ext cx="6734934" cy="3743551"/>
          </a:xfrm>
          <a:prstGeom prst="rect">
            <a:avLst/>
          </a:prstGeom>
        </p:spPr>
      </p:pic>
      <p:pic>
        <p:nvPicPr>
          <p:cNvPr id="31" name="圖片 30">
            <a:extLst>
              <a:ext uri="{FF2B5EF4-FFF2-40B4-BE49-F238E27FC236}">
                <a16:creationId xmlns:a16="http://schemas.microsoft.com/office/drawing/2014/main" id="{36B8BD7C-A948-7644-A575-2FD9B137577B}"/>
              </a:ext>
            </a:extLst>
          </p:cNvPr>
          <p:cNvPicPr>
            <a:picLocks noChangeAspect="1"/>
          </p:cNvPicPr>
          <p:nvPr/>
        </p:nvPicPr>
        <p:blipFill>
          <a:blip r:embed="rId22"/>
          <a:stretch>
            <a:fillRect/>
          </a:stretch>
        </p:blipFill>
        <p:spPr>
          <a:xfrm>
            <a:off x="17436606" y="28358413"/>
            <a:ext cx="5715000" cy="2540000"/>
          </a:xfrm>
          <a:prstGeom prst="rect">
            <a:avLst/>
          </a:prstGeom>
        </p:spPr>
      </p:pic>
      <p:pic>
        <p:nvPicPr>
          <p:cNvPr id="39" name="圖片 38">
            <a:extLst>
              <a:ext uri="{FF2B5EF4-FFF2-40B4-BE49-F238E27FC236}">
                <a16:creationId xmlns:a16="http://schemas.microsoft.com/office/drawing/2014/main" id="{D765A3D7-837F-844D-8F0E-615F6B298834}"/>
              </a:ext>
            </a:extLst>
          </p:cNvPr>
          <p:cNvPicPr>
            <a:picLocks noChangeAspect="1"/>
          </p:cNvPicPr>
          <p:nvPr/>
        </p:nvPicPr>
        <p:blipFill>
          <a:blip r:embed="rId23"/>
          <a:stretch>
            <a:fillRect/>
          </a:stretch>
        </p:blipFill>
        <p:spPr>
          <a:xfrm>
            <a:off x="18858750" y="22311143"/>
            <a:ext cx="8091413" cy="4551420"/>
          </a:xfrm>
          <a:prstGeom prst="rect">
            <a:avLst/>
          </a:prstGeom>
        </p:spPr>
      </p:pic>
      <p:pic>
        <p:nvPicPr>
          <p:cNvPr id="43" name="圖片 42">
            <a:extLst>
              <a:ext uri="{FF2B5EF4-FFF2-40B4-BE49-F238E27FC236}">
                <a16:creationId xmlns:a16="http://schemas.microsoft.com/office/drawing/2014/main" id="{5F943095-CD45-3348-A3CE-6E737374F5C7}"/>
              </a:ext>
            </a:extLst>
          </p:cNvPr>
          <p:cNvPicPr>
            <a:picLocks noChangeAspect="1"/>
          </p:cNvPicPr>
          <p:nvPr/>
        </p:nvPicPr>
        <p:blipFill>
          <a:blip r:embed="rId24"/>
          <a:stretch>
            <a:fillRect/>
          </a:stretch>
        </p:blipFill>
        <p:spPr>
          <a:xfrm>
            <a:off x="16853351" y="6599700"/>
            <a:ext cx="11521608" cy="6032842"/>
          </a:xfrm>
          <a:prstGeom prst="rect">
            <a:avLst/>
          </a:prstGeom>
        </p:spPr>
      </p:pic>
      <p:pic>
        <p:nvPicPr>
          <p:cNvPr id="46" name="圖片 45">
            <a:extLst>
              <a:ext uri="{FF2B5EF4-FFF2-40B4-BE49-F238E27FC236}">
                <a16:creationId xmlns:a16="http://schemas.microsoft.com/office/drawing/2014/main" id="{BDB7E6EA-AB6D-E645-A6B0-6D709EC6B68E}"/>
              </a:ext>
            </a:extLst>
          </p:cNvPr>
          <p:cNvPicPr>
            <a:picLocks noChangeAspect="1"/>
          </p:cNvPicPr>
          <p:nvPr/>
        </p:nvPicPr>
        <p:blipFill>
          <a:blip r:embed="rId25"/>
          <a:stretch>
            <a:fillRect/>
          </a:stretch>
        </p:blipFill>
        <p:spPr>
          <a:xfrm>
            <a:off x="5653492" y="13868339"/>
            <a:ext cx="7427898" cy="3713949"/>
          </a:xfrm>
          <a:prstGeom prst="rect">
            <a:avLst/>
          </a:prstGeom>
        </p:spPr>
      </p:pic>
      <p:pic>
        <p:nvPicPr>
          <p:cNvPr id="48" name="圖片 47">
            <a:extLst>
              <a:ext uri="{FF2B5EF4-FFF2-40B4-BE49-F238E27FC236}">
                <a16:creationId xmlns:a16="http://schemas.microsoft.com/office/drawing/2014/main" id="{47D3A6AD-8B26-9A4E-9652-E65D44B4286D}"/>
              </a:ext>
            </a:extLst>
          </p:cNvPr>
          <p:cNvPicPr>
            <a:picLocks noChangeAspect="1"/>
          </p:cNvPicPr>
          <p:nvPr/>
        </p:nvPicPr>
        <p:blipFill>
          <a:blip r:embed="rId26"/>
          <a:stretch>
            <a:fillRect/>
          </a:stretch>
        </p:blipFill>
        <p:spPr>
          <a:xfrm>
            <a:off x="2175703" y="9937987"/>
            <a:ext cx="5472422" cy="4104317"/>
          </a:xfrm>
          <a:prstGeom prst="rect">
            <a:avLst/>
          </a:prstGeom>
        </p:spPr>
      </p:pic>
      <p:pic>
        <p:nvPicPr>
          <p:cNvPr id="50" name="圖片 49">
            <a:extLst>
              <a:ext uri="{FF2B5EF4-FFF2-40B4-BE49-F238E27FC236}">
                <a16:creationId xmlns:a16="http://schemas.microsoft.com/office/drawing/2014/main" id="{82AACC1B-2011-5E41-97FC-28340DCB6EC0}"/>
              </a:ext>
            </a:extLst>
          </p:cNvPr>
          <p:cNvPicPr>
            <a:picLocks noChangeAspect="1"/>
          </p:cNvPicPr>
          <p:nvPr/>
        </p:nvPicPr>
        <p:blipFill>
          <a:blip r:embed="rId27"/>
          <a:stretch>
            <a:fillRect/>
          </a:stretch>
        </p:blipFill>
        <p:spPr>
          <a:xfrm>
            <a:off x="2617423" y="4618975"/>
            <a:ext cx="10050813" cy="3154409"/>
          </a:xfrm>
          <a:prstGeom prst="rect">
            <a:avLst/>
          </a:prstGeom>
        </p:spPr>
      </p:pic>
    </p:spTree>
    <p:extLst>
      <p:ext uri="{BB962C8B-B14F-4D97-AF65-F5344CB8AC3E}">
        <p14:creationId xmlns:p14="http://schemas.microsoft.com/office/powerpoint/2010/main" val="2171861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989</TotalTime>
  <Words>1111</Words>
  <Application>Microsoft Macintosh PowerPoint</Application>
  <PresentationFormat>自訂</PresentationFormat>
  <Paragraphs>33</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Cambria Math</vt:lpstr>
      <vt:lpstr>Office Theme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HKUST, Library Guest Login</dc:creator>
  <cp:lastModifiedBy>maxiangyu</cp:lastModifiedBy>
  <cp:revision>58</cp:revision>
  <cp:lastPrinted>2019-08-31T12:42:42Z</cp:lastPrinted>
  <dcterms:created xsi:type="dcterms:W3CDTF">2019-08-11T07:34:04Z</dcterms:created>
  <dcterms:modified xsi:type="dcterms:W3CDTF">2019-08-31T13:02:26Z</dcterms:modified>
</cp:coreProperties>
</file>