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6F5"/>
    <a:srgbClr val="D7E7F5"/>
    <a:srgbClr val="144A7F"/>
    <a:srgbClr val="EAF2FA"/>
    <a:srgbClr val="0039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4660"/>
  </p:normalViewPr>
  <p:slideViewPr>
    <p:cSldViewPr snapToGrid="0">
      <p:cViewPr>
        <p:scale>
          <a:sx n="10" d="100"/>
          <a:sy n="10" d="100"/>
        </p:scale>
        <p:origin x="3896" y="1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8C85D2-64CA-4899-800D-6EBD05A44DC0}" type="datetimeFigureOut">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103039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C85D2-64CA-4899-800D-6EBD05A44DC0}" type="datetimeFigureOut">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113116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C85D2-64CA-4899-800D-6EBD05A44DC0}" type="datetimeFigureOut">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166848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C85D2-64CA-4899-800D-6EBD05A44DC0}" type="datetimeFigureOut">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333981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8C85D2-64CA-4899-800D-6EBD05A44DC0}" type="datetimeFigureOut">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427522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8C85D2-64CA-4899-800D-6EBD05A44DC0}" type="datetimeFigureOut">
              <a:rPr lang="en-US" smtClean="0"/>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12898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8C85D2-64CA-4899-800D-6EBD05A44DC0}" type="datetimeFigureOut">
              <a:rPr lang="en-US" smtClean="0"/>
              <a:t>8/12/19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304299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8C85D2-64CA-4899-800D-6EBD05A44DC0}" type="datetimeFigureOut">
              <a:rPr lang="en-US" smtClean="0"/>
              <a:t>8/12/19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3721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C85D2-64CA-4899-800D-6EBD05A44DC0}" type="datetimeFigureOut">
              <a:rPr lang="en-US" smtClean="0"/>
              <a:t>8/12/19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266855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048C85D2-64CA-4899-800D-6EBD05A44DC0}" type="datetimeFigureOut">
              <a:rPr lang="en-US" smtClean="0"/>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386945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048C85D2-64CA-4899-800D-6EBD05A44DC0}" type="datetimeFigureOut">
              <a:rPr lang="en-US" smtClean="0"/>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59359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alpha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48C85D2-64CA-4899-800D-6EBD05A44DC0}" type="datetimeFigureOut">
              <a:rPr lang="en-US" smtClean="0"/>
              <a:t>8/12/19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A5B85F39-5750-4E76-963E-99F633B05E72}" type="slidenum">
              <a:rPr lang="en-US" smtClean="0"/>
              <a:t>‹#›</a:t>
            </a:fld>
            <a:endParaRPr lang="en-US"/>
          </a:p>
        </p:txBody>
      </p:sp>
    </p:spTree>
    <p:extLst>
      <p:ext uri="{BB962C8B-B14F-4D97-AF65-F5344CB8AC3E}">
        <p14:creationId xmlns:p14="http://schemas.microsoft.com/office/powerpoint/2010/main" val="2069594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6096000" cy="1952625"/>
          </a:xfrm>
          <a:prstGeom prst="rect">
            <a:avLst/>
          </a:prstGeom>
        </p:spPr>
      </p:pic>
      <p:sp>
        <p:nvSpPr>
          <p:cNvPr id="9" name="Rounded Rectangle 8"/>
          <p:cNvSpPr/>
          <p:nvPr/>
        </p:nvSpPr>
        <p:spPr>
          <a:xfrm>
            <a:off x="914400" y="3095632"/>
            <a:ext cx="13716000" cy="17424400"/>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99888" y="21267882"/>
            <a:ext cx="13716000" cy="7947025"/>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 name="Rounded Rectangle 11"/>
          <p:cNvSpPr/>
          <p:nvPr/>
        </p:nvSpPr>
        <p:spPr>
          <a:xfrm>
            <a:off x="914400" y="29848175"/>
            <a:ext cx="13716000" cy="12293600"/>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5798801" y="3095632"/>
            <a:ext cx="13716000" cy="17424400"/>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5798801" y="21364575"/>
            <a:ext cx="13716000" cy="20777200"/>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107786" y="1344408"/>
            <a:ext cx="21407015" cy="1092607"/>
          </a:xfrm>
          <a:prstGeom prst="rect">
            <a:avLst/>
          </a:prstGeom>
          <a:noFill/>
        </p:spPr>
        <p:txBody>
          <a:bodyPr wrap="none" lIns="91440" tIns="45720" rIns="91440" bIns="45720">
            <a:spAutoFit/>
          </a:bodyPr>
          <a:lstStyle/>
          <a:p>
            <a:pPr algn="ctr"/>
            <a:r>
              <a:rPr lang="en-US" sz="6500" b="1" cap="none" spc="0" dirty="0">
                <a:ln w="0"/>
                <a:solidFill>
                  <a:srgbClr val="144A7F"/>
                </a:solidFill>
                <a:effectLst>
                  <a:outerShdw blurRad="38100" dist="19050" dir="2700000" algn="tl" rotWithShape="0">
                    <a:schemeClr val="dk1">
                      <a:alpha val="40000"/>
                    </a:schemeClr>
                  </a:outerShdw>
                </a:effectLst>
              </a:rPr>
              <a:t>Bayesian Model for Multisensory Integration and Segregation</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693187"/>
            <a:ext cx="10058400" cy="3154409"/>
          </a:xfrm>
          <a:prstGeom prst="rect">
            <a:avLst/>
          </a:prstGeom>
          <a:noFill/>
        </p:spPr>
      </p:pic>
      <p:sp>
        <p:nvSpPr>
          <p:cNvPr id="20" name="TextBox 19"/>
          <p:cNvSpPr txBox="1"/>
          <p:nvPr/>
        </p:nvSpPr>
        <p:spPr>
          <a:xfrm>
            <a:off x="2743200" y="7998573"/>
            <a:ext cx="10058400" cy="1631216"/>
          </a:xfrm>
          <a:prstGeom prst="rect">
            <a:avLst/>
          </a:prstGeom>
          <a:noFill/>
        </p:spPr>
        <p:txBody>
          <a:bodyPr wrap="square" rtlCol="0">
            <a:spAutoFit/>
          </a:bodyPr>
          <a:lstStyle/>
          <a:p>
            <a:r>
              <a:rPr lang="en-US" sz="2000" dirty="0"/>
              <a:t>Congruent and opposite neurons in MSTD and VIP. Tuning curves of a congruent neurons (A) and an opposite neuron (B) respectively, and the histogram of two different types of neurons (C). (</a:t>
            </a:r>
            <a:r>
              <a:rPr lang="en-US" altLang="zh-CN" sz="2000" dirty="0"/>
              <a:t>A-B) adapted from </a:t>
            </a:r>
            <a:r>
              <a:rPr lang="en-US" sz="2000" i="1" dirty="0"/>
              <a:t>Neural correlates of multisensory cue integration in macaque </a:t>
            </a:r>
            <a:r>
              <a:rPr lang="en-US" sz="2000" i="1" dirty="0" err="1"/>
              <a:t>MSTd</a:t>
            </a:r>
            <a:r>
              <a:rPr lang="en-US" sz="2000" dirty="0"/>
              <a:t>,</a:t>
            </a:r>
            <a:r>
              <a:rPr lang="en-US" sz="2000" b="1" i="1" dirty="0"/>
              <a:t> </a:t>
            </a:r>
            <a:r>
              <a:rPr lang="en-US" sz="2000" dirty="0"/>
              <a:t>by </a:t>
            </a:r>
            <a:r>
              <a:rPr lang="en-US" sz="2000" dirty="0" err="1"/>
              <a:t>Gu</a:t>
            </a:r>
            <a:r>
              <a:rPr lang="en-US" sz="2000" dirty="0"/>
              <a:t> Yong, 2008</a:t>
            </a:r>
            <a:r>
              <a:rPr lang="en-US" altLang="zh-CN" sz="2000" dirty="0"/>
              <a:t>, (C) from </a:t>
            </a:r>
            <a:r>
              <a:rPr lang="en-US" sz="2000" i="1" dirty="0"/>
              <a:t>Visual and nonvisual contributions to three-dimensional heading selectivity in the medial superior temporal area</a:t>
            </a:r>
            <a:r>
              <a:rPr lang="en-US" sz="2000" dirty="0"/>
              <a:t>, by </a:t>
            </a:r>
            <a:r>
              <a:rPr lang="en-US" sz="2000" dirty="0" err="1"/>
              <a:t>Gu</a:t>
            </a:r>
            <a:r>
              <a:rPr lang="en-US" sz="2000" dirty="0"/>
              <a:t> Yong, 2006</a:t>
            </a:r>
            <a:r>
              <a:rPr lang="en-US" altLang="zh-CN" sz="2000" dirty="0"/>
              <a:t>.</a:t>
            </a:r>
            <a:endParaRPr lang="en-US" sz="2000" dirty="0"/>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199" y="10166364"/>
            <a:ext cx="4799879" cy="3282936"/>
          </a:xfrm>
          <a:prstGeom prst="rect">
            <a:avLst/>
          </a:prstGeom>
        </p:spPr>
      </p:pic>
      <p:sp>
        <p:nvSpPr>
          <p:cNvPr id="26" name="TextBox 25"/>
          <p:cNvSpPr txBox="1"/>
          <p:nvPr/>
        </p:nvSpPr>
        <p:spPr>
          <a:xfrm>
            <a:off x="7757888" y="10161857"/>
            <a:ext cx="5029200" cy="3477875"/>
          </a:xfrm>
          <a:prstGeom prst="rect">
            <a:avLst/>
          </a:prstGeom>
          <a:noFill/>
        </p:spPr>
        <p:txBody>
          <a:bodyPr wrap="square" rtlCol="0">
            <a:spAutoFit/>
          </a:bodyPr>
          <a:lstStyle/>
          <a:p>
            <a:r>
              <a:rPr lang="en-US" sz="2000" dirty="0"/>
              <a:t>Decentralized module. </a:t>
            </a:r>
            <a:r>
              <a:rPr lang="en-US" sz="2000" dirty="0" err="1"/>
              <a:t>MSTd</a:t>
            </a:r>
            <a:r>
              <a:rPr lang="en-US" sz="2000" dirty="0"/>
              <a:t> and VIP refer to different modules, which consist of two groups of neurons, congruent (blue circles) and opposite (red circle) neurons. Neurons are all connected to the inhibitory pool in each module, which receives the feedforward input respectively (up arrow). Adapted from </a:t>
            </a:r>
            <a:r>
              <a:rPr lang="en-US" sz="2000" i="1" dirty="0"/>
              <a:t>Complementary congruent and opposite neurons achieve concurrent multisensory integration and segregation, </a:t>
            </a:r>
            <a:r>
              <a:rPr lang="en-US" sz="2000" dirty="0"/>
              <a:t>by Zhang </a:t>
            </a:r>
            <a:r>
              <a:rPr lang="en-US" sz="2000" dirty="0" err="1"/>
              <a:t>Wenhao</a:t>
            </a:r>
            <a:r>
              <a:rPr lang="en-US" sz="2000" dirty="0"/>
              <a:t>, 2019.</a:t>
            </a:r>
            <a:endParaRPr lang="en-US" sz="2000" i="1" dirty="0"/>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6752" y="14116667"/>
            <a:ext cx="7044848" cy="3524258"/>
          </a:xfrm>
          <a:prstGeom prst="rect">
            <a:avLst/>
          </a:prstGeom>
        </p:spPr>
      </p:pic>
      <mc:AlternateContent xmlns:mc="http://schemas.openxmlformats.org/markup-compatibility/2006" xmlns:a14="http://schemas.microsoft.com/office/drawing/2010/main">
        <mc:Choice Requires="a14">
          <p:sp>
            <p:nvSpPr>
              <p:cNvPr id="28" name="TextBox 27"/>
              <p:cNvSpPr txBox="1"/>
              <p:nvPr/>
            </p:nvSpPr>
            <p:spPr>
              <a:xfrm>
                <a:off x="2728688" y="17869532"/>
                <a:ext cx="10058400" cy="1323439"/>
              </a:xfrm>
              <a:prstGeom prst="rect">
                <a:avLst/>
              </a:prstGeom>
              <a:noFill/>
            </p:spPr>
            <p:txBody>
              <a:bodyPr wrap="square" rtlCol="0">
                <a:spAutoFit/>
              </a:bodyPr>
              <a:lstStyle/>
              <a:p>
                <a:r>
                  <a:rPr lang="en-US" sz="2000" dirty="0"/>
                  <a:t>Illustration of decentralized model after modification. New modules in the second layer. No connection between two groups of neurons in each module. The inputs and feedforward inputs from the first layer are rescaled by </a:t>
                </a:r>
                <a14:m>
                  <m:oMath xmlns:m="http://schemas.openxmlformats.org/officeDocument/2006/math">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oMath>
                </a14:m>
                <a:r>
                  <a:rPr lang="en-US" sz="2000" dirty="0"/>
                  <a:t> respectively. Each group of neurons has their own inhibition pool and there's no reciprocal coupling between two modules.</a:t>
                </a:r>
              </a:p>
            </p:txBody>
          </p:sp>
        </mc:Choice>
        <mc:Fallback xmlns="">
          <p:sp>
            <p:nvSpPr>
              <p:cNvPr id="28" name="TextBox 27"/>
              <p:cNvSpPr txBox="1">
                <a:spLocks noRot="1" noChangeAspect="1" noMove="1" noResize="1" noEditPoints="1" noAdjustHandles="1" noChangeArrowheads="1" noChangeShapeType="1" noTextEdit="1"/>
              </p:cNvSpPr>
              <p:nvPr/>
            </p:nvSpPr>
            <p:spPr>
              <a:xfrm>
                <a:off x="2728688" y="17869532"/>
                <a:ext cx="10058400" cy="1323439"/>
              </a:xfrm>
              <a:prstGeom prst="rect">
                <a:avLst/>
              </a:prstGeom>
              <a:blipFill>
                <a:blip r:embed="rId6"/>
                <a:stretch>
                  <a:fillRect l="-667" t="-2304" r="-788" b="-7373"/>
                </a:stretch>
              </a:blipFill>
            </p:spPr>
            <p:txBody>
              <a:bodyPr/>
              <a:lstStyle/>
              <a:p>
                <a:r>
                  <a:rPr lang="en-US">
                    <a:noFill/>
                  </a:rPr>
                  <a:t> </a:t>
                </a:r>
              </a:p>
            </p:txBody>
          </p:sp>
        </mc:Fallback>
      </mc:AlternateContent>
      <p:sp>
        <p:nvSpPr>
          <p:cNvPr id="29" name="Right Arrow 28"/>
          <p:cNvSpPr/>
          <p:nvPr/>
        </p:nvSpPr>
        <p:spPr>
          <a:xfrm>
            <a:off x="3643086" y="14492682"/>
            <a:ext cx="945265" cy="2772228"/>
          </a:xfrm>
          <a:prstGeom prst="rightArrow">
            <a:avLst/>
          </a:prstGeom>
          <a:solidFill>
            <a:srgbClr val="D7E7F5"/>
          </a:solidFill>
          <a:ln>
            <a:solidFill>
              <a:srgbClr val="D7E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1799414" y="22445678"/>
                <a:ext cx="11697422" cy="969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𝜏</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𝜓</m:t>
                              </m:r>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𝜓</m:t>
                          </m:r>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𝑟𝑐</m:t>
                              </m:r>
                            </m:sub>
                          </m:sSub>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nary>
                      <m:r>
                        <a:rPr lang="en-US" sz="2000" i="1">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𝑟𝑝</m:t>
                              </m:r>
                            </m:sub>
                          </m:sSub>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acc>
                                <m:accPr>
                                  <m:chr m:val="̅"/>
                                  <m:ctrlPr>
                                    <a:rPr lang="en-US" sz="2000" i="1">
                                      <a:latin typeface="Cambria Math" panose="02040503050406030204" pitchFamily="18" charset="0"/>
                                    </a:rPr>
                                  </m:ctrlPr>
                                </m:accPr>
                                <m:e>
                                  <m:r>
                                    <a:rPr lang="en-US" sz="2000" i="1">
                                      <a:latin typeface="Cambria Math" panose="02040503050406030204" pitchFamily="18" charset="0"/>
                                    </a:rPr>
                                    <m:t>𝑚</m:t>
                                  </m:r>
                                </m:e>
                              </m:acc>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nary>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𝐼</m:t>
                          </m:r>
                        </m:e>
                        <m:sub>
                          <m:r>
                            <a:rPr lang="en-US" sz="2000" i="1">
                              <a:latin typeface="Cambria Math" panose="02040503050406030204" pitchFamily="18" charset="0"/>
                            </a:rPr>
                            <m:t>𝑚</m:t>
                          </m:r>
                        </m:sub>
                        <m:sup>
                          <m:r>
                            <a:rPr lang="en-US" sz="2000" i="1">
                              <a:latin typeface="Cambria Math" panose="02040503050406030204" pitchFamily="18" charset="0"/>
                            </a:rPr>
                            <m:t>𝑒𝑥𝑡</m:t>
                          </m:r>
                        </m:sup>
                      </m:sSubSup>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m:oMathPara>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799414" y="22445678"/>
                <a:ext cx="11697422" cy="96962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493615" y="24404740"/>
                <a:ext cx="12309020" cy="969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𝜏</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𝜓</m:t>
                                  </m:r>
                                </m:e>
                              </m:acc>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𝜓</m:t>
                              </m:r>
                            </m:e>
                          </m:acc>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𝑟𝑐</m:t>
                              </m:r>
                            </m:sub>
                          </m:sSub>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𝑅</m:t>
                                  </m:r>
                                </m:e>
                              </m:acc>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nary>
                      <m:r>
                        <a:rPr lang="en-US" sz="2000" i="1">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𝑟𝑝</m:t>
                              </m:r>
                            </m:sub>
                          </m:sSub>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𝑅</m:t>
                                  </m:r>
                                </m:e>
                              </m:acc>
                            </m:e>
                            <m:sub>
                              <m:acc>
                                <m:accPr>
                                  <m:chr m:val="̅"/>
                                  <m:ctrlPr>
                                    <a:rPr lang="en-US" sz="2000" i="1">
                                      <a:latin typeface="Cambria Math" panose="02040503050406030204" pitchFamily="18" charset="0"/>
                                    </a:rPr>
                                  </m:ctrlPr>
                                </m:accPr>
                                <m:e>
                                  <m:r>
                                    <a:rPr lang="en-US" sz="2000" i="1">
                                      <a:latin typeface="Cambria Math" panose="02040503050406030204" pitchFamily="18" charset="0"/>
                                    </a:rPr>
                                    <m:t>𝑚</m:t>
                                  </m:r>
                                </m:e>
                              </m:acc>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nary>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𝐼</m:t>
                          </m:r>
                        </m:e>
                        <m:sub>
                          <m:r>
                            <a:rPr lang="en-US" sz="2000" i="1">
                              <a:latin typeface="Cambria Math" panose="02040503050406030204" pitchFamily="18" charset="0"/>
                            </a:rPr>
                            <m:t>𝑚</m:t>
                          </m:r>
                        </m:sub>
                        <m:sup>
                          <m:r>
                            <a:rPr lang="en-US" sz="2000" i="1">
                              <a:latin typeface="Cambria Math" panose="02040503050406030204" pitchFamily="18" charset="0"/>
                            </a:rPr>
                            <m:t>𝑒𝑥𝑡</m:t>
                          </m:r>
                        </m:sup>
                      </m:sSubSup>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m:oMathPara>
                </a14:m>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493615" y="24404740"/>
                <a:ext cx="12309020" cy="969624"/>
              </a:xfrm>
              <a:prstGeom prst="rect">
                <a:avLst/>
              </a:prstGeom>
              <a:blipFill>
                <a:blip r:embed="rId8"/>
                <a:stretch>
                  <a:fillRect/>
                </a:stretch>
              </a:blipFill>
            </p:spPr>
            <p:txBody>
              <a:bodyPr/>
              <a:lstStyle/>
              <a:p>
                <a:r>
                  <a:rPr lang="en-US">
                    <a:noFill/>
                  </a:rPr>
                  <a:t> </a:t>
                </a:r>
              </a:p>
            </p:txBody>
          </p:sp>
        </mc:Fallback>
      </mc:AlternateContent>
      <p:sp>
        <p:nvSpPr>
          <p:cNvPr id="3" name="TextBox 2"/>
          <p:cNvSpPr txBox="1"/>
          <p:nvPr/>
        </p:nvSpPr>
        <p:spPr>
          <a:xfrm>
            <a:off x="2016582" y="21819668"/>
            <a:ext cx="5631543" cy="400110"/>
          </a:xfrm>
          <a:prstGeom prst="rect">
            <a:avLst/>
          </a:prstGeom>
          <a:noFill/>
        </p:spPr>
        <p:txBody>
          <a:bodyPr wrap="square" rtlCol="0">
            <a:spAutoFit/>
          </a:bodyPr>
          <a:lstStyle/>
          <a:p>
            <a:r>
              <a:rPr lang="en-US" sz="2000" dirty="0"/>
              <a:t>Congruent groups:</a:t>
            </a:r>
          </a:p>
        </p:txBody>
      </p:sp>
      <p:sp>
        <p:nvSpPr>
          <p:cNvPr id="25" name="TextBox 24"/>
          <p:cNvSpPr txBox="1"/>
          <p:nvPr/>
        </p:nvSpPr>
        <p:spPr>
          <a:xfrm>
            <a:off x="2016582" y="23731936"/>
            <a:ext cx="5631543" cy="400110"/>
          </a:xfrm>
          <a:prstGeom prst="rect">
            <a:avLst/>
          </a:prstGeom>
          <a:noFill/>
        </p:spPr>
        <p:txBody>
          <a:bodyPr wrap="square" rtlCol="0">
            <a:spAutoFit/>
          </a:bodyPr>
          <a:lstStyle/>
          <a:p>
            <a:r>
              <a:rPr lang="en-US" sz="2000" dirty="0"/>
              <a:t>Opposite groups:</a:t>
            </a:r>
          </a:p>
        </p:txBody>
      </p:sp>
      <mc:AlternateContent xmlns:mc="http://schemas.openxmlformats.org/markup-compatibility/2006" xmlns:a14="http://schemas.microsoft.com/office/drawing/2010/main">
        <mc:Choice Requires="a14">
          <p:sp>
            <p:nvSpPr>
              <p:cNvPr id="4" name="TextBox 3"/>
              <p:cNvSpPr txBox="1"/>
              <p:nvPr/>
            </p:nvSpPr>
            <p:spPr>
              <a:xfrm>
                <a:off x="1906819" y="25740762"/>
                <a:ext cx="11707582" cy="2918556"/>
              </a:xfrm>
              <a:prstGeom prst="rect">
                <a:avLst/>
              </a:prstGeom>
              <a:noFill/>
            </p:spPr>
            <p:txBody>
              <a:bodyPr wrap="square" rtlCol="0">
                <a:spAutoFit/>
              </a:bodyPr>
              <a:lstStyle/>
              <a:p>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𝐽</m:t>
                        </m:r>
                      </m:e>
                      <m:sub>
                        <m:r>
                          <a:rPr lang="en-US" sz="2000" b="0" i="1" dirty="0" smtClean="0">
                            <a:latin typeface="Cambria Math" panose="02040503050406030204" pitchFamily="18" charset="0"/>
                          </a:rPr>
                          <m:t>𝑟𝑐</m:t>
                        </m:r>
                      </m:sub>
                    </m:sSub>
                  </m:oMath>
                </a14:m>
                <a:r>
                  <a:rPr lang="en-US" sz="2000" dirty="0"/>
                  <a:t> and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𝐽</m:t>
                        </m:r>
                      </m:e>
                      <m:sub>
                        <m:r>
                          <a:rPr lang="en-US" sz="2000" b="0" i="1" dirty="0" smtClean="0">
                            <a:latin typeface="Cambria Math" panose="02040503050406030204" pitchFamily="18" charset="0"/>
                          </a:rPr>
                          <m:t>𝑟𝑝</m:t>
                        </m:r>
                      </m:sub>
                    </m:sSub>
                  </m:oMath>
                </a14:m>
                <a:r>
                  <a:rPr lang="en-US" sz="2000" dirty="0"/>
                  <a:t> represent the strengths of the recurrent and reciprocal couplings respectively.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𝑅</m:t>
                        </m:r>
                      </m:e>
                      <m:sub>
                        <m:r>
                          <a:rPr lang="en-US" sz="2000" i="1" dirty="0" smtClean="0">
                            <a:latin typeface="Cambria Math" panose="02040503050406030204" pitchFamily="18" charset="0"/>
                          </a:rPr>
                          <m:t>𝑚</m:t>
                        </m:r>
                      </m:sub>
                    </m:sSub>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a:latin typeface="Cambria Math" panose="02040503050406030204" pitchFamily="18" charset="0"/>
                      </a:rPr>
                      <m:t>, </m:t>
                    </m:r>
                    <m:r>
                      <a:rPr lang="en-US" sz="2000" i="1" dirty="0">
                        <a:latin typeface="Cambria Math" panose="02040503050406030204" pitchFamily="18" charset="0"/>
                      </a:rPr>
                      <m:t>𝑡</m:t>
                    </m:r>
                    <m:r>
                      <a:rPr lang="en-US" sz="2000" i="1" dirty="0" smtClean="0">
                        <a:latin typeface="Cambria Math" panose="02040503050406030204" pitchFamily="18" charset="0"/>
                      </a:rPr>
                      <m:t>)</m:t>
                    </m:r>
                  </m:oMath>
                </a14:m>
                <a:r>
                  <a:rPr lang="en-US" sz="2000" dirty="0"/>
                  <a:t> is the firing rate of the neurons at position </a:t>
                </a:r>
                <a14:m>
                  <m:oMath xmlns:m="http://schemas.openxmlformats.org/officeDocument/2006/math">
                    <m:r>
                      <a:rPr lang="en-US" sz="2000" i="1" dirty="0" smtClean="0">
                        <a:latin typeface="Cambria Math" panose="02040503050406030204" pitchFamily="18" charset="0"/>
                      </a:rPr>
                      <m:t>𝑦</m:t>
                    </m:r>
                  </m:oMath>
                </a14:m>
                <a:r>
                  <a:rPr lang="en-US" sz="2000" dirty="0"/>
                  <a:t> and </a:t>
                </a:r>
                <a14:m>
                  <m:oMath xmlns:m="http://schemas.openxmlformats.org/officeDocument/2006/math">
                    <m:r>
                      <a:rPr lang="en-US" sz="2000" i="1" dirty="0" smtClean="0">
                        <a:latin typeface="Cambria Math" panose="02040503050406030204" pitchFamily="18" charset="0"/>
                      </a:rPr>
                      <m:t>𝑡</m:t>
                    </m:r>
                  </m:oMath>
                </a14:m>
                <a:r>
                  <a:rPr lang="en-US" sz="2000" dirty="0"/>
                  <a:t>. It is given by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𝑅</m:t>
                        </m:r>
                      </m:e>
                      <m:sub>
                        <m:r>
                          <a:rPr lang="en-US" sz="2000" i="1" dirty="0" smtClean="0">
                            <a:latin typeface="Cambria Math" panose="02040503050406030204" pitchFamily="18" charset="0"/>
                          </a:rPr>
                          <m:t>𝑚</m:t>
                        </m:r>
                        <m:d>
                          <m:dPr>
                            <m:ctrlPr>
                              <a:rPr lang="en-US" sz="2000" i="1" dirty="0" smtClean="0">
                                <a:latin typeface="Cambria Math" panose="02040503050406030204" pitchFamily="18" charset="0"/>
                              </a:rPr>
                            </m:ctrlPr>
                          </m:dPr>
                          <m:e>
                            <m:r>
                              <a:rPr lang="en-US" sz="2000" i="1" dirty="0">
                                <a:latin typeface="Cambria Math" panose="02040503050406030204" pitchFamily="18" charset="0"/>
                              </a:rPr>
                              <m:t>𝑦</m:t>
                            </m:r>
                            <m:r>
                              <a:rPr lang="en-US" sz="2000" i="1" dirty="0">
                                <a:latin typeface="Cambria Math" panose="02040503050406030204" pitchFamily="18" charset="0"/>
                              </a:rPr>
                              <m:t>, </m:t>
                            </m:r>
                            <m:r>
                              <a:rPr lang="en-US" sz="2000" i="1" dirty="0">
                                <a:latin typeface="Cambria Math" panose="02040503050406030204" pitchFamily="18" charset="0"/>
                              </a:rPr>
                              <m:t>𝑡</m:t>
                            </m:r>
                          </m:e>
                        </m:d>
                      </m:sub>
                    </m:sSub>
                    <m:r>
                      <a:rPr lang="en-US" sz="2000" i="1" dirty="0" smtClean="0">
                        <a:latin typeface="Cambria Math" panose="02040503050406030204" pitchFamily="18" charset="0"/>
                      </a:rPr>
                      <m:t>≡</m:t>
                    </m:r>
                    <m:f>
                      <m:fPr>
                        <m:ctrlPr>
                          <a:rPr lang="en-US" sz="2000" i="1" dirty="0" smtClean="0">
                            <a:latin typeface="Cambria Math" panose="02040503050406030204" pitchFamily="18" charset="0"/>
                          </a:rPr>
                        </m:ctrlPr>
                      </m:fPr>
                      <m:num>
                        <m:sSubSup>
                          <m:sSubSupPr>
                            <m:ctrlPr>
                              <a:rPr lang="en-US" sz="2000" i="1" dirty="0" smtClean="0">
                                <a:latin typeface="Cambria Math" panose="02040503050406030204" pitchFamily="18" charset="0"/>
                              </a:rPr>
                            </m:ctrlPr>
                          </m:sSubSupPr>
                          <m:e>
                            <m:r>
                              <a:rPr lang="en-US" sz="2000" i="1" dirty="0" smtClean="0">
                                <a:latin typeface="Cambria Math" panose="02040503050406030204" pitchFamily="18" charset="0"/>
                              </a:rPr>
                              <m:t>𝜓</m:t>
                            </m:r>
                          </m:e>
                          <m:sub>
                            <m:r>
                              <a:rPr lang="en-US" sz="2000" i="1" dirty="0">
                                <a:latin typeface="Cambria Math" panose="02040503050406030204" pitchFamily="18" charset="0"/>
                              </a:rPr>
                              <m:t>𝑚</m:t>
                            </m:r>
                          </m:sub>
                          <m:sup>
                            <m:r>
                              <a:rPr lang="en-US" sz="2000" i="1" dirty="0">
                                <a:latin typeface="Cambria Math" panose="02040503050406030204" pitchFamily="18" charset="0"/>
                              </a:rPr>
                              <m:t>2</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𝑦</m:t>
                            </m:r>
                            <m:r>
                              <a:rPr lang="en-US" sz="2000" i="1" dirty="0">
                                <a:latin typeface="Cambria Math" panose="02040503050406030204" pitchFamily="18" charset="0"/>
                              </a:rPr>
                              <m:t>, </m:t>
                            </m:r>
                            <m:r>
                              <a:rPr lang="en-US" sz="2000" i="1" dirty="0">
                                <a:latin typeface="Cambria Math" panose="02040503050406030204" pitchFamily="18" charset="0"/>
                              </a:rPr>
                              <m:t>𝑡</m:t>
                            </m:r>
                          </m:e>
                        </m:d>
                      </m:num>
                      <m:den>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𝐷</m:t>
                            </m:r>
                          </m:e>
                          <m:sub>
                            <m:r>
                              <a:rPr lang="en-US" sz="2000" i="1" dirty="0" err="1">
                                <a:latin typeface="Cambria Math" panose="02040503050406030204" pitchFamily="18" charset="0"/>
                              </a:rPr>
                              <m:t>𝑚</m:t>
                            </m:r>
                            <m:r>
                              <a:rPr lang="en-US" sz="2000" b="0" i="1" dirty="0" smtClean="0">
                                <a:latin typeface="Cambria Math" panose="02040503050406030204" pitchFamily="18" charset="0"/>
                              </a:rPr>
                              <m:t> </m:t>
                            </m:r>
                          </m:sub>
                        </m:sSub>
                      </m:den>
                    </m:f>
                  </m:oMath>
                </a14:m>
                <a:r>
                  <a:rPr lang="en-US" sz="2000" dirty="0"/>
                  <a:t>, where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𝐷</m:t>
                        </m:r>
                      </m:e>
                      <m:sub>
                        <m:r>
                          <a:rPr lang="en-US" sz="2000" i="1" dirty="0" smtClean="0">
                            <a:latin typeface="Cambria Math" panose="02040503050406030204" pitchFamily="18" charset="0"/>
                          </a:rPr>
                          <m:t>𝑚</m:t>
                        </m:r>
                      </m:sub>
                    </m:sSub>
                    <m:r>
                      <a:rPr lang="en-US" sz="2000" i="1" dirty="0" smtClean="0">
                        <a:latin typeface="Cambria Math" panose="02040503050406030204" pitchFamily="18" charset="0"/>
                      </a:rPr>
                      <m:t>≡</m:t>
                    </m:r>
                    <m:r>
                      <a:rPr lang="en-US" sz="2000" i="1" dirty="0">
                        <a:latin typeface="Cambria Math" panose="02040503050406030204" pitchFamily="18" charset="0"/>
                      </a:rPr>
                      <m:t>1+</m:t>
                    </m:r>
                    <m:r>
                      <a:rPr lang="en-US" sz="2000" i="1" dirty="0" smtClean="0">
                        <a:latin typeface="Cambria Math" panose="02040503050406030204" pitchFamily="18" charset="0"/>
                      </a:rPr>
                      <m:t>𝜔</m:t>
                    </m:r>
                    <m:r>
                      <a:rPr lang="en-US" sz="2000" b="0" i="1" dirty="0" smtClean="0">
                        <a:latin typeface="Cambria Math" panose="02040503050406030204" pitchFamily="18" charset="0"/>
                      </a:rPr>
                      <m:t>[</m:t>
                    </m:r>
                    <m:nary>
                      <m:naryPr>
                        <m:chr m:val="∑"/>
                        <m:limLoc m:val="undOvr"/>
                        <m:grow m:val="on"/>
                        <m:supHide m:val="on"/>
                        <m:ctrlPr>
                          <a:rPr lang="en-US" sz="2000" i="1">
                            <a:latin typeface="Cambria Math" panose="02040503050406030204" pitchFamily="18" charset="0"/>
                          </a:rPr>
                        </m:ctrlPr>
                      </m:naryPr>
                      <m:sub>
                        <m:r>
                          <a:rPr lang="en-US" sz="2000" i="1">
                            <a:latin typeface="Cambria Math" panose="02040503050406030204" pitchFamily="18" charset="0"/>
                          </a:rPr>
                          <m:t>𝑦</m:t>
                        </m:r>
                      </m:sub>
                      <m:sup/>
                      <m:e>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𝜓</m:t>
                            </m:r>
                          </m:e>
                          <m:sub>
                            <m:r>
                              <a:rPr lang="en-US" sz="2000" i="1" dirty="0">
                                <a:latin typeface="Cambria Math" panose="02040503050406030204" pitchFamily="18" charset="0"/>
                              </a:rPr>
                              <m:t>𝑚</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r>
                          <a:rPr lang="en-US" sz="2000" i="1" dirty="0" err="1">
                            <a:latin typeface="Cambria Math" panose="02040503050406030204" pitchFamily="18" charset="0"/>
                          </a:rPr>
                          <m:t>𝑦</m:t>
                        </m:r>
                        <m:r>
                          <a:rPr lang="en-US" sz="2000" i="1" dirty="0" err="1">
                            <a:latin typeface="Cambria Math" panose="02040503050406030204" pitchFamily="18" charset="0"/>
                          </a:rPr>
                          <m:t>,</m:t>
                        </m:r>
                        <m:r>
                          <a:rPr lang="en-US" sz="2000" i="1" dirty="0" err="1">
                            <a:latin typeface="Cambria Math" panose="02040503050406030204" pitchFamily="18" charset="0"/>
                          </a:rPr>
                          <m:t>𝑡</m:t>
                        </m:r>
                        <m:r>
                          <a:rPr lang="en-US" sz="2000" i="1" dirty="0">
                            <a:latin typeface="Cambria Math" panose="02040503050406030204" pitchFamily="18" charset="0"/>
                          </a:rPr>
                          <m:t>)</m:t>
                        </m:r>
                      </m:e>
                    </m:nary>
                    <m:r>
                      <a:rPr lang="en-US" sz="2000" i="1" dirty="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𝐽</m:t>
                        </m:r>
                      </m:e>
                      <m:sub>
                        <m:r>
                          <a:rPr lang="en-US" sz="2000" b="0" i="1" dirty="0" smtClean="0">
                            <a:latin typeface="Cambria Math" panose="02040503050406030204" pitchFamily="18" charset="0"/>
                          </a:rPr>
                          <m:t>𝑖𝑛𝑡</m:t>
                        </m:r>
                      </m:sub>
                    </m:sSub>
                    <m:nary>
                      <m:naryPr>
                        <m:chr m:val="∑"/>
                        <m:limLoc m:val="undOvr"/>
                        <m:grow m:val="on"/>
                        <m:supHide m:val="on"/>
                        <m:ctrlPr>
                          <a:rPr lang="en-US" sz="2000" i="1">
                            <a:latin typeface="Cambria Math" panose="02040503050406030204" pitchFamily="18" charset="0"/>
                          </a:rPr>
                        </m:ctrlPr>
                      </m:naryPr>
                      <m:sub>
                        <m:r>
                          <a:rPr lang="en-US" sz="2000" i="1">
                            <a:latin typeface="Cambria Math" panose="02040503050406030204" pitchFamily="18" charset="0"/>
                          </a:rPr>
                          <m:t>𝑦</m:t>
                        </m:r>
                      </m:sub>
                      <m:sup/>
                      <m:e>
                        <m:sSubSup>
                          <m:sSubSupPr>
                            <m:ctrlPr>
                              <a:rPr lang="en-US" sz="2000" i="1" dirty="0">
                                <a:latin typeface="Cambria Math" panose="02040503050406030204" pitchFamily="18" charset="0"/>
                              </a:rPr>
                            </m:ctrlPr>
                          </m:sSubSupPr>
                          <m:e>
                            <m:acc>
                              <m:accPr>
                                <m:chr m:val="̅"/>
                                <m:ctrlPr>
                                  <a:rPr lang="en-US" sz="2000" b="0" i="1" dirty="0" smtClean="0">
                                    <a:latin typeface="Cambria Math" panose="02040503050406030204" pitchFamily="18" charset="0"/>
                                  </a:rPr>
                                </m:ctrlPr>
                              </m:accPr>
                              <m:e>
                                <m:r>
                                  <a:rPr lang="en-US" sz="2000" i="1" dirty="0">
                                    <a:latin typeface="Cambria Math" panose="02040503050406030204" pitchFamily="18" charset="0"/>
                                  </a:rPr>
                                  <m:t>𝜓</m:t>
                                </m:r>
                              </m:e>
                            </m:acc>
                          </m:e>
                          <m:sub>
                            <m:r>
                              <a:rPr lang="en-US" sz="2000" i="1" dirty="0">
                                <a:latin typeface="Cambria Math" panose="02040503050406030204" pitchFamily="18" charset="0"/>
                              </a:rPr>
                              <m:t>𝑚</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r>
                          <a:rPr lang="en-US" sz="2000" i="1" dirty="0" err="1">
                            <a:latin typeface="Cambria Math" panose="02040503050406030204" pitchFamily="18" charset="0"/>
                          </a:rPr>
                          <m:t>𝑦</m:t>
                        </m:r>
                        <m:r>
                          <a:rPr lang="en-US" sz="2000" i="1" dirty="0" err="1">
                            <a:latin typeface="Cambria Math" panose="02040503050406030204" pitchFamily="18" charset="0"/>
                          </a:rPr>
                          <m:t>,</m:t>
                        </m:r>
                        <m:r>
                          <a:rPr lang="en-US" sz="2000" i="1" dirty="0" err="1">
                            <a:latin typeface="Cambria Math" panose="02040503050406030204" pitchFamily="18" charset="0"/>
                          </a:rPr>
                          <m:t>𝑡</m:t>
                        </m:r>
                        <m:r>
                          <a:rPr lang="en-US" sz="2000" i="1" dirty="0">
                            <a:latin typeface="Cambria Math" panose="02040503050406030204" pitchFamily="18" charset="0"/>
                          </a:rPr>
                          <m:t>)</m:t>
                        </m:r>
                        <m:r>
                          <a:rPr lang="en-US" sz="2000" b="0" i="1" dirty="0" smtClean="0">
                            <a:latin typeface="Cambria Math" panose="02040503050406030204" pitchFamily="18" charset="0"/>
                          </a:rPr>
                          <m:t>] </m:t>
                        </m:r>
                      </m:e>
                    </m:nary>
                  </m:oMath>
                </a14:m>
                <a:r>
                  <a:rPr lang="en-US" sz="2000" dirty="0"/>
                  <a:t>is the global inhibition acting on the congruent group in module </a:t>
                </a:r>
                <a14:m>
                  <m:oMath xmlns:m="http://schemas.openxmlformats.org/officeDocument/2006/math">
                    <m:r>
                      <a:rPr lang="en-US" sz="2000" i="1" dirty="0" smtClean="0">
                        <a:latin typeface="Cambria Math" panose="02040503050406030204" pitchFamily="18" charset="0"/>
                      </a:rPr>
                      <m:t>𝑚</m:t>
                    </m:r>
                  </m:oMath>
                </a14:m>
                <a:r>
                  <a:rPr lang="en-US" sz="2000" dirty="0"/>
                  <a:t>. </a:t>
                </a:r>
                <a14:m>
                  <m:oMath xmlns:m="http://schemas.openxmlformats.org/officeDocument/2006/math">
                    <m:r>
                      <a:rPr lang="en-US" sz="2000" i="1" dirty="0" smtClean="0">
                        <a:latin typeface="Cambria Math" panose="02040503050406030204" pitchFamily="18" charset="0"/>
                      </a:rPr>
                      <m:t>𝑉</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_0) </m:t>
                    </m:r>
                  </m:oMath>
                </a14:m>
                <a:r>
                  <a:rPr lang="en-US" sz="2000" dirty="0"/>
                  <a:t>is the von Mises function given by </a:t>
                </a:r>
              </a:p>
              <a:p>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𝑉</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𝑦</m:t>
                          </m:r>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0</m:t>
                              </m:r>
                            </m:sub>
                          </m:sSub>
                        </m:e>
                      </m:d>
                      <m:r>
                        <a:rPr lang="es-ES" sz="200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1" smtClean="0">
                              <a:latin typeface="Cambria Math" panose="02040503050406030204" pitchFamily="18" charset="0"/>
                            </a:rPr>
                            <m:t>exp</m:t>
                          </m:r>
                          <m:d>
                            <m:dPr>
                              <m:begChr m:val="["/>
                              <m:endChr m:val="]"/>
                              <m:ctrlPr>
                                <a:rPr lang="es-ES" sz="2000" b="0" i="1" smtClean="0">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0</m:t>
                                  </m:r>
                                </m:sub>
                              </m:sSub>
                              <m:r>
                                <m:rPr>
                                  <m:sty m:val="p"/>
                                </m:rPr>
                                <a:rPr lang="en-US" sz="2000" b="0" i="1" smtClean="0">
                                  <a:latin typeface="Cambria Math" panose="02040503050406030204" pitchFamily="18" charset="0"/>
                                </a:rPr>
                                <m:t>cos</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𝑦</m:t>
                                  </m:r>
                                  <m:r>
                                    <a:rPr lang="es-ES" sz="2000" i="1">
                                      <a:latin typeface="Cambria Math" panose="02040503050406030204" pitchFamily="18" charset="0"/>
                                    </a:rPr>
                                    <m:t>′</m:t>
                                  </m:r>
                                </m:e>
                              </m:d>
                            </m:e>
                          </m:d>
                        </m:num>
                        <m:den>
                          <m:r>
                            <a:rPr lang="es-ES" sz="2000" i="1">
                              <a:latin typeface="Cambria Math" panose="02040503050406030204" pitchFamily="18" charset="0"/>
                            </a:rPr>
                            <m:t>2</m:t>
                          </m:r>
                          <m:r>
                            <a:rPr lang="es-ES" sz="2000" i="1">
                              <a:latin typeface="Cambria Math" panose="02040503050406030204" pitchFamily="18" charset="0"/>
                            </a:rPr>
                            <m:t>𝜋</m:t>
                          </m:r>
                          <m:sSub>
                            <m:sSubPr>
                              <m:ctrlPr>
                                <a:rPr lang="es-ES" sz="2000" i="1">
                                  <a:latin typeface="Cambria Math" panose="02040503050406030204" pitchFamily="18" charset="0"/>
                                </a:rPr>
                              </m:ctrlPr>
                            </m:sSubPr>
                            <m:e>
                              <m:r>
                                <a:rPr lang="es-ES" sz="2000" i="1">
                                  <a:latin typeface="Cambria Math" panose="02040503050406030204" pitchFamily="18" charset="0"/>
                                </a:rPr>
                                <m:t>𝐼</m:t>
                              </m:r>
                            </m:e>
                            <m:sub>
                              <m:r>
                                <a:rPr lang="es-ES" sz="2000" i="1">
                                  <a:latin typeface="Cambria Math" panose="02040503050406030204" pitchFamily="18" charset="0"/>
                                </a:rPr>
                                <m:t>0</m:t>
                              </m:r>
                            </m:sub>
                          </m:sSub>
                          <m:d>
                            <m:dPr>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0</m:t>
                                  </m:r>
                                </m:sub>
                              </m:sSub>
                            </m:e>
                          </m:d>
                        </m:den>
                      </m:f>
                      <m:r>
                        <a:rPr lang="es-ES" sz="2000" i="1">
                          <a:latin typeface="Cambria Math" panose="02040503050406030204" pitchFamily="18" charset="0"/>
                        </a:rPr>
                        <m:t>,</m:t>
                      </m:r>
                    </m:oMath>
                  </m:oMathPara>
                </a14:m>
                <a:endParaRPr lang="en-US" sz="2000" dirty="0"/>
              </a:p>
              <a:p>
                <a:r>
                  <a:rPr lang="en-US" sz="2000" dirty="0"/>
                  <a:t>where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i="1" dirty="0" smtClean="0">
                            <a:latin typeface="Cambria Math" panose="02040503050406030204" pitchFamily="18" charset="0"/>
                          </a:rPr>
                          <m:t>0</m:t>
                        </m:r>
                      </m:sub>
                    </m:sSub>
                  </m:oMath>
                </a14:m>
                <a:r>
                  <a:rPr lang="en-US" sz="2000" dirty="0"/>
                  <a:t> is referred to as the concentration of the von Mises function, and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𝐼</m:t>
                        </m:r>
                      </m:e>
                      <m:sub>
                        <m:r>
                          <a:rPr lang="en-US" sz="2000" i="1" dirty="0" smtClean="0">
                            <a:latin typeface="Cambria Math" panose="02040503050406030204" pitchFamily="18" charset="0"/>
                          </a:rPr>
                          <m:t>0</m:t>
                        </m:r>
                      </m:sub>
                    </m:sSub>
                    <m:r>
                      <a:rPr lang="en-US" sz="2000" i="1" dirty="0" smtClean="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i="1" dirty="0" smtClean="0">
                            <a:latin typeface="Cambria Math" panose="02040503050406030204" pitchFamily="18" charset="0"/>
                          </a:rPr>
                          <m:t>0</m:t>
                        </m:r>
                      </m:sub>
                    </m:sSub>
                    <m:r>
                      <a:rPr lang="en-US" sz="2000" i="1" dirty="0" smtClean="0">
                        <a:latin typeface="Cambria Math" panose="02040503050406030204" pitchFamily="18" charset="0"/>
                      </a:rPr>
                      <m:t>) </m:t>
                    </m:r>
                  </m:oMath>
                </a14:m>
                <a:r>
                  <a:rPr lang="en-US" sz="2000" dirty="0"/>
                  <a:t>is the modified Bessel function of order 0 introduced to normalize the von Mises function.</a:t>
                </a:r>
              </a:p>
            </p:txBody>
          </p:sp>
        </mc:Choice>
        <mc:Fallback xmlns="">
          <p:sp>
            <p:nvSpPr>
              <p:cNvPr id="4" name="TextBox 3"/>
              <p:cNvSpPr txBox="1">
                <a:spLocks noRot="1" noChangeAspect="1" noMove="1" noResize="1" noEditPoints="1" noAdjustHandles="1" noChangeArrowheads="1" noChangeShapeType="1" noTextEdit="1"/>
              </p:cNvSpPr>
              <p:nvPr/>
            </p:nvSpPr>
            <p:spPr>
              <a:xfrm>
                <a:off x="1906819" y="25740762"/>
                <a:ext cx="11707582" cy="2918556"/>
              </a:xfrm>
              <a:prstGeom prst="rect">
                <a:avLst/>
              </a:prstGeom>
              <a:blipFill>
                <a:blip r:embed="rId9"/>
                <a:stretch>
                  <a:fillRect l="-781" t="-1046" r="-417" b="-29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文字方塊 1">
                <a:extLst>
                  <a:ext uri="{FF2B5EF4-FFF2-40B4-BE49-F238E27FC236}">
                    <a16:creationId xmlns:a16="http://schemas.microsoft.com/office/drawing/2014/main" id="{E2367BAD-8D4F-4A46-A56B-DDD47EA46ED5}"/>
                  </a:ext>
                </a:extLst>
              </p:cNvPr>
              <p:cNvSpPr txBox="1"/>
              <p:nvPr/>
            </p:nvSpPr>
            <p:spPr>
              <a:xfrm>
                <a:off x="2016581" y="31607760"/>
                <a:ext cx="11597819" cy="2592120"/>
              </a:xfrm>
              <a:prstGeom prst="rect">
                <a:avLst/>
              </a:prstGeom>
              <a:noFill/>
            </p:spPr>
            <p:txBody>
              <a:bodyPr wrap="square" rtlCol="0">
                <a:spAutoFit/>
              </a:bodyPr>
              <a:lstStyle/>
              <a:p>
                <a:r>
                  <a:rPr kumimoji="1" lang="en-US" altLang="zh-HK" sz="2000" dirty="0"/>
                  <a:t>We approximate the solution to the dynamical equations to be </a:t>
                </a:r>
              </a:p>
              <a:p>
                <a14:m>
                  <m:oMathPara xmlns:m="http://schemas.openxmlformats.org/officeDocument/2006/math">
                    <m:oMathParaPr>
                      <m:jc m:val="centerGroup"/>
                    </m:oMathParaPr>
                    <m:oMath xmlns:m="http://schemas.openxmlformats.org/officeDocument/2006/math">
                      <m:sSub>
                        <m:sSubPr>
                          <m:ctrlPr>
                            <a:rPr kumimoji="1" lang="en-US" altLang="zh-HK" sz="2000" i="1" smtClean="0">
                              <a:latin typeface="Cambria Math" panose="02040503050406030204" pitchFamily="18" charset="0"/>
                            </a:rPr>
                          </m:ctrlPr>
                        </m:sSubPr>
                        <m:e>
                          <m:r>
                            <a:rPr kumimoji="1" lang="en-US" altLang="zh-HK" sz="2000" i="1" smtClean="0">
                              <a:latin typeface="Cambria Math" panose="02040503050406030204" pitchFamily="18" charset="0"/>
                            </a:rPr>
                            <m:t>𝜓</m:t>
                          </m:r>
                        </m:e>
                        <m:sub>
                          <m:r>
                            <a:rPr kumimoji="1" lang="en-US" altLang="zh-HK" sz="2000" i="1">
                              <a:latin typeface="Cambria Math" panose="02040503050406030204" pitchFamily="18" charset="0"/>
                            </a:rPr>
                            <m:t>𝑚</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𝑢</m:t>
                          </m:r>
                        </m:e>
                        <m:sub>
                          <m:r>
                            <a:rPr kumimoji="1" lang="en-US" altLang="zh-HK" sz="2000" i="1">
                              <a:latin typeface="Cambria Math" panose="02040503050406030204" pitchFamily="18" charset="0"/>
                            </a:rPr>
                            <m:t>𝑚</m:t>
                          </m:r>
                          <m:r>
                            <a:rPr kumimoji="1" lang="en-US" altLang="zh-HK" sz="2000" i="1">
                              <a:latin typeface="Cambria Math" panose="02040503050406030204" pitchFamily="18" charset="0"/>
                            </a:rPr>
                            <m:t>0</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𝑢</m:t>
                          </m:r>
                        </m:e>
                        <m:sub>
                          <m:r>
                            <a:rPr kumimoji="1" lang="en-US" altLang="zh-HK" sz="2000" i="1">
                              <a:latin typeface="Cambria Math" panose="02040503050406030204" pitchFamily="18" charset="0"/>
                            </a:rPr>
                            <m:t>𝑚</m:t>
                          </m:r>
                          <m:r>
                            <a:rPr kumimoji="1" lang="en-US" altLang="zh-HK" sz="2000" i="1">
                              <a:latin typeface="Cambria Math" panose="02040503050406030204" pitchFamily="18" charset="0"/>
                            </a:rPr>
                            <m:t>1</m:t>
                          </m:r>
                        </m:sub>
                      </m:sSub>
                      <m:r>
                        <m:rPr>
                          <m:sty m:val="p"/>
                        </m:rPr>
                        <a:rPr kumimoji="1" lang="en-US" altLang="zh-HK" sz="2000" b="0" i="1" smtClean="0">
                          <a:latin typeface="Cambria Math" panose="02040503050406030204" pitchFamily="18" charset="0"/>
                        </a:rPr>
                        <m:t>cos</m:t>
                      </m:r>
                      <m:r>
                        <a:rPr kumimoji="1" lang="en-US" altLang="zh-HK" sz="2000" i="1">
                          <a:latin typeface="Cambria Math" panose="02040503050406030204" pitchFamily="18" charset="0"/>
                        </a:rPr>
                        <m:t>(</m:t>
                      </m:r>
                      <m:sSub>
                        <m:sSubPr>
                          <m:ctrlPr>
                            <a:rPr kumimoji="1" lang="en-US" altLang="zh-HK" sz="2000" b="0" i="1" smtClean="0">
                              <a:latin typeface="Cambria Math" panose="02040503050406030204" pitchFamily="18" charset="0"/>
                            </a:rPr>
                          </m:ctrlPr>
                        </m:sSubPr>
                        <m:e>
                          <m:r>
                            <a:rPr kumimoji="1" lang="en-US" altLang="zh-HK" sz="2000" i="1">
                              <a:latin typeface="Cambria Math" panose="02040503050406030204" pitchFamily="18" charset="0"/>
                            </a:rPr>
                            <m:t>𝑦</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𝑠</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𝑢</m:t>
                          </m:r>
                        </m:e>
                        <m:sub>
                          <m:r>
                            <a:rPr kumimoji="1" lang="en-US" altLang="zh-HK" sz="2000" i="1">
                              <a:latin typeface="Cambria Math" panose="02040503050406030204" pitchFamily="18" charset="0"/>
                            </a:rPr>
                            <m:t>𝑚</m:t>
                          </m:r>
                          <m:r>
                            <a:rPr kumimoji="1" lang="en-US" altLang="zh-HK" sz="2000" i="1">
                              <a:latin typeface="Cambria Math" panose="02040503050406030204" pitchFamily="18" charset="0"/>
                            </a:rPr>
                            <m:t>2</m:t>
                          </m:r>
                        </m:sub>
                      </m:sSub>
                      <m:r>
                        <m:rPr>
                          <m:sty m:val="p"/>
                        </m:rPr>
                        <a:rPr kumimoji="1" lang="en-US" altLang="zh-HK" sz="2000" b="0" i="1" smtClean="0">
                          <a:latin typeface="Cambria Math" panose="02040503050406030204" pitchFamily="18" charset="0"/>
                        </a:rPr>
                        <m:t>cos</m:t>
                      </m:r>
                      <m:r>
                        <a:rPr kumimoji="1" lang="en-US" altLang="zh-HK" sz="2000" i="1">
                          <a:latin typeface="Cambria Math" panose="02040503050406030204" pitchFamily="18" charset="0"/>
                        </a:rPr>
                        <m:t>2(</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𝑦</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𝑠</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𝑢</m:t>
                          </m:r>
                        </m:e>
                        <m:sub>
                          <m:r>
                            <a:rPr kumimoji="1" lang="en-US" altLang="zh-HK" sz="2000" i="1">
                              <a:latin typeface="Cambria Math" panose="02040503050406030204" pitchFamily="18" charset="0"/>
                            </a:rPr>
                            <m:t>𝑚</m:t>
                          </m:r>
                          <m:r>
                            <a:rPr kumimoji="1" lang="en-US" altLang="zh-HK" sz="2000" i="1">
                              <a:latin typeface="Cambria Math" panose="02040503050406030204" pitchFamily="18" charset="0"/>
                            </a:rPr>
                            <m:t>3</m:t>
                          </m:r>
                        </m:sub>
                      </m:sSub>
                      <m:r>
                        <m:rPr>
                          <m:sty m:val="p"/>
                        </m:rPr>
                        <a:rPr kumimoji="1" lang="en-US" altLang="zh-HK" sz="2000" b="0" i="1" smtClean="0">
                          <a:latin typeface="Cambria Math" panose="02040503050406030204" pitchFamily="18" charset="0"/>
                        </a:rPr>
                        <m:t>sin</m:t>
                      </m:r>
                      <m:r>
                        <a:rPr kumimoji="1" lang="en-US" altLang="zh-HK" sz="2000" i="1">
                          <a:latin typeface="Cambria Math" panose="02040503050406030204" pitchFamily="18" charset="0"/>
                        </a:rPr>
                        <m:t>2(</m:t>
                      </m:r>
                      <m:r>
                        <a:rPr kumimoji="1" lang="en-US" altLang="zh-HK" sz="2000" i="1">
                          <a:latin typeface="Cambria Math" panose="02040503050406030204" pitchFamily="18" charset="0"/>
                        </a:rPr>
                        <m:t>𝑦</m:t>
                      </m:r>
                      <m:r>
                        <a:rPr kumimoji="1" lang="en-US" altLang="zh-HK" sz="2000" i="1">
                          <a:latin typeface="Cambria Math" panose="02040503050406030204" pitchFamily="18" charset="0"/>
                        </a:rPr>
                        <m:t>_1-</m:t>
                      </m:r>
                      <m:r>
                        <a:rPr kumimoji="1" lang="en-US" altLang="zh-HK" sz="2000" i="1">
                          <a:latin typeface="Cambria Math" panose="02040503050406030204" pitchFamily="18" charset="0"/>
                        </a:rPr>
                        <m:t>𝑠</m:t>
                      </m:r>
                      <m:r>
                        <a:rPr kumimoji="1" lang="en-US" altLang="zh-HK" sz="2000" i="1">
                          <a:latin typeface="Cambria Math" panose="02040503050406030204" pitchFamily="18" charset="0"/>
                        </a:rPr>
                        <m:t>_1),  </m:t>
                      </m:r>
                      <m:r>
                        <a:rPr kumimoji="1" lang="en-US" altLang="zh-HK" sz="2000" i="1">
                          <a:latin typeface="Cambria Math" panose="02040503050406030204" pitchFamily="18" charset="0"/>
                        </a:rPr>
                        <m:t>𝑚</m:t>
                      </m:r>
                      <m:r>
                        <a:rPr kumimoji="1" lang="en-US" altLang="zh-HK" sz="2000" i="1">
                          <a:latin typeface="Cambria Math" panose="02040503050406030204" pitchFamily="18" charset="0"/>
                        </a:rPr>
                        <m:t>=1,2.</m:t>
                      </m:r>
                    </m:oMath>
                  </m:oMathPara>
                </a14:m>
                <a:endParaRPr kumimoji="1" lang="en-US" altLang="zh-HK" sz="2000" dirty="0"/>
              </a:p>
              <a:p>
                <a:r>
                  <a:rPr kumimoji="1" lang="en-US" altLang="zh-HK" sz="2000" dirty="0"/>
                  <a:t>The background, height, position, width and skewness are largely determined by the coefficients </a:t>
                </a:r>
                <a14:m>
                  <m:oMath xmlns:m="http://schemas.openxmlformats.org/officeDocument/2006/math">
                    <m:sSub>
                      <m:sSubPr>
                        <m:ctrlPr>
                          <a:rPr kumimoji="1" lang="en-US" altLang="zh-HK" sz="2000" i="1" dirty="0" smtClean="0">
                            <a:latin typeface="Cambria Math" panose="02040503050406030204" pitchFamily="18" charset="0"/>
                          </a:rPr>
                        </m:ctrlPr>
                      </m:sSubPr>
                      <m:e>
                        <m:r>
                          <a:rPr kumimoji="1" lang="en-US" altLang="zh-HK" sz="2000" i="1" dirty="0" smtClean="0">
                            <a:latin typeface="Cambria Math" panose="02040503050406030204" pitchFamily="18" charset="0"/>
                          </a:rPr>
                          <m:t>𝑢</m:t>
                        </m:r>
                      </m:e>
                      <m:sub>
                        <m:r>
                          <a:rPr kumimoji="1" lang="en-US" altLang="zh-HK" sz="2000" i="1" dirty="0" smtClean="0">
                            <a:latin typeface="Cambria Math" panose="02040503050406030204" pitchFamily="18" charset="0"/>
                          </a:rPr>
                          <m:t>𝑚</m:t>
                        </m:r>
                        <m:r>
                          <a:rPr kumimoji="1" lang="en-US" altLang="zh-HK" sz="2000" i="1" dirty="0" smtClean="0">
                            <a:latin typeface="Cambria Math" panose="02040503050406030204" pitchFamily="18" charset="0"/>
                          </a:rPr>
                          <m:t>0</m:t>
                        </m:r>
                      </m:sub>
                    </m:sSub>
                  </m:oMath>
                </a14:m>
                <a:r>
                  <a:rPr kumimoji="1" lang="en-US" altLang="zh-HK" sz="2000" dirty="0"/>
                  <a:t>, </a:t>
                </a:r>
                <a14:m>
                  <m:oMath xmlns:m="http://schemas.openxmlformats.org/officeDocument/2006/math">
                    <m:sSub>
                      <m:sSubPr>
                        <m:ctrlPr>
                          <a:rPr kumimoji="1" lang="en-US" altLang="zh-HK" sz="2000" i="1" dirty="0" smtClean="0">
                            <a:latin typeface="Cambria Math" panose="02040503050406030204" pitchFamily="18" charset="0"/>
                          </a:rPr>
                        </m:ctrlPr>
                      </m:sSubPr>
                      <m:e>
                        <m:r>
                          <a:rPr kumimoji="1" lang="en-US" altLang="zh-HK" sz="2000" i="1" dirty="0" smtClean="0">
                            <a:latin typeface="Cambria Math" panose="02040503050406030204" pitchFamily="18" charset="0"/>
                          </a:rPr>
                          <m:t>𝑢</m:t>
                        </m:r>
                      </m:e>
                      <m:sub>
                        <m:r>
                          <a:rPr kumimoji="1" lang="en-US" altLang="zh-HK" sz="2000" i="1" dirty="0" smtClean="0">
                            <a:latin typeface="Cambria Math" panose="02040503050406030204" pitchFamily="18" charset="0"/>
                          </a:rPr>
                          <m:t>𝑚</m:t>
                        </m:r>
                        <m:r>
                          <a:rPr kumimoji="1" lang="en-US" altLang="zh-HK" sz="2000" i="1" dirty="0" smtClean="0">
                            <a:latin typeface="Cambria Math" panose="02040503050406030204" pitchFamily="18" charset="0"/>
                          </a:rPr>
                          <m:t>1</m:t>
                        </m:r>
                      </m:sub>
                    </m:sSub>
                  </m:oMath>
                </a14:m>
                <a:r>
                  <a:rPr kumimoji="1" lang="en-US" altLang="zh-HK" sz="2000" dirty="0"/>
                  <a:t>, </a:t>
                </a:r>
                <a14:m>
                  <m:oMath xmlns:m="http://schemas.openxmlformats.org/officeDocument/2006/math">
                    <m:sSub>
                      <m:sSubPr>
                        <m:ctrlPr>
                          <a:rPr kumimoji="1" lang="en-US" altLang="zh-HK" sz="2000" i="1" dirty="0" err="1" smtClean="0">
                            <a:latin typeface="Cambria Math" panose="02040503050406030204" pitchFamily="18" charset="0"/>
                          </a:rPr>
                        </m:ctrlPr>
                      </m:sSubPr>
                      <m:e>
                        <m:r>
                          <a:rPr kumimoji="1" lang="en-US" altLang="zh-HK" sz="2000" i="1" dirty="0" smtClean="0">
                            <a:latin typeface="Cambria Math" panose="02040503050406030204" pitchFamily="18" charset="0"/>
                          </a:rPr>
                          <m:t>𝑠</m:t>
                        </m:r>
                      </m:e>
                      <m:sub>
                        <m:r>
                          <a:rPr kumimoji="1" lang="en-US" altLang="zh-HK" sz="2000" i="1" dirty="0" err="1">
                            <a:latin typeface="Cambria Math" panose="02040503050406030204" pitchFamily="18" charset="0"/>
                          </a:rPr>
                          <m:t>𝑚</m:t>
                        </m:r>
                      </m:sub>
                    </m:sSub>
                  </m:oMath>
                </a14:m>
                <a:r>
                  <a:rPr kumimoji="1" lang="en-US" altLang="zh-HK" sz="2000" dirty="0"/>
                  <a:t>, </a:t>
                </a:r>
                <a14:m>
                  <m:oMath xmlns:m="http://schemas.openxmlformats.org/officeDocument/2006/math">
                    <m:sSub>
                      <m:sSubPr>
                        <m:ctrlPr>
                          <a:rPr kumimoji="1" lang="en-US" altLang="zh-HK" sz="2000" i="1" dirty="0" smtClean="0">
                            <a:latin typeface="Cambria Math" panose="02040503050406030204" pitchFamily="18" charset="0"/>
                          </a:rPr>
                        </m:ctrlPr>
                      </m:sSubPr>
                      <m:e>
                        <m:r>
                          <a:rPr kumimoji="1" lang="en-US" altLang="zh-HK" sz="2000" i="1" dirty="0" smtClean="0">
                            <a:latin typeface="Cambria Math" panose="02040503050406030204" pitchFamily="18" charset="0"/>
                          </a:rPr>
                          <m:t>𝑢</m:t>
                        </m:r>
                      </m:e>
                      <m:sub>
                        <m:r>
                          <a:rPr kumimoji="1" lang="en-US" altLang="zh-HK" sz="2000" i="1" dirty="0" smtClean="0">
                            <a:latin typeface="Cambria Math" panose="02040503050406030204" pitchFamily="18" charset="0"/>
                          </a:rPr>
                          <m:t>𝑚</m:t>
                        </m:r>
                        <m:r>
                          <a:rPr kumimoji="1" lang="en-US" altLang="zh-HK" sz="2000" i="1" dirty="0" smtClean="0">
                            <a:latin typeface="Cambria Math" panose="02040503050406030204" pitchFamily="18" charset="0"/>
                          </a:rPr>
                          <m:t>2</m:t>
                        </m:r>
                      </m:sub>
                    </m:sSub>
                  </m:oMath>
                </a14:m>
                <a:r>
                  <a:rPr kumimoji="1" lang="en-US" altLang="zh-HK" sz="2000" dirty="0"/>
                  <a:t> and </a:t>
                </a:r>
                <a14:m>
                  <m:oMath xmlns:m="http://schemas.openxmlformats.org/officeDocument/2006/math">
                    <m:sSub>
                      <m:sSubPr>
                        <m:ctrlPr>
                          <a:rPr kumimoji="1" lang="en-US" altLang="zh-HK" sz="2000" i="1" dirty="0" smtClean="0">
                            <a:latin typeface="Cambria Math" panose="02040503050406030204" pitchFamily="18" charset="0"/>
                          </a:rPr>
                        </m:ctrlPr>
                      </m:sSubPr>
                      <m:e>
                        <m:r>
                          <a:rPr kumimoji="1" lang="en-US" altLang="zh-HK" sz="2000" i="1" dirty="0" smtClean="0">
                            <a:latin typeface="Cambria Math" panose="02040503050406030204" pitchFamily="18" charset="0"/>
                          </a:rPr>
                          <m:t>𝑢</m:t>
                        </m:r>
                      </m:e>
                      <m:sub>
                        <m:r>
                          <a:rPr kumimoji="1" lang="en-US" altLang="zh-HK" sz="2000" i="1" dirty="0" smtClean="0">
                            <a:latin typeface="Cambria Math" panose="02040503050406030204" pitchFamily="18" charset="0"/>
                          </a:rPr>
                          <m:t>𝑚</m:t>
                        </m:r>
                        <m:r>
                          <a:rPr kumimoji="1" lang="en-US" altLang="zh-HK" sz="2000" i="1" dirty="0" smtClean="0">
                            <a:latin typeface="Cambria Math" panose="02040503050406030204" pitchFamily="18" charset="0"/>
                          </a:rPr>
                          <m:t>3</m:t>
                        </m:r>
                      </m:sub>
                    </m:sSub>
                    <m:r>
                      <a:rPr kumimoji="1" lang="en-US" altLang="zh-HK" sz="2000" i="1" dirty="0" smtClean="0">
                        <a:latin typeface="Cambria Math" panose="02040503050406030204" pitchFamily="18" charset="0"/>
                      </a:rPr>
                      <m:t> </m:t>
                    </m:r>
                  </m:oMath>
                </a14:m>
                <a:r>
                  <a:rPr kumimoji="1" lang="en-US" altLang="zh-HK" sz="2000" dirty="0"/>
                  <a:t>respectively. Multiplying both sides of dynamic equations of congruent and opposite groups by </a:t>
                </a:r>
                <a14:m>
                  <m:oMath xmlns:m="http://schemas.openxmlformats.org/officeDocument/2006/math">
                    <m:r>
                      <a:rPr kumimoji="1" lang="en-US" altLang="zh-HK" sz="2000" i="1" dirty="0" smtClean="0">
                        <a:latin typeface="Cambria Math" panose="02040503050406030204" pitchFamily="18" charset="0"/>
                      </a:rPr>
                      <m:t>1</m:t>
                    </m:r>
                  </m:oMath>
                </a14:m>
                <a:r>
                  <a:rPr kumimoji="1" lang="en-US" altLang="zh-HK" sz="2000" dirty="0"/>
                  <a:t>, </a:t>
                </a:r>
                <a14:m>
                  <m:oMath xmlns:m="http://schemas.openxmlformats.org/officeDocument/2006/math">
                    <m:r>
                      <m:rPr>
                        <m:sty m:val="p"/>
                      </m:rPr>
                      <a:rPr kumimoji="1" lang="en-US" altLang="zh-HK" sz="2000" i="1" dirty="0" smtClean="0">
                        <a:latin typeface="Cambria Math" panose="02040503050406030204" pitchFamily="18" charset="0"/>
                      </a:rPr>
                      <m:t>cos</m:t>
                    </m:r>
                    <m:r>
                      <a:rPr kumimoji="1" lang="en-US" altLang="zh-HK" sz="2000" i="1" dirty="0" smtClean="0">
                        <a:latin typeface="Cambria Math" panose="02040503050406030204" pitchFamily="18" charset="0"/>
                      </a:rPr>
                      <m:t>⁡(</m:t>
                    </m:r>
                    <m:r>
                      <a:rPr kumimoji="1" lang="en-US" altLang="zh-HK" sz="2000" i="1" dirty="0">
                        <a:latin typeface="Cambria Math" panose="02040503050406030204" pitchFamily="18" charset="0"/>
                      </a:rPr>
                      <m:t>𝑦</m:t>
                    </m:r>
                    <m:r>
                      <a:rPr kumimoji="1" lang="en-US" altLang="zh-HK" sz="2000" i="1" dirty="0">
                        <a:latin typeface="Cambria Math" panose="02040503050406030204" pitchFamily="18" charset="0"/>
                      </a:rPr>
                      <m:t>−</m:t>
                    </m:r>
                    <m:sSub>
                      <m:sSubPr>
                        <m:ctrlPr>
                          <a:rPr kumimoji="1" lang="en-US" altLang="zh-HK" sz="2000" i="1" dirty="0" err="1">
                            <a:latin typeface="Cambria Math" panose="02040503050406030204" pitchFamily="18" charset="0"/>
                          </a:rPr>
                        </m:ctrlPr>
                      </m:sSubPr>
                      <m:e>
                        <m:r>
                          <a:rPr kumimoji="1" lang="en-US" altLang="zh-HK" sz="2000" i="1" dirty="0" err="1">
                            <a:latin typeface="Cambria Math" panose="02040503050406030204" pitchFamily="18" charset="0"/>
                          </a:rPr>
                          <m:t>𝑠</m:t>
                        </m:r>
                      </m:e>
                      <m:sub>
                        <m:r>
                          <a:rPr kumimoji="1" lang="en-US" altLang="zh-HK" sz="2000" i="1" dirty="0" err="1">
                            <a:latin typeface="Cambria Math" panose="02040503050406030204" pitchFamily="18" charset="0"/>
                          </a:rPr>
                          <m:t>𝑚</m:t>
                        </m:r>
                      </m:sub>
                    </m:sSub>
                    <m:r>
                      <a:rPr kumimoji="1" lang="en-US" altLang="zh-HK" sz="2000" i="1" dirty="0" smtClean="0">
                        <a:latin typeface="Cambria Math" panose="02040503050406030204" pitchFamily="18" charset="0"/>
                      </a:rPr>
                      <m:t>)</m:t>
                    </m:r>
                  </m:oMath>
                </a14:m>
                <a:r>
                  <a:rPr kumimoji="1" lang="en-US" altLang="zh-HK" sz="2000" dirty="0"/>
                  <a:t>, </a:t>
                </a:r>
                <a14:m>
                  <m:oMath xmlns:m="http://schemas.openxmlformats.org/officeDocument/2006/math">
                    <m:r>
                      <m:rPr>
                        <m:sty m:val="p"/>
                      </m:rPr>
                      <a:rPr kumimoji="1" lang="en-US" altLang="zh-HK" sz="2000" i="1" dirty="0" smtClean="0">
                        <a:latin typeface="Cambria Math" panose="02040503050406030204" pitchFamily="18" charset="0"/>
                      </a:rPr>
                      <m:t>sin</m:t>
                    </m:r>
                    <m:r>
                      <a:rPr kumimoji="1" lang="en-US" altLang="zh-HK" sz="2000" i="1" dirty="0" smtClean="0">
                        <a:latin typeface="Cambria Math" panose="02040503050406030204" pitchFamily="18" charset="0"/>
                      </a:rPr>
                      <m:t>⁡(</m:t>
                    </m:r>
                    <m:r>
                      <a:rPr kumimoji="1" lang="en-US" altLang="zh-HK" sz="2000" i="1" dirty="0">
                        <a:latin typeface="Cambria Math" panose="02040503050406030204" pitchFamily="18" charset="0"/>
                      </a:rPr>
                      <m:t>𝑦</m:t>
                    </m:r>
                    <m:r>
                      <a:rPr kumimoji="1" lang="en-US" altLang="zh-HK" sz="2000" i="1" dirty="0">
                        <a:latin typeface="Cambria Math" panose="02040503050406030204" pitchFamily="18" charset="0"/>
                      </a:rPr>
                      <m:t>−</m:t>
                    </m:r>
                    <m:sSub>
                      <m:sSubPr>
                        <m:ctrlPr>
                          <a:rPr kumimoji="1" lang="en-US" altLang="zh-HK" sz="2000" i="1" dirty="0" err="1">
                            <a:latin typeface="Cambria Math" panose="02040503050406030204" pitchFamily="18" charset="0"/>
                          </a:rPr>
                        </m:ctrlPr>
                      </m:sSubPr>
                      <m:e>
                        <m:r>
                          <a:rPr kumimoji="1" lang="en-US" altLang="zh-HK" sz="2000" i="1" dirty="0" err="1">
                            <a:latin typeface="Cambria Math" panose="02040503050406030204" pitchFamily="18" charset="0"/>
                          </a:rPr>
                          <m:t>𝑠</m:t>
                        </m:r>
                      </m:e>
                      <m:sub>
                        <m:r>
                          <a:rPr kumimoji="1" lang="en-US" altLang="zh-HK" sz="2000" i="1" dirty="0" err="1">
                            <a:latin typeface="Cambria Math" panose="02040503050406030204" pitchFamily="18" charset="0"/>
                          </a:rPr>
                          <m:t>𝑚</m:t>
                        </m:r>
                      </m:sub>
                    </m:sSub>
                    <m:r>
                      <a:rPr kumimoji="1" lang="en-US" altLang="zh-HK" sz="2000" i="1" dirty="0" smtClean="0">
                        <a:latin typeface="Cambria Math" panose="02040503050406030204" pitchFamily="18" charset="0"/>
                      </a:rPr>
                      <m:t>)</m:t>
                    </m:r>
                  </m:oMath>
                </a14:m>
                <a:r>
                  <a:rPr kumimoji="1" lang="en-US" altLang="zh-HK" sz="2000" dirty="0"/>
                  <a:t>, </a:t>
                </a:r>
                <a14:m>
                  <m:oMath xmlns:m="http://schemas.openxmlformats.org/officeDocument/2006/math">
                    <m:r>
                      <m:rPr>
                        <m:sty m:val="p"/>
                      </m:rPr>
                      <a:rPr kumimoji="1" lang="en-US" altLang="zh-HK" sz="2000" i="1" dirty="0" smtClean="0">
                        <a:latin typeface="Cambria Math" panose="02040503050406030204" pitchFamily="18" charset="0"/>
                      </a:rPr>
                      <m:t>cos</m:t>
                    </m:r>
                    <m:r>
                      <a:rPr kumimoji="1" lang="en-US" altLang="zh-HK" sz="2000" i="1" dirty="0" smtClean="0">
                        <a:latin typeface="Cambria Math" panose="02040503050406030204" pitchFamily="18" charset="0"/>
                      </a:rPr>
                      <m:t>2(</m:t>
                    </m:r>
                    <m:r>
                      <a:rPr kumimoji="1" lang="en-US" altLang="zh-HK" sz="2000" i="1" dirty="0">
                        <a:latin typeface="Cambria Math" panose="02040503050406030204" pitchFamily="18" charset="0"/>
                      </a:rPr>
                      <m:t>𝑦</m:t>
                    </m:r>
                    <m:r>
                      <a:rPr kumimoji="1" lang="en-US" altLang="zh-HK" sz="2000" i="1" dirty="0">
                        <a:latin typeface="Cambria Math" panose="02040503050406030204" pitchFamily="18" charset="0"/>
                      </a:rPr>
                      <m:t>−</m:t>
                    </m:r>
                    <m:sSub>
                      <m:sSubPr>
                        <m:ctrlPr>
                          <a:rPr kumimoji="1" lang="en-US" altLang="zh-HK" sz="2000" i="1" dirty="0" err="1">
                            <a:latin typeface="Cambria Math" panose="02040503050406030204" pitchFamily="18" charset="0"/>
                          </a:rPr>
                        </m:ctrlPr>
                      </m:sSubPr>
                      <m:e>
                        <m:r>
                          <a:rPr kumimoji="1" lang="en-US" altLang="zh-HK" sz="2000" i="1" dirty="0" err="1">
                            <a:latin typeface="Cambria Math" panose="02040503050406030204" pitchFamily="18" charset="0"/>
                          </a:rPr>
                          <m:t>𝑠</m:t>
                        </m:r>
                      </m:e>
                      <m:sub>
                        <m:r>
                          <a:rPr kumimoji="1" lang="en-US" altLang="zh-HK" sz="2000" i="1" dirty="0" err="1">
                            <a:latin typeface="Cambria Math" panose="02040503050406030204" pitchFamily="18" charset="0"/>
                          </a:rPr>
                          <m:t>𝑚</m:t>
                        </m:r>
                      </m:sub>
                    </m:sSub>
                    <m:r>
                      <a:rPr kumimoji="1" lang="en-US" altLang="zh-HK" sz="2000" i="1" dirty="0" smtClean="0">
                        <a:latin typeface="Cambria Math" panose="02040503050406030204" pitchFamily="18" charset="0"/>
                      </a:rPr>
                      <m:t>)</m:t>
                    </m:r>
                  </m:oMath>
                </a14:m>
                <a:r>
                  <a:rPr kumimoji="1" lang="en-US" altLang="zh-HK" sz="2000" dirty="0"/>
                  <a:t> and </a:t>
                </a:r>
                <a14:m>
                  <m:oMath xmlns:m="http://schemas.openxmlformats.org/officeDocument/2006/math">
                    <m:r>
                      <m:rPr>
                        <m:sty m:val="p"/>
                      </m:rPr>
                      <a:rPr kumimoji="1" lang="en-US" altLang="zh-HK" sz="2000" i="1" dirty="0" smtClean="0">
                        <a:latin typeface="Cambria Math" panose="02040503050406030204" pitchFamily="18" charset="0"/>
                      </a:rPr>
                      <m:t>sin</m:t>
                    </m:r>
                    <m:r>
                      <a:rPr kumimoji="1" lang="en-US" altLang="zh-HK" sz="2000" i="1" dirty="0" smtClean="0">
                        <a:latin typeface="Cambria Math" panose="02040503050406030204" pitchFamily="18" charset="0"/>
                      </a:rPr>
                      <m:t>2(</m:t>
                    </m:r>
                    <m:r>
                      <a:rPr kumimoji="1" lang="en-US" altLang="zh-HK" sz="2000" i="1" dirty="0">
                        <a:latin typeface="Cambria Math" panose="02040503050406030204" pitchFamily="18" charset="0"/>
                      </a:rPr>
                      <m:t>𝑦</m:t>
                    </m:r>
                    <m:r>
                      <a:rPr kumimoji="1" lang="en-US" altLang="zh-HK" sz="2000" i="1" dirty="0">
                        <a:latin typeface="Cambria Math" panose="02040503050406030204" pitchFamily="18" charset="0"/>
                      </a:rPr>
                      <m:t>−</m:t>
                    </m:r>
                    <m:sSub>
                      <m:sSubPr>
                        <m:ctrlPr>
                          <a:rPr kumimoji="1" lang="en-US" altLang="zh-HK" sz="2000" i="1" dirty="0" err="1">
                            <a:latin typeface="Cambria Math" panose="02040503050406030204" pitchFamily="18" charset="0"/>
                          </a:rPr>
                        </m:ctrlPr>
                      </m:sSubPr>
                      <m:e>
                        <m:r>
                          <a:rPr kumimoji="1" lang="en-US" altLang="zh-HK" sz="2000" i="1" dirty="0" err="1">
                            <a:latin typeface="Cambria Math" panose="02040503050406030204" pitchFamily="18" charset="0"/>
                          </a:rPr>
                          <m:t>𝑠</m:t>
                        </m:r>
                      </m:e>
                      <m:sub>
                        <m:r>
                          <a:rPr kumimoji="1" lang="en-US" altLang="zh-HK" sz="2000" i="1" dirty="0" err="1">
                            <a:latin typeface="Cambria Math" panose="02040503050406030204" pitchFamily="18" charset="0"/>
                          </a:rPr>
                          <m:t>𝑚</m:t>
                        </m:r>
                      </m:sub>
                    </m:sSub>
                    <m:r>
                      <a:rPr kumimoji="1" lang="en-US" altLang="zh-HK" sz="2000" i="1" dirty="0" smtClean="0">
                        <a:latin typeface="Cambria Math" panose="02040503050406030204" pitchFamily="18" charset="0"/>
                      </a:rPr>
                      <m:t>)</m:t>
                    </m:r>
                  </m:oMath>
                </a14:m>
                <a:r>
                  <a:rPr kumimoji="1" lang="en-US" altLang="zh-HK" sz="2000" dirty="0"/>
                  <a:t> in turn and integrating over </a:t>
                </a:r>
                <a14:m>
                  <m:oMath xmlns:m="http://schemas.openxmlformats.org/officeDocument/2006/math">
                    <m:r>
                      <a:rPr kumimoji="1" lang="en-US" altLang="zh-HK" sz="2000" i="1" dirty="0" smtClean="0">
                        <a:latin typeface="Cambria Math" panose="02040503050406030204" pitchFamily="18" charset="0"/>
                      </a:rPr>
                      <m:t>𝑦</m:t>
                    </m:r>
                  </m:oMath>
                </a14:m>
                <a:r>
                  <a:rPr kumimoji="1" lang="en-US" altLang="zh-HK" sz="2000" dirty="0"/>
                  <a:t>, we obtain the steady state equations for this set of coefficients after averaging over noise. By considering the linear perturbation around the steady state, the variance </a:t>
                </a:r>
                <a14:m>
                  <m:oMath xmlns:m="http://schemas.openxmlformats.org/officeDocument/2006/math">
                    <m:sSubSup>
                      <m:sSubSupPr>
                        <m:ctrlPr>
                          <a:rPr kumimoji="1" lang="en-US" altLang="zh-HK" sz="2000" i="1" dirty="0" smtClean="0">
                            <a:latin typeface="Cambria Math" panose="02040503050406030204" pitchFamily="18" charset="0"/>
                          </a:rPr>
                        </m:ctrlPr>
                      </m:sSubSupPr>
                      <m:e>
                        <m:acc>
                          <m:accPr>
                            <m:chr m:val="̂"/>
                            <m:ctrlPr>
                              <a:rPr kumimoji="1" lang="en-US" altLang="zh-HK" sz="2000" b="0" i="1" dirty="0" smtClean="0">
                                <a:latin typeface="Cambria Math" panose="02040503050406030204" pitchFamily="18" charset="0"/>
                              </a:rPr>
                            </m:ctrlPr>
                          </m:accPr>
                          <m:e>
                            <m:r>
                              <a:rPr kumimoji="1" lang="en-US" altLang="zh-HK" sz="2000" i="1" dirty="0" smtClean="0">
                                <a:latin typeface="Cambria Math" panose="02040503050406030204" pitchFamily="18" charset="0"/>
                              </a:rPr>
                              <m:t>𝜎</m:t>
                            </m:r>
                          </m:e>
                        </m:acc>
                      </m:e>
                      <m:sub>
                        <m:r>
                          <a:rPr kumimoji="1" lang="en-US" altLang="zh-HK" sz="2000" i="1" dirty="0" smtClean="0">
                            <a:latin typeface="Cambria Math" panose="02040503050406030204" pitchFamily="18" charset="0"/>
                          </a:rPr>
                          <m:t>𝑚</m:t>
                        </m:r>
                      </m:sub>
                      <m:sup>
                        <m:r>
                          <a:rPr kumimoji="1" lang="en-US" altLang="zh-HK" sz="2000" i="1" dirty="0" smtClean="0">
                            <a:latin typeface="Cambria Math" panose="02040503050406030204" pitchFamily="18" charset="0"/>
                          </a:rPr>
                          <m:t>2</m:t>
                        </m:r>
                      </m:sup>
                    </m:sSubSup>
                    <m:r>
                      <a:rPr kumimoji="1" lang="en-US" altLang="zh-HK" sz="2000" i="1" dirty="0" smtClean="0">
                        <a:latin typeface="Cambria Math" panose="02040503050406030204" pitchFamily="18" charset="0"/>
                      </a:rPr>
                      <m:t> </m:t>
                    </m:r>
                  </m:oMath>
                </a14:m>
                <a:r>
                  <a:rPr kumimoji="1" lang="en-US" altLang="zh-HK" sz="2000" dirty="0"/>
                  <a:t>of the peak positions </a:t>
                </a:r>
                <a14:m>
                  <m:oMath xmlns:m="http://schemas.openxmlformats.org/officeDocument/2006/math">
                    <m:r>
                      <a:rPr kumimoji="1" lang="en-US" altLang="zh-HK" sz="2000" i="1" dirty="0" smtClean="0">
                        <a:latin typeface="Cambria Math" panose="02040503050406030204" pitchFamily="18" charset="0"/>
                      </a:rPr>
                      <m:t> </m:t>
                    </m:r>
                    <m:sSub>
                      <m:sSubPr>
                        <m:ctrlPr>
                          <a:rPr kumimoji="1" lang="en-US" altLang="zh-HK" sz="2000" i="1" dirty="0" err="1">
                            <a:latin typeface="Cambria Math" panose="02040503050406030204" pitchFamily="18" charset="0"/>
                          </a:rPr>
                        </m:ctrlPr>
                      </m:sSubPr>
                      <m:e>
                        <m:acc>
                          <m:accPr>
                            <m:chr m:val="̂"/>
                            <m:ctrlPr>
                              <a:rPr kumimoji="1" lang="en-US" altLang="zh-HK" sz="2000" b="0" i="1" dirty="0" smtClean="0">
                                <a:latin typeface="Cambria Math" panose="02040503050406030204" pitchFamily="18" charset="0"/>
                              </a:rPr>
                            </m:ctrlPr>
                          </m:accPr>
                          <m:e>
                            <m:r>
                              <a:rPr kumimoji="1" lang="en-US" altLang="zh-HK" sz="2000" i="1" dirty="0" err="1">
                                <a:latin typeface="Cambria Math" panose="02040503050406030204" pitchFamily="18" charset="0"/>
                              </a:rPr>
                              <m:t>𝑠</m:t>
                            </m:r>
                          </m:e>
                        </m:acc>
                      </m:e>
                      <m:sub>
                        <m:r>
                          <a:rPr kumimoji="1" lang="en-US" altLang="zh-HK" sz="2000" i="1" dirty="0" err="1" smtClean="0">
                            <a:latin typeface="Cambria Math" panose="02040503050406030204" pitchFamily="18" charset="0"/>
                          </a:rPr>
                          <m:t>𝑚</m:t>
                        </m:r>
                      </m:sub>
                    </m:sSub>
                    <m:r>
                      <a:rPr kumimoji="1" lang="en-US" altLang="zh-HK" sz="2000" i="1" dirty="0" smtClean="0">
                        <a:latin typeface="Cambria Math" panose="02040503050406030204" pitchFamily="18" charset="0"/>
                      </a:rPr>
                      <m:t> </m:t>
                    </m:r>
                  </m:oMath>
                </a14:m>
                <a:r>
                  <a:rPr kumimoji="1" lang="en-US" altLang="zh-HK" sz="2000" dirty="0"/>
                  <a:t>can be found.</a:t>
                </a:r>
              </a:p>
              <a:p>
                <a:endParaRPr kumimoji="1" lang="zh-HK" altLang="en-US" sz="2000" dirty="0"/>
              </a:p>
            </p:txBody>
          </p:sp>
        </mc:Choice>
        <mc:Fallback>
          <p:sp>
            <p:nvSpPr>
              <p:cNvPr id="2" name="文字方塊 1">
                <a:extLst>
                  <a:ext uri="{FF2B5EF4-FFF2-40B4-BE49-F238E27FC236}">
                    <a16:creationId xmlns:a16="http://schemas.microsoft.com/office/drawing/2014/main" id="{E2367BAD-8D4F-4A46-A56B-DDD47EA46ED5}"/>
                  </a:ext>
                </a:extLst>
              </p:cNvPr>
              <p:cNvSpPr txBox="1">
                <a:spLocks noRot="1" noChangeAspect="1" noMove="1" noResize="1" noEditPoints="1" noAdjustHandles="1" noChangeArrowheads="1" noChangeShapeType="1" noTextEdit="1"/>
              </p:cNvSpPr>
              <p:nvPr/>
            </p:nvSpPr>
            <p:spPr>
              <a:xfrm>
                <a:off x="2016581" y="31607760"/>
                <a:ext cx="11597819" cy="2592120"/>
              </a:xfrm>
              <a:prstGeom prst="rect">
                <a:avLst/>
              </a:prstGeom>
              <a:blipFill>
                <a:blip r:embed="rId10"/>
                <a:stretch>
                  <a:fillRect l="-547" t="-976" r="-1532"/>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2171861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TotalTime>
  <Words>551</Words>
  <Application>Microsoft Macintosh PowerPoint</Application>
  <PresentationFormat>自訂</PresentationFormat>
  <Paragraphs>14</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Cambria Math</vt:lpstr>
      <vt:lpstr>Office Theme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HKUST, Library Guest Login</dc:creator>
  <cp:lastModifiedBy>maxiangyu</cp:lastModifiedBy>
  <cp:revision>33</cp:revision>
  <dcterms:created xsi:type="dcterms:W3CDTF">2019-08-11T07:34:04Z</dcterms:created>
  <dcterms:modified xsi:type="dcterms:W3CDTF">2019-08-12T14:34:18Z</dcterms:modified>
</cp:coreProperties>
</file>