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82" r:id="rId5"/>
    <p:sldId id="262" r:id="rId6"/>
    <p:sldId id="263" r:id="rId7"/>
    <p:sldId id="264" r:id="rId8"/>
    <p:sldId id="265" r:id="rId9"/>
    <p:sldId id="288" r:id="rId10"/>
    <p:sldId id="283" r:id="rId11"/>
    <p:sldId id="260" r:id="rId12"/>
    <p:sldId id="261" r:id="rId13"/>
    <p:sldId id="286" r:id="rId14"/>
    <p:sldId id="267" r:id="rId15"/>
    <p:sldId id="287" r:id="rId16"/>
    <p:sldId id="268" r:id="rId17"/>
    <p:sldId id="269" r:id="rId18"/>
    <p:sldId id="274" r:id="rId19"/>
    <p:sldId id="275" r:id="rId20"/>
    <p:sldId id="276" r:id="rId21"/>
    <p:sldId id="277" r:id="rId22"/>
    <p:sldId id="270" r:id="rId23"/>
    <p:sldId id="271" r:id="rId24"/>
    <p:sldId id="272" r:id="rId25"/>
    <p:sldId id="284" r:id="rId26"/>
    <p:sldId id="273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90204" autoAdjust="0"/>
  </p:normalViewPr>
  <p:slideViewPr>
    <p:cSldViewPr snapToGrid="0">
      <p:cViewPr varScale="1">
        <p:scale>
          <a:sx n="115" d="100"/>
          <a:sy n="115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shan YAN" userId="S::cyanae@connect.ust.hk::45866815-ff24-4c52-8f3f-08f965a74cb4" providerId="AD" clId="Web-{0198244E-27C7-41D0-B42E-3AD1C84B4AA1}"/>
    <pc:docChg chg="modSld">
      <pc:chgData name="Caishan YAN" userId="S::cyanae@connect.ust.hk::45866815-ff24-4c52-8f3f-08f965a74cb4" providerId="AD" clId="Web-{0198244E-27C7-41D0-B42E-3AD1C84B4AA1}" dt="2018-12-24T08:53:29.020" v="40" actId="20577"/>
      <pc:docMkLst>
        <pc:docMk/>
      </pc:docMkLst>
      <pc:sldChg chg="modSp">
        <pc:chgData name="Caishan YAN" userId="S::cyanae@connect.ust.hk::45866815-ff24-4c52-8f3f-08f965a74cb4" providerId="AD" clId="Web-{0198244E-27C7-41D0-B42E-3AD1C84B4AA1}" dt="2018-12-24T08:28:46.244" v="2" actId="1076"/>
        <pc:sldMkLst>
          <pc:docMk/>
          <pc:sldMk cId="4134460833" sldId="256"/>
        </pc:sldMkLst>
        <pc:picChg chg="mod">
          <ac:chgData name="Caishan YAN" userId="S::cyanae@connect.ust.hk::45866815-ff24-4c52-8f3f-08f965a74cb4" providerId="AD" clId="Web-{0198244E-27C7-41D0-B42E-3AD1C84B4AA1}" dt="2018-12-24T08:28:46.244" v="2" actId="1076"/>
          <ac:picMkLst>
            <pc:docMk/>
            <pc:sldMk cId="4134460833" sldId="256"/>
            <ac:picMk id="6" creationId="{00000000-0000-0000-0000-000000000000}"/>
          </ac:picMkLst>
        </pc:picChg>
      </pc:sldChg>
      <pc:sldChg chg="modSp">
        <pc:chgData name="Caishan YAN" userId="S::cyanae@connect.ust.hk::45866815-ff24-4c52-8f3f-08f965a74cb4" providerId="AD" clId="Web-{0198244E-27C7-41D0-B42E-3AD1C84B4AA1}" dt="2018-12-24T08:53:29.020" v="39" actId="20577"/>
        <pc:sldMkLst>
          <pc:docMk/>
          <pc:sldMk cId="2355504078" sldId="279"/>
        </pc:sldMkLst>
        <pc:spChg chg="mod">
          <ac:chgData name="Caishan YAN" userId="S::cyanae@connect.ust.hk::45866815-ff24-4c52-8f3f-08f965a74cb4" providerId="AD" clId="Web-{0198244E-27C7-41D0-B42E-3AD1C84B4AA1}" dt="2018-12-24T08:53:29.020" v="39" actId="20577"/>
          <ac:spMkLst>
            <pc:docMk/>
            <pc:sldMk cId="2355504078" sldId="27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AB476-B5A0-4332-9AAB-2F8DCE3A07F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90561-74B9-43B7-8A65-65A69FAE0754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Academic Research</a:t>
          </a:r>
        </a:p>
      </dgm:t>
    </dgm:pt>
    <dgm:pt modelId="{F58F4921-55C8-4F54-83A5-348B21C5A98A}" type="parTrans" cxnId="{3D9DA2F8-C998-4A5E-9E27-B5A79F7034DA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79A6DDA3-3C75-41C5-8AE2-A659D74D0A68}" type="sibTrans" cxnId="{3D9DA2F8-C998-4A5E-9E27-B5A79F7034DA}">
      <dgm:prSet/>
      <dgm:spPr>
        <a:solidFill>
          <a:srgbClr val="00B0F0"/>
        </a:solidFill>
      </dgm:spPr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08B46140-767D-4621-AECE-2E9DED607DBF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GTA duties*</a:t>
          </a:r>
        </a:p>
      </dgm:t>
    </dgm:pt>
    <dgm:pt modelId="{4375F9C4-E664-4A1D-8D55-DC444B02922C}" type="parTrans" cxnId="{DDFBC940-B9ED-46D2-8C90-13E9F04542B0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14CCC8BA-B13D-41B1-A100-E8ECDCB8E74D}" type="sibTrans" cxnId="{DDFBC940-B9ED-46D2-8C90-13E9F04542B0}">
      <dgm:prSet/>
      <dgm:spPr>
        <a:solidFill>
          <a:srgbClr val="00B0F0"/>
        </a:solidFill>
      </dgm:spPr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C9B66AF8-C282-425E-AF2E-A7AA086AD34E}" type="pres">
      <dgm:prSet presAssocID="{665AB476-B5A0-4332-9AAB-2F8DCE3A07F9}" presName="cycle" presStyleCnt="0">
        <dgm:presLayoutVars>
          <dgm:dir/>
          <dgm:resizeHandles val="exact"/>
        </dgm:presLayoutVars>
      </dgm:prSet>
      <dgm:spPr/>
    </dgm:pt>
    <dgm:pt modelId="{770B12F4-5CB4-4CAC-B09C-556ACB87FCA9}" type="pres">
      <dgm:prSet presAssocID="{F6590561-74B9-43B7-8A65-65A69FAE0754}" presName="node" presStyleLbl="node1" presStyleIdx="0" presStyleCnt="2">
        <dgm:presLayoutVars>
          <dgm:bulletEnabled val="1"/>
        </dgm:presLayoutVars>
      </dgm:prSet>
      <dgm:spPr/>
    </dgm:pt>
    <dgm:pt modelId="{39905568-CCB1-48E5-8033-51B2F44F308B}" type="pres">
      <dgm:prSet presAssocID="{79A6DDA3-3C75-41C5-8AE2-A659D74D0A68}" presName="sibTrans" presStyleLbl="sibTrans2D1" presStyleIdx="0" presStyleCnt="2" custScaleX="71806" custScaleY="60771" custLinFactY="798" custLinFactNeighborX="5352" custLinFactNeighborY="100000"/>
      <dgm:spPr/>
    </dgm:pt>
    <dgm:pt modelId="{F62B67A3-E163-4BA3-90D2-88B173477881}" type="pres">
      <dgm:prSet presAssocID="{79A6DDA3-3C75-41C5-8AE2-A659D74D0A68}" presName="connectorText" presStyleLbl="sibTrans2D1" presStyleIdx="0" presStyleCnt="2"/>
      <dgm:spPr/>
    </dgm:pt>
    <dgm:pt modelId="{C31CA356-7FE2-4F3A-9DE2-E89CF4418E06}" type="pres">
      <dgm:prSet presAssocID="{08B46140-767D-4621-AECE-2E9DED607DBF}" presName="node" presStyleLbl="node1" presStyleIdx="1" presStyleCnt="2">
        <dgm:presLayoutVars>
          <dgm:bulletEnabled val="1"/>
        </dgm:presLayoutVars>
      </dgm:prSet>
      <dgm:spPr/>
    </dgm:pt>
    <dgm:pt modelId="{571C98A3-EA7B-4D60-8067-6D3365D387FA}" type="pres">
      <dgm:prSet presAssocID="{14CCC8BA-B13D-41B1-A100-E8ECDCB8E74D}" presName="sibTrans" presStyleLbl="sibTrans2D1" presStyleIdx="1" presStyleCnt="2" custScaleX="71806" custScaleY="60771" custLinFactNeighborX="-5352" custLinFactNeighborY="-96401"/>
      <dgm:spPr/>
    </dgm:pt>
    <dgm:pt modelId="{3D43A9EF-9A59-4622-B800-58A4AAE754E9}" type="pres">
      <dgm:prSet presAssocID="{14CCC8BA-B13D-41B1-A100-E8ECDCB8E74D}" presName="connectorText" presStyleLbl="sibTrans2D1" presStyleIdx="1" presStyleCnt="2"/>
      <dgm:spPr/>
    </dgm:pt>
  </dgm:ptLst>
  <dgm:cxnLst>
    <dgm:cxn modelId="{F36E1A0A-9E74-4FC1-B631-E98AF39167E0}" type="presOf" srcId="{14CCC8BA-B13D-41B1-A100-E8ECDCB8E74D}" destId="{571C98A3-EA7B-4D60-8067-6D3365D387FA}" srcOrd="0" destOrd="0" presId="urn:microsoft.com/office/officeart/2005/8/layout/cycle2"/>
    <dgm:cxn modelId="{DDFBC940-B9ED-46D2-8C90-13E9F04542B0}" srcId="{665AB476-B5A0-4332-9AAB-2F8DCE3A07F9}" destId="{08B46140-767D-4621-AECE-2E9DED607DBF}" srcOrd="1" destOrd="0" parTransId="{4375F9C4-E664-4A1D-8D55-DC444B02922C}" sibTransId="{14CCC8BA-B13D-41B1-A100-E8ECDCB8E74D}"/>
    <dgm:cxn modelId="{620A487E-4C44-4141-8688-339883180B5E}" type="presOf" srcId="{79A6DDA3-3C75-41C5-8AE2-A659D74D0A68}" destId="{F62B67A3-E163-4BA3-90D2-88B173477881}" srcOrd="1" destOrd="0" presId="urn:microsoft.com/office/officeart/2005/8/layout/cycle2"/>
    <dgm:cxn modelId="{B77D1297-13E8-431D-9B72-0021E8D56AA3}" type="presOf" srcId="{14CCC8BA-B13D-41B1-A100-E8ECDCB8E74D}" destId="{3D43A9EF-9A59-4622-B800-58A4AAE754E9}" srcOrd="1" destOrd="0" presId="urn:microsoft.com/office/officeart/2005/8/layout/cycle2"/>
    <dgm:cxn modelId="{1F852F9A-3295-42A5-B4A2-966352BAC218}" type="presOf" srcId="{F6590561-74B9-43B7-8A65-65A69FAE0754}" destId="{770B12F4-5CB4-4CAC-B09C-556ACB87FCA9}" srcOrd="0" destOrd="0" presId="urn:microsoft.com/office/officeart/2005/8/layout/cycle2"/>
    <dgm:cxn modelId="{91DCC0A1-EBFB-499D-8531-1F5D00C3646F}" type="presOf" srcId="{665AB476-B5A0-4332-9AAB-2F8DCE3A07F9}" destId="{C9B66AF8-C282-425E-AF2E-A7AA086AD34E}" srcOrd="0" destOrd="0" presId="urn:microsoft.com/office/officeart/2005/8/layout/cycle2"/>
    <dgm:cxn modelId="{0C253EF0-F576-4C79-BCF7-9A3AFCACA92A}" type="presOf" srcId="{79A6DDA3-3C75-41C5-8AE2-A659D74D0A68}" destId="{39905568-CCB1-48E5-8033-51B2F44F308B}" srcOrd="0" destOrd="0" presId="urn:microsoft.com/office/officeart/2005/8/layout/cycle2"/>
    <dgm:cxn modelId="{8F5BE4F2-187B-4711-B974-B78F34868B14}" type="presOf" srcId="{08B46140-767D-4621-AECE-2E9DED607DBF}" destId="{C31CA356-7FE2-4F3A-9DE2-E89CF4418E06}" srcOrd="0" destOrd="0" presId="urn:microsoft.com/office/officeart/2005/8/layout/cycle2"/>
    <dgm:cxn modelId="{3D9DA2F8-C998-4A5E-9E27-B5A79F7034DA}" srcId="{665AB476-B5A0-4332-9AAB-2F8DCE3A07F9}" destId="{F6590561-74B9-43B7-8A65-65A69FAE0754}" srcOrd="0" destOrd="0" parTransId="{F58F4921-55C8-4F54-83A5-348B21C5A98A}" sibTransId="{79A6DDA3-3C75-41C5-8AE2-A659D74D0A68}"/>
    <dgm:cxn modelId="{4AD74D90-5AAA-4CEC-966B-D245FC90171D}" type="presParOf" srcId="{C9B66AF8-C282-425E-AF2E-A7AA086AD34E}" destId="{770B12F4-5CB4-4CAC-B09C-556ACB87FCA9}" srcOrd="0" destOrd="0" presId="urn:microsoft.com/office/officeart/2005/8/layout/cycle2"/>
    <dgm:cxn modelId="{654820F8-3120-4090-BB81-4E6712C3305D}" type="presParOf" srcId="{C9B66AF8-C282-425E-AF2E-A7AA086AD34E}" destId="{39905568-CCB1-48E5-8033-51B2F44F308B}" srcOrd="1" destOrd="0" presId="urn:microsoft.com/office/officeart/2005/8/layout/cycle2"/>
    <dgm:cxn modelId="{2DA9C01C-4F3D-4481-AEDC-D1CB6678AE7F}" type="presParOf" srcId="{39905568-CCB1-48E5-8033-51B2F44F308B}" destId="{F62B67A3-E163-4BA3-90D2-88B173477881}" srcOrd="0" destOrd="0" presId="urn:microsoft.com/office/officeart/2005/8/layout/cycle2"/>
    <dgm:cxn modelId="{B7A24112-B80F-4E8C-9688-43F2CBAFC62F}" type="presParOf" srcId="{C9B66AF8-C282-425E-AF2E-A7AA086AD34E}" destId="{C31CA356-7FE2-4F3A-9DE2-E89CF4418E06}" srcOrd="2" destOrd="0" presId="urn:microsoft.com/office/officeart/2005/8/layout/cycle2"/>
    <dgm:cxn modelId="{6C3B3F24-8F9E-4BBF-B255-DBE3E515FFA2}" type="presParOf" srcId="{C9B66AF8-C282-425E-AF2E-A7AA086AD34E}" destId="{571C98A3-EA7B-4D60-8067-6D3365D387FA}" srcOrd="3" destOrd="0" presId="urn:microsoft.com/office/officeart/2005/8/layout/cycle2"/>
    <dgm:cxn modelId="{E2C62E3E-73ED-4966-B6B1-B9E778EFBDAE}" type="presParOf" srcId="{571C98A3-EA7B-4D60-8067-6D3365D387FA}" destId="{3D43A9EF-9A59-4622-B800-58A4AAE754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12F4-5CB4-4CAC-B09C-556ACB87FCA9}">
      <dsp:nvSpPr>
        <dsp:cNvPr id="0" name=""/>
        <dsp:cNvSpPr/>
      </dsp:nvSpPr>
      <dsp:spPr>
        <a:xfrm>
          <a:off x="1079" y="453590"/>
          <a:ext cx="1946163" cy="1946163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Academic Research</a:t>
          </a:r>
        </a:p>
      </dsp:txBody>
      <dsp:txXfrm>
        <a:off x="286088" y="738599"/>
        <a:ext cx="1376145" cy="1376145"/>
      </dsp:txXfrm>
    </dsp:sp>
    <dsp:sp modelId="{39905568-CCB1-48E5-8033-51B2F44F308B}">
      <dsp:nvSpPr>
        <dsp:cNvPr id="0" name=""/>
        <dsp:cNvSpPr/>
      </dsp:nvSpPr>
      <dsp:spPr>
        <a:xfrm>
          <a:off x="2031392" y="969461"/>
          <a:ext cx="870936" cy="3991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2031392" y="1049293"/>
        <a:ext cx="751187" cy="239498"/>
      </dsp:txXfrm>
    </dsp:sp>
    <dsp:sp modelId="{C31CA356-7FE2-4F3A-9DE2-E89CF4418E06}">
      <dsp:nvSpPr>
        <dsp:cNvPr id="0" name=""/>
        <dsp:cNvSpPr/>
      </dsp:nvSpPr>
      <dsp:spPr>
        <a:xfrm>
          <a:off x="2925303" y="453590"/>
          <a:ext cx="1946163" cy="1946163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GTA duties*</a:t>
          </a:r>
        </a:p>
      </dsp:txBody>
      <dsp:txXfrm>
        <a:off x="3210312" y="738599"/>
        <a:ext cx="1376145" cy="1376145"/>
      </dsp:txXfrm>
    </dsp:sp>
    <dsp:sp modelId="{571C98A3-EA7B-4D60-8067-6D3365D387FA}">
      <dsp:nvSpPr>
        <dsp:cNvPr id="0" name=""/>
        <dsp:cNvSpPr/>
      </dsp:nvSpPr>
      <dsp:spPr>
        <a:xfrm rot="10800000">
          <a:off x="1970218" y="1513600"/>
          <a:ext cx="870936" cy="3991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 rot="10800000">
        <a:off x="2089967" y="1593432"/>
        <a:ext cx="751187" cy="23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3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5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2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3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5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3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7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1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3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8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8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027B3-E422-4FB4-A30F-7703BF5CDC7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21A655-0772-4132-B995-6F545CDF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8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ys.ust.hk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Physics%20Department%20GTA%20briefing%202018%20Fall.ppt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7229" y="2068946"/>
            <a:ext cx="6213765" cy="755840"/>
          </a:xfrm>
        </p:spPr>
        <p:txBody>
          <a:bodyPr>
            <a:normAutofit fontScale="90000"/>
          </a:bodyPr>
          <a:lstStyle/>
          <a:p>
            <a:br>
              <a:rPr lang="en-US" altLang="zh-CN" sz="3200" u="sng" cap="none" dirty="0">
                <a:solidFill>
                  <a:srgbClr val="FFFF00"/>
                </a:solidFill>
              </a:rPr>
            </a:br>
            <a:r>
              <a:rPr lang="en-US" altLang="zh-CN" cap="none" dirty="0"/>
              <a:t>GTA Briefing and Lab Safety</a:t>
            </a:r>
            <a:endParaRPr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7953" y="3488265"/>
            <a:ext cx="3149600" cy="1405467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Ma </a:t>
            </a:r>
            <a:r>
              <a:rPr lang="en-US" altLang="zh-CN" cap="none" dirty="0" err="1"/>
              <a:t>Xiangyu</a:t>
            </a:r>
            <a:endParaRPr lang="en-US" altLang="zh-CN" cap="none" dirty="0"/>
          </a:p>
          <a:p>
            <a:pPr algn="ctr"/>
            <a:r>
              <a:rPr lang="en-US" altLang="zh-CN" cap="none" dirty="0"/>
              <a:t>TAC of Physics Department</a:t>
            </a:r>
          </a:p>
          <a:p>
            <a:pPr algn="ctr"/>
            <a:r>
              <a:rPr lang="en-US" altLang="zh-CN" cap="none" dirty="0"/>
              <a:t>20 Aug 2019</a:t>
            </a:r>
            <a:endParaRPr lang="zh-CN" altLang="en-US" cap="none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62612" flipH="1">
            <a:off x="99004" y="310878"/>
            <a:ext cx="4338259" cy="68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PART I</a:t>
            </a: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Get to know each other</a:t>
            </a:r>
          </a:p>
          <a:p>
            <a:r>
              <a:rPr lang="en-US" altLang="zh-CN" dirty="0"/>
              <a:t>Introduce the roles and responsibilities of GTAs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Academic study in physics department</a:t>
            </a:r>
          </a:p>
        </p:txBody>
      </p:sp>
    </p:spTree>
    <p:extLst>
      <p:ext uri="{BB962C8B-B14F-4D97-AF65-F5344CB8AC3E}">
        <p14:creationId xmlns:p14="http://schemas.microsoft.com/office/powerpoint/2010/main" val="169579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514643" y="2229853"/>
            <a:ext cx="5944935" cy="325654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Teaching network </a:t>
            </a:r>
            <a:endParaRPr lang="zh-CN" altLang="en-US" dirty="0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3" y="2643109"/>
            <a:ext cx="5208334" cy="2580599"/>
          </a:xfrm>
        </p:spPr>
      </p:pic>
      <p:sp>
        <p:nvSpPr>
          <p:cNvPr id="3" name="圆角矩形 2"/>
          <p:cNvSpPr/>
          <p:nvPr/>
        </p:nvSpPr>
        <p:spPr>
          <a:xfrm>
            <a:off x="5396248" y="2668867"/>
            <a:ext cx="643944" cy="43494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253354" y="3640656"/>
            <a:ext cx="643944" cy="43494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19302" y="3675486"/>
            <a:ext cx="80643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HK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GTAs</a:t>
            </a:r>
            <a:endParaRPr lang="zh-HK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43400" y="3640655"/>
            <a:ext cx="725192" cy="43494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TAC – Teaching Assistant Coordinator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What does TAC do?</a:t>
            </a:r>
          </a:p>
          <a:p>
            <a:pPr marL="457200" lvl="1" indent="0">
              <a:buNone/>
            </a:pPr>
            <a:r>
              <a:rPr lang="en-US" altLang="zh-CN" dirty="0"/>
              <a:t>--- Provide assistance to GTAs</a:t>
            </a:r>
          </a:p>
          <a:p>
            <a:pPr marL="457200" lvl="1" indent="0">
              <a:buNone/>
            </a:pPr>
            <a:r>
              <a:rPr lang="en-US" altLang="zh-CN" dirty="0"/>
              <a:t>--- Conduct evaluation on GTAs’ performance</a:t>
            </a:r>
          </a:p>
          <a:p>
            <a:pPr marL="457200" lvl="1" indent="0">
              <a:buNone/>
            </a:pPr>
            <a:r>
              <a:rPr lang="en-US" altLang="zh-CN" dirty="0"/>
              <a:t>--- Communicate between department and GTAs</a:t>
            </a:r>
          </a:p>
          <a:p>
            <a:pPr marL="457200" lvl="1" indent="0">
              <a:buNone/>
            </a:pPr>
            <a:r>
              <a:rPr lang="en-US" altLang="zh-CN" dirty="0"/>
              <a:t>--- Hold departmental GTA activities</a:t>
            </a:r>
          </a:p>
          <a:p>
            <a:endParaRPr lang="zh-CN" altLang="en-US" dirty="0"/>
          </a:p>
        </p:txBody>
      </p:sp>
      <p:pic>
        <p:nvPicPr>
          <p:cNvPr id="4" name="Picture 1" descr="D:\Program files\793028059\FileRecv\MobileFile\IMG_306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1" y="4111214"/>
            <a:ext cx="2781091" cy="207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96" y="4111214"/>
            <a:ext cx="2845396" cy="21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GTA – Graduate Teaching Assistant </a:t>
            </a:r>
            <a:r>
              <a:rPr lang="en-US" altLang="zh-CN" cap="none" dirty="0">
                <a:solidFill>
                  <a:schemeClr val="tx2">
                    <a:lumMod val="75000"/>
                  </a:schemeClr>
                </a:solidFill>
              </a:rPr>
              <a:t>(Old name: TA)</a:t>
            </a:r>
            <a:endParaRPr lang="zh-CN" altLang="en-US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As a PG student in UST: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2923248"/>
              </p:ext>
            </p:extLst>
          </p:nvPr>
        </p:nvGraphicFramePr>
        <p:xfrm>
          <a:off x="2210832" y="2530025"/>
          <a:ext cx="4872547" cy="285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31401" y="5401994"/>
            <a:ext cx="625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In physics dept., GTA is compulsory for every RPG (MPhil, PhD).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8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Required for all GTAs</a:t>
            </a:r>
          </a:p>
          <a:p>
            <a:endParaRPr lang="en-US" altLang="zh-CN" dirty="0"/>
          </a:p>
          <a:p>
            <a:r>
              <a:rPr lang="en-US" altLang="zh-CN" dirty="0"/>
              <a:t>For non-local graduates:</a:t>
            </a:r>
          </a:p>
          <a:p>
            <a:pPr marL="457200" lvl="1" indent="0">
              <a:buNone/>
            </a:pPr>
            <a:r>
              <a:rPr lang="en-US" altLang="zh-CN" dirty="0"/>
              <a:t>GTA trainings in 1</a:t>
            </a:r>
            <a:r>
              <a:rPr lang="en-US" altLang="zh-CN" baseline="30000" dirty="0"/>
              <a:t>st</a:t>
            </a:r>
            <a:r>
              <a:rPr lang="en-US" altLang="zh-CN" dirty="0"/>
              <a:t> semester (workshops provided by CEI),</a:t>
            </a:r>
          </a:p>
          <a:p>
            <a:pPr marL="457200" lvl="1" indent="0">
              <a:buNone/>
            </a:pPr>
            <a:r>
              <a:rPr lang="en-US" altLang="zh-CN" dirty="0"/>
              <a:t>Start GTA duties from 2</a:t>
            </a:r>
            <a:r>
              <a:rPr lang="en-US" altLang="zh-CN" baseline="30000" dirty="0"/>
              <a:t>nd</a:t>
            </a:r>
            <a:r>
              <a:rPr lang="en-US" altLang="zh-CN" dirty="0"/>
              <a:t> semester.</a:t>
            </a:r>
          </a:p>
          <a:p>
            <a:r>
              <a:rPr lang="en-US" altLang="zh-CN" dirty="0"/>
              <a:t>For local graduates:</a:t>
            </a:r>
          </a:p>
          <a:p>
            <a:pPr marL="457200" lvl="1" indent="0">
              <a:buNone/>
            </a:pPr>
            <a:r>
              <a:rPr lang="en-US" altLang="zh-CN" dirty="0"/>
              <a:t>Start GTA duties from 1</a:t>
            </a:r>
            <a:r>
              <a:rPr lang="en-US" altLang="zh-CN" baseline="30000" dirty="0"/>
              <a:t>st</a:t>
            </a:r>
            <a:r>
              <a:rPr lang="en-US" altLang="zh-CN" dirty="0"/>
              <a:t> semester.</a:t>
            </a:r>
          </a:p>
          <a:p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GTA Training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57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Major duties include</a:t>
            </a:r>
            <a:r>
              <a:rPr lang="zh-CN" altLang="en-US" dirty="0"/>
              <a:t>*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Conducting tutorials &amp; lab sessions</a:t>
            </a:r>
          </a:p>
          <a:p>
            <a:pPr lvl="1"/>
            <a:r>
              <a:rPr lang="en-US" altLang="zh-CN" dirty="0"/>
              <a:t>Marking and grading assignments, examinations or lab books</a:t>
            </a:r>
          </a:p>
          <a:p>
            <a:pPr lvl="1"/>
            <a:r>
              <a:rPr lang="en-US" altLang="zh-CN" dirty="0"/>
              <a:t>Preparing course materials e.g. notes &amp; solutions etc.</a:t>
            </a:r>
          </a:p>
          <a:p>
            <a:pPr lvl="1"/>
            <a:r>
              <a:rPr lang="en-US" altLang="zh-CN" dirty="0"/>
              <a:t>Maintaining course website</a:t>
            </a:r>
          </a:p>
          <a:p>
            <a:pPr lvl="1"/>
            <a:r>
              <a:rPr lang="en-US" altLang="zh-CN" dirty="0"/>
              <a:t>Performing administrative work</a:t>
            </a:r>
          </a:p>
          <a:p>
            <a:pPr lvl="1"/>
            <a:r>
              <a:rPr lang="en-US" altLang="zh-CN" dirty="0"/>
              <a:t>Help with the demonstrations in class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 Varies with courses.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GTA duties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0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as a GTA</a:t>
            </a:r>
            <a:endParaRPr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" y="2065868"/>
            <a:ext cx="8229600" cy="1433688"/>
          </a:xfrm>
          <a:prstGeom prst="rect">
            <a:avLst/>
          </a:prstGeom>
          <a:noFill/>
          <a:ln w="19050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45720" rIns="45720" anchor="b"/>
          <a:lstStyle>
            <a:lvl1pPr marL="571500" indent="-5715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Century Gothic" pitchFamily="34" charset="0"/>
              <a:buAutoNum type="romanUcPeriod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Get confirmation of GTA assignment from our department</a:t>
            </a:r>
          </a:p>
          <a:p>
            <a:pPr eaLnBrk="1" hangingPunct="1">
              <a:spcBef>
                <a:spcPct val="0"/>
              </a:spcBef>
              <a:buClrTx/>
              <a:buFont typeface="Century Gothic" pitchFamily="34" charset="0"/>
              <a:buAutoNum type="romanUcPeriod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Century Gothic" pitchFamily="34" charset="0"/>
              <a:buAutoNum type="romanU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Contact the course instructor to seek for course requirement (GTAs’ duties)</a:t>
            </a:r>
          </a:p>
          <a:p>
            <a:pPr eaLnBrk="1" hangingPunct="1">
              <a:spcBef>
                <a:spcPct val="0"/>
              </a:spcBef>
              <a:buClrTx/>
              <a:buFont typeface="Century Gothic" pitchFamily="34" charset="0"/>
              <a:buAutoNum type="romanUcPeriod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32555" y="3340099"/>
            <a:ext cx="76723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b"/>
          <a:lstStyle>
            <a:lvl1pPr marL="261938" indent="-261938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 marL="819150" indent="-282575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>
                <a:srgbClr val="262626"/>
              </a:buClr>
              <a:buSzPct val="80000"/>
              <a:buNone/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examples: </a:t>
            </a:r>
          </a:p>
          <a:p>
            <a:pPr lvl="1" eaLnBrk="1" hangingPunct="1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Are you required to attend lectures?</a:t>
            </a:r>
          </a:p>
          <a:p>
            <a:pPr lvl="1" eaLnBrk="1" hangingPunct="1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 you need to assist the course instructor to prepare teaching materials or maintaining course website?</a:t>
            </a:r>
          </a:p>
          <a:p>
            <a:pPr lvl="1" eaLnBrk="1" hangingPunct="1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 you meet with the course instructor regularly?</a:t>
            </a:r>
          </a:p>
        </p:txBody>
      </p:sp>
    </p:spTree>
    <p:extLst>
      <p:ext uri="{BB962C8B-B14F-4D97-AF65-F5344CB8AC3E}">
        <p14:creationId xmlns:p14="http://schemas.microsoft.com/office/powerpoint/2010/main" val="2059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I do?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——Marking and grading on Assignments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solutions for assignments</a:t>
            </a:r>
          </a:p>
          <a:p>
            <a:endParaRPr lang="en-US" altLang="zh-CN" dirty="0"/>
          </a:p>
          <a:p>
            <a:r>
              <a:rPr lang="en-US" altLang="zh-CN" dirty="0"/>
              <a:t>Prepare the marking scheme</a:t>
            </a:r>
          </a:p>
          <a:p>
            <a:endParaRPr lang="en-US" altLang="zh-CN" dirty="0"/>
          </a:p>
          <a:p>
            <a:r>
              <a:rPr lang="en-US" altLang="zh-CN" dirty="0"/>
              <a:t>Mark and grade the assignments consistently according to the marking scheme</a:t>
            </a:r>
          </a:p>
          <a:p>
            <a:endParaRPr lang="en-US" altLang="zh-CN" dirty="0"/>
          </a:p>
          <a:p>
            <a:r>
              <a:rPr lang="en-US" altLang="zh-CN" dirty="0"/>
              <a:t>Team work between GTAs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I do?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——Examinations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Invigilate during examinations</a:t>
            </a:r>
          </a:p>
          <a:p>
            <a:endParaRPr lang="en-US" altLang="zh-CN" dirty="0"/>
          </a:p>
          <a:p>
            <a:r>
              <a:rPr lang="en-US" altLang="zh-CN" dirty="0"/>
              <a:t>Prepare solutions for examinations</a:t>
            </a:r>
          </a:p>
          <a:p>
            <a:endParaRPr lang="en-US" altLang="zh-CN" dirty="0"/>
          </a:p>
          <a:p>
            <a:r>
              <a:rPr lang="en-US" altLang="zh-CN" dirty="0"/>
              <a:t>Prepare the marking scheme</a:t>
            </a:r>
          </a:p>
          <a:p>
            <a:endParaRPr lang="en-US" altLang="zh-CN" dirty="0"/>
          </a:p>
          <a:p>
            <a:r>
              <a:rPr lang="en-US" altLang="zh-CN" dirty="0"/>
              <a:t>Mark the exam paper consistently according to the marking scheme</a:t>
            </a:r>
          </a:p>
        </p:txBody>
      </p:sp>
    </p:spTree>
    <p:extLst>
      <p:ext uri="{BB962C8B-B14F-4D97-AF65-F5344CB8AC3E}">
        <p14:creationId xmlns:p14="http://schemas.microsoft.com/office/powerpoint/2010/main" val="308660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I do?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Outside classes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 consultation service to students, </a:t>
            </a:r>
          </a:p>
          <a:p>
            <a:pPr marL="457200" lvl="1" indent="0">
              <a:buNone/>
            </a:pPr>
            <a:r>
              <a:rPr lang="en-US" altLang="zh-CN" dirty="0"/>
              <a:t>for example, answering students’ questions…</a:t>
            </a:r>
          </a:p>
          <a:p>
            <a:endParaRPr lang="en-US" altLang="zh-CN" dirty="0"/>
          </a:p>
          <a:p>
            <a:r>
              <a:rPr lang="en-US" altLang="zh-CN" dirty="0"/>
              <a:t>Carry out administrative work </a:t>
            </a:r>
          </a:p>
          <a:p>
            <a:pPr marL="457200" lvl="1" indent="0">
              <a:buNone/>
            </a:pPr>
            <a:r>
              <a:rPr lang="en-US" altLang="zh-CN" dirty="0"/>
              <a:t>such as recording the marks of assignments and examinations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Maintain the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9798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Attendance taking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make sure that you have 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for attendance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indent="-346075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signature on the attendance sheet is the only evidence of your attendance. </a:t>
            </a:r>
          </a:p>
          <a:p>
            <a:pPr marL="346075" indent="-346075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appeal case is accepted if your signature is NOT found.</a:t>
            </a: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050" name="Picture 2" descr="http://www.clker.com/cliparts/U/X/6/t/R/u/attention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07" y="821671"/>
            <a:ext cx="788854" cy="7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13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I do?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Lab sessions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Contact with technicians and pre-lab before the sessions</a:t>
            </a:r>
          </a:p>
          <a:p>
            <a:endParaRPr lang="en-US" altLang="zh-CN" dirty="0"/>
          </a:p>
          <a:p>
            <a:r>
              <a:rPr lang="en-US" altLang="zh-CN" dirty="0"/>
              <a:t>Provide help to students during the sessions</a:t>
            </a:r>
          </a:p>
        </p:txBody>
      </p:sp>
    </p:spTree>
    <p:extLst>
      <p:ext uri="{BB962C8B-B14F-4D97-AF65-F5344CB8AC3E}">
        <p14:creationId xmlns:p14="http://schemas.microsoft.com/office/powerpoint/2010/main" val="56548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I do?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Tutorial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tutorial material before the sessions</a:t>
            </a:r>
          </a:p>
          <a:p>
            <a:endParaRPr lang="en-US" altLang="zh-CN" dirty="0"/>
          </a:p>
          <a:p>
            <a:r>
              <a:rPr lang="en-US" altLang="zh-CN" dirty="0"/>
              <a:t> Come to the classroom on time</a:t>
            </a:r>
          </a:p>
          <a:p>
            <a:endParaRPr lang="en-US" altLang="zh-CN" dirty="0"/>
          </a:p>
          <a:p>
            <a:r>
              <a:rPr lang="en-US" altLang="zh-CN" dirty="0"/>
              <a:t>Tell students what you are going to teach and what they have to do in the tutorial </a:t>
            </a:r>
          </a:p>
          <a:p>
            <a:endParaRPr lang="en-US" altLang="zh-CN" dirty="0"/>
          </a:p>
          <a:p>
            <a:r>
              <a:rPr lang="en-US" altLang="zh-CN" dirty="0"/>
              <a:t>Speak clearly!</a:t>
            </a:r>
          </a:p>
          <a:p>
            <a:pPr marL="457200" lvl="1" indent="0">
              <a:buNone/>
            </a:pPr>
            <a:r>
              <a:rPr lang="en-US" altLang="zh-CN" dirty="0"/>
              <a:t>Speak loud, (try to) use standard English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56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GTA Evaluation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All the GTAs will be evaluated at the end of each semester</a:t>
            </a:r>
          </a:p>
          <a:p>
            <a:r>
              <a:rPr lang="en-US" altLang="zh-HK" dirty="0"/>
              <a:t>Students will evaluate the performance of GTAs</a:t>
            </a:r>
          </a:p>
          <a:p>
            <a:r>
              <a:rPr lang="en-US" altLang="zh-HK" dirty="0"/>
              <a:t>Poor evaluation results may cause the deduction of studentship</a:t>
            </a:r>
          </a:p>
          <a:p>
            <a:r>
              <a:rPr lang="en-US" altLang="zh-HK" dirty="0"/>
              <a:t>Best GTA awards will be announced and awarded in our Department Ceremony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628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Discussion</a:t>
            </a:r>
            <a:br>
              <a:rPr lang="en-US" altLang="zh-HK" dirty="0"/>
            </a:br>
            <a:r>
              <a:rPr lang="en-US" altLang="zh-HK" sz="2400" dirty="0">
                <a:solidFill>
                  <a:srgbClr val="FFFF00"/>
                </a:solidFill>
              </a:rPr>
              <a:t>——Communication with instructors and students</a:t>
            </a:r>
            <a:endParaRPr lang="zh-HK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With instructors:  </a:t>
            </a:r>
          </a:p>
          <a:p>
            <a:pPr lvl="1"/>
            <a:r>
              <a:rPr lang="en-US" altLang="zh-HK" dirty="0"/>
              <a:t>Mainly by email, set an appointment</a:t>
            </a:r>
          </a:p>
          <a:p>
            <a:pPr lvl="1"/>
            <a:r>
              <a:rPr lang="en-US" altLang="zh-HK" dirty="0"/>
              <a:t>Prepare relevant documents to the instructors before the meeting </a:t>
            </a:r>
          </a:p>
          <a:p>
            <a:r>
              <a:rPr lang="en-US" altLang="zh-HK" dirty="0"/>
              <a:t>With students: </a:t>
            </a:r>
          </a:p>
          <a:p>
            <a:pPr lvl="1"/>
            <a:r>
              <a:rPr lang="en-US" altLang="zh-HK" dirty="0"/>
              <a:t>Mainly by email, meet during office hours</a:t>
            </a:r>
          </a:p>
          <a:p>
            <a:pPr lvl="1"/>
            <a:r>
              <a:rPr lang="en-US" altLang="zh-HK" dirty="0"/>
              <a:t>Behave professionally as a teacher, tell the students the date when you can reply them in case you do not know the answer and need some time to prepare for it.</a:t>
            </a:r>
          </a:p>
          <a:p>
            <a:r>
              <a:rPr lang="en-US" altLang="zh-HK" dirty="0">
                <a:solidFill>
                  <a:srgbClr val="FFFF00"/>
                </a:solidFill>
              </a:rPr>
              <a:t>Be punctual! </a:t>
            </a:r>
          </a:p>
        </p:txBody>
      </p:sp>
    </p:spTree>
    <p:extLst>
      <p:ext uri="{BB962C8B-B14F-4D97-AF65-F5344CB8AC3E}">
        <p14:creationId xmlns:p14="http://schemas.microsoft.com/office/powerpoint/2010/main" val="410605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Discussion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Balance time between GTA work and your own research</a:t>
            </a:r>
          </a:p>
          <a:p>
            <a:endParaRPr lang="en-US" altLang="zh-HK" dirty="0"/>
          </a:p>
          <a:p>
            <a:r>
              <a:rPr lang="en-US" altLang="zh-HK" dirty="0"/>
              <a:t>Whom to contact if facing problems</a:t>
            </a:r>
          </a:p>
          <a:p>
            <a:pPr lvl="1"/>
            <a:r>
              <a:rPr lang="en-US" altLang="zh-HK" dirty="0"/>
              <a:t>   Supervisor</a:t>
            </a:r>
          </a:p>
          <a:p>
            <a:pPr lvl="1"/>
            <a:r>
              <a:rPr lang="en-US" altLang="zh-HK" dirty="0"/>
              <a:t>   TAC</a:t>
            </a:r>
          </a:p>
          <a:p>
            <a:pPr lvl="1"/>
            <a:r>
              <a:rPr lang="en-US" altLang="zh-HK" dirty="0"/>
              <a:t>   PGC</a:t>
            </a:r>
          </a:p>
          <a:p>
            <a:pPr lvl="1"/>
            <a:r>
              <a:rPr lang="en-US" altLang="zh-HK" dirty="0"/>
              <a:t>   CEI</a:t>
            </a:r>
          </a:p>
          <a:p>
            <a:pPr lvl="1"/>
            <a:r>
              <a:rPr lang="en-US" altLang="zh-HK" dirty="0"/>
              <a:t>   Senior PG students</a:t>
            </a:r>
          </a:p>
          <a:p>
            <a:pPr lvl="1"/>
            <a:r>
              <a:rPr lang="en-US" altLang="zh-HK" dirty="0"/>
              <a:t>   Counseling &amp; Wellness Office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8615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PART I</a:t>
            </a: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Get to know each other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Introduce the roles and responsibilities of GTAs</a:t>
            </a:r>
          </a:p>
          <a:p>
            <a:r>
              <a:rPr lang="en-US" altLang="zh-CN" dirty="0"/>
              <a:t>Academic study in physics department</a:t>
            </a:r>
          </a:p>
        </p:txBody>
      </p:sp>
    </p:spTree>
    <p:extLst>
      <p:ext uri="{BB962C8B-B14F-4D97-AF65-F5344CB8AC3E}">
        <p14:creationId xmlns:p14="http://schemas.microsoft.com/office/powerpoint/2010/main" val="48475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Course Information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Offered by Physics Department:</a:t>
            </a:r>
          </a:p>
          <a:p>
            <a:pPr marL="457200" lvl="1" indent="0">
              <a:buNone/>
            </a:pPr>
            <a:r>
              <a:rPr lang="en-US" altLang="zh-HK" dirty="0"/>
              <a:t>MPhil in Physics and PhD in Physics. </a:t>
            </a:r>
          </a:p>
          <a:p>
            <a:r>
              <a:rPr lang="en-US" altLang="zh-HK" dirty="0"/>
              <a:t>Offered by NSNT(Nano Science and Technology ) Program:</a:t>
            </a:r>
          </a:p>
          <a:p>
            <a:pPr marL="457200" lvl="1" indent="0">
              <a:buNone/>
            </a:pPr>
            <a:r>
              <a:rPr lang="en-US" altLang="zh-HK" dirty="0"/>
              <a:t> MPhil and PhD  in NSNT</a:t>
            </a:r>
          </a:p>
          <a:p>
            <a:endParaRPr lang="en-US" altLang="zh-HK" dirty="0"/>
          </a:p>
          <a:p>
            <a:r>
              <a:rPr lang="en-US" altLang="zh-HK" dirty="0"/>
              <a:t>Course Requirement  </a:t>
            </a:r>
          </a:p>
          <a:p>
            <a:pPr lvl="1"/>
            <a:r>
              <a:rPr lang="en-US" altLang="zh-HK" dirty="0"/>
              <a:t>MPhil and PhD in Physics &amp; </a:t>
            </a:r>
            <a:r>
              <a:rPr lang="en-US" altLang="zh-HK" dirty="0" err="1"/>
              <a:t>Mphil</a:t>
            </a:r>
            <a:r>
              <a:rPr lang="en-US" altLang="zh-HK" dirty="0"/>
              <a:t> in NSNT: </a:t>
            </a:r>
            <a:r>
              <a:rPr lang="en-US" altLang="zh-HK" u="sng" dirty="0">
                <a:solidFill>
                  <a:srgbClr val="FFFF00"/>
                </a:solidFill>
              </a:rPr>
              <a:t>12 credits</a:t>
            </a:r>
          </a:p>
          <a:p>
            <a:pPr lvl="1"/>
            <a:r>
              <a:rPr lang="en-US" altLang="zh-HK" dirty="0"/>
              <a:t>PhD in NSNT : </a:t>
            </a:r>
            <a:r>
              <a:rPr lang="en-US" altLang="zh-HK" u="sng" dirty="0">
                <a:solidFill>
                  <a:srgbClr val="FFFF00"/>
                </a:solidFill>
              </a:rPr>
              <a:t>15 credits</a:t>
            </a:r>
            <a:r>
              <a:rPr lang="en-US" altLang="zh-H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7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Course Information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Required to complete and pass: </a:t>
            </a:r>
          </a:p>
          <a:p>
            <a:pPr marL="457200" lvl="1" indent="0">
              <a:buNone/>
            </a:pPr>
            <a:r>
              <a:rPr lang="en-US" altLang="zh-HK" b="1" dirty="0"/>
              <a:t>LANG 5010 </a:t>
            </a:r>
            <a:r>
              <a:rPr lang="en-US" altLang="zh-HK" dirty="0"/>
              <a:t>Postgraduate English for Science Studies (within 1</a:t>
            </a:r>
            <a:r>
              <a:rPr lang="en-US" altLang="zh-HK" baseline="30000" dirty="0"/>
              <a:t>st</a:t>
            </a:r>
            <a:r>
              <a:rPr lang="en-US" altLang="zh-HK" dirty="0"/>
              <a:t> year)</a:t>
            </a:r>
          </a:p>
          <a:p>
            <a:pPr marL="457200" lvl="1" indent="0">
              <a:buNone/>
            </a:pPr>
            <a:r>
              <a:rPr lang="en-US" altLang="zh-HK" b="1" dirty="0"/>
              <a:t>PHYS 6770 </a:t>
            </a:r>
            <a:r>
              <a:rPr lang="en-US" altLang="zh-HK" dirty="0"/>
              <a:t>Professional Development in Science (within 1</a:t>
            </a:r>
            <a:r>
              <a:rPr lang="en-US" altLang="zh-HK" baseline="30000" dirty="0"/>
              <a:t>st</a:t>
            </a:r>
            <a:r>
              <a:rPr lang="en-US" altLang="zh-HK" dirty="0"/>
              <a:t> year)</a:t>
            </a:r>
          </a:p>
          <a:p>
            <a:pPr marL="457200" lvl="1" indent="0">
              <a:buNone/>
            </a:pPr>
            <a:r>
              <a:rPr lang="en-US" altLang="zh-HK" dirty="0"/>
              <a:t>(The credits earned from PHYS 6770 and LANG 5010 </a:t>
            </a:r>
            <a:r>
              <a:rPr lang="en-US" altLang="zh-HK" b="1" dirty="0"/>
              <a:t>CANNOT </a:t>
            </a:r>
            <a:r>
              <a:rPr lang="en-US" altLang="zh-HK" dirty="0"/>
              <a:t>be counted toward the</a:t>
            </a:r>
          </a:p>
          <a:p>
            <a:pPr marL="457200" lvl="1" indent="0">
              <a:buNone/>
            </a:pPr>
            <a:r>
              <a:rPr lang="en-US" altLang="zh-HK" dirty="0"/>
              <a:t>credit requirements.)</a:t>
            </a:r>
          </a:p>
          <a:p>
            <a:pPr marL="457200" lvl="1" indent="0">
              <a:buNone/>
            </a:pPr>
            <a:endParaRPr lang="en-US" altLang="zh-HK" dirty="0"/>
          </a:p>
          <a:p>
            <a:r>
              <a:rPr lang="en-US" altLang="zh-HK" dirty="0"/>
              <a:t>Detailed course requirements:</a:t>
            </a:r>
          </a:p>
          <a:p>
            <a:pPr marL="457200" lvl="1" indent="0">
              <a:buNone/>
            </a:pPr>
            <a:r>
              <a:rPr lang="en-US" altLang="zh-HK" dirty="0"/>
              <a:t> </a:t>
            </a:r>
            <a:r>
              <a:rPr lang="en-US" altLang="zh-HK" dirty="0">
                <a:hlinkClick r:id="rId2"/>
              </a:rPr>
              <a:t>http://www.phys.ust.hk</a:t>
            </a:r>
            <a:r>
              <a:rPr lang="en-US" altLang="zh-HK" dirty="0"/>
              <a:t> </a:t>
            </a:r>
            <a:r>
              <a:rPr lang="en-US" altLang="zh-HK" dirty="0">
                <a:sym typeface="Wingdings" panose="05000000000000000000" pitchFamily="2" charset="2"/>
              </a:rPr>
              <a:t></a:t>
            </a:r>
            <a:r>
              <a:rPr lang="en-US" altLang="zh-HK" dirty="0"/>
              <a:t> Programs &amp;  Admissions </a:t>
            </a:r>
            <a:r>
              <a:rPr lang="en-US" altLang="zh-HK" dirty="0">
                <a:sym typeface="Wingdings" panose="05000000000000000000" pitchFamily="2" charset="2"/>
              </a:rPr>
              <a:t></a:t>
            </a:r>
            <a:r>
              <a:rPr lang="en-US" altLang="zh-HK" dirty="0"/>
              <a:t> Postgraduate programs </a:t>
            </a:r>
            <a:r>
              <a:rPr lang="en-US" altLang="zh-HK" dirty="0">
                <a:sym typeface="Wingdings" panose="05000000000000000000" pitchFamily="2" charset="2"/>
              </a:rPr>
              <a:t> Programs for postgraduates  link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17384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PhD Qualifying Exam (QE)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PhD students are required to pass the QE before the 4th academic year.</a:t>
            </a:r>
          </a:p>
          <a:p>
            <a:r>
              <a:rPr lang="en-US" altLang="zh-HK" dirty="0"/>
              <a:t>The QE consists of </a:t>
            </a:r>
            <a:r>
              <a:rPr lang="en-US" altLang="zh-HK" u="sng" dirty="0">
                <a:solidFill>
                  <a:srgbClr val="FFFF00"/>
                </a:solidFill>
              </a:rPr>
              <a:t>a written report</a:t>
            </a:r>
            <a:r>
              <a:rPr lang="en-US" altLang="zh-HK" dirty="0">
                <a:solidFill>
                  <a:srgbClr val="FFFF00"/>
                </a:solidFill>
              </a:rPr>
              <a:t> </a:t>
            </a:r>
            <a:r>
              <a:rPr lang="en-US" altLang="zh-HK" dirty="0"/>
              <a:t>and </a:t>
            </a:r>
            <a:r>
              <a:rPr lang="en-US" altLang="zh-HK" u="sng" dirty="0">
                <a:solidFill>
                  <a:srgbClr val="FFFF00"/>
                </a:solidFill>
              </a:rPr>
              <a:t>an oral presentation</a:t>
            </a:r>
            <a:r>
              <a:rPr lang="en-US" altLang="zh-HK" dirty="0"/>
              <a:t>.</a:t>
            </a:r>
            <a:endParaRPr lang="en-US" altLang="zh-HK" dirty="0">
              <a:cs typeface="Calibri"/>
            </a:endParaRPr>
          </a:p>
          <a:p>
            <a:r>
              <a:rPr lang="en-US" altLang="zh-HK" dirty="0"/>
              <a:t>Students are allowed to attempt the QE twice at most.</a:t>
            </a:r>
            <a:endParaRPr lang="en-US" altLang="zh-HK" dirty="0">
              <a:cs typeface="Calibri"/>
            </a:endParaRPr>
          </a:p>
          <a:p>
            <a:r>
              <a:rPr lang="en-US" altLang="zh-HK" dirty="0"/>
              <a:t>Information about QE: </a:t>
            </a:r>
          </a:p>
          <a:p>
            <a:pPr marL="457200" lvl="1" indent="0">
              <a:buNone/>
            </a:pPr>
            <a:r>
              <a:rPr lang="en-US" altLang="zh-HK" dirty="0">
                <a:hlinkClick r:id="rId2" action="ppaction://hlinkpres?slideindex=1&amp;slidetitle="/>
              </a:rPr>
              <a:t>https://intranet.phys.ust.hk/phd_exam/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5550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685414" y="2989865"/>
            <a:ext cx="3275192" cy="1214377"/>
          </a:xfrm>
        </p:spPr>
        <p:txBody>
          <a:bodyPr>
            <a:no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6600" dirty="0">
                <a:cs typeface="幼圆"/>
              </a:rPr>
              <a:t>Q &amp;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0948" y="2266943"/>
            <a:ext cx="3344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2400" u="sng" dirty="0">
                <a:solidFill>
                  <a:srgbClr val="FFFF00"/>
                </a:solidFill>
              </a:rPr>
              <a:t>           End of PART I          </a:t>
            </a:r>
            <a:endParaRPr lang="zh-HK" altLang="en-US" sz="2400" u="sng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2369713"/>
            <a:ext cx="4737670" cy="47376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3270" y="4280833"/>
            <a:ext cx="322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Remind: sign attendance 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17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 I</a:t>
            </a:r>
          </a:p>
          <a:p>
            <a:pPr lvl="1"/>
            <a:r>
              <a:rPr lang="en-US" altLang="zh-CN" dirty="0"/>
              <a:t>Get to know each other</a:t>
            </a:r>
          </a:p>
          <a:p>
            <a:pPr lvl="1"/>
            <a:r>
              <a:rPr lang="en-US" altLang="zh-CN" dirty="0"/>
              <a:t>Introduce the roles and responsibilities of GTAs</a:t>
            </a:r>
          </a:p>
          <a:p>
            <a:pPr lvl="1"/>
            <a:r>
              <a:rPr lang="en-US" altLang="zh-CN" dirty="0"/>
              <a:t>Academic study in physics department</a:t>
            </a:r>
          </a:p>
          <a:p>
            <a:endParaRPr lang="en-US" altLang="zh-CN" dirty="0"/>
          </a:p>
          <a:p>
            <a:r>
              <a:rPr lang="en-US" altLang="zh-CN" dirty="0"/>
              <a:t>PART II</a:t>
            </a:r>
          </a:p>
          <a:p>
            <a:pPr lvl="1"/>
            <a:r>
              <a:rPr lang="en-US" altLang="zh-CN" dirty="0"/>
              <a:t>Safety Matters in Conducting Laboratory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41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PART I</a:t>
            </a:r>
          </a:p>
          <a:p>
            <a:endParaRPr lang="en-US" altLang="zh-CN" dirty="0"/>
          </a:p>
          <a:p>
            <a:r>
              <a:rPr lang="en-US" altLang="zh-CN" dirty="0"/>
              <a:t>Get to know each other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Introduce the roles and responsibilities of GTAs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Academic study in physics department</a:t>
            </a:r>
          </a:p>
        </p:txBody>
      </p:sp>
    </p:spTree>
    <p:extLst>
      <p:ext uri="{BB962C8B-B14F-4D97-AF65-F5344CB8AC3E}">
        <p14:creationId xmlns:p14="http://schemas.microsoft.com/office/powerpoint/2010/main" val="31029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Welcome Speech from the </a:t>
            </a:r>
            <a:br>
              <a:rPr lang="en-US" altLang="zh-CN" dirty="0"/>
            </a:br>
            <a:r>
              <a:rPr lang="en-US" altLang="zh-CN" dirty="0"/>
              <a:t>Postgraduate Coordinator (PGC)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Prof.  </a:t>
            </a:r>
            <a:r>
              <a:rPr lang="en-US" b="1" dirty="0" err="1"/>
              <a:t>Gyu-Boong</a:t>
            </a:r>
            <a:r>
              <a:rPr lang="en-US" b="1" dirty="0"/>
              <a:t> JO </a:t>
            </a:r>
          </a:p>
          <a:p>
            <a:r>
              <a:rPr lang="en-US" altLang="zh-CN" dirty="0"/>
              <a:t>Tel: (852) </a:t>
            </a:r>
            <a:r>
              <a:rPr lang="en-US" dirty="0"/>
              <a:t>2358 5954</a:t>
            </a:r>
            <a:r>
              <a:rPr lang="en-US" altLang="zh-CN" dirty="0"/>
              <a:t>   </a:t>
            </a:r>
          </a:p>
          <a:p>
            <a:r>
              <a:rPr lang="en-US" altLang="zh-CN" dirty="0"/>
              <a:t>Office: Room 4434   </a:t>
            </a:r>
          </a:p>
          <a:p>
            <a:r>
              <a:rPr lang="en-US" altLang="zh-CN" dirty="0"/>
              <a:t>E-Mail: </a:t>
            </a:r>
            <a:r>
              <a:rPr lang="en-US" altLang="zh-CN" dirty="0" err="1"/>
              <a:t>gbjo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368024" y="4207516"/>
            <a:ext cx="4443888" cy="2189747"/>
            <a:chOff x="4255710" y="4927818"/>
            <a:chExt cx="4443888" cy="218974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10" y="4927818"/>
              <a:ext cx="4379494" cy="2189747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91090" y="6327425"/>
              <a:ext cx="18085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2">
                      <a:lumMod val="25000"/>
                    </a:schemeClr>
                  </a:solidFill>
                </a:rPr>
                <a:t>http://6iee.com/702904.html</a:t>
              </a:r>
              <a:endParaRPr lang="zh-CN" altLang="en-US" sz="105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4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---Name</a:t>
            </a:r>
          </a:p>
          <a:p>
            <a:pPr marL="0" indent="0">
              <a:buNone/>
            </a:pPr>
            <a:r>
              <a:rPr lang="en-US" altLang="zh-CN" dirty="0"/>
              <a:t>---Undergraduate university</a:t>
            </a:r>
          </a:p>
          <a:p>
            <a:pPr marL="0" indent="0">
              <a:buNone/>
            </a:pPr>
            <a:r>
              <a:rPr lang="en-US" altLang="zh-CN" dirty="0"/>
              <a:t>---Hobbies</a:t>
            </a:r>
          </a:p>
          <a:p>
            <a:pPr marL="0" indent="0">
              <a:buNone/>
            </a:pPr>
            <a:r>
              <a:rPr lang="en-US" altLang="zh-CN" dirty="0"/>
              <a:t>---Hometown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pic>
        <p:nvPicPr>
          <p:cNvPr id="4" name="Picture 5" descr="http://previews.123rf.com/images/lculig/lculig1309/lculig130900085/22173201-Hello-my-name-is-self-introduction-on-whiteboard-Stock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36" y="3698806"/>
            <a:ext cx="3042570" cy="209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746" y="2065868"/>
            <a:ext cx="7772400" cy="3649133"/>
          </a:xfrm>
        </p:spPr>
        <p:txBody>
          <a:bodyPr>
            <a:normAutofit/>
          </a:bodyPr>
          <a:lstStyle/>
          <a:p>
            <a:r>
              <a:rPr lang="en-US" altLang="zh-CN" dirty="0"/>
              <a:t>My name: Ma </a:t>
            </a:r>
            <a:r>
              <a:rPr lang="en-US" altLang="zh-CN" dirty="0" err="1"/>
              <a:t>Xiangyu</a:t>
            </a:r>
            <a:r>
              <a:rPr lang="zh-CN" altLang="en-US" dirty="0"/>
              <a:t>（</a:t>
            </a:r>
            <a:r>
              <a:rPr lang="zh-HK" altLang="en-US" dirty="0"/>
              <a:t>馬翔宇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PhD year-3 (Prof. </a:t>
            </a:r>
            <a:r>
              <a:rPr lang="en-US" altLang="zh-HK" b="1" dirty="0"/>
              <a:t>K. Y. Michael Wong 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Undergraduate: Nanjing University</a:t>
            </a:r>
          </a:p>
          <a:p>
            <a:r>
              <a:rPr lang="en-US" altLang="zh-CN" dirty="0"/>
              <a:t>Hobbies: swimming, reading…</a:t>
            </a:r>
          </a:p>
          <a:p>
            <a:r>
              <a:rPr lang="en-US" altLang="zh-CN" dirty="0"/>
              <a:t>Hometown: </a:t>
            </a:r>
            <a:r>
              <a:rPr lang="en-US" altLang="zh-CN" dirty="0" err="1"/>
              <a:t>Anqing</a:t>
            </a:r>
            <a:r>
              <a:rPr lang="en-US" altLang="zh-CN" dirty="0"/>
              <a:t>, Anhui</a:t>
            </a:r>
          </a:p>
          <a:p>
            <a:endParaRPr lang="en-US" altLang="zh-CN" dirty="0"/>
          </a:p>
          <a:p>
            <a:r>
              <a:rPr lang="en-US" altLang="zh-CN" dirty="0"/>
              <a:t>Email:  </a:t>
            </a:r>
            <a:r>
              <a:rPr lang="en-US" altLang="zh-CN" dirty="0" err="1"/>
              <a:t>xmaal@connect.ust.hk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Tel: 53951814</a:t>
            </a:r>
          </a:p>
        </p:txBody>
      </p:sp>
    </p:spTree>
    <p:extLst>
      <p:ext uri="{BB962C8B-B14F-4D97-AF65-F5344CB8AC3E}">
        <p14:creationId xmlns:p14="http://schemas.microsoft.com/office/powerpoint/2010/main" val="126478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Your turn!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---name</a:t>
            </a:r>
          </a:p>
          <a:p>
            <a:pPr marL="0" indent="0">
              <a:buNone/>
            </a:pPr>
            <a:r>
              <a:rPr lang="en-US" altLang="zh-CN" dirty="0"/>
              <a:t>---undergraduate university</a:t>
            </a:r>
          </a:p>
          <a:p>
            <a:pPr marL="0" indent="0">
              <a:buNone/>
            </a:pPr>
            <a:r>
              <a:rPr lang="en-US" altLang="zh-CN" dirty="0"/>
              <a:t>---hobbies</a:t>
            </a:r>
          </a:p>
          <a:p>
            <a:pPr marL="0" indent="0">
              <a:buNone/>
            </a:pPr>
            <a:r>
              <a:rPr lang="en-US" altLang="zh-CN" dirty="0"/>
              <a:t>---hometown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83546" y="2974264"/>
            <a:ext cx="40278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lear Water Bay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Y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oung Scholar Club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（清水湾青年学者交流会）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QQ Group: 305037811</a:t>
            </a:r>
          </a:p>
        </p:txBody>
      </p:sp>
    </p:spTree>
    <p:extLst>
      <p:ext uri="{BB962C8B-B14F-4D97-AF65-F5344CB8AC3E}">
        <p14:creationId xmlns:p14="http://schemas.microsoft.com/office/powerpoint/2010/main" val="14461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Introduction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Now you know each other. </a:t>
            </a:r>
          </a:p>
          <a:p>
            <a:pPr algn="ctr"/>
            <a:endParaRPr lang="en-US" altLang="zh-HK" dirty="0"/>
          </a:p>
          <a:p>
            <a:pPr marL="0" indent="0" algn="ctr">
              <a:buNone/>
            </a:pPr>
            <a:r>
              <a:rPr lang="en-US" altLang="zh-HK" dirty="0">
                <a:latin typeface="Comic Sans MS" panose="030F0702030302020204" pitchFamily="66" charset="0"/>
              </a:rPr>
              <a:t>Let’s play a small game </a:t>
            </a:r>
            <a:r>
              <a:rPr lang="en-US" altLang="zh-HK" dirty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altLang="zh-HK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HK" dirty="0">
                <a:latin typeface="Comic Sans MS" panose="030F0702030302020204" pitchFamily="66" charset="0"/>
                <a:sym typeface="Wingdings" panose="05000000000000000000" pitchFamily="2" charset="2"/>
              </a:rPr>
              <a:t>Can you tell us the name of the person next to you?</a:t>
            </a:r>
            <a:endParaRPr lang="zh-HK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Oval Callout 3"/>
          <p:cNvSpPr/>
          <p:nvPr/>
        </p:nvSpPr>
        <p:spPr>
          <a:xfrm rot="637796">
            <a:off x="6210795" y="3372869"/>
            <a:ext cx="1591294" cy="1187533"/>
          </a:xfrm>
          <a:prstGeom prst="wedgeEllipseCallout">
            <a:avLst>
              <a:gd name="adj1" fmla="val -51525"/>
              <a:gd name="adj2" fmla="val 649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 err="1">
                <a:latin typeface="Comic Sans MS" panose="030F0702030302020204" pitchFamily="66" charset="0"/>
                <a:cs typeface="Italic" panose="00000400000000000000" pitchFamily="2" charset="0"/>
              </a:rPr>
              <a:t>His/Her</a:t>
            </a:r>
            <a:r>
              <a:rPr lang="en-US" altLang="zh-HK" dirty="0">
                <a:latin typeface="Comic Sans MS" panose="030F0702030302020204" pitchFamily="66" charset="0"/>
                <a:cs typeface="Italic" panose="00000400000000000000" pitchFamily="2" charset="0"/>
              </a:rPr>
              <a:t> name is …</a:t>
            </a:r>
            <a:endParaRPr lang="zh-HK" altLang="en-US" dirty="0">
              <a:latin typeface="Comic Sans MS" panose="030F0702030302020204" pitchFamily="66" charset="0"/>
              <a:cs typeface="Italic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717" y="2968393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---- Really?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636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4044</TotalTime>
  <Words>971</Words>
  <Application>Microsoft Macintosh PowerPoint</Application>
  <PresentationFormat>如螢幕大小 (4:3)</PresentationFormat>
  <Paragraphs>202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Arial</vt:lpstr>
      <vt:lpstr>Calibri</vt:lpstr>
      <vt:lpstr>Calibri Light</vt:lpstr>
      <vt:lpstr>Century Gothic</vt:lpstr>
      <vt:lpstr>Comic Sans MS</vt:lpstr>
      <vt:lpstr>Times New Roman</vt:lpstr>
      <vt:lpstr>Wingdings</vt:lpstr>
      <vt:lpstr>Wingdings 3</vt:lpstr>
      <vt:lpstr>天体</vt:lpstr>
      <vt:lpstr> GTA Briefing and Lab Safety</vt:lpstr>
      <vt:lpstr>                 Attendance taking</vt:lpstr>
      <vt:lpstr>outline</vt:lpstr>
      <vt:lpstr>Outline </vt:lpstr>
      <vt:lpstr>Welcome Speech from the  Postgraduate Coordinator (PGC)</vt:lpstr>
      <vt:lpstr>Self introduction</vt:lpstr>
      <vt:lpstr>Self Introduction</vt:lpstr>
      <vt:lpstr>Self Introduction</vt:lpstr>
      <vt:lpstr>Self Introduction</vt:lpstr>
      <vt:lpstr>OUTLINE</vt:lpstr>
      <vt:lpstr>Teaching network </vt:lpstr>
      <vt:lpstr>TAC – Teaching Assistant Coordinator</vt:lpstr>
      <vt:lpstr>GTA – Graduate Teaching Assistant (Old name: TA)</vt:lpstr>
      <vt:lpstr>GTA Training Program</vt:lpstr>
      <vt:lpstr>GTA duties</vt:lpstr>
      <vt:lpstr>Start as a GTA</vt:lpstr>
      <vt:lpstr>What should I do? ——Marking and grading on Assignments</vt:lpstr>
      <vt:lpstr>What should I do? ——Examinations</vt:lpstr>
      <vt:lpstr>What should I do? —— Outside classes</vt:lpstr>
      <vt:lpstr>What should I do? —— Lab sessions</vt:lpstr>
      <vt:lpstr>What should I do? —— Tutorial</vt:lpstr>
      <vt:lpstr>GTA Evaluation</vt:lpstr>
      <vt:lpstr>Discussion ——Communication with instructors and students</vt:lpstr>
      <vt:lpstr>Discussion</vt:lpstr>
      <vt:lpstr>OUTLINE</vt:lpstr>
      <vt:lpstr>Course Information</vt:lpstr>
      <vt:lpstr>Course Information</vt:lpstr>
      <vt:lpstr>PhD Qualifying Exam (QE)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Department  ta briefing &amp; lab conducting</dc:title>
  <dc:creator>lin</dc:creator>
  <cp:lastModifiedBy>maxiangyu</cp:lastModifiedBy>
  <cp:revision>92</cp:revision>
  <dcterms:created xsi:type="dcterms:W3CDTF">2016-08-02T01:50:55Z</dcterms:created>
  <dcterms:modified xsi:type="dcterms:W3CDTF">2019-08-20T12:33:29Z</dcterms:modified>
</cp:coreProperties>
</file>