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95592"/>
            <a:ext cx="80721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5565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5565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5565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5565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495" y="1171092"/>
            <a:ext cx="8335009" cy="4099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8657" y="6379731"/>
            <a:ext cx="318770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63128" y="5949696"/>
            <a:ext cx="880872" cy="89458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04" y="6256020"/>
            <a:ext cx="1763268" cy="58369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221479"/>
            <a:ext cx="9144000" cy="2636520"/>
          </a:xfrm>
          <a:custGeom>
            <a:avLst/>
            <a:gdLst/>
            <a:ahLst/>
            <a:cxnLst/>
            <a:rect l="l" t="t" r="r" b="b"/>
            <a:pathLst>
              <a:path w="9144000" h="2636520">
                <a:moveTo>
                  <a:pt x="0" y="263652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36520"/>
                </a:lnTo>
                <a:lnTo>
                  <a:pt x="0" y="263652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221479"/>
            <a:ext cx="2958465" cy="251460"/>
          </a:xfrm>
          <a:custGeom>
            <a:avLst/>
            <a:gdLst/>
            <a:ahLst/>
            <a:cxnLst/>
            <a:rect l="l" t="t" r="r" b="b"/>
            <a:pathLst>
              <a:path w="2958465" h="251460">
                <a:moveTo>
                  <a:pt x="0" y="251460"/>
                </a:moveTo>
                <a:lnTo>
                  <a:pt x="2958084" y="251460"/>
                </a:lnTo>
                <a:lnTo>
                  <a:pt x="2958084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8083" y="4221479"/>
            <a:ext cx="2956560" cy="251460"/>
          </a:xfrm>
          <a:custGeom>
            <a:avLst/>
            <a:gdLst/>
            <a:ahLst/>
            <a:cxnLst/>
            <a:rect l="l" t="t" r="r" b="b"/>
            <a:pathLst>
              <a:path w="2956560" h="251460">
                <a:moveTo>
                  <a:pt x="0" y="251460"/>
                </a:moveTo>
                <a:lnTo>
                  <a:pt x="2956560" y="251460"/>
                </a:lnTo>
                <a:lnTo>
                  <a:pt x="2956560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4644" y="4221479"/>
            <a:ext cx="3229610" cy="251460"/>
          </a:xfrm>
          <a:custGeom>
            <a:avLst/>
            <a:gdLst/>
            <a:ahLst/>
            <a:cxnLst/>
            <a:rect l="l" t="t" r="r" b="b"/>
            <a:pathLst>
              <a:path w="3229609" h="251460">
                <a:moveTo>
                  <a:pt x="0" y="0"/>
                </a:moveTo>
                <a:lnTo>
                  <a:pt x="3229355" y="0"/>
                </a:lnTo>
                <a:lnTo>
                  <a:pt x="3229355" y="251460"/>
                </a:lnTo>
                <a:lnTo>
                  <a:pt x="0" y="251460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0340" y="1661159"/>
            <a:ext cx="3703320" cy="77723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资源分</a:t>
            </a:r>
            <a:r>
              <a:rPr spc="-5" dirty="0"/>
              <a:t>类</a:t>
            </a:r>
          </a:p>
        </p:txBody>
      </p:sp>
      <p:sp>
        <p:nvSpPr>
          <p:cNvPr id="9" name="object 9"/>
          <p:cNvSpPr/>
          <p:nvPr/>
        </p:nvSpPr>
        <p:spPr>
          <a:xfrm>
            <a:off x="3105911" y="190500"/>
            <a:ext cx="6038088" cy="595884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6386" y="180975"/>
            <a:ext cx="6047740" cy="5977890"/>
          </a:xfrm>
          <a:custGeom>
            <a:avLst/>
            <a:gdLst/>
            <a:ahLst/>
            <a:cxnLst/>
            <a:rect l="l" t="t" r="r" b="b"/>
            <a:pathLst>
              <a:path w="6047740" h="5977890">
                <a:moveTo>
                  <a:pt x="6047613" y="5977890"/>
                </a:moveTo>
                <a:lnTo>
                  <a:pt x="4762" y="5977890"/>
                </a:lnTo>
                <a:lnTo>
                  <a:pt x="3289" y="5977661"/>
                </a:lnTo>
                <a:lnTo>
                  <a:pt x="1968" y="5976975"/>
                </a:lnTo>
                <a:lnTo>
                  <a:pt x="914" y="5975921"/>
                </a:lnTo>
                <a:lnTo>
                  <a:pt x="228" y="5974600"/>
                </a:lnTo>
                <a:lnTo>
                  <a:pt x="0" y="5973127"/>
                </a:lnTo>
                <a:lnTo>
                  <a:pt x="0" y="4762"/>
                </a:lnTo>
                <a:lnTo>
                  <a:pt x="4762" y="0"/>
                </a:lnTo>
                <a:lnTo>
                  <a:pt x="6047613" y="0"/>
                </a:lnTo>
                <a:lnTo>
                  <a:pt x="604761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968365"/>
                </a:lnTo>
                <a:lnTo>
                  <a:pt x="4762" y="5968365"/>
                </a:lnTo>
                <a:lnTo>
                  <a:pt x="9525" y="5973127"/>
                </a:lnTo>
                <a:lnTo>
                  <a:pt x="6047613" y="5973127"/>
                </a:lnTo>
                <a:lnTo>
                  <a:pt x="6047613" y="5977890"/>
                </a:lnTo>
                <a:close/>
              </a:path>
              <a:path w="6047740" h="597789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047740" h="5977890">
                <a:moveTo>
                  <a:pt x="604761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047613" y="4762"/>
                </a:lnTo>
                <a:lnTo>
                  <a:pt x="6047613" y="9525"/>
                </a:lnTo>
                <a:close/>
              </a:path>
              <a:path w="6047740" h="5977890">
                <a:moveTo>
                  <a:pt x="9525" y="5973127"/>
                </a:moveTo>
                <a:lnTo>
                  <a:pt x="4762" y="5968365"/>
                </a:lnTo>
                <a:lnTo>
                  <a:pt x="9525" y="5968365"/>
                </a:lnTo>
                <a:lnTo>
                  <a:pt x="9525" y="5973127"/>
                </a:lnTo>
                <a:close/>
              </a:path>
              <a:path w="6047740" h="5977890">
                <a:moveTo>
                  <a:pt x="6047613" y="5973127"/>
                </a:moveTo>
                <a:lnTo>
                  <a:pt x="9525" y="5973127"/>
                </a:lnTo>
                <a:lnTo>
                  <a:pt x="9525" y="5968365"/>
                </a:lnTo>
                <a:lnTo>
                  <a:pt x="6047613" y="5968365"/>
                </a:lnTo>
                <a:lnTo>
                  <a:pt x="6047613" y="5973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资源引</a:t>
            </a:r>
            <a:r>
              <a:rPr spc="-5" dirty="0"/>
              <a:t>用</a:t>
            </a:r>
          </a:p>
        </p:txBody>
      </p:sp>
      <p:sp>
        <p:nvSpPr>
          <p:cNvPr id="9" name="object 9"/>
          <p:cNvSpPr/>
          <p:nvPr/>
        </p:nvSpPr>
        <p:spPr>
          <a:xfrm>
            <a:off x="457200" y="1155191"/>
            <a:ext cx="7844028" cy="3425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675" y="1145666"/>
            <a:ext cx="7863205" cy="3445510"/>
          </a:xfrm>
          <a:custGeom>
            <a:avLst/>
            <a:gdLst/>
            <a:ahLst/>
            <a:cxnLst/>
            <a:rect l="l" t="t" r="r" b="b"/>
            <a:pathLst>
              <a:path w="7863205" h="3445510">
                <a:moveTo>
                  <a:pt x="7858315" y="3445002"/>
                </a:moveTo>
                <a:lnTo>
                  <a:pt x="4762" y="3445002"/>
                </a:lnTo>
                <a:lnTo>
                  <a:pt x="3289" y="3444773"/>
                </a:lnTo>
                <a:lnTo>
                  <a:pt x="1968" y="3444087"/>
                </a:lnTo>
                <a:lnTo>
                  <a:pt x="914" y="3443033"/>
                </a:lnTo>
                <a:lnTo>
                  <a:pt x="228" y="3441712"/>
                </a:lnTo>
                <a:lnTo>
                  <a:pt x="0" y="3440239"/>
                </a:lnTo>
                <a:lnTo>
                  <a:pt x="0" y="4762"/>
                </a:lnTo>
                <a:lnTo>
                  <a:pt x="4762" y="0"/>
                </a:lnTo>
                <a:lnTo>
                  <a:pt x="7858315" y="0"/>
                </a:lnTo>
                <a:lnTo>
                  <a:pt x="786307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435477"/>
                </a:lnTo>
                <a:lnTo>
                  <a:pt x="4762" y="3435477"/>
                </a:lnTo>
                <a:lnTo>
                  <a:pt x="9525" y="3440239"/>
                </a:lnTo>
                <a:lnTo>
                  <a:pt x="7863078" y="3440239"/>
                </a:lnTo>
                <a:lnTo>
                  <a:pt x="7862849" y="3441712"/>
                </a:lnTo>
                <a:lnTo>
                  <a:pt x="7862163" y="3443033"/>
                </a:lnTo>
                <a:lnTo>
                  <a:pt x="7861109" y="3444087"/>
                </a:lnTo>
                <a:lnTo>
                  <a:pt x="7859788" y="3444773"/>
                </a:lnTo>
                <a:lnTo>
                  <a:pt x="7858315" y="3445002"/>
                </a:lnTo>
                <a:close/>
              </a:path>
              <a:path w="7863205" h="34455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863205" h="3445510">
                <a:moveTo>
                  <a:pt x="785355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853553" y="4762"/>
                </a:lnTo>
                <a:lnTo>
                  <a:pt x="7853553" y="9525"/>
                </a:lnTo>
                <a:close/>
              </a:path>
              <a:path w="7863205" h="3445510">
                <a:moveTo>
                  <a:pt x="7853553" y="3440239"/>
                </a:moveTo>
                <a:lnTo>
                  <a:pt x="7853553" y="4762"/>
                </a:lnTo>
                <a:lnTo>
                  <a:pt x="7858315" y="9525"/>
                </a:lnTo>
                <a:lnTo>
                  <a:pt x="7863078" y="9525"/>
                </a:lnTo>
                <a:lnTo>
                  <a:pt x="7863078" y="3435477"/>
                </a:lnTo>
                <a:lnTo>
                  <a:pt x="7858315" y="3435477"/>
                </a:lnTo>
                <a:lnTo>
                  <a:pt x="7853553" y="3440239"/>
                </a:lnTo>
                <a:close/>
              </a:path>
              <a:path w="7863205" h="3445510">
                <a:moveTo>
                  <a:pt x="7863078" y="9525"/>
                </a:moveTo>
                <a:lnTo>
                  <a:pt x="7858315" y="9525"/>
                </a:lnTo>
                <a:lnTo>
                  <a:pt x="7853553" y="4762"/>
                </a:lnTo>
                <a:lnTo>
                  <a:pt x="7863078" y="4762"/>
                </a:lnTo>
                <a:lnTo>
                  <a:pt x="7863078" y="9525"/>
                </a:lnTo>
                <a:close/>
              </a:path>
              <a:path w="7863205" h="3445510">
                <a:moveTo>
                  <a:pt x="9525" y="3440239"/>
                </a:moveTo>
                <a:lnTo>
                  <a:pt x="4762" y="3435477"/>
                </a:lnTo>
                <a:lnTo>
                  <a:pt x="9525" y="3435477"/>
                </a:lnTo>
                <a:lnTo>
                  <a:pt x="9525" y="3440239"/>
                </a:lnTo>
                <a:close/>
              </a:path>
              <a:path w="7863205" h="3445510">
                <a:moveTo>
                  <a:pt x="7853553" y="3440239"/>
                </a:moveTo>
                <a:lnTo>
                  <a:pt x="9525" y="3440239"/>
                </a:lnTo>
                <a:lnTo>
                  <a:pt x="9525" y="3435477"/>
                </a:lnTo>
                <a:lnTo>
                  <a:pt x="7853553" y="3435477"/>
                </a:lnTo>
                <a:lnTo>
                  <a:pt x="7853553" y="3440239"/>
                </a:lnTo>
                <a:close/>
              </a:path>
              <a:path w="7863205" h="3445510">
                <a:moveTo>
                  <a:pt x="7863078" y="3440239"/>
                </a:moveTo>
                <a:lnTo>
                  <a:pt x="7853553" y="3440239"/>
                </a:lnTo>
                <a:lnTo>
                  <a:pt x="7858315" y="3435477"/>
                </a:lnTo>
                <a:lnTo>
                  <a:pt x="7863078" y="3435477"/>
                </a:lnTo>
                <a:lnTo>
                  <a:pt x="7863078" y="344023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资源扩</a:t>
            </a:r>
            <a:r>
              <a:rPr spc="-5" dirty="0"/>
              <a:t>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464" y="863511"/>
            <a:ext cx="78625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latin typeface="宋体"/>
                <a:cs typeface="宋体"/>
              </a:rPr>
              <a:t>通</a:t>
            </a:r>
            <a:r>
              <a:rPr sz="2000" spc="-5" dirty="0" err="1" smtClean="0">
                <a:latin typeface="宋体"/>
                <a:cs typeface="宋体"/>
              </a:rPr>
              <a:t>过</a:t>
            </a:r>
            <a:r>
              <a:rPr sz="2000" spc="-10" dirty="0" err="1">
                <a:latin typeface="Calibri"/>
                <a:cs typeface="Calibri"/>
              </a:rPr>
              <a:t>StructureDefinition</a:t>
            </a:r>
            <a:r>
              <a:rPr sz="2000" dirty="0" err="1">
                <a:latin typeface="宋体"/>
                <a:cs typeface="宋体"/>
              </a:rPr>
              <a:t>可自定义</a:t>
            </a:r>
            <a:r>
              <a:rPr sz="2000" spc="-15" dirty="0" err="1">
                <a:latin typeface="Calibri"/>
                <a:cs typeface="Calibri"/>
              </a:rPr>
              <a:t>Resource</a:t>
            </a:r>
            <a:r>
              <a:rPr sz="2000" dirty="0" err="1">
                <a:latin typeface="宋体"/>
                <a:cs typeface="宋体"/>
              </a:rPr>
              <a:t>的扩展元素和</a:t>
            </a:r>
            <a:r>
              <a:rPr sz="2000" spc="-5" dirty="0" err="1">
                <a:latin typeface="Calibri"/>
                <a:cs typeface="Calibri"/>
              </a:rPr>
              <a:t>element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的扩</a:t>
            </a:r>
            <a:r>
              <a:rPr sz="2000" spc="0" dirty="0">
                <a:latin typeface="宋体"/>
                <a:cs typeface="宋体"/>
              </a:rPr>
              <a:t>展 </a:t>
            </a:r>
            <a:r>
              <a:rPr sz="2000" dirty="0">
                <a:latin typeface="宋体"/>
                <a:cs typeface="宋体"/>
              </a:rPr>
              <a:t>属</a:t>
            </a:r>
            <a:r>
              <a:rPr sz="2000" spc="0" dirty="0">
                <a:latin typeface="宋体"/>
                <a:cs typeface="宋体"/>
              </a:rPr>
              <a:t>性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988" y="1552955"/>
            <a:ext cx="5495544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0383" y="2968751"/>
            <a:ext cx="6192012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1188224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3" y="612699"/>
                </a:lnTo>
                <a:lnTo>
                  <a:pt x="218807" y="602997"/>
                </a:lnTo>
                <a:lnTo>
                  <a:pt x="177911" y="587409"/>
                </a:lnTo>
                <a:lnTo>
                  <a:pt x="140043" y="566413"/>
                </a:lnTo>
                <a:lnTo>
                  <a:pt x="105681" y="540484"/>
                </a:lnTo>
                <a:lnTo>
                  <a:pt x="75305" y="510100"/>
                </a:lnTo>
                <a:lnTo>
                  <a:pt x="49442" y="475820"/>
                </a:lnTo>
                <a:lnTo>
                  <a:pt x="28478" y="437995"/>
                </a:lnTo>
                <a:lnTo>
                  <a:pt x="12931" y="397155"/>
                </a:lnTo>
                <a:lnTo>
                  <a:pt x="3279" y="353778"/>
                </a:lnTo>
                <a:lnTo>
                  <a:pt x="0" y="308343"/>
                </a:lnTo>
                <a:lnTo>
                  <a:pt x="3279" y="262746"/>
                </a:lnTo>
                <a:lnTo>
                  <a:pt x="12931" y="219238"/>
                </a:lnTo>
                <a:lnTo>
                  <a:pt x="28478" y="178292"/>
                </a:lnTo>
                <a:lnTo>
                  <a:pt x="49442" y="140384"/>
                </a:lnTo>
                <a:lnTo>
                  <a:pt x="75399" y="105936"/>
                </a:lnTo>
                <a:lnTo>
                  <a:pt x="105754" y="75552"/>
                </a:lnTo>
                <a:lnTo>
                  <a:pt x="140093" y="49624"/>
                </a:lnTo>
                <a:lnTo>
                  <a:pt x="177941" y="28628"/>
                </a:lnTo>
                <a:lnTo>
                  <a:pt x="218821" y="13041"/>
                </a:lnTo>
                <a:lnTo>
                  <a:pt x="262258" y="3339"/>
                </a:lnTo>
                <a:lnTo>
                  <a:pt x="307771" y="0"/>
                </a:lnTo>
                <a:lnTo>
                  <a:pt x="353290" y="3340"/>
                </a:lnTo>
                <a:lnTo>
                  <a:pt x="396737" y="13043"/>
                </a:lnTo>
                <a:lnTo>
                  <a:pt x="437636" y="28635"/>
                </a:lnTo>
                <a:lnTo>
                  <a:pt x="475511" y="49640"/>
                </a:lnTo>
                <a:lnTo>
                  <a:pt x="509884" y="75583"/>
                </a:lnTo>
                <a:lnTo>
                  <a:pt x="540276" y="105990"/>
                </a:lnTo>
                <a:lnTo>
                  <a:pt x="566163" y="140299"/>
                </a:lnTo>
                <a:lnTo>
                  <a:pt x="587158" y="178165"/>
                </a:lnTo>
                <a:lnTo>
                  <a:pt x="602744" y="219057"/>
                </a:lnTo>
                <a:lnTo>
                  <a:pt x="612445" y="262498"/>
                </a:lnTo>
                <a:lnTo>
                  <a:pt x="615784" y="308013"/>
                </a:lnTo>
                <a:lnTo>
                  <a:pt x="612445" y="353530"/>
                </a:lnTo>
                <a:lnTo>
                  <a:pt x="602744" y="396974"/>
                </a:lnTo>
                <a:lnTo>
                  <a:pt x="587158" y="437868"/>
                </a:lnTo>
                <a:lnTo>
                  <a:pt x="566163" y="475735"/>
                </a:lnTo>
                <a:lnTo>
                  <a:pt x="540182" y="510153"/>
                </a:lnTo>
                <a:lnTo>
                  <a:pt x="509812" y="540515"/>
                </a:lnTo>
                <a:lnTo>
                  <a:pt x="475461" y="566429"/>
                </a:lnTo>
                <a:lnTo>
                  <a:pt x="437607" y="587416"/>
                </a:lnTo>
                <a:lnTo>
                  <a:pt x="396723" y="602999"/>
                </a:lnTo>
                <a:lnTo>
                  <a:pt x="353285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6547" y="2037638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4" y="612698"/>
                </a:lnTo>
                <a:lnTo>
                  <a:pt x="218812" y="602995"/>
                </a:lnTo>
                <a:lnTo>
                  <a:pt x="177923" y="587405"/>
                </a:lnTo>
                <a:lnTo>
                  <a:pt x="140064" y="566403"/>
                </a:lnTo>
                <a:lnTo>
                  <a:pt x="105712" y="540464"/>
                </a:lnTo>
                <a:lnTo>
                  <a:pt x="75346" y="510065"/>
                </a:lnTo>
                <a:lnTo>
                  <a:pt x="49442" y="475680"/>
                </a:lnTo>
                <a:lnTo>
                  <a:pt x="28478" y="437785"/>
                </a:lnTo>
                <a:lnTo>
                  <a:pt x="12931" y="396856"/>
                </a:lnTo>
                <a:lnTo>
                  <a:pt x="3279" y="353368"/>
                </a:lnTo>
                <a:lnTo>
                  <a:pt x="0" y="307797"/>
                </a:lnTo>
                <a:lnTo>
                  <a:pt x="3279" y="262336"/>
                </a:lnTo>
                <a:lnTo>
                  <a:pt x="12931" y="218939"/>
                </a:lnTo>
                <a:lnTo>
                  <a:pt x="28478" y="178082"/>
                </a:lnTo>
                <a:lnTo>
                  <a:pt x="49442" y="140244"/>
                </a:lnTo>
                <a:lnTo>
                  <a:pt x="75346" y="105901"/>
                </a:lnTo>
                <a:lnTo>
                  <a:pt x="105712" y="75532"/>
                </a:lnTo>
                <a:lnTo>
                  <a:pt x="140064" y="49614"/>
                </a:lnTo>
                <a:lnTo>
                  <a:pt x="177923" y="28624"/>
                </a:lnTo>
                <a:lnTo>
                  <a:pt x="218812" y="13040"/>
                </a:lnTo>
                <a:lnTo>
                  <a:pt x="262254" y="3339"/>
                </a:lnTo>
                <a:lnTo>
                  <a:pt x="307771" y="0"/>
                </a:lnTo>
                <a:lnTo>
                  <a:pt x="353288" y="3339"/>
                </a:lnTo>
                <a:lnTo>
                  <a:pt x="396732" y="13041"/>
                </a:lnTo>
                <a:lnTo>
                  <a:pt x="437624" y="28628"/>
                </a:lnTo>
                <a:lnTo>
                  <a:pt x="475490" y="49625"/>
                </a:lnTo>
                <a:lnTo>
                  <a:pt x="509853" y="75554"/>
                </a:lnTo>
                <a:lnTo>
                  <a:pt x="540236" y="105938"/>
                </a:lnTo>
                <a:lnTo>
                  <a:pt x="566163" y="140303"/>
                </a:lnTo>
                <a:lnTo>
                  <a:pt x="587158" y="178170"/>
                </a:lnTo>
                <a:lnTo>
                  <a:pt x="602744" y="219064"/>
                </a:lnTo>
                <a:lnTo>
                  <a:pt x="612445" y="262508"/>
                </a:lnTo>
                <a:lnTo>
                  <a:pt x="615784" y="308025"/>
                </a:lnTo>
                <a:lnTo>
                  <a:pt x="612445" y="353540"/>
                </a:lnTo>
                <a:lnTo>
                  <a:pt x="602744" y="396981"/>
                </a:lnTo>
                <a:lnTo>
                  <a:pt x="587158" y="437873"/>
                </a:lnTo>
                <a:lnTo>
                  <a:pt x="566163" y="475739"/>
                </a:lnTo>
                <a:lnTo>
                  <a:pt x="540236" y="510102"/>
                </a:lnTo>
                <a:lnTo>
                  <a:pt x="509853" y="540486"/>
                </a:lnTo>
                <a:lnTo>
                  <a:pt x="475490" y="566414"/>
                </a:lnTo>
                <a:lnTo>
                  <a:pt x="437624" y="587410"/>
                </a:lnTo>
                <a:lnTo>
                  <a:pt x="396732" y="602997"/>
                </a:lnTo>
                <a:lnTo>
                  <a:pt x="353288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464" y="296922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09283" y="334695"/>
                </a:moveTo>
                <a:lnTo>
                  <a:pt x="7442" y="43370"/>
                </a:lnTo>
                <a:lnTo>
                  <a:pt x="0" y="25400"/>
                </a:lnTo>
                <a:lnTo>
                  <a:pt x="317" y="21437"/>
                </a:lnTo>
                <a:lnTo>
                  <a:pt x="25400" y="0"/>
                </a:lnTo>
                <a:lnTo>
                  <a:pt x="29375" y="317"/>
                </a:lnTo>
                <a:lnTo>
                  <a:pt x="327253" y="291338"/>
                </a:lnTo>
                <a:lnTo>
                  <a:pt x="334683" y="309295"/>
                </a:lnTo>
                <a:lnTo>
                  <a:pt x="334378" y="313270"/>
                </a:lnTo>
                <a:lnTo>
                  <a:pt x="309283" y="33469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464" y="325311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25400" y="334683"/>
                </a:moveTo>
                <a:lnTo>
                  <a:pt x="0" y="309283"/>
                </a:lnTo>
                <a:lnTo>
                  <a:pt x="317" y="305307"/>
                </a:lnTo>
                <a:lnTo>
                  <a:pt x="291325" y="7442"/>
                </a:lnTo>
                <a:lnTo>
                  <a:pt x="309283" y="0"/>
                </a:lnTo>
                <a:lnTo>
                  <a:pt x="313258" y="304"/>
                </a:lnTo>
                <a:lnTo>
                  <a:pt x="334683" y="25399"/>
                </a:lnTo>
                <a:lnTo>
                  <a:pt x="334378" y="29375"/>
                </a:lnTo>
                <a:lnTo>
                  <a:pt x="43357" y="327240"/>
                </a:lnTo>
                <a:lnTo>
                  <a:pt x="25400" y="334683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01" y="327851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645" y="0"/>
                </a:lnTo>
              </a:path>
            </a:pathLst>
          </a:custGeom>
          <a:ln w="5080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48"/>
            <a:ext cx="9144000" cy="81280"/>
          </a:xfrm>
          <a:custGeom>
            <a:avLst/>
            <a:gdLst/>
            <a:ahLst/>
            <a:cxnLst/>
            <a:rect l="l" t="t" r="r" b="b"/>
            <a:pathLst>
              <a:path w="9144000" h="81279">
                <a:moveTo>
                  <a:pt x="0" y="80712"/>
                </a:moveTo>
                <a:lnTo>
                  <a:pt x="0" y="71186"/>
                </a:lnTo>
                <a:lnTo>
                  <a:pt x="9144000" y="0"/>
                </a:lnTo>
                <a:lnTo>
                  <a:pt x="9144000" y="9525"/>
                </a:lnTo>
                <a:lnTo>
                  <a:pt x="0" y="807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11" y="295394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152" y="616038"/>
                </a:moveTo>
                <a:lnTo>
                  <a:pt x="262635" y="612698"/>
                </a:lnTo>
                <a:lnTo>
                  <a:pt x="219191" y="602993"/>
                </a:lnTo>
                <a:lnTo>
                  <a:pt x="178297" y="587397"/>
                </a:lnTo>
                <a:lnTo>
                  <a:pt x="140427" y="566384"/>
                </a:lnTo>
                <a:lnTo>
                  <a:pt x="106058" y="540428"/>
                </a:lnTo>
                <a:lnTo>
                  <a:pt x="75665" y="510003"/>
                </a:lnTo>
                <a:lnTo>
                  <a:pt x="49725" y="475581"/>
                </a:lnTo>
                <a:lnTo>
                  <a:pt x="28712" y="437638"/>
                </a:lnTo>
                <a:lnTo>
                  <a:pt x="13103" y="396647"/>
                </a:lnTo>
                <a:lnTo>
                  <a:pt x="3374" y="353082"/>
                </a:lnTo>
                <a:lnTo>
                  <a:pt x="0" y="307416"/>
                </a:lnTo>
                <a:lnTo>
                  <a:pt x="3374" y="262050"/>
                </a:lnTo>
                <a:lnTo>
                  <a:pt x="13103" y="218730"/>
                </a:lnTo>
                <a:lnTo>
                  <a:pt x="28712" y="177936"/>
                </a:lnTo>
                <a:lnTo>
                  <a:pt x="49725" y="140146"/>
                </a:lnTo>
                <a:lnTo>
                  <a:pt x="75665" y="105839"/>
                </a:lnTo>
                <a:lnTo>
                  <a:pt x="106058" y="75496"/>
                </a:lnTo>
                <a:lnTo>
                  <a:pt x="140427" y="49595"/>
                </a:lnTo>
                <a:lnTo>
                  <a:pt x="178297" y="28616"/>
                </a:lnTo>
                <a:lnTo>
                  <a:pt x="219191" y="13037"/>
                </a:lnTo>
                <a:lnTo>
                  <a:pt x="262635" y="3339"/>
                </a:lnTo>
                <a:lnTo>
                  <a:pt x="308152" y="0"/>
                </a:lnTo>
                <a:lnTo>
                  <a:pt x="353669" y="3339"/>
                </a:lnTo>
                <a:lnTo>
                  <a:pt x="397113" y="13041"/>
                </a:lnTo>
                <a:lnTo>
                  <a:pt x="438005" y="28628"/>
                </a:lnTo>
                <a:lnTo>
                  <a:pt x="475871" y="49625"/>
                </a:lnTo>
                <a:lnTo>
                  <a:pt x="510234" y="75554"/>
                </a:lnTo>
                <a:lnTo>
                  <a:pt x="540617" y="105938"/>
                </a:lnTo>
                <a:lnTo>
                  <a:pt x="566544" y="140303"/>
                </a:lnTo>
                <a:lnTo>
                  <a:pt x="587539" y="178170"/>
                </a:lnTo>
                <a:lnTo>
                  <a:pt x="603125" y="219064"/>
                </a:lnTo>
                <a:lnTo>
                  <a:pt x="612826" y="262508"/>
                </a:lnTo>
                <a:lnTo>
                  <a:pt x="616165" y="308025"/>
                </a:lnTo>
                <a:lnTo>
                  <a:pt x="612826" y="353540"/>
                </a:lnTo>
                <a:lnTo>
                  <a:pt x="603125" y="396981"/>
                </a:lnTo>
                <a:lnTo>
                  <a:pt x="587539" y="437873"/>
                </a:lnTo>
                <a:lnTo>
                  <a:pt x="566544" y="475739"/>
                </a:lnTo>
                <a:lnTo>
                  <a:pt x="540617" y="510102"/>
                </a:lnTo>
                <a:lnTo>
                  <a:pt x="510234" y="540486"/>
                </a:lnTo>
                <a:lnTo>
                  <a:pt x="475871" y="566414"/>
                </a:lnTo>
                <a:lnTo>
                  <a:pt x="438005" y="587410"/>
                </a:lnTo>
                <a:lnTo>
                  <a:pt x="397113" y="602997"/>
                </a:lnTo>
                <a:lnTo>
                  <a:pt x="353669" y="612699"/>
                </a:lnTo>
                <a:lnTo>
                  <a:pt x="308152" y="61603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4647" y="394200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406" y="616038"/>
                </a:moveTo>
                <a:lnTo>
                  <a:pt x="262887" y="612699"/>
                </a:lnTo>
                <a:lnTo>
                  <a:pt x="219437" y="602997"/>
                </a:lnTo>
                <a:lnTo>
                  <a:pt x="178530" y="587410"/>
                </a:lnTo>
                <a:lnTo>
                  <a:pt x="140643" y="566414"/>
                </a:lnTo>
                <a:lnTo>
                  <a:pt x="106250" y="540486"/>
                </a:lnTo>
                <a:lnTo>
                  <a:pt x="75828" y="510102"/>
                </a:lnTo>
                <a:lnTo>
                  <a:pt x="49913" y="475843"/>
                </a:lnTo>
                <a:lnTo>
                  <a:pt x="28868" y="438029"/>
                </a:lnTo>
                <a:lnTo>
                  <a:pt x="13218" y="397204"/>
                </a:lnTo>
                <a:lnTo>
                  <a:pt x="3437" y="353845"/>
                </a:lnTo>
                <a:lnTo>
                  <a:pt x="0" y="308432"/>
                </a:lnTo>
                <a:lnTo>
                  <a:pt x="3437" y="262813"/>
                </a:lnTo>
                <a:lnTo>
                  <a:pt x="13218" y="219286"/>
                </a:lnTo>
                <a:lnTo>
                  <a:pt x="28868" y="178326"/>
                </a:lnTo>
                <a:lnTo>
                  <a:pt x="49913" y="140407"/>
                </a:lnTo>
                <a:lnTo>
                  <a:pt x="75878" y="106004"/>
                </a:lnTo>
                <a:lnTo>
                  <a:pt x="106338" y="75554"/>
                </a:lnTo>
                <a:lnTo>
                  <a:pt x="140704" y="49625"/>
                </a:lnTo>
                <a:lnTo>
                  <a:pt x="178567" y="28628"/>
                </a:lnTo>
                <a:lnTo>
                  <a:pt x="219455" y="13041"/>
                </a:lnTo>
                <a:lnTo>
                  <a:pt x="262893" y="3339"/>
                </a:lnTo>
                <a:lnTo>
                  <a:pt x="308406" y="0"/>
                </a:lnTo>
                <a:lnTo>
                  <a:pt x="353925" y="3340"/>
                </a:lnTo>
                <a:lnTo>
                  <a:pt x="397373" y="13044"/>
                </a:lnTo>
                <a:lnTo>
                  <a:pt x="438274" y="28637"/>
                </a:lnTo>
                <a:lnTo>
                  <a:pt x="476151" y="49644"/>
                </a:lnTo>
                <a:lnTo>
                  <a:pt x="510526" y="75592"/>
                </a:lnTo>
                <a:lnTo>
                  <a:pt x="540921" y="106004"/>
                </a:lnTo>
                <a:lnTo>
                  <a:pt x="566798" y="140303"/>
                </a:lnTo>
                <a:lnTo>
                  <a:pt x="587793" y="178170"/>
                </a:lnTo>
                <a:lnTo>
                  <a:pt x="603379" y="219064"/>
                </a:lnTo>
                <a:lnTo>
                  <a:pt x="613080" y="262508"/>
                </a:lnTo>
                <a:lnTo>
                  <a:pt x="616419" y="308025"/>
                </a:lnTo>
                <a:lnTo>
                  <a:pt x="613080" y="353540"/>
                </a:lnTo>
                <a:lnTo>
                  <a:pt x="603379" y="396981"/>
                </a:lnTo>
                <a:lnTo>
                  <a:pt x="587793" y="437873"/>
                </a:lnTo>
                <a:lnTo>
                  <a:pt x="566798" y="475739"/>
                </a:lnTo>
                <a:lnTo>
                  <a:pt x="540871" y="510102"/>
                </a:lnTo>
                <a:lnTo>
                  <a:pt x="510437" y="540524"/>
                </a:lnTo>
                <a:lnTo>
                  <a:pt x="476090" y="566433"/>
                </a:lnTo>
                <a:lnTo>
                  <a:pt x="438238" y="587418"/>
                </a:lnTo>
                <a:lnTo>
                  <a:pt x="397356" y="602999"/>
                </a:lnTo>
                <a:lnTo>
                  <a:pt x="353919" y="612699"/>
                </a:lnTo>
                <a:lnTo>
                  <a:pt x="308406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883" y="4930063"/>
            <a:ext cx="617220" cy="616585"/>
          </a:xfrm>
          <a:custGeom>
            <a:avLst/>
            <a:gdLst/>
            <a:ahLst/>
            <a:cxnLst/>
            <a:rect l="l" t="t" r="r" b="b"/>
            <a:pathLst>
              <a:path w="617219" h="616585">
                <a:moveTo>
                  <a:pt x="308660" y="616038"/>
                </a:moveTo>
                <a:lnTo>
                  <a:pt x="263143" y="612699"/>
                </a:lnTo>
                <a:lnTo>
                  <a:pt x="219696" y="602996"/>
                </a:lnTo>
                <a:lnTo>
                  <a:pt x="178794" y="587408"/>
                </a:lnTo>
                <a:lnTo>
                  <a:pt x="140910" y="566409"/>
                </a:lnTo>
                <a:lnTo>
                  <a:pt x="106518" y="540476"/>
                </a:lnTo>
                <a:lnTo>
                  <a:pt x="76091" y="510085"/>
                </a:lnTo>
                <a:lnTo>
                  <a:pt x="50102" y="475712"/>
                </a:lnTo>
                <a:lnTo>
                  <a:pt x="29025" y="437834"/>
                </a:lnTo>
                <a:lnTo>
                  <a:pt x="13333" y="396925"/>
                </a:lnTo>
                <a:lnTo>
                  <a:pt x="3500" y="353463"/>
                </a:lnTo>
                <a:lnTo>
                  <a:pt x="0" y="307924"/>
                </a:lnTo>
                <a:lnTo>
                  <a:pt x="3500" y="262431"/>
                </a:lnTo>
                <a:lnTo>
                  <a:pt x="13333" y="219008"/>
                </a:lnTo>
                <a:lnTo>
                  <a:pt x="29025" y="178131"/>
                </a:lnTo>
                <a:lnTo>
                  <a:pt x="50102" y="140276"/>
                </a:lnTo>
                <a:lnTo>
                  <a:pt x="76091" y="105922"/>
                </a:lnTo>
                <a:lnTo>
                  <a:pt x="106518" y="75544"/>
                </a:lnTo>
                <a:lnTo>
                  <a:pt x="140910" y="49620"/>
                </a:lnTo>
                <a:lnTo>
                  <a:pt x="178794" y="28626"/>
                </a:lnTo>
                <a:lnTo>
                  <a:pt x="219696" y="13041"/>
                </a:lnTo>
                <a:lnTo>
                  <a:pt x="263143" y="3339"/>
                </a:lnTo>
                <a:lnTo>
                  <a:pt x="308660" y="0"/>
                </a:lnTo>
                <a:lnTo>
                  <a:pt x="354177" y="3339"/>
                </a:lnTo>
                <a:lnTo>
                  <a:pt x="397621" y="13041"/>
                </a:lnTo>
                <a:lnTo>
                  <a:pt x="438513" y="28628"/>
                </a:lnTo>
                <a:lnTo>
                  <a:pt x="476379" y="49625"/>
                </a:lnTo>
                <a:lnTo>
                  <a:pt x="510742" y="75554"/>
                </a:lnTo>
                <a:lnTo>
                  <a:pt x="541125" y="105938"/>
                </a:lnTo>
                <a:lnTo>
                  <a:pt x="567052" y="140303"/>
                </a:lnTo>
                <a:lnTo>
                  <a:pt x="588047" y="178170"/>
                </a:lnTo>
                <a:lnTo>
                  <a:pt x="603633" y="219064"/>
                </a:lnTo>
                <a:lnTo>
                  <a:pt x="613334" y="262508"/>
                </a:lnTo>
                <a:lnTo>
                  <a:pt x="616673" y="308025"/>
                </a:lnTo>
                <a:lnTo>
                  <a:pt x="613334" y="353540"/>
                </a:lnTo>
                <a:lnTo>
                  <a:pt x="603633" y="396981"/>
                </a:lnTo>
                <a:lnTo>
                  <a:pt x="588047" y="437873"/>
                </a:lnTo>
                <a:lnTo>
                  <a:pt x="567052" y="475739"/>
                </a:lnTo>
                <a:lnTo>
                  <a:pt x="541125" y="510102"/>
                </a:lnTo>
                <a:lnTo>
                  <a:pt x="510742" y="540486"/>
                </a:lnTo>
                <a:lnTo>
                  <a:pt x="476379" y="566414"/>
                </a:lnTo>
                <a:lnTo>
                  <a:pt x="438513" y="587410"/>
                </a:lnTo>
                <a:lnTo>
                  <a:pt x="397621" y="602997"/>
                </a:lnTo>
                <a:lnTo>
                  <a:pt x="354177" y="612699"/>
                </a:lnTo>
                <a:lnTo>
                  <a:pt x="308660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444" y="167195"/>
            <a:ext cx="4233545" cy="524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目录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spcBef>
                <a:spcPts val="2335"/>
              </a:spcBef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简介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lain"/>
            </a:pPr>
            <a:endParaRPr sz="33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资源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rabicPlain"/>
            </a:pPr>
            <a:endParaRPr sz="3750">
              <a:latin typeface="Times New Roman"/>
              <a:cs typeface="Times New Roman"/>
            </a:endParaRPr>
          </a:p>
          <a:p>
            <a:pPr marL="1845945" indent="-532765"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  <a:tabLst>
                <a:tab pos="1845945" algn="l"/>
                <a:tab pos="1846580" algn="l"/>
              </a:tabLst>
            </a:pPr>
            <a:r>
              <a:rPr sz="2400" dirty="0">
                <a:solidFill>
                  <a:srgbClr val="FF5400"/>
                </a:solidFill>
                <a:latin typeface="微软雅黑"/>
                <a:cs typeface="微软雅黑"/>
              </a:rPr>
              <a:t>交换框架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lain"/>
            </a:pPr>
            <a:endParaRPr sz="4250">
              <a:latin typeface="Times New Roman"/>
              <a:cs typeface="Times New Roman"/>
            </a:endParaRPr>
          </a:p>
          <a:p>
            <a:pPr marL="1829435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829435" algn="l"/>
                <a:tab pos="183007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Connectathon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400">
              <a:latin typeface="Times New Roman"/>
              <a:cs typeface="Times New Roman"/>
            </a:endParaRPr>
          </a:p>
          <a:p>
            <a:pPr marL="1812925" indent="-532765">
              <a:lnSpc>
                <a:spcPct val="100000"/>
              </a:lnSpc>
              <a:spcBef>
                <a:spcPts val="2140"/>
              </a:spcBef>
              <a:buClr>
                <a:srgbClr val="FFFFFF"/>
              </a:buClr>
              <a:buAutoNum type="arabicPlain"/>
              <a:tabLst>
                <a:tab pos="1812925" algn="l"/>
                <a:tab pos="181356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V3 or FHIR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dirty="0"/>
              <a:t>交换框</a:t>
            </a:r>
            <a:r>
              <a:rPr spc="-5" dirty="0"/>
              <a:t>架</a:t>
            </a:r>
          </a:p>
        </p:txBody>
      </p:sp>
      <p:sp>
        <p:nvSpPr>
          <p:cNvPr id="9" name="object 9"/>
          <p:cNvSpPr/>
          <p:nvPr/>
        </p:nvSpPr>
        <p:spPr>
          <a:xfrm>
            <a:off x="649223" y="1158239"/>
            <a:ext cx="7569708" cy="427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dirty="0"/>
              <a:t>交换框</a:t>
            </a:r>
            <a:r>
              <a:rPr spc="-5" dirty="0"/>
              <a:t>架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207287"/>
            <a:ext cx="6011545" cy="415062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FHIR</a:t>
            </a:r>
            <a:r>
              <a:rPr sz="2800" spc="-20" dirty="0">
                <a:solidFill>
                  <a:srgbClr val="55565B"/>
                </a:solidFill>
                <a:latin typeface="微软雅黑"/>
                <a:cs typeface="微软雅黑"/>
              </a:rPr>
              <a:t> 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对系统的架构设计无任何限制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可以使用：</a:t>
            </a:r>
            <a:endParaRPr sz="28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buFont typeface="Arial"/>
              <a:buChar char="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轻/重客户端</a:t>
            </a:r>
            <a:endParaRPr sz="2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buFont typeface="Arial"/>
              <a:buChar char="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中央服务或点对点共享</a:t>
            </a:r>
            <a:endParaRPr sz="2800" dirty="0">
              <a:latin typeface="宋体"/>
              <a:cs typeface="宋体"/>
            </a:endParaRPr>
          </a:p>
          <a:p>
            <a:pPr marL="469900" marR="1520825">
              <a:lnSpc>
                <a:spcPct val="119900"/>
              </a:lnSpc>
              <a:buFont typeface="Arial"/>
              <a:buChar char="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推或拉(Push</a:t>
            </a:r>
            <a:r>
              <a:rPr sz="2800" spc="-30" dirty="0">
                <a:solidFill>
                  <a:srgbClr val="55565B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or</a:t>
            </a:r>
            <a:r>
              <a:rPr sz="2800" spc="-30" dirty="0">
                <a:solidFill>
                  <a:srgbClr val="55565B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Pull)  </a:t>
            </a:r>
            <a:r>
              <a:rPr sz="2800" spc="114" dirty="0">
                <a:solidFill>
                  <a:srgbClr val="55565B"/>
                </a:solidFill>
                <a:latin typeface="Arial"/>
                <a:cs typeface="Arial"/>
              </a:rPr>
              <a:t>Ø	</a:t>
            </a: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查询或发布/</a:t>
            </a:r>
            <a:r>
              <a:rPr sz="2800" spc="-5" dirty="0" err="1" smtClean="0">
                <a:solidFill>
                  <a:srgbClr val="55565B"/>
                </a:solidFill>
                <a:latin typeface="宋体"/>
                <a:cs typeface="宋体"/>
              </a:rPr>
              <a:t>订阅</a:t>
            </a:r>
            <a:endParaRPr lang="en-US" sz="2800" spc="-5" dirty="0" smtClean="0">
              <a:solidFill>
                <a:srgbClr val="55565B"/>
              </a:solidFill>
              <a:latin typeface="宋体"/>
              <a:cs typeface="宋体"/>
            </a:endParaRPr>
          </a:p>
          <a:p>
            <a:pPr marL="469900" marR="1520825">
              <a:lnSpc>
                <a:spcPct val="119900"/>
              </a:lnSpc>
              <a:tabLst>
                <a:tab pos="926465" algn="l"/>
                <a:tab pos="927100" algn="l"/>
              </a:tabLst>
            </a:pPr>
            <a:r>
              <a:rPr sz="2800" spc="114" dirty="0" smtClean="0">
                <a:solidFill>
                  <a:srgbClr val="55565B"/>
                </a:solidFill>
                <a:latin typeface="Arial"/>
                <a:cs typeface="Arial"/>
              </a:rPr>
              <a:t>Ø</a:t>
            </a:r>
            <a:r>
              <a:rPr sz="2800" spc="114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松耦合或高耦合</a:t>
            </a:r>
            <a:endParaRPr sz="28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buFont typeface="Arial"/>
              <a:buChar char="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5565B"/>
                </a:solidFill>
                <a:latin typeface="宋体"/>
                <a:cs typeface="宋体"/>
              </a:rPr>
              <a:t>使用历史跟踪(版本）或不使用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dirty="0"/>
              <a:t>应用场</a:t>
            </a:r>
            <a:r>
              <a:rPr spc="-5" dirty="0"/>
              <a:t>景</a:t>
            </a:r>
          </a:p>
        </p:txBody>
      </p:sp>
      <p:sp>
        <p:nvSpPr>
          <p:cNvPr id="9" name="object 9"/>
          <p:cNvSpPr/>
          <p:nvPr/>
        </p:nvSpPr>
        <p:spPr>
          <a:xfrm>
            <a:off x="867155" y="1149096"/>
            <a:ext cx="7220711" cy="455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78332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3.REST适应场景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48055" y="1530985"/>
            <a:ext cx="619252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 smtClean="0">
                <a:latin typeface="微软雅黑"/>
                <a:cs typeface="微软雅黑"/>
              </a:rPr>
              <a:t>系统间低耦</a:t>
            </a:r>
            <a:r>
              <a:rPr sz="3200" spc="0" dirty="0" err="1" smtClean="0">
                <a:latin typeface="微软雅黑"/>
                <a:cs typeface="微软雅黑"/>
              </a:rPr>
              <a:t>合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latin typeface="微软雅黑"/>
                <a:cs typeface="微软雅黑"/>
              </a:rPr>
              <a:t>轻量级交</a:t>
            </a:r>
            <a:r>
              <a:rPr sz="3200" spc="0" dirty="0" err="1" smtClean="0">
                <a:latin typeface="微软雅黑"/>
                <a:cs typeface="微软雅黑"/>
              </a:rPr>
              <a:t>换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latin typeface="微软雅黑"/>
                <a:cs typeface="微软雅黑"/>
              </a:rPr>
              <a:t>聚焦</a:t>
            </a:r>
            <a:r>
              <a:rPr sz="3200" spc="-5" dirty="0" err="1" smtClean="0">
                <a:latin typeface="微软雅黑"/>
                <a:cs typeface="微软雅黑"/>
              </a:rPr>
              <a:t>于</a:t>
            </a:r>
            <a:r>
              <a:rPr sz="3200" spc="-5" dirty="0" err="1">
                <a:latin typeface="微软雅黑"/>
                <a:cs typeface="微软雅黑"/>
              </a:rPr>
              <a:t>CRUD</a:t>
            </a:r>
            <a:r>
              <a:rPr sz="3200" dirty="0" err="1">
                <a:latin typeface="微软雅黑"/>
                <a:cs typeface="微软雅黑"/>
              </a:rPr>
              <a:t>操</a:t>
            </a:r>
            <a:r>
              <a:rPr sz="3200" spc="0" dirty="0" err="1">
                <a:latin typeface="微软雅黑"/>
                <a:cs typeface="微软雅黑"/>
              </a:rPr>
              <a:t>作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latin typeface="微软雅黑"/>
                <a:cs typeface="微软雅黑"/>
              </a:rPr>
              <a:t>客户端驱动</a:t>
            </a:r>
            <a:r>
              <a:rPr sz="3200" dirty="0" err="1">
                <a:latin typeface="微软雅黑"/>
                <a:cs typeface="微软雅黑"/>
              </a:rPr>
              <a:t>、客户</a:t>
            </a:r>
            <a:r>
              <a:rPr sz="3200" spc="-5" dirty="0" err="1">
                <a:latin typeface="微软雅黑"/>
                <a:cs typeface="微软雅黑"/>
              </a:rPr>
              <a:t>端</a:t>
            </a:r>
            <a:r>
              <a:rPr sz="3200" spc="-5" dirty="0">
                <a:latin typeface="微软雅黑"/>
                <a:cs typeface="微软雅黑"/>
              </a:rPr>
              <a:t>/服务器模</a:t>
            </a:r>
            <a:r>
              <a:rPr sz="3200" spc="0" dirty="0">
                <a:latin typeface="微软雅黑"/>
                <a:cs typeface="微软雅黑"/>
              </a:rPr>
              <a:t>式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latin typeface="微软雅黑"/>
                <a:cs typeface="微软雅黑"/>
              </a:rPr>
              <a:t>服务器端有固定地</a:t>
            </a:r>
            <a:r>
              <a:rPr sz="3200" spc="0" dirty="0" err="1" smtClean="0">
                <a:latin typeface="微软雅黑"/>
                <a:cs typeface="微软雅黑"/>
              </a:rPr>
              <a:t>址</a:t>
            </a:r>
            <a:endParaRPr sz="3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200" dirty="0" err="1" smtClean="0">
                <a:latin typeface="微软雅黑"/>
                <a:cs typeface="微软雅黑"/>
              </a:rPr>
              <a:t>适用于移动端</a:t>
            </a:r>
            <a:r>
              <a:rPr sz="3200" spc="-5" dirty="0" err="1">
                <a:latin typeface="微软雅黑"/>
                <a:cs typeface="微软雅黑"/>
              </a:rPr>
              <a:t>、PHR</a:t>
            </a:r>
            <a:r>
              <a:rPr sz="3200" dirty="0" err="1">
                <a:latin typeface="微软雅黑"/>
                <a:cs typeface="微软雅黑"/>
              </a:rPr>
              <a:t>等场</a:t>
            </a:r>
            <a:r>
              <a:rPr sz="3200" spc="0" dirty="0" err="1">
                <a:latin typeface="微软雅黑"/>
                <a:cs typeface="微软雅黑"/>
              </a:rPr>
              <a:t>景</a:t>
            </a:r>
            <a:endParaRPr sz="3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28231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10" dirty="0"/>
              <a:t>R</a:t>
            </a:r>
            <a:r>
              <a:rPr spc="-5" dirty="0"/>
              <a:t>es</a:t>
            </a:r>
            <a:r>
              <a:rPr spc="-10" dirty="0"/>
              <a:t>t</a:t>
            </a:r>
            <a:r>
              <a:rPr spc="-5" dirty="0"/>
              <a:t>ful</a:t>
            </a:r>
            <a:r>
              <a:rPr dirty="0"/>
              <a:t>操</a:t>
            </a:r>
            <a:r>
              <a:rPr spc="-5" dirty="0"/>
              <a:t>作</a:t>
            </a:r>
          </a:p>
        </p:txBody>
      </p:sp>
      <p:sp>
        <p:nvSpPr>
          <p:cNvPr id="9" name="object 9"/>
          <p:cNvSpPr/>
          <p:nvPr/>
        </p:nvSpPr>
        <p:spPr>
          <a:xfrm>
            <a:off x="594359" y="1188719"/>
            <a:ext cx="7589520" cy="452628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0931" y="6123432"/>
            <a:ext cx="163195" cy="108585"/>
          </a:xfrm>
          <a:custGeom>
            <a:avLst/>
            <a:gdLst/>
            <a:ahLst/>
            <a:cxnLst/>
            <a:rect l="l" t="t" r="r" b="b"/>
            <a:pathLst>
              <a:path w="163195" h="108585">
                <a:moveTo>
                  <a:pt x="0" y="108203"/>
                </a:moveTo>
                <a:lnTo>
                  <a:pt x="163067" y="108203"/>
                </a:lnTo>
                <a:lnTo>
                  <a:pt x="163067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123432"/>
            <a:ext cx="1542415" cy="108585"/>
          </a:xfrm>
          <a:custGeom>
            <a:avLst/>
            <a:gdLst/>
            <a:ahLst/>
            <a:cxnLst/>
            <a:rect l="l" t="t" r="r" b="b"/>
            <a:pathLst>
              <a:path w="1542415" h="108585">
                <a:moveTo>
                  <a:pt x="0" y="108203"/>
                </a:moveTo>
                <a:lnTo>
                  <a:pt x="1542288" y="108203"/>
                </a:lnTo>
                <a:lnTo>
                  <a:pt x="1542288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531431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3.Restful</a:t>
            </a:r>
            <a:r>
              <a:rPr spc="-5" dirty="0"/>
              <a:t>操作应用样例</a:t>
            </a:r>
          </a:p>
        </p:txBody>
      </p:sp>
      <p:sp>
        <p:nvSpPr>
          <p:cNvPr id="8" name="object 8"/>
          <p:cNvSpPr/>
          <p:nvPr/>
        </p:nvSpPr>
        <p:spPr>
          <a:xfrm>
            <a:off x="5529071" y="1053083"/>
            <a:ext cx="2871216" cy="219456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2288" y="5114544"/>
            <a:ext cx="7439025" cy="1323340"/>
          </a:xfrm>
          <a:custGeom>
            <a:avLst/>
            <a:gdLst/>
            <a:ahLst/>
            <a:cxnLst/>
            <a:rect l="l" t="t" r="r" b="b"/>
            <a:pathLst>
              <a:path w="7439025" h="1323339">
                <a:moveTo>
                  <a:pt x="0" y="0"/>
                </a:moveTo>
                <a:lnTo>
                  <a:pt x="7438644" y="0"/>
                </a:lnTo>
                <a:lnTo>
                  <a:pt x="7438644" y="1322831"/>
                </a:lnTo>
                <a:lnTo>
                  <a:pt x="0" y="13228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9080" y="5102225"/>
            <a:ext cx="7464425" cy="1347470"/>
          </a:xfrm>
          <a:custGeom>
            <a:avLst/>
            <a:gdLst/>
            <a:ahLst/>
            <a:cxnLst/>
            <a:rect l="l" t="t" r="r" b="b"/>
            <a:pathLst>
              <a:path w="7464425" h="1347470">
                <a:moveTo>
                  <a:pt x="7451725" y="1347470"/>
                </a:moveTo>
                <a:lnTo>
                  <a:pt x="12700" y="1347470"/>
                </a:lnTo>
                <a:lnTo>
                  <a:pt x="10223" y="1347228"/>
                </a:lnTo>
                <a:lnTo>
                  <a:pt x="0" y="1334770"/>
                </a:lnTo>
                <a:lnTo>
                  <a:pt x="0" y="12700"/>
                </a:lnTo>
                <a:lnTo>
                  <a:pt x="12700" y="0"/>
                </a:lnTo>
                <a:lnTo>
                  <a:pt x="7451725" y="0"/>
                </a:lnTo>
                <a:lnTo>
                  <a:pt x="746442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322070"/>
                </a:lnTo>
                <a:lnTo>
                  <a:pt x="12700" y="1322070"/>
                </a:lnTo>
                <a:lnTo>
                  <a:pt x="25400" y="1334770"/>
                </a:lnTo>
                <a:lnTo>
                  <a:pt x="7464425" y="1334770"/>
                </a:lnTo>
                <a:lnTo>
                  <a:pt x="7464183" y="1337246"/>
                </a:lnTo>
                <a:lnTo>
                  <a:pt x="7454201" y="1347228"/>
                </a:lnTo>
                <a:lnTo>
                  <a:pt x="7451725" y="1347470"/>
                </a:lnTo>
                <a:close/>
              </a:path>
              <a:path w="7464425" h="134747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7464425" h="1347470">
                <a:moveTo>
                  <a:pt x="743902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7439025" y="12700"/>
                </a:lnTo>
                <a:lnTo>
                  <a:pt x="7439025" y="25400"/>
                </a:lnTo>
                <a:close/>
              </a:path>
              <a:path w="7464425" h="1347470">
                <a:moveTo>
                  <a:pt x="7439025" y="1334770"/>
                </a:moveTo>
                <a:lnTo>
                  <a:pt x="7439025" y="12700"/>
                </a:lnTo>
                <a:lnTo>
                  <a:pt x="7451725" y="25400"/>
                </a:lnTo>
                <a:lnTo>
                  <a:pt x="7464425" y="25400"/>
                </a:lnTo>
                <a:lnTo>
                  <a:pt x="7464425" y="1322070"/>
                </a:lnTo>
                <a:lnTo>
                  <a:pt x="7451725" y="1322070"/>
                </a:lnTo>
                <a:lnTo>
                  <a:pt x="7439025" y="1334770"/>
                </a:lnTo>
                <a:close/>
              </a:path>
              <a:path w="7464425" h="1347470">
                <a:moveTo>
                  <a:pt x="7464425" y="25400"/>
                </a:moveTo>
                <a:lnTo>
                  <a:pt x="7451725" y="25400"/>
                </a:lnTo>
                <a:lnTo>
                  <a:pt x="7439025" y="12700"/>
                </a:lnTo>
                <a:lnTo>
                  <a:pt x="7464425" y="12700"/>
                </a:lnTo>
                <a:lnTo>
                  <a:pt x="7464425" y="25400"/>
                </a:lnTo>
                <a:close/>
              </a:path>
              <a:path w="7464425" h="1347470">
                <a:moveTo>
                  <a:pt x="25400" y="1334770"/>
                </a:moveTo>
                <a:lnTo>
                  <a:pt x="12700" y="1322070"/>
                </a:lnTo>
                <a:lnTo>
                  <a:pt x="25400" y="1322070"/>
                </a:lnTo>
                <a:lnTo>
                  <a:pt x="25400" y="1334770"/>
                </a:lnTo>
                <a:close/>
              </a:path>
              <a:path w="7464425" h="1347470">
                <a:moveTo>
                  <a:pt x="7439025" y="1334770"/>
                </a:moveTo>
                <a:lnTo>
                  <a:pt x="25400" y="1334770"/>
                </a:lnTo>
                <a:lnTo>
                  <a:pt x="25400" y="1322070"/>
                </a:lnTo>
                <a:lnTo>
                  <a:pt x="7439025" y="1322070"/>
                </a:lnTo>
                <a:lnTo>
                  <a:pt x="7439025" y="1334770"/>
                </a:lnTo>
                <a:close/>
              </a:path>
              <a:path w="7464425" h="1347470">
                <a:moveTo>
                  <a:pt x="7464425" y="1334770"/>
                </a:moveTo>
                <a:lnTo>
                  <a:pt x="7439025" y="1334770"/>
                </a:lnTo>
                <a:lnTo>
                  <a:pt x="7451725" y="1322070"/>
                </a:lnTo>
                <a:lnTo>
                  <a:pt x="7464425" y="1322070"/>
                </a:lnTo>
                <a:lnTo>
                  <a:pt x="7464425" y="133477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919632"/>
            <a:ext cx="7803515" cy="552074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患者注册</a:t>
            </a:r>
            <a:endParaRPr sz="2800" dirty="0">
              <a:latin typeface="微软雅黑"/>
              <a:cs typeface="微软雅黑"/>
            </a:endParaRPr>
          </a:p>
          <a:p>
            <a:pPr marR="4123690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7E7E7E"/>
                </a:solidFill>
                <a:latin typeface="微软雅黑"/>
                <a:cs typeface="微软雅黑"/>
              </a:rPr>
              <a:t>创建一个患者资源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患者就诊</a:t>
            </a:r>
            <a:endParaRPr sz="2800" dirty="0">
              <a:latin typeface="微软雅黑"/>
              <a:cs typeface="微软雅黑"/>
            </a:endParaRPr>
          </a:p>
          <a:p>
            <a:pPr marR="4334510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7E7E7E"/>
                </a:solidFill>
                <a:latin typeface="微软雅黑"/>
                <a:cs typeface="微软雅黑"/>
              </a:rPr>
              <a:t>创建一个就诊资源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换床</a:t>
            </a:r>
            <a:endParaRPr sz="2800" dirty="0">
              <a:latin typeface="微软雅黑"/>
              <a:cs typeface="微软雅黑"/>
            </a:endParaRPr>
          </a:p>
          <a:p>
            <a:pPr marR="4240530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7E7E7E"/>
                </a:solidFill>
                <a:latin typeface="微软雅黑"/>
                <a:cs typeface="微软雅黑"/>
              </a:rPr>
              <a:t>找到并更新就诊资源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发药</a:t>
            </a:r>
            <a:endParaRPr sz="2800" dirty="0">
              <a:latin typeface="微软雅黑"/>
              <a:cs typeface="微软雅黑"/>
            </a:endParaRPr>
          </a:p>
          <a:p>
            <a:pPr marR="4240530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7E7E7E"/>
                </a:solidFill>
                <a:latin typeface="微软雅黑"/>
                <a:cs typeface="微软雅黑"/>
              </a:rPr>
              <a:t>-</a:t>
            </a:r>
            <a:r>
              <a:rPr sz="2400" dirty="0">
                <a:solidFill>
                  <a:srgbClr val="7E7E7E"/>
                </a:solidFill>
                <a:latin typeface="微软雅黑"/>
                <a:cs typeface="微软雅黑"/>
              </a:rPr>
              <a:t>找到患者的药物处方</a:t>
            </a:r>
            <a:endParaRPr sz="2400" dirty="0">
              <a:latin typeface="微软雅黑"/>
              <a:cs typeface="微软雅黑"/>
            </a:endParaRPr>
          </a:p>
          <a:p>
            <a:pPr marL="1097280">
              <a:lnSpc>
                <a:spcPct val="100000"/>
              </a:lnSpc>
              <a:spcBef>
                <a:spcPts val="940"/>
              </a:spcBef>
              <a:tabLst>
                <a:tab pos="1439545" algn="l"/>
                <a:tab pos="2328545" algn="l"/>
              </a:tabLst>
            </a:pPr>
            <a:r>
              <a:rPr sz="2000" spc="1050" dirty="0">
                <a:latin typeface="Arial"/>
                <a:cs typeface="Arial"/>
              </a:rPr>
              <a:t>l	</a:t>
            </a:r>
            <a:r>
              <a:rPr sz="2000" spc="-5" dirty="0">
                <a:latin typeface="宋体"/>
                <a:cs typeface="宋体"/>
              </a:rPr>
              <a:t>POST	https://myserver.com/Patient</a:t>
            </a:r>
            <a:endParaRPr sz="2000" dirty="0">
              <a:latin typeface="宋体"/>
              <a:cs typeface="宋体"/>
            </a:endParaRPr>
          </a:p>
          <a:p>
            <a:pPr marL="1097280">
              <a:lnSpc>
                <a:spcPct val="100000"/>
              </a:lnSpc>
              <a:tabLst>
                <a:tab pos="1439545" algn="l"/>
                <a:tab pos="2328545" algn="l"/>
              </a:tabLst>
            </a:pPr>
            <a:r>
              <a:rPr sz="2000" spc="1050" dirty="0">
                <a:latin typeface="Arial"/>
                <a:cs typeface="Arial"/>
              </a:rPr>
              <a:t>l	</a:t>
            </a:r>
            <a:r>
              <a:rPr sz="2000" spc="-5" dirty="0">
                <a:latin typeface="宋体"/>
                <a:cs typeface="宋体"/>
              </a:rPr>
              <a:t>GET	https://myserver.com/Patient/100</a:t>
            </a:r>
            <a:endParaRPr sz="2000" dirty="0">
              <a:latin typeface="宋体"/>
              <a:cs typeface="宋体"/>
            </a:endParaRPr>
          </a:p>
          <a:p>
            <a:pPr marL="2366645" marR="5080" indent="-1270000">
              <a:lnSpc>
                <a:spcPct val="100000"/>
              </a:lnSpc>
              <a:tabLst>
                <a:tab pos="1439545" algn="l"/>
                <a:tab pos="2328545" algn="l"/>
              </a:tabLst>
            </a:pPr>
            <a:r>
              <a:rPr sz="2000" spc="1050" dirty="0">
                <a:latin typeface="Arial"/>
                <a:cs typeface="Arial"/>
              </a:rPr>
              <a:t>l	</a:t>
            </a:r>
            <a:r>
              <a:rPr sz="2000" spc="-5" dirty="0">
                <a:latin typeface="宋体"/>
                <a:cs typeface="宋体"/>
              </a:rPr>
              <a:t>GET	https://myserver.com//Patient/23/Procedure?  date=ge2010-01-01&amp;date=le2011-12-31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1188224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3" y="612699"/>
                </a:lnTo>
                <a:lnTo>
                  <a:pt x="218807" y="602997"/>
                </a:lnTo>
                <a:lnTo>
                  <a:pt x="177911" y="587409"/>
                </a:lnTo>
                <a:lnTo>
                  <a:pt x="140043" y="566413"/>
                </a:lnTo>
                <a:lnTo>
                  <a:pt x="105681" y="540484"/>
                </a:lnTo>
                <a:lnTo>
                  <a:pt x="75305" y="510100"/>
                </a:lnTo>
                <a:lnTo>
                  <a:pt x="49442" y="475820"/>
                </a:lnTo>
                <a:lnTo>
                  <a:pt x="28478" y="437995"/>
                </a:lnTo>
                <a:lnTo>
                  <a:pt x="12931" y="397155"/>
                </a:lnTo>
                <a:lnTo>
                  <a:pt x="3279" y="353778"/>
                </a:lnTo>
                <a:lnTo>
                  <a:pt x="0" y="308343"/>
                </a:lnTo>
                <a:lnTo>
                  <a:pt x="3279" y="262746"/>
                </a:lnTo>
                <a:lnTo>
                  <a:pt x="12931" y="219238"/>
                </a:lnTo>
                <a:lnTo>
                  <a:pt x="28478" y="178292"/>
                </a:lnTo>
                <a:lnTo>
                  <a:pt x="49442" y="140384"/>
                </a:lnTo>
                <a:lnTo>
                  <a:pt x="75399" y="105936"/>
                </a:lnTo>
                <a:lnTo>
                  <a:pt x="105754" y="75552"/>
                </a:lnTo>
                <a:lnTo>
                  <a:pt x="140093" y="49624"/>
                </a:lnTo>
                <a:lnTo>
                  <a:pt x="177941" y="28628"/>
                </a:lnTo>
                <a:lnTo>
                  <a:pt x="218821" y="13041"/>
                </a:lnTo>
                <a:lnTo>
                  <a:pt x="262258" y="3339"/>
                </a:lnTo>
                <a:lnTo>
                  <a:pt x="307771" y="0"/>
                </a:lnTo>
                <a:lnTo>
                  <a:pt x="353290" y="3340"/>
                </a:lnTo>
                <a:lnTo>
                  <a:pt x="396737" y="13043"/>
                </a:lnTo>
                <a:lnTo>
                  <a:pt x="437636" y="28635"/>
                </a:lnTo>
                <a:lnTo>
                  <a:pt x="475511" y="49640"/>
                </a:lnTo>
                <a:lnTo>
                  <a:pt x="509884" y="75583"/>
                </a:lnTo>
                <a:lnTo>
                  <a:pt x="540276" y="105990"/>
                </a:lnTo>
                <a:lnTo>
                  <a:pt x="566163" y="140299"/>
                </a:lnTo>
                <a:lnTo>
                  <a:pt x="587158" y="178165"/>
                </a:lnTo>
                <a:lnTo>
                  <a:pt x="602744" y="219057"/>
                </a:lnTo>
                <a:lnTo>
                  <a:pt x="612445" y="262498"/>
                </a:lnTo>
                <a:lnTo>
                  <a:pt x="615784" y="308013"/>
                </a:lnTo>
                <a:lnTo>
                  <a:pt x="612445" y="353530"/>
                </a:lnTo>
                <a:lnTo>
                  <a:pt x="602744" y="396974"/>
                </a:lnTo>
                <a:lnTo>
                  <a:pt x="587158" y="437868"/>
                </a:lnTo>
                <a:lnTo>
                  <a:pt x="566163" y="475735"/>
                </a:lnTo>
                <a:lnTo>
                  <a:pt x="540182" y="510153"/>
                </a:lnTo>
                <a:lnTo>
                  <a:pt x="509812" y="540515"/>
                </a:lnTo>
                <a:lnTo>
                  <a:pt x="475461" y="566429"/>
                </a:lnTo>
                <a:lnTo>
                  <a:pt x="437607" y="587416"/>
                </a:lnTo>
                <a:lnTo>
                  <a:pt x="396723" y="602999"/>
                </a:lnTo>
                <a:lnTo>
                  <a:pt x="353285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6547" y="2037638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4" y="612698"/>
                </a:lnTo>
                <a:lnTo>
                  <a:pt x="218812" y="602995"/>
                </a:lnTo>
                <a:lnTo>
                  <a:pt x="177923" y="587405"/>
                </a:lnTo>
                <a:lnTo>
                  <a:pt x="140064" y="566403"/>
                </a:lnTo>
                <a:lnTo>
                  <a:pt x="105712" y="540464"/>
                </a:lnTo>
                <a:lnTo>
                  <a:pt x="75346" y="510065"/>
                </a:lnTo>
                <a:lnTo>
                  <a:pt x="49442" y="475680"/>
                </a:lnTo>
                <a:lnTo>
                  <a:pt x="28478" y="437785"/>
                </a:lnTo>
                <a:lnTo>
                  <a:pt x="12931" y="396856"/>
                </a:lnTo>
                <a:lnTo>
                  <a:pt x="3279" y="353368"/>
                </a:lnTo>
                <a:lnTo>
                  <a:pt x="0" y="307797"/>
                </a:lnTo>
                <a:lnTo>
                  <a:pt x="3279" y="262336"/>
                </a:lnTo>
                <a:lnTo>
                  <a:pt x="12931" y="218939"/>
                </a:lnTo>
                <a:lnTo>
                  <a:pt x="28478" y="178082"/>
                </a:lnTo>
                <a:lnTo>
                  <a:pt x="49442" y="140244"/>
                </a:lnTo>
                <a:lnTo>
                  <a:pt x="75346" y="105901"/>
                </a:lnTo>
                <a:lnTo>
                  <a:pt x="105712" y="75532"/>
                </a:lnTo>
                <a:lnTo>
                  <a:pt x="140064" y="49614"/>
                </a:lnTo>
                <a:lnTo>
                  <a:pt x="177923" y="28624"/>
                </a:lnTo>
                <a:lnTo>
                  <a:pt x="218812" y="13040"/>
                </a:lnTo>
                <a:lnTo>
                  <a:pt x="262254" y="3339"/>
                </a:lnTo>
                <a:lnTo>
                  <a:pt x="307771" y="0"/>
                </a:lnTo>
                <a:lnTo>
                  <a:pt x="353288" y="3339"/>
                </a:lnTo>
                <a:lnTo>
                  <a:pt x="396732" y="13041"/>
                </a:lnTo>
                <a:lnTo>
                  <a:pt x="437624" y="28628"/>
                </a:lnTo>
                <a:lnTo>
                  <a:pt x="475490" y="49625"/>
                </a:lnTo>
                <a:lnTo>
                  <a:pt x="509853" y="75554"/>
                </a:lnTo>
                <a:lnTo>
                  <a:pt x="540236" y="105938"/>
                </a:lnTo>
                <a:lnTo>
                  <a:pt x="566163" y="140303"/>
                </a:lnTo>
                <a:lnTo>
                  <a:pt x="587158" y="178170"/>
                </a:lnTo>
                <a:lnTo>
                  <a:pt x="602744" y="219064"/>
                </a:lnTo>
                <a:lnTo>
                  <a:pt x="612445" y="262508"/>
                </a:lnTo>
                <a:lnTo>
                  <a:pt x="615784" y="308025"/>
                </a:lnTo>
                <a:lnTo>
                  <a:pt x="612445" y="353540"/>
                </a:lnTo>
                <a:lnTo>
                  <a:pt x="602744" y="396981"/>
                </a:lnTo>
                <a:lnTo>
                  <a:pt x="587158" y="437873"/>
                </a:lnTo>
                <a:lnTo>
                  <a:pt x="566163" y="475739"/>
                </a:lnTo>
                <a:lnTo>
                  <a:pt x="540236" y="510102"/>
                </a:lnTo>
                <a:lnTo>
                  <a:pt x="509853" y="540486"/>
                </a:lnTo>
                <a:lnTo>
                  <a:pt x="475490" y="566414"/>
                </a:lnTo>
                <a:lnTo>
                  <a:pt x="437624" y="587410"/>
                </a:lnTo>
                <a:lnTo>
                  <a:pt x="396732" y="602997"/>
                </a:lnTo>
                <a:lnTo>
                  <a:pt x="353288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464" y="117534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09283" y="334695"/>
                </a:moveTo>
                <a:lnTo>
                  <a:pt x="7442" y="43370"/>
                </a:lnTo>
                <a:lnTo>
                  <a:pt x="0" y="25400"/>
                </a:lnTo>
                <a:lnTo>
                  <a:pt x="317" y="21437"/>
                </a:lnTo>
                <a:lnTo>
                  <a:pt x="25400" y="0"/>
                </a:lnTo>
                <a:lnTo>
                  <a:pt x="29375" y="317"/>
                </a:lnTo>
                <a:lnTo>
                  <a:pt x="327253" y="291338"/>
                </a:lnTo>
                <a:lnTo>
                  <a:pt x="334683" y="309295"/>
                </a:lnTo>
                <a:lnTo>
                  <a:pt x="334378" y="313270"/>
                </a:lnTo>
                <a:lnTo>
                  <a:pt x="309283" y="33469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464" y="145924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5400" y="334683"/>
                </a:moveTo>
                <a:lnTo>
                  <a:pt x="0" y="309283"/>
                </a:lnTo>
                <a:lnTo>
                  <a:pt x="317" y="305307"/>
                </a:lnTo>
                <a:lnTo>
                  <a:pt x="291325" y="7442"/>
                </a:lnTo>
                <a:lnTo>
                  <a:pt x="309283" y="0"/>
                </a:lnTo>
                <a:lnTo>
                  <a:pt x="313258" y="304"/>
                </a:lnTo>
                <a:lnTo>
                  <a:pt x="334683" y="25399"/>
                </a:lnTo>
                <a:lnTo>
                  <a:pt x="334378" y="29375"/>
                </a:lnTo>
                <a:lnTo>
                  <a:pt x="43357" y="327240"/>
                </a:lnTo>
                <a:lnTo>
                  <a:pt x="25400" y="334683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01" y="148464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645" y="0"/>
                </a:lnTo>
              </a:path>
            </a:pathLst>
          </a:custGeom>
          <a:ln w="5080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48"/>
            <a:ext cx="9144000" cy="81280"/>
          </a:xfrm>
          <a:custGeom>
            <a:avLst/>
            <a:gdLst/>
            <a:ahLst/>
            <a:cxnLst/>
            <a:rect l="l" t="t" r="r" b="b"/>
            <a:pathLst>
              <a:path w="9144000" h="81279">
                <a:moveTo>
                  <a:pt x="0" y="80712"/>
                </a:moveTo>
                <a:lnTo>
                  <a:pt x="0" y="71186"/>
                </a:lnTo>
                <a:lnTo>
                  <a:pt x="9144000" y="0"/>
                </a:lnTo>
                <a:lnTo>
                  <a:pt x="9144000" y="9525"/>
                </a:lnTo>
                <a:lnTo>
                  <a:pt x="0" y="807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11" y="295394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152" y="616038"/>
                </a:moveTo>
                <a:lnTo>
                  <a:pt x="262635" y="612698"/>
                </a:lnTo>
                <a:lnTo>
                  <a:pt x="219191" y="602993"/>
                </a:lnTo>
                <a:lnTo>
                  <a:pt x="178297" y="587397"/>
                </a:lnTo>
                <a:lnTo>
                  <a:pt x="140427" y="566384"/>
                </a:lnTo>
                <a:lnTo>
                  <a:pt x="106058" y="540428"/>
                </a:lnTo>
                <a:lnTo>
                  <a:pt x="75665" y="510003"/>
                </a:lnTo>
                <a:lnTo>
                  <a:pt x="49725" y="475581"/>
                </a:lnTo>
                <a:lnTo>
                  <a:pt x="28712" y="437638"/>
                </a:lnTo>
                <a:lnTo>
                  <a:pt x="13103" y="396647"/>
                </a:lnTo>
                <a:lnTo>
                  <a:pt x="3374" y="353082"/>
                </a:lnTo>
                <a:lnTo>
                  <a:pt x="0" y="307416"/>
                </a:lnTo>
                <a:lnTo>
                  <a:pt x="3374" y="262050"/>
                </a:lnTo>
                <a:lnTo>
                  <a:pt x="13103" y="218730"/>
                </a:lnTo>
                <a:lnTo>
                  <a:pt x="28712" y="177936"/>
                </a:lnTo>
                <a:lnTo>
                  <a:pt x="49725" y="140146"/>
                </a:lnTo>
                <a:lnTo>
                  <a:pt x="75665" y="105839"/>
                </a:lnTo>
                <a:lnTo>
                  <a:pt x="106058" y="75496"/>
                </a:lnTo>
                <a:lnTo>
                  <a:pt x="140427" y="49595"/>
                </a:lnTo>
                <a:lnTo>
                  <a:pt x="178297" y="28616"/>
                </a:lnTo>
                <a:lnTo>
                  <a:pt x="219191" y="13037"/>
                </a:lnTo>
                <a:lnTo>
                  <a:pt x="262635" y="3339"/>
                </a:lnTo>
                <a:lnTo>
                  <a:pt x="308152" y="0"/>
                </a:lnTo>
                <a:lnTo>
                  <a:pt x="353669" y="3339"/>
                </a:lnTo>
                <a:lnTo>
                  <a:pt x="397113" y="13041"/>
                </a:lnTo>
                <a:lnTo>
                  <a:pt x="438005" y="28628"/>
                </a:lnTo>
                <a:lnTo>
                  <a:pt x="475871" y="49625"/>
                </a:lnTo>
                <a:lnTo>
                  <a:pt x="510234" y="75554"/>
                </a:lnTo>
                <a:lnTo>
                  <a:pt x="540617" y="105938"/>
                </a:lnTo>
                <a:lnTo>
                  <a:pt x="566544" y="140303"/>
                </a:lnTo>
                <a:lnTo>
                  <a:pt x="587539" y="178170"/>
                </a:lnTo>
                <a:lnTo>
                  <a:pt x="603125" y="219064"/>
                </a:lnTo>
                <a:lnTo>
                  <a:pt x="612826" y="262508"/>
                </a:lnTo>
                <a:lnTo>
                  <a:pt x="616165" y="308025"/>
                </a:lnTo>
                <a:lnTo>
                  <a:pt x="612826" y="353540"/>
                </a:lnTo>
                <a:lnTo>
                  <a:pt x="603125" y="396981"/>
                </a:lnTo>
                <a:lnTo>
                  <a:pt x="587539" y="437873"/>
                </a:lnTo>
                <a:lnTo>
                  <a:pt x="566544" y="475739"/>
                </a:lnTo>
                <a:lnTo>
                  <a:pt x="540617" y="510102"/>
                </a:lnTo>
                <a:lnTo>
                  <a:pt x="510234" y="540486"/>
                </a:lnTo>
                <a:lnTo>
                  <a:pt x="475871" y="566414"/>
                </a:lnTo>
                <a:lnTo>
                  <a:pt x="438005" y="587410"/>
                </a:lnTo>
                <a:lnTo>
                  <a:pt x="397113" y="602997"/>
                </a:lnTo>
                <a:lnTo>
                  <a:pt x="353669" y="612699"/>
                </a:lnTo>
                <a:lnTo>
                  <a:pt x="308152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4647" y="3870248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406" y="616038"/>
                </a:moveTo>
                <a:lnTo>
                  <a:pt x="262887" y="612699"/>
                </a:lnTo>
                <a:lnTo>
                  <a:pt x="219435" y="602997"/>
                </a:lnTo>
                <a:lnTo>
                  <a:pt x="178526" y="587410"/>
                </a:lnTo>
                <a:lnTo>
                  <a:pt x="140635" y="566414"/>
                </a:lnTo>
                <a:lnTo>
                  <a:pt x="106238" y="540486"/>
                </a:lnTo>
                <a:lnTo>
                  <a:pt x="75878" y="510188"/>
                </a:lnTo>
                <a:lnTo>
                  <a:pt x="49913" y="475876"/>
                </a:lnTo>
                <a:lnTo>
                  <a:pt x="28868" y="438078"/>
                </a:lnTo>
                <a:lnTo>
                  <a:pt x="13218" y="397273"/>
                </a:lnTo>
                <a:lnTo>
                  <a:pt x="3437" y="353940"/>
                </a:lnTo>
                <a:lnTo>
                  <a:pt x="0" y="308559"/>
                </a:lnTo>
                <a:lnTo>
                  <a:pt x="3437" y="262909"/>
                </a:lnTo>
                <a:lnTo>
                  <a:pt x="13218" y="219356"/>
                </a:lnTo>
                <a:lnTo>
                  <a:pt x="28868" y="178375"/>
                </a:lnTo>
                <a:lnTo>
                  <a:pt x="49913" y="140440"/>
                </a:lnTo>
                <a:lnTo>
                  <a:pt x="75878" y="106025"/>
                </a:lnTo>
                <a:lnTo>
                  <a:pt x="106354" y="75554"/>
                </a:lnTo>
                <a:lnTo>
                  <a:pt x="140715" y="49625"/>
                </a:lnTo>
                <a:lnTo>
                  <a:pt x="178574" y="28628"/>
                </a:lnTo>
                <a:lnTo>
                  <a:pt x="219458" y="13041"/>
                </a:lnTo>
                <a:lnTo>
                  <a:pt x="262894" y="3339"/>
                </a:lnTo>
                <a:lnTo>
                  <a:pt x="308406" y="0"/>
                </a:lnTo>
                <a:lnTo>
                  <a:pt x="353925" y="3340"/>
                </a:lnTo>
                <a:lnTo>
                  <a:pt x="397375" y="13044"/>
                </a:lnTo>
                <a:lnTo>
                  <a:pt x="438279" y="28639"/>
                </a:lnTo>
                <a:lnTo>
                  <a:pt x="476159" y="49650"/>
                </a:lnTo>
                <a:lnTo>
                  <a:pt x="510538" y="75604"/>
                </a:lnTo>
                <a:lnTo>
                  <a:pt x="540871" y="105938"/>
                </a:lnTo>
                <a:lnTo>
                  <a:pt x="566798" y="140303"/>
                </a:lnTo>
                <a:lnTo>
                  <a:pt x="587793" y="178170"/>
                </a:lnTo>
                <a:lnTo>
                  <a:pt x="603379" y="219064"/>
                </a:lnTo>
                <a:lnTo>
                  <a:pt x="613080" y="262508"/>
                </a:lnTo>
                <a:lnTo>
                  <a:pt x="616419" y="308025"/>
                </a:lnTo>
                <a:lnTo>
                  <a:pt x="613080" y="353540"/>
                </a:lnTo>
                <a:lnTo>
                  <a:pt x="603379" y="396981"/>
                </a:lnTo>
                <a:lnTo>
                  <a:pt x="587793" y="437873"/>
                </a:lnTo>
                <a:lnTo>
                  <a:pt x="566798" y="475739"/>
                </a:lnTo>
                <a:lnTo>
                  <a:pt x="540871" y="510102"/>
                </a:lnTo>
                <a:lnTo>
                  <a:pt x="510421" y="540536"/>
                </a:lnTo>
                <a:lnTo>
                  <a:pt x="476079" y="566439"/>
                </a:lnTo>
                <a:lnTo>
                  <a:pt x="438231" y="587421"/>
                </a:lnTo>
                <a:lnTo>
                  <a:pt x="397352" y="603000"/>
                </a:lnTo>
                <a:lnTo>
                  <a:pt x="353918" y="612699"/>
                </a:lnTo>
                <a:lnTo>
                  <a:pt x="308406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883" y="4930063"/>
            <a:ext cx="617220" cy="616585"/>
          </a:xfrm>
          <a:custGeom>
            <a:avLst/>
            <a:gdLst/>
            <a:ahLst/>
            <a:cxnLst/>
            <a:rect l="l" t="t" r="r" b="b"/>
            <a:pathLst>
              <a:path w="617219" h="616585">
                <a:moveTo>
                  <a:pt x="308660" y="616038"/>
                </a:moveTo>
                <a:lnTo>
                  <a:pt x="263143" y="612699"/>
                </a:lnTo>
                <a:lnTo>
                  <a:pt x="219696" y="602996"/>
                </a:lnTo>
                <a:lnTo>
                  <a:pt x="178794" y="587408"/>
                </a:lnTo>
                <a:lnTo>
                  <a:pt x="140910" y="566409"/>
                </a:lnTo>
                <a:lnTo>
                  <a:pt x="106518" y="540476"/>
                </a:lnTo>
                <a:lnTo>
                  <a:pt x="76091" y="510085"/>
                </a:lnTo>
                <a:lnTo>
                  <a:pt x="50102" y="475712"/>
                </a:lnTo>
                <a:lnTo>
                  <a:pt x="29025" y="437834"/>
                </a:lnTo>
                <a:lnTo>
                  <a:pt x="13333" y="396925"/>
                </a:lnTo>
                <a:lnTo>
                  <a:pt x="3500" y="353463"/>
                </a:lnTo>
                <a:lnTo>
                  <a:pt x="0" y="307924"/>
                </a:lnTo>
                <a:lnTo>
                  <a:pt x="3500" y="262431"/>
                </a:lnTo>
                <a:lnTo>
                  <a:pt x="13333" y="219008"/>
                </a:lnTo>
                <a:lnTo>
                  <a:pt x="29025" y="178131"/>
                </a:lnTo>
                <a:lnTo>
                  <a:pt x="50102" y="140276"/>
                </a:lnTo>
                <a:lnTo>
                  <a:pt x="76091" y="105922"/>
                </a:lnTo>
                <a:lnTo>
                  <a:pt x="106518" y="75544"/>
                </a:lnTo>
                <a:lnTo>
                  <a:pt x="140910" y="49620"/>
                </a:lnTo>
                <a:lnTo>
                  <a:pt x="178794" y="28626"/>
                </a:lnTo>
                <a:lnTo>
                  <a:pt x="219696" y="13041"/>
                </a:lnTo>
                <a:lnTo>
                  <a:pt x="263143" y="3339"/>
                </a:lnTo>
                <a:lnTo>
                  <a:pt x="308660" y="0"/>
                </a:lnTo>
                <a:lnTo>
                  <a:pt x="354177" y="3339"/>
                </a:lnTo>
                <a:lnTo>
                  <a:pt x="397621" y="13041"/>
                </a:lnTo>
                <a:lnTo>
                  <a:pt x="438513" y="28628"/>
                </a:lnTo>
                <a:lnTo>
                  <a:pt x="476379" y="49625"/>
                </a:lnTo>
                <a:lnTo>
                  <a:pt x="510742" y="75554"/>
                </a:lnTo>
                <a:lnTo>
                  <a:pt x="541125" y="105938"/>
                </a:lnTo>
                <a:lnTo>
                  <a:pt x="567052" y="140303"/>
                </a:lnTo>
                <a:lnTo>
                  <a:pt x="588047" y="178170"/>
                </a:lnTo>
                <a:lnTo>
                  <a:pt x="603633" y="219064"/>
                </a:lnTo>
                <a:lnTo>
                  <a:pt x="613334" y="262508"/>
                </a:lnTo>
                <a:lnTo>
                  <a:pt x="616673" y="308025"/>
                </a:lnTo>
                <a:lnTo>
                  <a:pt x="613334" y="353540"/>
                </a:lnTo>
                <a:lnTo>
                  <a:pt x="603633" y="396981"/>
                </a:lnTo>
                <a:lnTo>
                  <a:pt x="588047" y="437873"/>
                </a:lnTo>
                <a:lnTo>
                  <a:pt x="567052" y="475739"/>
                </a:lnTo>
                <a:lnTo>
                  <a:pt x="541125" y="510102"/>
                </a:lnTo>
                <a:lnTo>
                  <a:pt x="510742" y="540486"/>
                </a:lnTo>
                <a:lnTo>
                  <a:pt x="476379" y="566414"/>
                </a:lnTo>
                <a:lnTo>
                  <a:pt x="438513" y="587410"/>
                </a:lnTo>
                <a:lnTo>
                  <a:pt x="397621" y="602997"/>
                </a:lnTo>
                <a:lnTo>
                  <a:pt x="354177" y="612699"/>
                </a:lnTo>
                <a:lnTo>
                  <a:pt x="308660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444" y="167195"/>
            <a:ext cx="4233545" cy="524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目录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spcBef>
                <a:spcPts val="2335"/>
              </a:spcBef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FF540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5400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FF5400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FF5400"/>
                </a:solidFill>
                <a:latin typeface="微软雅黑"/>
                <a:cs typeface="微软雅黑"/>
              </a:rPr>
              <a:t>简介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lain"/>
            </a:pPr>
            <a:endParaRPr sz="3300" dirty="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资源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rabicPlain"/>
            </a:pPr>
            <a:endParaRPr sz="3750" dirty="0">
              <a:latin typeface="Times New Roman"/>
              <a:cs typeface="Times New Roman"/>
            </a:endParaRPr>
          </a:p>
          <a:p>
            <a:pPr marL="1845945" indent="-532765"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  <a:tabLst>
                <a:tab pos="1845945" algn="l"/>
                <a:tab pos="1846580" algn="l"/>
              </a:tabLst>
            </a:pP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交换框架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rabicPlain"/>
            </a:pPr>
            <a:endParaRPr sz="3750" dirty="0">
              <a:latin typeface="Times New Roman"/>
              <a:cs typeface="Times New Roman"/>
            </a:endParaRPr>
          </a:p>
          <a:p>
            <a:pPr marL="1829435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829435" algn="l"/>
                <a:tab pos="183007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Connectathon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350" dirty="0">
              <a:latin typeface="Times New Roman"/>
              <a:cs typeface="Times New Roman"/>
            </a:endParaRPr>
          </a:p>
          <a:p>
            <a:pPr marL="1812925" indent="-53276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AutoNum type="arabicPlain"/>
              <a:tabLst>
                <a:tab pos="1812925" algn="l"/>
                <a:tab pos="181356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 or V3?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2</a:t>
            </a:fld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1451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3.Document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350797"/>
            <a:ext cx="8035290" cy="10490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文档是一组连贯的信息，是医疗保健信息的陈述</a:t>
            </a:r>
            <a:endParaRPr sz="28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，包括临床观察和服务;文档是一组不可变的资源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915728"/>
            <a:ext cx="4298315" cy="26860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特性</a:t>
            </a:r>
            <a:endParaRPr sz="2800" dirty="0">
              <a:latin typeface="微软雅黑"/>
              <a:cs typeface="微软雅黑"/>
            </a:endParaRPr>
          </a:p>
          <a:p>
            <a:pPr marL="1227455" indent="-300355">
              <a:lnSpc>
                <a:spcPct val="100000"/>
              </a:lnSpc>
              <a:spcBef>
                <a:spcPts val="380"/>
              </a:spcBef>
              <a:buFont typeface="Arial"/>
              <a:buChar char="➢"/>
              <a:tabLst>
                <a:tab pos="1227455" algn="l"/>
              </a:tabLst>
            </a:pPr>
            <a:r>
              <a:rPr sz="2400" spc="-285" dirty="0">
                <a:solidFill>
                  <a:srgbClr val="55565B"/>
                </a:solidFill>
                <a:latin typeface="宋体"/>
                <a:cs typeface="宋体"/>
              </a:rPr>
              <a:t>Persistence</a:t>
            </a:r>
            <a:r>
              <a:rPr sz="2400" spc="-645" dirty="0">
                <a:solidFill>
                  <a:srgbClr val="55565B"/>
                </a:solidFill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55565B"/>
                </a:solidFill>
                <a:latin typeface="宋体"/>
                <a:cs typeface="宋体"/>
              </a:rPr>
              <a:t>永久性</a:t>
            </a:r>
            <a:endParaRPr sz="2400" dirty="0">
              <a:latin typeface="宋体"/>
              <a:cs typeface="宋体"/>
            </a:endParaRPr>
          </a:p>
          <a:p>
            <a:pPr marL="1227455" indent="-300355">
              <a:lnSpc>
                <a:spcPct val="100000"/>
              </a:lnSpc>
              <a:spcBef>
                <a:spcPts val="575"/>
              </a:spcBef>
              <a:buFont typeface="Arial"/>
              <a:buChar char="➢"/>
              <a:tabLst>
                <a:tab pos="1227455" algn="l"/>
              </a:tabLst>
            </a:pPr>
            <a:r>
              <a:rPr sz="2400" spc="50" dirty="0">
                <a:solidFill>
                  <a:srgbClr val="55565B"/>
                </a:solidFill>
                <a:latin typeface="宋体"/>
                <a:cs typeface="宋体"/>
              </a:rPr>
              <a:t>S</a:t>
            </a:r>
            <a:r>
              <a:rPr sz="2400" spc="-580" dirty="0">
                <a:solidFill>
                  <a:srgbClr val="55565B"/>
                </a:solidFill>
                <a:latin typeface="宋体"/>
                <a:cs typeface="宋体"/>
              </a:rPr>
              <a:t>t</a:t>
            </a:r>
            <a:r>
              <a:rPr sz="2400" spc="-204" dirty="0">
                <a:solidFill>
                  <a:srgbClr val="55565B"/>
                </a:solidFill>
                <a:latin typeface="宋体"/>
                <a:cs typeface="宋体"/>
              </a:rPr>
              <a:t>e</a:t>
            </a:r>
            <a:r>
              <a:rPr sz="2400" spc="420" dirty="0">
                <a:solidFill>
                  <a:srgbClr val="55565B"/>
                </a:solidFill>
                <a:latin typeface="宋体"/>
                <a:cs typeface="宋体"/>
              </a:rPr>
              <a:t>w</a:t>
            </a:r>
            <a:r>
              <a:rPr sz="2400" spc="-204" dirty="0">
                <a:solidFill>
                  <a:srgbClr val="55565B"/>
                </a:solidFill>
                <a:latin typeface="宋体"/>
                <a:cs typeface="宋体"/>
              </a:rPr>
              <a:t>a</a:t>
            </a:r>
            <a:r>
              <a:rPr sz="2400" spc="-455" dirty="0">
                <a:solidFill>
                  <a:srgbClr val="55565B"/>
                </a:solidFill>
                <a:latin typeface="宋体"/>
                <a:cs typeface="宋体"/>
              </a:rPr>
              <a:t>r</a:t>
            </a:r>
            <a:r>
              <a:rPr sz="2400" spc="-80" dirty="0">
                <a:solidFill>
                  <a:srgbClr val="55565B"/>
                </a:solidFill>
                <a:latin typeface="宋体"/>
                <a:cs typeface="宋体"/>
              </a:rPr>
              <a:t>d</a:t>
            </a:r>
            <a:r>
              <a:rPr sz="2400" spc="-330" dirty="0">
                <a:solidFill>
                  <a:srgbClr val="55565B"/>
                </a:solidFill>
                <a:latin typeface="宋体"/>
                <a:cs typeface="宋体"/>
              </a:rPr>
              <a:t>s</a:t>
            </a:r>
            <a:r>
              <a:rPr sz="2400" spc="-80" dirty="0">
                <a:solidFill>
                  <a:srgbClr val="55565B"/>
                </a:solidFill>
                <a:latin typeface="宋体"/>
                <a:cs typeface="宋体"/>
              </a:rPr>
              <a:t>h</a:t>
            </a:r>
            <a:r>
              <a:rPr sz="2400" spc="-580" dirty="0">
                <a:solidFill>
                  <a:srgbClr val="55565B"/>
                </a:solidFill>
                <a:latin typeface="宋体"/>
                <a:cs typeface="宋体"/>
              </a:rPr>
              <a:t>i</a:t>
            </a:r>
            <a:r>
              <a:rPr sz="2400" spc="-80" dirty="0">
                <a:solidFill>
                  <a:srgbClr val="55565B"/>
                </a:solidFill>
                <a:latin typeface="宋体"/>
                <a:cs typeface="宋体"/>
              </a:rPr>
              <a:t>p</a:t>
            </a:r>
            <a:r>
              <a:rPr sz="2400" dirty="0">
                <a:solidFill>
                  <a:srgbClr val="55565B"/>
                </a:solidFill>
                <a:latin typeface="宋体"/>
                <a:cs typeface="宋体"/>
              </a:rPr>
              <a:t>管理性</a:t>
            </a:r>
            <a:endParaRPr sz="2400" dirty="0">
              <a:latin typeface="宋体"/>
              <a:cs typeface="宋体"/>
            </a:endParaRPr>
          </a:p>
          <a:p>
            <a:pPr marL="1227455" indent="-300355">
              <a:lnSpc>
                <a:spcPct val="100000"/>
              </a:lnSpc>
              <a:spcBef>
                <a:spcPts val="645"/>
              </a:spcBef>
              <a:buFont typeface="Arial"/>
              <a:buChar char="➢"/>
              <a:tabLst>
                <a:tab pos="1227455" algn="l"/>
              </a:tabLst>
            </a:pPr>
            <a:r>
              <a:rPr sz="2400" spc="-185" dirty="0">
                <a:solidFill>
                  <a:srgbClr val="55565B"/>
                </a:solidFill>
                <a:latin typeface="宋体"/>
                <a:cs typeface="宋体"/>
              </a:rPr>
              <a:t>Context</a:t>
            </a:r>
            <a:r>
              <a:rPr sz="2400" dirty="0">
                <a:solidFill>
                  <a:srgbClr val="55565B"/>
                </a:solidFill>
                <a:latin typeface="宋体"/>
                <a:cs typeface="宋体"/>
              </a:rPr>
              <a:t>关联性</a:t>
            </a:r>
            <a:endParaRPr sz="2400" dirty="0">
              <a:latin typeface="宋体"/>
              <a:cs typeface="宋体"/>
            </a:endParaRPr>
          </a:p>
          <a:p>
            <a:pPr marL="1227455" indent="-300355">
              <a:lnSpc>
                <a:spcPct val="100000"/>
              </a:lnSpc>
              <a:spcBef>
                <a:spcPts val="505"/>
              </a:spcBef>
              <a:buFont typeface="Arial"/>
              <a:buChar char="➢"/>
              <a:tabLst>
                <a:tab pos="1227455" algn="l"/>
              </a:tabLst>
            </a:pPr>
            <a:r>
              <a:rPr sz="2400" spc="-110" dirty="0">
                <a:solidFill>
                  <a:srgbClr val="55565B"/>
                </a:solidFill>
                <a:latin typeface="宋体"/>
                <a:cs typeface="宋体"/>
              </a:rPr>
              <a:t>Wholeness</a:t>
            </a:r>
            <a:r>
              <a:rPr sz="2400" dirty="0">
                <a:solidFill>
                  <a:srgbClr val="55565B"/>
                </a:solidFill>
                <a:latin typeface="宋体"/>
                <a:cs typeface="宋体"/>
              </a:rPr>
              <a:t>完整性</a:t>
            </a:r>
            <a:endParaRPr sz="2400" dirty="0">
              <a:latin typeface="宋体"/>
              <a:cs typeface="宋体"/>
            </a:endParaRPr>
          </a:p>
          <a:p>
            <a:pPr marL="1227455" indent="-300355">
              <a:lnSpc>
                <a:spcPct val="100000"/>
              </a:lnSpc>
              <a:spcBef>
                <a:spcPts val="645"/>
              </a:spcBef>
              <a:buFont typeface="Arial"/>
              <a:buChar char="➢"/>
              <a:tabLst>
                <a:tab pos="1227455" algn="l"/>
              </a:tabLst>
            </a:pPr>
            <a:r>
              <a:rPr sz="2400" spc="114" dirty="0">
                <a:solidFill>
                  <a:srgbClr val="55565B"/>
                </a:solidFill>
                <a:latin typeface="宋体"/>
                <a:cs typeface="宋体"/>
              </a:rPr>
              <a:t>Human</a:t>
            </a:r>
            <a:r>
              <a:rPr sz="2400" spc="-615" dirty="0">
                <a:solidFill>
                  <a:srgbClr val="55565B"/>
                </a:solidFill>
                <a:latin typeface="宋体"/>
                <a:cs typeface="宋体"/>
              </a:rPr>
              <a:t> </a:t>
            </a:r>
            <a:r>
              <a:rPr sz="2400" spc="-330" dirty="0">
                <a:solidFill>
                  <a:srgbClr val="55565B"/>
                </a:solidFill>
                <a:latin typeface="宋体"/>
                <a:cs typeface="宋体"/>
              </a:rPr>
              <a:t>readability</a:t>
            </a:r>
            <a:r>
              <a:rPr sz="2400" dirty="0">
                <a:solidFill>
                  <a:srgbClr val="55565B"/>
                </a:solidFill>
                <a:latin typeface="宋体"/>
                <a:cs typeface="宋体"/>
              </a:rPr>
              <a:t>阅读</a:t>
            </a:r>
            <a:r>
              <a:rPr sz="2400" spc="-525" dirty="0">
                <a:solidFill>
                  <a:srgbClr val="55565B"/>
                </a:solidFill>
                <a:latin typeface="宋体"/>
                <a:cs typeface="宋体"/>
              </a:rPr>
              <a:t>性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7879" y="3291840"/>
            <a:ext cx="1874520" cy="685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453" y="3468598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宋体"/>
                <a:cs typeface="宋体"/>
              </a:rPr>
              <a:t>入</a:t>
            </a:r>
            <a:r>
              <a:rPr sz="2000" dirty="0">
                <a:latin typeface="宋体"/>
                <a:cs typeface="宋体"/>
              </a:rPr>
              <a:t>院记</a:t>
            </a:r>
            <a:r>
              <a:rPr sz="2000" spc="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6359" y="4343400"/>
            <a:ext cx="1920239" cy="685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11647" y="4515078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病程</a:t>
            </a:r>
            <a:r>
              <a:rPr sz="2000" spc="-5" dirty="0">
                <a:latin typeface="宋体"/>
                <a:cs typeface="宋体"/>
              </a:rPr>
              <a:t>记</a:t>
            </a:r>
            <a:r>
              <a:rPr sz="2000" spc="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5119" y="5029200"/>
            <a:ext cx="1920239" cy="685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17968" y="518119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出院小</a:t>
            </a:r>
            <a:r>
              <a:rPr sz="2000" spc="0" dirty="0">
                <a:latin typeface="宋体"/>
                <a:cs typeface="宋体"/>
              </a:rPr>
              <a:t>结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78040" y="4114800"/>
            <a:ext cx="1874520" cy="685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01140" y="427060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手术记</a:t>
            </a:r>
            <a:r>
              <a:rPr sz="2000" spc="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517652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3.Document适用场景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100" y="1171092"/>
            <a:ext cx="3682365" cy="26122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和</a:t>
            </a:r>
            <a:r>
              <a:rPr sz="2800" spc="-20" dirty="0">
                <a:solidFill>
                  <a:srgbClr val="55565B"/>
                </a:solidFill>
                <a:latin typeface="微软雅黑"/>
                <a:cs typeface="微软雅黑"/>
              </a:rPr>
              <a:t>CDA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一样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55565B"/>
                </a:solidFill>
                <a:latin typeface="微软雅黑"/>
                <a:cs typeface="微软雅黑"/>
              </a:rPr>
              <a:t>永久保存数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据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55565B"/>
                </a:solidFill>
                <a:latin typeface="微软雅黑"/>
                <a:cs typeface="微软雅黑"/>
              </a:rPr>
              <a:t>不涉及工作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流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数据跨越多资源数据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数据共享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9120" y="1188719"/>
            <a:ext cx="4754880" cy="132587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63887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3.Document-</a:t>
            </a:r>
            <a:r>
              <a:rPr spc="-5" dirty="0"/>
              <a:t>避免使用场景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46100" y="1171092"/>
            <a:ext cx="3326765" cy="1560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需要工作流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数据是动态的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需要独立访问资源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7247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0" dirty="0"/>
              <a:t>F</a:t>
            </a:r>
            <a:r>
              <a:rPr spc="-5" dirty="0"/>
              <a:t>H</a:t>
            </a:r>
            <a:r>
              <a:rPr spc="-10" dirty="0"/>
              <a:t>I</a:t>
            </a:r>
            <a:r>
              <a:rPr dirty="0"/>
              <a:t>R文</a:t>
            </a:r>
            <a:r>
              <a:rPr spc="-5" dirty="0"/>
              <a:t>档</a:t>
            </a:r>
          </a:p>
        </p:txBody>
      </p:sp>
      <p:sp>
        <p:nvSpPr>
          <p:cNvPr id="9" name="object 9"/>
          <p:cNvSpPr/>
          <p:nvPr/>
        </p:nvSpPr>
        <p:spPr>
          <a:xfrm>
            <a:off x="621791" y="1018032"/>
            <a:ext cx="7545324" cy="4966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266" y="1008507"/>
            <a:ext cx="7564755" cy="4986020"/>
          </a:xfrm>
          <a:custGeom>
            <a:avLst/>
            <a:gdLst/>
            <a:ahLst/>
            <a:cxnLst/>
            <a:rect l="l" t="t" r="r" b="b"/>
            <a:pathLst>
              <a:path w="7564755" h="4986020">
                <a:moveTo>
                  <a:pt x="7559611" y="4985766"/>
                </a:moveTo>
                <a:lnTo>
                  <a:pt x="4762" y="4985766"/>
                </a:lnTo>
                <a:lnTo>
                  <a:pt x="3289" y="4985537"/>
                </a:lnTo>
                <a:lnTo>
                  <a:pt x="1968" y="4984851"/>
                </a:lnTo>
                <a:lnTo>
                  <a:pt x="914" y="4983797"/>
                </a:lnTo>
                <a:lnTo>
                  <a:pt x="228" y="4982476"/>
                </a:lnTo>
                <a:lnTo>
                  <a:pt x="0" y="4981003"/>
                </a:lnTo>
                <a:lnTo>
                  <a:pt x="0" y="4762"/>
                </a:lnTo>
                <a:lnTo>
                  <a:pt x="4762" y="0"/>
                </a:lnTo>
                <a:lnTo>
                  <a:pt x="7559611" y="0"/>
                </a:lnTo>
                <a:lnTo>
                  <a:pt x="756437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976241"/>
                </a:lnTo>
                <a:lnTo>
                  <a:pt x="4762" y="4976241"/>
                </a:lnTo>
                <a:lnTo>
                  <a:pt x="9525" y="4981003"/>
                </a:lnTo>
                <a:lnTo>
                  <a:pt x="7564374" y="4981003"/>
                </a:lnTo>
                <a:lnTo>
                  <a:pt x="7564145" y="4982476"/>
                </a:lnTo>
                <a:lnTo>
                  <a:pt x="7563459" y="4983797"/>
                </a:lnTo>
                <a:lnTo>
                  <a:pt x="7562405" y="4984851"/>
                </a:lnTo>
                <a:lnTo>
                  <a:pt x="7561084" y="4985537"/>
                </a:lnTo>
                <a:lnTo>
                  <a:pt x="7559611" y="4985766"/>
                </a:lnTo>
                <a:close/>
              </a:path>
              <a:path w="7564755" h="49860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564755" h="4986020">
                <a:moveTo>
                  <a:pt x="755484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554849" y="4762"/>
                </a:lnTo>
                <a:lnTo>
                  <a:pt x="7554849" y="9525"/>
                </a:lnTo>
                <a:close/>
              </a:path>
              <a:path w="7564755" h="4986020">
                <a:moveTo>
                  <a:pt x="7554849" y="4981003"/>
                </a:moveTo>
                <a:lnTo>
                  <a:pt x="7554849" y="4762"/>
                </a:lnTo>
                <a:lnTo>
                  <a:pt x="7559611" y="9525"/>
                </a:lnTo>
                <a:lnTo>
                  <a:pt x="7564374" y="9525"/>
                </a:lnTo>
                <a:lnTo>
                  <a:pt x="7564374" y="4976241"/>
                </a:lnTo>
                <a:lnTo>
                  <a:pt x="7559611" y="4976241"/>
                </a:lnTo>
                <a:lnTo>
                  <a:pt x="7554849" y="4981003"/>
                </a:lnTo>
                <a:close/>
              </a:path>
              <a:path w="7564755" h="4986020">
                <a:moveTo>
                  <a:pt x="7564374" y="9525"/>
                </a:moveTo>
                <a:lnTo>
                  <a:pt x="7559611" y="9525"/>
                </a:lnTo>
                <a:lnTo>
                  <a:pt x="7554849" y="4762"/>
                </a:lnTo>
                <a:lnTo>
                  <a:pt x="7564374" y="4762"/>
                </a:lnTo>
                <a:lnTo>
                  <a:pt x="7564374" y="9525"/>
                </a:lnTo>
                <a:close/>
              </a:path>
              <a:path w="7564755" h="4986020">
                <a:moveTo>
                  <a:pt x="9525" y="4981003"/>
                </a:moveTo>
                <a:lnTo>
                  <a:pt x="4762" y="4976241"/>
                </a:lnTo>
                <a:lnTo>
                  <a:pt x="9525" y="4976241"/>
                </a:lnTo>
                <a:lnTo>
                  <a:pt x="9525" y="4981003"/>
                </a:lnTo>
                <a:close/>
              </a:path>
              <a:path w="7564755" h="4986020">
                <a:moveTo>
                  <a:pt x="7554849" y="4981003"/>
                </a:moveTo>
                <a:lnTo>
                  <a:pt x="9525" y="4981003"/>
                </a:lnTo>
                <a:lnTo>
                  <a:pt x="9525" y="4976241"/>
                </a:lnTo>
                <a:lnTo>
                  <a:pt x="7554849" y="4976241"/>
                </a:lnTo>
                <a:lnTo>
                  <a:pt x="7554849" y="4981003"/>
                </a:lnTo>
                <a:close/>
              </a:path>
              <a:path w="7564755" h="4986020">
                <a:moveTo>
                  <a:pt x="7564374" y="4981003"/>
                </a:moveTo>
                <a:lnTo>
                  <a:pt x="7554849" y="4981003"/>
                </a:lnTo>
                <a:lnTo>
                  <a:pt x="7559611" y="4976241"/>
                </a:lnTo>
                <a:lnTo>
                  <a:pt x="7564374" y="4976241"/>
                </a:lnTo>
                <a:lnTo>
                  <a:pt x="7564374" y="498100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5592"/>
            <a:ext cx="37407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55565B"/>
                </a:solidFill>
                <a:latin typeface="微软雅黑"/>
                <a:cs typeface="微软雅黑"/>
              </a:rPr>
              <a:t>3.FHIR文档样例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4057" y="6392431"/>
            <a:ext cx="267970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FFC000"/>
                </a:solidFill>
                <a:latin typeface="微软雅黑"/>
                <a:cs typeface="微软雅黑"/>
              </a:rPr>
              <a:t>24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29" y="1080770"/>
            <a:ext cx="814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5" dirty="0" smtClean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医院检查科对外发布结构化数字检查报告，报告的格式及术语需符合</a:t>
            </a:r>
            <a:r>
              <a:rPr sz="1800" spc="-5" dirty="0">
                <a:latin typeface="微软雅黑"/>
                <a:cs typeface="微软雅黑"/>
              </a:rPr>
              <a:t>FHIR</a:t>
            </a:r>
            <a:r>
              <a:rPr sz="1800" dirty="0">
                <a:latin typeface="微软雅黑"/>
                <a:cs typeface="微软雅黑"/>
              </a:rPr>
              <a:t>标准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554480"/>
            <a:ext cx="9144000" cy="530352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498411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3.Message-适用场景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350517"/>
            <a:ext cx="7648575" cy="25844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68910" indent="-156210">
              <a:lnSpc>
                <a:spcPct val="100000"/>
              </a:lnSpc>
              <a:spcBef>
                <a:spcPts val="7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请求/响应工作流程</a:t>
            </a:r>
            <a:endParaRPr sz="2800">
              <a:latin typeface="微软雅黑"/>
              <a:cs typeface="微软雅黑"/>
            </a:endParaRPr>
          </a:p>
          <a:p>
            <a:pPr marL="168910" indent="-156210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需要在单个资源上驱动比CRUD更复杂的行为</a:t>
            </a:r>
            <a:endParaRPr sz="2800">
              <a:latin typeface="微软雅黑"/>
              <a:cs typeface="微软雅黑"/>
            </a:endParaRPr>
          </a:p>
          <a:p>
            <a:pPr marL="64516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- 例如</a:t>
            </a:r>
            <a:r>
              <a:rPr sz="2800" dirty="0">
                <a:solidFill>
                  <a:srgbClr val="55565B"/>
                </a:solidFill>
                <a:latin typeface="微软雅黑"/>
                <a:cs typeface="微软雅黑"/>
              </a:rPr>
              <a:t> 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合并，复杂的查询</a:t>
            </a:r>
            <a:endParaRPr sz="2800">
              <a:latin typeface="微软雅黑"/>
              <a:cs typeface="微软雅黑"/>
            </a:endParaRPr>
          </a:p>
          <a:p>
            <a:pPr marL="168910" indent="-156210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需要异步通信、跨平台通信</a:t>
            </a:r>
            <a:endParaRPr sz="2800">
              <a:latin typeface="微软雅黑"/>
              <a:cs typeface="微软雅黑"/>
            </a:endParaRPr>
          </a:p>
          <a:p>
            <a:pPr marL="168910" indent="-156210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需要传达多个资源的信息，但希望尽量减少交换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6227"/>
            <a:ext cx="494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3.Message-</a:t>
            </a:r>
            <a:r>
              <a:rPr sz="3600" dirty="0"/>
              <a:t>不适用场景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350797"/>
            <a:ext cx="7089140" cy="1560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68910" indent="-156210">
              <a:lnSpc>
                <a:spcPct val="100000"/>
              </a:lnSpc>
              <a:spcBef>
                <a:spcPts val="7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对数据如何持久/显示给人类所需的精确控制</a:t>
            </a:r>
            <a:endParaRPr sz="2800">
              <a:latin typeface="微软雅黑"/>
              <a:cs typeface="微软雅黑"/>
            </a:endParaRPr>
          </a:p>
          <a:p>
            <a:pPr marL="168910" indent="-156210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需要轻量级通信</a:t>
            </a:r>
            <a:endParaRPr sz="2800">
              <a:latin typeface="微软雅黑"/>
              <a:cs typeface="微软雅黑"/>
            </a:endParaRPr>
          </a:p>
          <a:p>
            <a:pPr marL="168910" indent="-156210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69545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希望避免就行为进行预先谈判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6227"/>
            <a:ext cx="448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3.Message-</a:t>
            </a:r>
            <a:r>
              <a:rPr sz="3600" dirty="0"/>
              <a:t>消息通信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377952" y="1299972"/>
            <a:ext cx="7711440" cy="380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427" y="1290447"/>
            <a:ext cx="7730490" cy="3820160"/>
          </a:xfrm>
          <a:custGeom>
            <a:avLst/>
            <a:gdLst/>
            <a:ahLst/>
            <a:cxnLst/>
            <a:rect l="l" t="t" r="r" b="b"/>
            <a:pathLst>
              <a:path w="7730490" h="3820160">
                <a:moveTo>
                  <a:pt x="7725727" y="3819905"/>
                </a:moveTo>
                <a:lnTo>
                  <a:pt x="4762" y="3819905"/>
                </a:lnTo>
                <a:lnTo>
                  <a:pt x="3289" y="3819677"/>
                </a:lnTo>
                <a:lnTo>
                  <a:pt x="1968" y="3818991"/>
                </a:lnTo>
                <a:lnTo>
                  <a:pt x="914" y="3817937"/>
                </a:lnTo>
                <a:lnTo>
                  <a:pt x="228" y="3816616"/>
                </a:lnTo>
                <a:lnTo>
                  <a:pt x="0" y="3815143"/>
                </a:lnTo>
                <a:lnTo>
                  <a:pt x="0" y="4762"/>
                </a:lnTo>
                <a:lnTo>
                  <a:pt x="4762" y="0"/>
                </a:lnTo>
                <a:lnTo>
                  <a:pt x="7725727" y="0"/>
                </a:lnTo>
                <a:lnTo>
                  <a:pt x="77304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810380"/>
                </a:lnTo>
                <a:lnTo>
                  <a:pt x="4762" y="3810380"/>
                </a:lnTo>
                <a:lnTo>
                  <a:pt x="9525" y="3815143"/>
                </a:lnTo>
                <a:lnTo>
                  <a:pt x="7730490" y="3815143"/>
                </a:lnTo>
                <a:lnTo>
                  <a:pt x="7730261" y="3816616"/>
                </a:lnTo>
                <a:lnTo>
                  <a:pt x="7729575" y="3817937"/>
                </a:lnTo>
                <a:lnTo>
                  <a:pt x="7728521" y="3818991"/>
                </a:lnTo>
                <a:lnTo>
                  <a:pt x="7727200" y="3819677"/>
                </a:lnTo>
                <a:lnTo>
                  <a:pt x="7725727" y="3819905"/>
                </a:lnTo>
                <a:close/>
              </a:path>
              <a:path w="7730490" h="38201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730490" h="3820160">
                <a:moveTo>
                  <a:pt x="77209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720965" y="4762"/>
                </a:lnTo>
                <a:lnTo>
                  <a:pt x="7720965" y="9525"/>
                </a:lnTo>
                <a:close/>
              </a:path>
              <a:path w="7730490" h="3820160">
                <a:moveTo>
                  <a:pt x="7720965" y="3815143"/>
                </a:moveTo>
                <a:lnTo>
                  <a:pt x="7720965" y="4762"/>
                </a:lnTo>
                <a:lnTo>
                  <a:pt x="7725727" y="9525"/>
                </a:lnTo>
                <a:lnTo>
                  <a:pt x="7730490" y="9525"/>
                </a:lnTo>
                <a:lnTo>
                  <a:pt x="7730490" y="3810380"/>
                </a:lnTo>
                <a:lnTo>
                  <a:pt x="7725727" y="3810380"/>
                </a:lnTo>
                <a:lnTo>
                  <a:pt x="7720965" y="3815143"/>
                </a:lnTo>
                <a:close/>
              </a:path>
              <a:path w="7730490" h="3820160">
                <a:moveTo>
                  <a:pt x="7730490" y="9525"/>
                </a:moveTo>
                <a:lnTo>
                  <a:pt x="7725727" y="9525"/>
                </a:lnTo>
                <a:lnTo>
                  <a:pt x="7720965" y="4762"/>
                </a:lnTo>
                <a:lnTo>
                  <a:pt x="7730490" y="4762"/>
                </a:lnTo>
                <a:lnTo>
                  <a:pt x="7730490" y="9525"/>
                </a:lnTo>
                <a:close/>
              </a:path>
              <a:path w="7730490" h="3820160">
                <a:moveTo>
                  <a:pt x="9525" y="3815143"/>
                </a:moveTo>
                <a:lnTo>
                  <a:pt x="4762" y="3810380"/>
                </a:lnTo>
                <a:lnTo>
                  <a:pt x="9525" y="3810380"/>
                </a:lnTo>
                <a:lnTo>
                  <a:pt x="9525" y="3815143"/>
                </a:lnTo>
                <a:close/>
              </a:path>
              <a:path w="7730490" h="3820160">
                <a:moveTo>
                  <a:pt x="7720965" y="3815143"/>
                </a:moveTo>
                <a:lnTo>
                  <a:pt x="9525" y="3815143"/>
                </a:lnTo>
                <a:lnTo>
                  <a:pt x="9525" y="3810380"/>
                </a:lnTo>
                <a:lnTo>
                  <a:pt x="7720965" y="3810380"/>
                </a:lnTo>
                <a:lnTo>
                  <a:pt x="7720965" y="3815143"/>
                </a:lnTo>
                <a:close/>
              </a:path>
              <a:path w="7730490" h="3820160">
                <a:moveTo>
                  <a:pt x="7730490" y="3815143"/>
                </a:moveTo>
                <a:lnTo>
                  <a:pt x="7720965" y="3815143"/>
                </a:lnTo>
                <a:lnTo>
                  <a:pt x="7725727" y="3810380"/>
                </a:lnTo>
                <a:lnTo>
                  <a:pt x="7730490" y="3810380"/>
                </a:lnTo>
                <a:lnTo>
                  <a:pt x="7730490" y="381514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7247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0" dirty="0"/>
              <a:t>F</a:t>
            </a:r>
            <a:r>
              <a:rPr spc="-5" dirty="0"/>
              <a:t>H</a:t>
            </a:r>
            <a:r>
              <a:rPr spc="-10" dirty="0"/>
              <a:t>I</a:t>
            </a:r>
            <a:r>
              <a:rPr dirty="0"/>
              <a:t>R消</a:t>
            </a:r>
            <a:r>
              <a:rPr spc="-5" dirty="0"/>
              <a:t>息</a:t>
            </a:r>
          </a:p>
        </p:txBody>
      </p:sp>
      <p:sp>
        <p:nvSpPr>
          <p:cNvPr id="9" name="object 9"/>
          <p:cNvSpPr/>
          <p:nvPr/>
        </p:nvSpPr>
        <p:spPr>
          <a:xfrm>
            <a:off x="659891" y="1162811"/>
            <a:ext cx="7432548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366" y="1153286"/>
            <a:ext cx="7451725" cy="4550410"/>
          </a:xfrm>
          <a:custGeom>
            <a:avLst/>
            <a:gdLst/>
            <a:ahLst/>
            <a:cxnLst/>
            <a:rect l="l" t="t" r="r" b="b"/>
            <a:pathLst>
              <a:path w="7451725" h="4550410">
                <a:moveTo>
                  <a:pt x="7446835" y="4549902"/>
                </a:moveTo>
                <a:lnTo>
                  <a:pt x="4762" y="4549902"/>
                </a:lnTo>
                <a:lnTo>
                  <a:pt x="3289" y="4549673"/>
                </a:lnTo>
                <a:lnTo>
                  <a:pt x="1968" y="4548987"/>
                </a:lnTo>
                <a:lnTo>
                  <a:pt x="914" y="4547933"/>
                </a:lnTo>
                <a:lnTo>
                  <a:pt x="228" y="4546612"/>
                </a:lnTo>
                <a:lnTo>
                  <a:pt x="0" y="4545139"/>
                </a:lnTo>
                <a:lnTo>
                  <a:pt x="0" y="4762"/>
                </a:lnTo>
                <a:lnTo>
                  <a:pt x="4762" y="0"/>
                </a:lnTo>
                <a:lnTo>
                  <a:pt x="7446835" y="0"/>
                </a:lnTo>
                <a:lnTo>
                  <a:pt x="74515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540377"/>
                </a:lnTo>
                <a:lnTo>
                  <a:pt x="4762" y="4540377"/>
                </a:lnTo>
                <a:lnTo>
                  <a:pt x="9525" y="4545139"/>
                </a:lnTo>
                <a:lnTo>
                  <a:pt x="7451598" y="4545139"/>
                </a:lnTo>
                <a:lnTo>
                  <a:pt x="7451369" y="4546612"/>
                </a:lnTo>
                <a:lnTo>
                  <a:pt x="7450683" y="4547933"/>
                </a:lnTo>
                <a:lnTo>
                  <a:pt x="7449629" y="4548987"/>
                </a:lnTo>
                <a:lnTo>
                  <a:pt x="7448308" y="4549673"/>
                </a:lnTo>
                <a:lnTo>
                  <a:pt x="7446835" y="4549902"/>
                </a:lnTo>
                <a:close/>
              </a:path>
              <a:path w="7451725" h="45504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451725" h="4550410">
                <a:moveTo>
                  <a:pt x="74420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442073" y="4762"/>
                </a:lnTo>
                <a:lnTo>
                  <a:pt x="7442073" y="9525"/>
                </a:lnTo>
                <a:close/>
              </a:path>
              <a:path w="7451725" h="4550410">
                <a:moveTo>
                  <a:pt x="7442073" y="4545139"/>
                </a:moveTo>
                <a:lnTo>
                  <a:pt x="7442073" y="4762"/>
                </a:lnTo>
                <a:lnTo>
                  <a:pt x="7446835" y="9525"/>
                </a:lnTo>
                <a:lnTo>
                  <a:pt x="7451598" y="9525"/>
                </a:lnTo>
                <a:lnTo>
                  <a:pt x="7451598" y="4540377"/>
                </a:lnTo>
                <a:lnTo>
                  <a:pt x="7446835" y="4540377"/>
                </a:lnTo>
                <a:lnTo>
                  <a:pt x="7442073" y="4545139"/>
                </a:lnTo>
                <a:close/>
              </a:path>
              <a:path w="7451725" h="4550410">
                <a:moveTo>
                  <a:pt x="7451598" y="9525"/>
                </a:moveTo>
                <a:lnTo>
                  <a:pt x="7446835" y="9525"/>
                </a:lnTo>
                <a:lnTo>
                  <a:pt x="7442073" y="4762"/>
                </a:lnTo>
                <a:lnTo>
                  <a:pt x="7451598" y="4762"/>
                </a:lnTo>
                <a:lnTo>
                  <a:pt x="7451598" y="9525"/>
                </a:lnTo>
                <a:close/>
              </a:path>
              <a:path w="7451725" h="4550410">
                <a:moveTo>
                  <a:pt x="9525" y="4545139"/>
                </a:moveTo>
                <a:lnTo>
                  <a:pt x="4762" y="4540377"/>
                </a:lnTo>
                <a:lnTo>
                  <a:pt x="9525" y="4540377"/>
                </a:lnTo>
                <a:lnTo>
                  <a:pt x="9525" y="4545139"/>
                </a:lnTo>
                <a:close/>
              </a:path>
              <a:path w="7451725" h="4550410">
                <a:moveTo>
                  <a:pt x="7442073" y="4545139"/>
                </a:moveTo>
                <a:lnTo>
                  <a:pt x="9525" y="4545139"/>
                </a:lnTo>
                <a:lnTo>
                  <a:pt x="9525" y="4540377"/>
                </a:lnTo>
                <a:lnTo>
                  <a:pt x="7442073" y="4540377"/>
                </a:lnTo>
                <a:lnTo>
                  <a:pt x="7442073" y="4545139"/>
                </a:lnTo>
                <a:close/>
              </a:path>
              <a:path w="7451725" h="4550410">
                <a:moveTo>
                  <a:pt x="7451598" y="4545139"/>
                </a:moveTo>
                <a:lnTo>
                  <a:pt x="7442073" y="4545139"/>
                </a:lnTo>
                <a:lnTo>
                  <a:pt x="7446835" y="4540377"/>
                </a:lnTo>
                <a:lnTo>
                  <a:pt x="7451598" y="4540377"/>
                </a:lnTo>
                <a:lnTo>
                  <a:pt x="7451598" y="454513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6227"/>
            <a:ext cx="2266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3</a:t>
            </a:r>
            <a:r>
              <a:rPr sz="3600" dirty="0"/>
              <a:t>.范式原则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171092"/>
            <a:ext cx="6078855" cy="262507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没有绝对</a:t>
            </a:r>
            <a:endParaRPr sz="2800" dirty="0">
              <a:latin typeface="微软雅黑"/>
              <a:cs typeface="微软雅黑"/>
            </a:endParaRPr>
          </a:p>
          <a:p>
            <a:pPr marL="377190" indent="-259079">
              <a:lnSpc>
                <a:spcPct val="100000"/>
              </a:lnSpc>
              <a:spcBef>
                <a:spcPts val="670"/>
              </a:spcBef>
              <a:buChar char="-"/>
              <a:tabLst>
                <a:tab pos="377190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考虑“何时避免”作为谨慎注意事项</a:t>
            </a:r>
            <a:endParaRPr sz="2800" dirty="0">
              <a:latin typeface="微软雅黑"/>
              <a:cs typeface="微软雅黑"/>
            </a:endParaRPr>
          </a:p>
          <a:p>
            <a:pPr marL="377190" indent="-259079">
              <a:lnSpc>
                <a:spcPct val="100000"/>
              </a:lnSpc>
              <a:spcBef>
                <a:spcPts val="670"/>
              </a:spcBef>
              <a:buChar char="-"/>
              <a:tabLst>
                <a:tab pos="377190" algn="l"/>
              </a:tabLst>
            </a:pP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考虑企业现有能力/架构</a:t>
            </a:r>
            <a:endParaRPr sz="2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不要求系统只支持一种范式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52361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1.HL7发展历程</a:t>
            </a:r>
          </a:p>
        </p:txBody>
      </p:sp>
      <p:sp>
        <p:nvSpPr>
          <p:cNvPr id="9" name="object 9"/>
          <p:cNvSpPr/>
          <p:nvPr/>
        </p:nvSpPr>
        <p:spPr>
          <a:xfrm>
            <a:off x="91439" y="3200400"/>
            <a:ext cx="8595360" cy="41148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2006599"/>
            <a:ext cx="534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V2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发</a:t>
            </a:r>
            <a:r>
              <a:rPr sz="2000" spc="0" dirty="0">
                <a:latin typeface="微软雅黑"/>
                <a:cs typeface="微软雅黑"/>
              </a:rPr>
              <a:t>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859" y="3620134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1987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4520" y="3200400"/>
            <a:ext cx="365760" cy="36576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8314" y="3620134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1995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8314" y="2293619"/>
            <a:ext cx="855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V3提</a:t>
            </a:r>
            <a:r>
              <a:rPr sz="2000" spc="0" dirty="0">
                <a:latin typeface="微软雅黑"/>
                <a:cs typeface="微软雅黑"/>
              </a:rPr>
              <a:t>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9040" y="3200400"/>
            <a:ext cx="320039" cy="36576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79190" y="3636009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2005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6004" y="1698624"/>
            <a:ext cx="5632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V3  C</a:t>
            </a:r>
            <a:r>
              <a:rPr sz="2000" spc="-45" dirty="0">
                <a:latin typeface="微软雅黑"/>
                <a:cs typeface="微软雅黑"/>
              </a:rPr>
              <a:t>D</a:t>
            </a:r>
            <a:r>
              <a:rPr sz="2000" dirty="0">
                <a:latin typeface="微软雅黑"/>
                <a:cs typeface="微软雅黑"/>
              </a:rPr>
              <a:t>A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发</a:t>
            </a:r>
            <a:r>
              <a:rPr sz="2000" spc="0" dirty="0">
                <a:latin typeface="微软雅黑"/>
                <a:cs typeface="微软雅黑"/>
              </a:rPr>
              <a:t>布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00600" y="3154679"/>
            <a:ext cx="365760" cy="411479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9004" y="3619500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7575" y="1897380"/>
            <a:ext cx="5981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F</a:t>
            </a:r>
            <a:r>
              <a:rPr sz="2000" spc="-10" dirty="0">
                <a:latin typeface="微软雅黑"/>
                <a:cs typeface="微软雅黑"/>
              </a:rPr>
              <a:t>H</a:t>
            </a:r>
            <a:r>
              <a:rPr sz="2000" dirty="0">
                <a:latin typeface="微软雅黑"/>
                <a:cs typeface="微软雅黑"/>
              </a:rPr>
              <a:t>IR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提</a:t>
            </a:r>
            <a:r>
              <a:rPr sz="2000" spc="0" dirty="0">
                <a:latin typeface="微软雅黑"/>
                <a:cs typeface="微软雅黑"/>
              </a:rPr>
              <a:t>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3559" y="3154679"/>
            <a:ext cx="365760" cy="36576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72125" y="1952624"/>
            <a:ext cx="8502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FHIR  DSTU1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5309" y="3602990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20840" y="3154679"/>
            <a:ext cx="320040" cy="36576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43369" y="3586479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9084" y="1913889"/>
            <a:ext cx="788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微软雅黑"/>
                <a:cs typeface="微软雅黑"/>
              </a:rPr>
              <a:t>FHIR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正式</a:t>
            </a:r>
            <a:r>
              <a:rPr sz="2000" spc="0" dirty="0">
                <a:latin typeface="微软雅黑"/>
                <a:cs typeface="微软雅黑"/>
              </a:rPr>
              <a:t>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915" y="5082540"/>
            <a:ext cx="6490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25" dirty="0">
                <a:latin typeface="Arial"/>
                <a:cs typeface="Arial"/>
              </a:rPr>
              <a:t>u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FHIR</a:t>
            </a:r>
            <a:endParaRPr sz="2400">
              <a:latin typeface="微软雅黑"/>
              <a:cs typeface="微软雅黑"/>
            </a:endParaRPr>
          </a:p>
          <a:p>
            <a:pPr marL="372745">
              <a:lnSpc>
                <a:spcPct val="100000"/>
              </a:lnSpc>
            </a:pPr>
            <a:r>
              <a:rPr sz="2400" spc="-30" dirty="0">
                <a:latin typeface="微软雅黑"/>
                <a:cs typeface="微软雅黑"/>
              </a:rPr>
              <a:t>Fast </a:t>
            </a:r>
            <a:r>
              <a:rPr sz="2400" spc="-10" dirty="0">
                <a:latin typeface="微软雅黑"/>
                <a:cs typeface="微软雅黑"/>
              </a:rPr>
              <a:t>Healthcare Interoperability</a:t>
            </a:r>
            <a:r>
              <a:rPr sz="2400" spc="75" dirty="0">
                <a:latin typeface="微软雅黑"/>
                <a:cs typeface="微软雅黑"/>
              </a:rPr>
              <a:t> </a:t>
            </a:r>
            <a:r>
              <a:rPr sz="2400" spc="-20" dirty="0">
                <a:latin typeface="微软雅黑"/>
                <a:cs typeface="微软雅黑"/>
              </a:rPr>
              <a:t>Resources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7400" y="3968013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223"/>
                </a:lnTo>
              </a:path>
            </a:pathLst>
          </a:custGeom>
          <a:ln w="2095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61210" y="3983990"/>
            <a:ext cx="1927860" cy="526415"/>
          </a:xfrm>
          <a:custGeom>
            <a:avLst/>
            <a:gdLst/>
            <a:ahLst/>
            <a:cxnLst/>
            <a:rect l="l" t="t" r="r" b="b"/>
            <a:pathLst>
              <a:path w="1927860" h="526414">
                <a:moveTo>
                  <a:pt x="1918017" y="521335"/>
                </a:moveTo>
                <a:lnTo>
                  <a:pt x="1918017" y="0"/>
                </a:lnTo>
                <a:lnTo>
                  <a:pt x="1927542" y="0"/>
                </a:lnTo>
                <a:lnTo>
                  <a:pt x="1927542" y="516572"/>
                </a:lnTo>
                <a:lnTo>
                  <a:pt x="1922780" y="516572"/>
                </a:lnTo>
                <a:lnTo>
                  <a:pt x="1918017" y="521335"/>
                </a:lnTo>
                <a:close/>
              </a:path>
              <a:path w="1927860" h="526414">
                <a:moveTo>
                  <a:pt x="1922780" y="526097"/>
                </a:moveTo>
                <a:lnTo>
                  <a:pt x="0" y="526097"/>
                </a:lnTo>
                <a:lnTo>
                  <a:pt x="0" y="516572"/>
                </a:lnTo>
                <a:lnTo>
                  <a:pt x="1918017" y="516572"/>
                </a:lnTo>
                <a:lnTo>
                  <a:pt x="1918017" y="521335"/>
                </a:lnTo>
                <a:lnTo>
                  <a:pt x="1927542" y="521335"/>
                </a:lnTo>
                <a:lnTo>
                  <a:pt x="1927313" y="522808"/>
                </a:lnTo>
                <a:lnTo>
                  <a:pt x="1926628" y="524129"/>
                </a:lnTo>
                <a:lnTo>
                  <a:pt x="1925574" y="525183"/>
                </a:lnTo>
                <a:lnTo>
                  <a:pt x="1924253" y="525868"/>
                </a:lnTo>
                <a:lnTo>
                  <a:pt x="1922780" y="526097"/>
                </a:lnTo>
                <a:close/>
              </a:path>
              <a:path w="1927860" h="526414">
                <a:moveTo>
                  <a:pt x="1927542" y="521335"/>
                </a:moveTo>
                <a:lnTo>
                  <a:pt x="1918017" y="521335"/>
                </a:lnTo>
                <a:lnTo>
                  <a:pt x="1922780" y="516572"/>
                </a:lnTo>
                <a:lnTo>
                  <a:pt x="1927542" y="516572"/>
                </a:lnTo>
                <a:lnTo>
                  <a:pt x="1927542" y="52133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1090" y="3951503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223"/>
                </a:lnTo>
              </a:path>
            </a:pathLst>
          </a:custGeom>
          <a:ln w="2095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4900" y="3967479"/>
            <a:ext cx="1927860" cy="526415"/>
          </a:xfrm>
          <a:custGeom>
            <a:avLst/>
            <a:gdLst/>
            <a:ahLst/>
            <a:cxnLst/>
            <a:rect l="l" t="t" r="r" b="b"/>
            <a:pathLst>
              <a:path w="1927859" h="526414">
                <a:moveTo>
                  <a:pt x="1918017" y="521335"/>
                </a:moveTo>
                <a:lnTo>
                  <a:pt x="1918017" y="0"/>
                </a:lnTo>
                <a:lnTo>
                  <a:pt x="1927542" y="0"/>
                </a:lnTo>
                <a:lnTo>
                  <a:pt x="1927542" y="516572"/>
                </a:lnTo>
                <a:lnTo>
                  <a:pt x="1922780" y="516572"/>
                </a:lnTo>
                <a:lnTo>
                  <a:pt x="1918017" y="521335"/>
                </a:lnTo>
                <a:close/>
              </a:path>
              <a:path w="1927859" h="526414">
                <a:moveTo>
                  <a:pt x="1922780" y="526097"/>
                </a:moveTo>
                <a:lnTo>
                  <a:pt x="0" y="526097"/>
                </a:lnTo>
                <a:lnTo>
                  <a:pt x="0" y="516572"/>
                </a:lnTo>
                <a:lnTo>
                  <a:pt x="1918017" y="516572"/>
                </a:lnTo>
                <a:lnTo>
                  <a:pt x="1918017" y="521335"/>
                </a:lnTo>
                <a:lnTo>
                  <a:pt x="1927542" y="521335"/>
                </a:lnTo>
                <a:lnTo>
                  <a:pt x="1927313" y="522808"/>
                </a:lnTo>
                <a:lnTo>
                  <a:pt x="1926628" y="524129"/>
                </a:lnTo>
                <a:lnTo>
                  <a:pt x="1925574" y="525183"/>
                </a:lnTo>
                <a:lnTo>
                  <a:pt x="1924253" y="525868"/>
                </a:lnTo>
                <a:lnTo>
                  <a:pt x="1922780" y="526097"/>
                </a:lnTo>
                <a:close/>
              </a:path>
              <a:path w="1927859" h="526414">
                <a:moveTo>
                  <a:pt x="1927542" y="521335"/>
                </a:moveTo>
                <a:lnTo>
                  <a:pt x="1918017" y="521335"/>
                </a:lnTo>
                <a:lnTo>
                  <a:pt x="1922780" y="516572"/>
                </a:lnTo>
                <a:lnTo>
                  <a:pt x="1927542" y="516572"/>
                </a:lnTo>
                <a:lnTo>
                  <a:pt x="1927542" y="52133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8120" y="4197984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C5C0B"/>
                </a:solidFill>
                <a:latin typeface="微软雅黑"/>
                <a:cs typeface="微软雅黑"/>
              </a:rPr>
              <a:t>10</a:t>
            </a:r>
            <a:r>
              <a:rPr sz="1800" dirty="0">
                <a:solidFill>
                  <a:srgbClr val="FC5C0B"/>
                </a:solidFill>
                <a:latin typeface="微软雅黑"/>
                <a:cs typeface="微软雅黑"/>
              </a:rPr>
              <a:t>年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3</a:t>
            </a:fld>
            <a:endParaRPr sz="18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7540" y="4168775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C5C0B"/>
                </a:solidFill>
                <a:latin typeface="微软雅黑"/>
                <a:cs typeface="微软雅黑"/>
              </a:rPr>
              <a:t>8</a:t>
            </a:r>
            <a:r>
              <a:rPr sz="1800" dirty="0">
                <a:solidFill>
                  <a:srgbClr val="FC5C0B"/>
                </a:solidFill>
                <a:latin typeface="微软雅黑"/>
                <a:cs typeface="微软雅黑"/>
              </a:rPr>
              <a:t>年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dirty="0"/>
              <a:t>范式组</a:t>
            </a:r>
            <a:r>
              <a:rPr spc="-5" dirty="0"/>
              <a:t>合</a:t>
            </a:r>
          </a:p>
        </p:txBody>
      </p:sp>
      <p:sp>
        <p:nvSpPr>
          <p:cNvPr id="9" name="object 9"/>
          <p:cNvSpPr/>
          <p:nvPr/>
        </p:nvSpPr>
        <p:spPr>
          <a:xfrm>
            <a:off x="457200" y="1292352"/>
            <a:ext cx="8218932" cy="394716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675" y="1282827"/>
            <a:ext cx="8238490" cy="3966210"/>
          </a:xfrm>
          <a:custGeom>
            <a:avLst/>
            <a:gdLst/>
            <a:ahLst/>
            <a:cxnLst/>
            <a:rect l="l" t="t" r="r" b="b"/>
            <a:pathLst>
              <a:path w="8238490" h="3966210">
                <a:moveTo>
                  <a:pt x="8233219" y="3966210"/>
                </a:moveTo>
                <a:lnTo>
                  <a:pt x="4762" y="3966210"/>
                </a:lnTo>
                <a:lnTo>
                  <a:pt x="3289" y="3965981"/>
                </a:lnTo>
                <a:lnTo>
                  <a:pt x="1968" y="3965295"/>
                </a:lnTo>
                <a:lnTo>
                  <a:pt x="914" y="3964241"/>
                </a:lnTo>
                <a:lnTo>
                  <a:pt x="228" y="3962920"/>
                </a:lnTo>
                <a:lnTo>
                  <a:pt x="0" y="3961447"/>
                </a:lnTo>
                <a:lnTo>
                  <a:pt x="0" y="4762"/>
                </a:lnTo>
                <a:lnTo>
                  <a:pt x="4762" y="0"/>
                </a:lnTo>
                <a:lnTo>
                  <a:pt x="8233219" y="0"/>
                </a:lnTo>
                <a:lnTo>
                  <a:pt x="823798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56684"/>
                </a:lnTo>
                <a:lnTo>
                  <a:pt x="4762" y="3956684"/>
                </a:lnTo>
                <a:lnTo>
                  <a:pt x="9525" y="3961447"/>
                </a:lnTo>
                <a:lnTo>
                  <a:pt x="8237982" y="3961447"/>
                </a:lnTo>
                <a:lnTo>
                  <a:pt x="8237753" y="3962920"/>
                </a:lnTo>
                <a:lnTo>
                  <a:pt x="8237067" y="3964241"/>
                </a:lnTo>
                <a:lnTo>
                  <a:pt x="8236013" y="3965295"/>
                </a:lnTo>
                <a:lnTo>
                  <a:pt x="8234692" y="3965981"/>
                </a:lnTo>
                <a:lnTo>
                  <a:pt x="8233219" y="3966210"/>
                </a:lnTo>
                <a:close/>
              </a:path>
              <a:path w="8238490" h="3966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238490" h="3966210">
                <a:moveTo>
                  <a:pt x="822845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228457" y="4762"/>
                </a:lnTo>
                <a:lnTo>
                  <a:pt x="8228457" y="9525"/>
                </a:lnTo>
                <a:close/>
              </a:path>
              <a:path w="8238490" h="3966210">
                <a:moveTo>
                  <a:pt x="8228457" y="3961447"/>
                </a:moveTo>
                <a:lnTo>
                  <a:pt x="8228457" y="4762"/>
                </a:lnTo>
                <a:lnTo>
                  <a:pt x="8233219" y="9525"/>
                </a:lnTo>
                <a:lnTo>
                  <a:pt x="8237982" y="9525"/>
                </a:lnTo>
                <a:lnTo>
                  <a:pt x="8237982" y="3956684"/>
                </a:lnTo>
                <a:lnTo>
                  <a:pt x="8233219" y="3956684"/>
                </a:lnTo>
                <a:lnTo>
                  <a:pt x="8228457" y="3961447"/>
                </a:lnTo>
                <a:close/>
              </a:path>
              <a:path w="8238490" h="3966210">
                <a:moveTo>
                  <a:pt x="8237982" y="9525"/>
                </a:moveTo>
                <a:lnTo>
                  <a:pt x="8233219" y="9525"/>
                </a:lnTo>
                <a:lnTo>
                  <a:pt x="8228457" y="4762"/>
                </a:lnTo>
                <a:lnTo>
                  <a:pt x="8237982" y="4762"/>
                </a:lnTo>
                <a:lnTo>
                  <a:pt x="8237982" y="9525"/>
                </a:lnTo>
                <a:close/>
              </a:path>
              <a:path w="8238490" h="3966210">
                <a:moveTo>
                  <a:pt x="9525" y="3961447"/>
                </a:moveTo>
                <a:lnTo>
                  <a:pt x="4762" y="3956684"/>
                </a:lnTo>
                <a:lnTo>
                  <a:pt x="9525" y="3956684"/>
                </a:lnTo>
                <a:lnTo>
                  <a:pt x="9525" y="3961447"/>
                </a:lnTo>
                <a:close/>
              </a:path>
              <a:path w="8238490" h="3966210">
                <a:moveTo>
                  <a:pt x="8228457" y="3961447"/>
                </a:moveTo>
                <a:lnTo>
                  <a:pt x="9525" y="3961447"/>
                </a:lnTo>
                <a:lnTo>
                  <a:pt x="9525" y="3956684"/>
                </a:lnTo>
                <a:lnTo>
                  <a:pt x="8228457" y="3956684"/>
                </a:lnTo>
                <a:lnTo>
                  <a:pt x="8228457" y="3961447"/>
                </a:lnTo>
                <a:close/>
              </a:path>
              <a:path w="8238490" h="3966210">
                <a:moveTo>
                  <a:pt x="8237982" y="3961447"/>
                </a:moveTo>
                <a:lnTo>
                  <a:pt x="8228457" y="3961447"/>
                </a:lnTo>
                <a:lnTo>
                  <a:pt x="8233219" y="3956684"/>
                </a:lnTo>
                <a:lnTo>
                  <a:pt x="8237982" y="3956684"/>
                </a:lnTo>
                <a:lnTo>
                  <a:pt x="8237982" y="396144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1188224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3" y="612699"/>
                </a:lnTo>
                <a:lnTo>
                  <a:pt x="218807" y="602997"/>
                </a:lnTo>
                <a:lnTo>
                  <a:pt x="177911" y="587409"/>
                </a:lnTo>
                <a:lnTo>
                  <a:pt x="140043" y="566413"/>
                </a:lnTo>
                <a:lnTo>
                  <a:pt x="105681" y="540484"/>
                </a:lnTo>
                <a:lnTo>
                  <a:pt x="75305" y="510100"/>
                </a:lnTo>
                <a:lnTo>
                  <a:pt x="49442" y="475820"/>
                </a:lnTo>
                <a:lnTo>
                  <a:pt x="28478" y="437995"/>
                </a:lnTo>
                <a:lnTo>
                  <a:pt x="12931" y="397155"/>
                </a:lnTo>
                <a:lnTo>
                  <a:pt x="3279" y="353778"/>
                </a:lnTo>
                <a:lnTo>
                  <a:pt x="0" y="308343"/>
                </a:lnTo>
                <a:lnTo>
                  <a:pt x="3279" y="262746"/>
                </a:lnTo>
                <a:lnTo>
                  <a:pt x="12931" y="219238"/>
                </a:lnTo>
                <a:lnTo>
                  <a:pt x="28478" y="178292"/>
                </a:lnTo>
                <a:lnTo>
                  <a:pt x="49442" y="140384"/>
                </a:lnTo>
                <a:lnTo>
                  <a:pt x="75399" y="105936"/>
                </a:lnTo>
                <a:lnTo>
                  <a:pt x="105754" y="75552"/>
                </a:lnTo>
                <a:lnTo>
                  <a:pt x="140093" y="49624"/>
                </a:lnTo>
                <a:lnTo>
                  <a:pt x="177941" y="28628"/>
                </a:lnTo>
                <a:lnTo>
                  <a:pt x="218821" y="13041"/>
                </a:lnTo>
                <a:lnTo>
                  <a:pt x="262258" y="3339"/>
                </a:lnTo>
                <a:lnTo>
                  <a:pt x="307771" y="0"/>
                </a:lnTo>
                <a:lnTo>
                  <a:pt x="353290" y="3340"/>
                </a:lnTo>
                <a:lnTo>
                  <a:pt x="396737" y="13043"/>
                </a:lnTo>
                <a:lnTo>
                  <a:pt x="437636" y="28635"/>
                </a:lnTo>
                <a:lnTo>
                  <a:pt x="475511" y="49640"/>
                </a:lnTo>
                <a:lnTo>
                  <a:pt x="509884" y="75583"/>
                </a:lnTo>
                <a:lnTo>
                  <a:pt x="540276" y="105990"/>
                </a:lnTo>
                <a:lnTo>
                  <a:pt x="566163" y="140299"/>
                </a:lnTo>
                <a:lnTo>
                  <a:pt x="587158" y="178165"/>
                </a:lnTo>
                <a:lnTo>
                  <a:pt x="602744" y="219057"/>
                </a:lnTo>
                <a:lnTo>
                  <a:pt x="612445" y="262498"/>
                </a:lnTo>
                <a:lnTo>
                  <a:pt x="615784" y="308013"/>
                </a:lnTo>
                <a:lnTo>
                  <a:pt x="612445" y="353530"/>
                </a:lnTo>
                <a:lnTo>
                  <a:pt x="602744" y="396974"/>
                </a:lnTo>
                <a:lnTo>
                  <a:pt x="587158" y="437868"/>
                </a:lnTo>
                <a:lnTo>
                  <a:pt x="566163" y="475735"/>
                </a:lnTo>
                <a:lnTo>
                  <a:pt x="540182" y="510153"/>
                </a:lnTo>
                <a:lnTo>
                  <a:pt x="509812" y="540515"/>
                </a:lnTo>
                <a:lnTo>
                  <a:pt x="475461" y="566429"/>
                </a:lnTo>
                <a:lnTo>
                  <a:pt x="437607" y="587416"/>
                </a:lnTo>
                <a:lnTo>
                  <a:pt x="396723" y="602999"/>
                </a:lnTo>
                <a:lnTo>
                  <a:pt x="353285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6547" y="2037638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4" y="612698"/>
                </a:lnTo>
                <a:lnTo>
                  <a:pt x="218812" y="602995"/>
                </a:lnTo>
                <a:lnTo>
                  <a:pt x="177923" y="587405"/>
                </a:lnTo>
                <a:lnTo>
                  <a:pt x="140064" y="566403"/>
                </a:lnTo>
                <a:lnTo>
                  <a:pt x="105712" y="540464"/>
                </a:lnTo>
                <a:lnTo>
                  <a:pt x="75346" y="510065"/>
                </a:lnTo>
                <a:lnTo>
                  <a:pt x="49442" y="475680"/>
                </a:lnTo>
                <a:lnTo>
                  <a:pt x="28478" y="437785"/>
                </a:lnTo>
                <a:lnTo>
                  <a:pt x="12931" y="396856"/>
                </a:lnTo>
                <a:lnTo>
                  <a:pt x="3279" y="353368"/>
                </a:lnTo>
                <a:lnTo>
                  <a:pt x="0" y="307797"/>
                </a:lnTo>
                <a:lnTo>
                  <a:pt x="3279" y="262336"/>
                </a:lnTo>
                <a:lnTo>
                  <a:pt x="12931" y="218939"/>
                </a:lnTo>
                <a:lnTo>
                  <a:pt x="28478" y="178082"/>
                </a:lnTo>
                <a:lnTo>
                  <a:pt x="49442" y="140244"/>
                </a:lnTo>
                <a:lnTo>
                  <a:pt x="75346" y="105901"/>
                </a:lnTo>
                <a:lnTo>
                  <a:pt x="105712" y="75532"/>
                </a:lnTo>
                <a:lnTo>
                  <a:pt x="140064" y="49614"/>
                </a:lnTo>
                <a:lnTo>
                  <a:pt x="177923" y="28624"/>
                </a:lnTo>
                <a:lnTo>
                  <a:pt x="218812" y="13040"/>
                </a:lnTo>
                <a:lnTo>
                  <a:pt x="262254" y="3339"/>
                </a:lnTo>
                <a:lnTo>
                  <a:pt x="307771" y="0"/>
                </a:lnTo>
                <a:lnTo>
                  <a:pt x="353288" y="3339"/>
                </a:lnTo>
                <a:lnTo>
                  <a:pt x="396732" y="13041"/>
                </a:lnTo>
                <a:lnTo>
                  <a:pt x="437624" y="28628"/>
                </a:lnTo>
                <a:lnTo>
                  <a:pt x="475490" y="49625"/>
                </a:lnTo>
                <a:lnTo>
                  <a:pt x="509853" y="75554"/>
                </a:lnTo>
                <a:lnTo>
                  <a:pt x="540236" y="105938"/>
                </a:lnTo>
                <a:lnTo>
                  <a:pt x="566163" y="140303"/>
                </a:lnTo>
                <a:lnTo>
                  <a:pt x="587158" y="178170"/>
                </a:lnTo>
                <a:lnTo>
                  <a:pt x="602744" y="219064"/>
                </a:lnTo>
                <a:lnTo>
                  <a:pt x="612445" y="262508"/>
                </a:lnTo>
                <a:lnTo>
                  <a:pt x="615784" y="308025"/>
                </a:lnTo>
                <a:lnTo>
                  <a:pt x="612445" y="353540"/>
                </a:lnTo>
                <a:lnTo>
                  <a:pt x="602744" y="396981"/>
                </a:lnTo>
                <a:lnTo>
                  <a:pt x="587158" y="437873"/>
                </a:lnTo>
                <a:lnTo>
                  <a:pt x="566163" y="475739"/>
                </a:lnTo>
                <a:lnTo>
                  <a:pt x="540236" y="510102"/>
                </a:lnTo>
                <a:lnTo>
                  <a:pt x="509853" y="540486"/>
                </a:lnTo>
                <a:lnTo>
                  <a:pt x="475490" y="566414"/>
                </a:lnTo>
                <a:lnTo>
                  <a:pt x="437624" y="587410"/>
                </a:lnTo>
                <a:lnTo>
                  <a:pt x="396732" y="602997"/>
                </a:lnTo>
                <a:lnTo>
                  <a:pt x="353288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464" y="397379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09283" y="334695"/>
                </a:moveTo>
                <a:lnTo>
                  <a:pt x="7442" y="43370"/>
                </a:lnTo>
                <a:lnTo>
                  <a:pt x="0" y="25400"/>
                </a:lnTo>
                <a:lnTo>
                  <a:pt x="317" y="21437"/>
                </a:lnTo>
                <a:lnTo>
                  <a:pt x="25400" y="0"/>
                </a:lnTo>
                <a:lnTo>
                  <a:pt x="29375" y="317"/>
                </a:lnTo>
                <a:lnTo>
                  <a:pt x="327253" y="291338"/>
                </a:lnTo>
                <a:lnTo>
                  <a:pt x="334683" y="309295"/>
                </a:lnTo>
                <a:lnTo>
                  <a:pt x="334378" y="313270"/>
                </a:lnTo>
                <a:lnTo>
                  <a:pt x="309283" y="33469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464" y="425768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25400" y="334683"/>
                </a:moveTo>
                <a:lnTo>
                  <a:pt x="0" y="309283"/>
                </a:lnTo>
                <a:lnTo>
                  <a:pt x="317" y="305307"/>
                </a:lnTo>
                <a:lnTo>
                  <a:pt x="291325" y="7442"/>
                </a:lnTo>
                <a:lnTo>
                  <a:pt x="309283" y="0"/>
                </a:lnTo>
                <a:lnTo>
                  <a:pt x="313258" y="304"/>
                </a:lnTo>
                <a:lnTo>
                  <a:pt x="334683" y="25399"/>
                </a:lnTo>
                <a:lnTo>
                  <a:pt x="334378" y="29375"/>
                </a:lnTo>
                <a:lnTo>
                  <a:pt x="43357" y="327240"/>
                </a:lnTo>
                <a:lnTo>
                  <a:pt x="25400" y="334683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01" y="428308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645" y="0"/>
                </a:lnTo>
              </a:path>
            </a:pathLst>
          </a:custGeom>
          <a:ln w="5080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48"/>
            <a:ext cx="9144000" cy="81280"/>
          </a:xfrm>
          <a:custGeom>
            <a:avLst/>
            <a:gdLst/>
            <a:ahLst/>
            <a:cxnLst/>
            <a:rect l="l" t="t" r="r" b="b"/>
            <a:pathLst>
              <a:path w="9144000" h="81279">
                <a:moveTo>
                  <a:pt x="0" y="80712"/>
                </a:moveTo>
                <a:lnTo>
                  <a:pt x="0" y="71186"/>
                </a:lnTo>
                <a:lnTo>
                  <a:pt x="9144000" y="0"/>
                </a:lnTo>
                <a:lnTo>
                  <a:pt x="9144000" y="9525"/>
                </a:lnTo>
                <a:lnTo>
                  <a:pt x="0" y="807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11" y="295394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152" y="616038"/>
                </a:moveTo>
                <a:lnTo>
                  <a:pt x="262635" y="612698"/>
                </a:lnTo>
                <a:lnTo>
                  <a:pt x="219191" y="602993"/>
                </a:lnTo>
                <a:lnTo>
                  <a:pt x="178297" y="587397"/>
                </a:lnTo>
                <a:lnTo>
                  <a:pt x="140427" y="566384"/>
                </a:lnTo>
                <a:lnTo>
                  <a:pt x="106058" y="540428"/>
                </a:lnTo>
                <a:lnTo>
                  <a:pt x="75665" y="510003"/>
                </a:lnTo>
                <a:lnTo>
                  <a:pt x="49725" y="475581"/>
                </a:lnTo>
                <a:lnTo>
                  <a:pt x="28712" y="437638"/>
                </a:lnTo>
                <a:lnTo>
                  <a:pt x="13103" y="396647"/>
                </a:lnTo>
                <a:lnTo>
                  <a:pt x="3374" y="353082"/>
                </a:lnTo>
                <a:lnTo>
                  <a:pt x="0" y="307416"/>
                </a:lnTo>
                <a:lnTo>
                  <a:pt x="3374" y="262050"/>
                </a:lnTo>
                <a:lnTo>
                  <a:pt x="13103" y="218730"/>
                </a:lnTo>
                <a:lnTo>
                  <a:pt x="28712" y="177936"/>
                </a:lnTo>
                <a:lnTo>
                  <a:pt x="49725" y="140146"/>
                </a:lnTo>
                <a:lnTo>
                  <a:pt x="75665" y="105839"/>
                </a:lnTo>
                <a:lnTo>
                  <a:pt x="106058" y="75496"/>
                </a:lnTo>
                <a:lnTo>
                  <a:pt x="140427" y="49595"/>
                </a:lnTo>
                <a:lnTo>
                  <a:pt x="178297" y="28616"/>
                </a:lnTo>
                <a:lnTo>
                  <a:pt x="219191" y="13037"/>
                </a:lnTo>
                <a:lnTo>
                  <a:pt x="262635" y="3339"/>
                </a:lnTo>
                <a:lnTo>
                  <a:pt x="308152" y="0"/>
                </a:lnTo>
                <a:lnTo>
                  <a:pt x="353669" y="3339"/>
                </a:lnTo>
                <a:lnTo>
                  <a:pt x="397113" y="13041"/>
                </a:lnTo>
                <a:lnTo>
                  <a:pt x="438005" y="28628"/>
                </a:lnTo>
                <a:lnTo>
                  <a:pt x="475871" y="49625"/>
                </a:lnTo>
                <a:lnTo>
                  <a:pt x="510234" y="75554"/>
                </a:lnTo>
                <a:lnTo>
                  <a:pt x="540617" y="105938"/>
                </a:lnTo>
                <a:lnTo>
                  <a:pt x="566544" y="140303"/>
                </a:lnTo>
                <a:lnTo>
                  <a:pt x="587539" y="178170"/>
                </a:lnTo>
                <a:lnTo>
                  <a:pt x="603125" y="219064"/>
                </a:lnTo>
                <a:lnTo>
                  <a:pt x="612826" y="262508"/>
                </a:lnTo>
                <a:lnTo>
                  <a:pt x="616165" y="308025"/>
                </a:lnTo>
                <a:lnTo>
                  <a:pt x="612826" y="353540"/>
                </a:lnTo>
                <a:lnTo>
                  <a:pt x="603125" y="396981"/>
                </a:lnTo>
                <a:lnTo>
                  <a:pt x="587539" y="437873"/>
                </a:lnTo>
                <a:lnTo>
                  <a:pt x="566544" y="475739"/>
                </a:lnTo>
                <a:lnTo>
                  <a:pt x="540617" y="510102"/>
                </a:lnTo>
                <a:lnTo>
                  <a:pt x="510234" y="540486"/>
                </a:lnTo>
                <a:lnTo>
                  <a:pt x="475871" y="566414"/>
                </a:lnTo>
                <a:lnTo>
                  <a:pt x="438005" y="587410"/>
                </a:lnTo>
                <a:lnTo>
                  <a:pt x="397113" y="602997"/>
                </a:lnTo>
                <a:lnTo>
                  <a:pt x="353669" y="612699"/>
                </a:lnTo>
                <a:lnTo>
                  <a:pt x="308152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4647" y="394200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406" y="616038"/>
                </a:moveTo>
                <a:lnTo>
                  <a:pt x="262887" y="612699"/>
                </a:lnTo>
                <a:lnTo>
                  <a:pt x="219437" y="602997"/>
                </a:lnTo>
                <a:lnTo>
                  <a:pt x="178530" y="587410"/>
                </a:lnTo>
                <a:lnTo>
                  <a:pt x="140643" y="566414"/>
                </a:lnTo>
                <a:lnTo>
                  <a:pt x="106250" y="540486"/>
                </a:lnTo>
                <a:lnTo>
                  <a:pt x="75828" y="510102"/>
                </a:lnTo>
                <a:lnTo>
                  <a:pt x="49913" y="475843"/>
                </a:lnTo>
                <a:lnTo>
                  <a:pt x="28868" y="438029"/>
                </a:lnTo>
                <a:lnTo>
                  <a:pt x="13218" y="397204"/>
                </a:lnTo>
                <a:lnTo>
                  <a:pt x="3437" y="353845"/>
                </a:lnTo>
                <a:lnTo>
                  <a:pt x="0" y="308432"/>
                </a:lnTo>
                <a:lnTo>
                  <a:pt x="3437" y="262813"/>
                </a:lnTo>
                <a:lnTo>
                  <a:pt x="13218" y="219286"/>
                </a:lnTo>
                <a:lnTo>
                  <a:pt x="28868" y="178326"/>
                </a:lnTo>
                <a:lnTo>
                  <a:pt x="49913" y="140407"/>
                </a:lnTo>
                <a:lnTo>
                  <a:pt x="75878" y="106004"/>
                </a:lnTo>
                <a:lnTo>
                  <a:pt x="106338" y="75554"/>
                </a:lnTo>
                <a:lnTo>
                  <a:pt x="140704" y="49625"/>
                </a:lnTo>
                <a:lnTo>
                  <a:pt x="178567" y="28628"/>
                </a:lnTo>
                <a:lnTo>
                  <a:pt x="219455" y="13041"/>
                </a:lnTo>
                <a:lnTo>
                  <a:pt x="262893" y="3339"/>
                </a:lnTo>
                <a:lnTo>
                  <a:pt x="308406" y="0"/>
                </a:lnTo>
                <a:lnTo>
                  <a:pt x="353925" y="3340"/>
                </a:lnTo>
                <a:lnTo>
                  <a:pt x="397373" y="13044"/>
                </a:lnTo>
                <a:lnTo>
                  <a:pt x="438274" y="28637"/>
                </a:lnTo>
                <a:lnTo>
                  <a:pt x="476151" y="49644"/>
                </a:lnTo>
                <a:lnTo>
                  <a:pt x="510526" y="75592"/>
                </a:lnTo>
                <a:lnTo>
                  <a:pt x="540921" y="106004"/>
                </a:lnTo>
                <a:lnTo>
                  <a:pt x="566798" y="140303"/>
                </a:lnTo>
                <a:lnTo>
                  <a:pt x="587793" y="178170"/>
                </a:lnTo>
                <a:lnTo>
                  <a:pt x="603379" y="219064"/>
                </a:lnTo>
                <a:lnTo>
                  <a:pt x="613080" y="262508"/>
                </a:lnTo>
                <a:lnTo>
                  <a:pt x="616419" y="308025"/>
                </a:lnTo>
                <a:lnTo>
                  <a:pt x="613080" y="353540"/>
                </a:lnTo>
                <a:lnTo>
                  <a:pt x="603379" y="396981"/>
                </a:lnTo>
                <a:lnTo>
                  <a:pt x="587793" y="437873"/>
                </a:lnTo>
                <a:lnTo>
                  <a:pt x="566798" y="475739"/>
                </a:lnTo>
                <a:lnTo>
                  <a:pt x="540871" y="510102"/>
                </a:lnTo>
                <a:lnTo>
                  <a:pt x="510437" y="540524"/>
                </a:lnTo>
                <a:lnTo>
                  <a:pt x="476090" y="566433"/>
                </a:lnTo>
                <a:lnTo>
                  <a:pt x="438238" y="587418"/>
                </a:lnTo>
                <a:lnTo>
                  <a:pt x="397356" y="602999"/>
                </a:lnTo>
                <a:lnTo>
                  <a:pt x="353919" y="612699"/>
                </a:lnTo>
                <a:lnTo>
                  <a:pt x="308406" y="61603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883" y="4930063"/>
            <a:ext cx="617220" cy="616585"/>
          </a:xfrm>
          <a:custGeom>
            <a:avLst/>
            <a:gdLst/>
            <a:ahLst/>
            <a:cxnLst/>
            <a:rect l="l" t="t" r="r" b="b"/>
            <a:pathLst>
              <a:path w="617219" h="616585">
                <a:moveTo>
                  <a:pt x="308660" y="616038"/>
                </a:moveTo>
                <a:lnTo>
                  <a:pt x="263143" y="612699"/>
                </a:lnTo>
                <a:lnTo>
                  <a:pt x="219696" y="602996"/>
                </a:lnTo>
                <a:lnTo>
                  <a:pt x="178794" y="587408"/>
                </a:lnTo>
                <a:lnTo>
                  <a:pt x="140910" y="566409"/>
                </a:lnTo>
                <a:lnTo>
                  <a:pt x="106518" y="540476"/>
                </a:lnTo>
                <a:lnTo>
                  <a:pt x="76091" y="510085"/>
                </a:lnTo>
                <a:lnTo>
                  <a:pt x="50102" y="475712"/>
                </a:lnTo>
                <a:lnTo>
                  <a:pt x="29025" y="437834"/>
                </a:lnTo>
                <a:lnTo>
                  <a:pt x="13333" y="396925"/>
                </a:lnTo>
                <a:lnTo>
                  <a:pt x="3500" y="353463"/>
                </a:lnTo>
                <a:lnTo>
                  <a:pt x="0" y="307924"/>
                </a:lnTo>
                <a:lnTo>
                  <a:pt x="3500" y="262431"/>
                </a:lnTo>
                <a:lnTo>
                  <a:pt x="13333" y="219008"/>
                </a:lnTo>
                <a:lnTo>
                  <a:pt x="29025" y="178131"/>
                </a:lnTo>
                <a:lnTo>
                  <a:pt x="50102" y="140276"/>
                </a:lnTo>
                <a:lnTo>
                  <a:pt x="76091" y="105922"/>
                </a:lnTo>
                <a:lnTo>
                  <a:pt x="106518" y="75544"/>
                </a:lnTo>
                <a:lnTo>
                  <a:pt x="140910" y="49620"/>
                </a:lnTo>
                <a:lnTo>
                  <a:pt x="178794" y="28626"/>
                </a:lnTo>
                <a:lnTo>
                  <a:pt x="219696" y="13041"/>
                </a:lnTo>
                <a:lnTo>
                  <a:pt x="263143" y="3339"/>
                </a:lnTo>
                <a:lnTo>
                  <a:pt x="308660" y="0"/>
                </a:lnTo>
                <a:lnTo>
                  <a:pt x="354177" y="3339"/>
                </a:lnTo>
                <a:lnTo>
                  <a:pt x="397621" y="13041"/>
                </a:lnTo>
                <a:lnTo>
                  <a:pt x="438513" y="28628"/>
                </a:lnTo>
                <a:lnTo>
                  <a:pt x="476379" y="49625"/>
                </a:lnTo>
                <a:lnTo>
                  <a:pt x="510742" y="75554"/>
                </a:lnTo>
                <a:lnTo>
                  <a:pt x="541125" y="105938"/>
                </a:lnTo>
                <a:lnTo>
                  <a:pt x="567052" y="140303"/>
                </a:lnTo>
                <a:lnTo>
                  <a:pt x="588047" y="178170"/>
                </a:lnTo>
                <a:lnTo>
                  <a:pt x="603633" y="219064"/>
                </a:lnTo>
                <a:lnTo>
                  <a:pt x="613334" y="262508"/>
                </a:lnTo>
                <a:lnTo>
                  <a:pt x="616673" y="308025"/>
                </a:lnTo>
                <a:lnTo>
                  <a:pt x="613334" y="353540"/>
                </a:lnTo>
                <a:lnTo>
                  <a:pt x="603633" y="396981"/>
                </a:lnTo>
                <a:lnTo>
                  <a:pt x="588047" y="437873"/>
                </a:lnTo>
                <a:lnTo>
                  <a:pt x="567052" y="475739"/>
                </a:lnTo>
                <a:lnTo>
                  <a:pt x="541125" y="510102"/>
                </a:lnTo>
                <a:lnTo>
                  <a:pt x="510742" y="540486"/>
                </a:lnTo>
                <a:lnTo>
                  <a:pt x="476379" y="566414"/>
                </a:lnTo>
                <a:lnTo>
                  <a:pt x="438513" y="587410"/>
                </a:lnTo>
                <a:lnTo>
                  <a:pt x="397621" y="602997"/>
                </a:lnTo>
                <a:lnTo>
                  <a:pt x="354177" y="612699"/>
                </a:lnTo>
                <a:lnTo>
                  <a:pt x="308660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444" y="167195"/>
            <a:ext cx="4233545" cy="524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目录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spcBef>
                <a:spcPts val="2335"/>
              </a:spcBef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简介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lain"/>
            </a:pPr>
            <a:endParaRPr sz="33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资源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rabicPlain"/>
            </a:pPr>
            <a:endParaRPr sz="3750">
              <a:latin typeface="Times New Roman"/>
              <a:cs typeface="Times New Roman"/>
            </a:endParaRPr>
          </a:p>
          <a:p>
            <a:pPr marL="1845945" indent="-532765"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  <a:tabLst>
                <a:tab pos="1845945" algn="l"/>
                <a:tab pos="1846580" algn="l"/>
              </a:tabLst>
            </a:pP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交换框架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lain"/>
            </a:pPr>
            <a:endParaRPr sz="4250">
              <a:latin typeface="Times New Roman"/>
              <a:cs typeface="Times New Roman"/>
            </a:endParaRPr>
          </a:p>
          <a:p>
            <a:pPr marL="1829435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829435" algn="l"/>
                <a:tab pos="1830070" algn="l"/>
              </a:tabLst>
            </a:pPr>
            <a:r>
              <a:rPr sz="2400" spc="-5" dirty="0">
                <a:solidFill>
                  <a:srgbClr val="FF5400"/>
                </a:solidFill>
                <a:latin typeface="Calibri"/>
                <a:cs typeface="Calibri"/>
              </a:rPr>
              <a:t>FHIR</a:t>
            </a:r>
            <a:r>
              <a:rPr sz="2400" spc="-45" dirty="0">
                <a:solidFill>
                  <a:srgbClr val="FF54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5400"/>
                </a:solidFill>
                <a:latin typeface="Calibri"/>
                <a:cs typeface="Calibri"/>
              </a:rPr>
              <a:t>Connectathon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400">
              <a:latin typeface="Times New Roman"/>
              <a:cs typeface="Times New Roman"/>
            </a:endParaRPr>
          </a:p>
          <a:p>
            <a:pPr marL="1812925" indent="-532765">
              <a:lnSpc>
                <a:spcPct val="100000"/>
              </a:lnSpc>
              <a:spcBef>
                <a:spcPts val="2140"/>
              </a:spcBef>
              <a:buClr>
                <a:srgbClr val="FFFFFF"/>
              </a:buClr>
              <a:buAutoNum type="arabicPlain"/>
              <a:tabLst>
                <a:tab pos="1812925" algn="l"/>
                <a:tab pos="181356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V3 or FHIR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54571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4.FHIR</a:t>
            </a:r>
            <a:r>
              <a:rPr spc="-70" dirty="0"/>
              <a:t> </a:t>
            </a:r>
            <a:r>
              <a:rPr spc="-5" dirty="0"/>
              <a:t>Connectathon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68655" y="1363980"/>
            <a:ext cx="7479665" cy="391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-16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FHIR标准开发过程使用持续实施的理念来确 保标准在现实世界中</a:t>
            </a:r>
            <a:r>
              <a:rPr sz="2800" spc="-5" dirty="0">
                <a:solidFill>
                  <a:srgbClr val="FC5C0B"/>
                </a:solidFill>
                <a:latin typeface="微软雅黑"/>
                <a:cs typeface="微软雅黑"/>
              </a:rPr>
              <a:t>可落地</a:t>
            </a:r>
            <a:r>
              <a:rPr sz="2800" spc="-5" dirty="0">
                <a:latin typeface="微软雅黑"/>
                <a:cs typeface="微软雅黑"/>
              </a:rPr>
              <a:t>。实现这种思维方 式的一个关键因素是每个HL7工作组会议上的 FHIR</a:t>
            </a:r>
            <a:r>
              <a:rPr sz="280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Connectathon</a:t>
            </a:r>
            <a:endParaRPr sz="2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465"/>
              </a:spcBef>
            </a:pPr>
            <a:r>
              <a:rPr sz="2800" spc="-17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参与者以非正式方式测试或开发软件，相互之 间进行信息互联互通交换测试，主要是要求采 用</a:t>
            </a:r>
            <a:r>
              <a:rPr sz="2800" spc="-25" dirty="0">
                <a:latin typeface="微软雅黑"/>
                <a:cs typeface="微软雅黑"/>
              </a:rPr>
              <a:t>RESTful</a:t>
            </a:r>
            <a:r>
              <a:rPr sz="2800" spc="-5" dirty="0">
                <a:latin typeface="微软雅黑"/>
                <a:cs typeface="微软雅黑"/>
              </a:rPr>
              <a:t>方式来实现信息交换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</a:t>
            </a:r>
            <a:r>
              <a:rPr dirty="0"/>
              <a:t>测试场</a:t>
            </a:r>
            <a:r>
              <a:rPr spc="-5" dirty="0"/>
              <a:t>景</a:t>
            </a:r>
          </a:p>
        </p:txBody>
      </p:sp>
      <p:sp>
        <p:nvSpPr>
          <p:cNvPr id="9" name="object 9"/>
          <p:cNvSpPr/>
          <p:nvPr/>
        </p:nvSpPr>
        <p:spPr>
          <a:xfrm>
            <a:off x="1636077" y="3499484"/>
            <a:ext cx="5108575" cy="184340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4495" y="1171092"/>
            <a:ext cx="7715884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2016：患者、诊断、检验项目结果、检验报告 </a:t>
            </a: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2017：患者、院内检检报告、院外检验报告 </a:t>
            </a: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n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2018：患者、就诊、检查申请、检查报告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2019：患者、预约、手术、用药医嘱、术语</a:t>
            </a:r>
            <a:endParaRPr sz="2800" dirty="0">
              <a:latin typeface="微软雅黑"/>
              <a:cs typeface="微软雅黑"/>
            </a:endParaRPr>
          </a:p>
          <a:p>
            <a:pPr marL="1337310" marR="1553210" indent="105410">
              <a:lnSpc>
                <a:spcPct val="100000"/>
              </a:lnSpc>
              <a:spcBef>
                <a:spcPts val="2515"/>
              </a:spcBef>
            </a:pPr>
            <a:r>
              <a:rPr sz="2800" dirty="0">
                <a:latin typeface="微软雅黑"/>
                <a:cs typeface="微软雅黑"/>
              </a:rPr>
              <a:t>F</a:t>
            </a:r>
            <a:r>
              <a:rPr sz="2800" spc="-5" dirty="0">
                <a:latin typeface="微软雅黑"/>
                <a:cs typeface="微软雅黑"/>
              </a:rPr>
              <a:t>HI</a:t>
            </a:r>
            <a:r>
              <a:rPr sz="2800" dirty="0">
                <a:latin typeface="微软雅黑"/>
                <a:cs typeface="微软雅黑"/>
              </a:rPr>
              <a:t>R现场测试采取现场分组</a:t>
            </a:r>
            <a:r>
              <a:rPr sz="2800" spc="-5" dirty="0">
                <a:latin typeface="微软雅黑"/>
                <a:cs typeface="微软雅黑"/>
              </a:rPr>
              <a:t>端 对端测试，即其中一方作为</a:t>
            </a:r>
            <a:endParaRPr sz="2800" dirty="0">
              <a:latin typeface="微软雅黑"/>
              <a:cs typeface="微软雅黑"/>
            </a:endParaRPr>
          </a:p>
          <a:p>
            <a:pPr marL="1337310" marR="1506220">
              <a:lnSpc>
                <a:spcPct val="100000"/>
              </a:lnSpc>
            </a:pPr>
            <a:r>
              <a:rPr sz="2800" dirty="0">
                <a:latin typeface="微软雅黑"/>
                <a:cs typeface="微软雅黑"/>
              </a:rPr>
              <a:t>C</a:t>
            </a:r>
            <a:r>
              <a:rPr sz="2800" spc="-5" dirty="0">
                <a:latin typeface="微软雅黑"/>
                <a:cs typeface="微软雅黑"/>
              </a:rPr>
              <a:t>lient</a:t>
            </a:r>
            <a:r>
              <a:rPr sz="2800" dirty="0">
                <a:latin typeface="微软雅黑"/>
                <a:cs typeface="微软雅黑"/>
              </a:rPr>
              <a:t>，另一方作为</a:t>
            </a:r>
            <a:r>
              <a:rPr sz="2800" spc="-5" dirty="0">
                <a:latin typeface="微软雅黑"/>
                <a:cs typeface="微软雅黑"/>
              </a:rPr>
              <a:t>se</a:t>
            </a:r>
            <a:r>
              <a:rPr sz="2800" spc="110" dirty="0">
                <a:latin typeface="微软雅黑"/>
                <a:cs typeface="微软雅黑"/>
              </a:rPr>
              <a:t>r</a:t>
            </a:r>
            <a:r>
              <a:rPr sz="2800" spc="-25" dirty="0">
                <a:latin typeface="微软雅黑"/>
                <a:cs typeface="微软雅黑"/>
              </a:rPr>
              <a:t>v</a:t>
            </a:r>
            <a:r>
              <a:rPr sz="2800" spc="-5" dirty="0">
                <a:latin typeface="微软雅黑"/>
                <a:cs typeface="微软雅黑"/>
              </a:rPr>
              <a:t>er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双 方进行联通性测试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940" y="5634990"/>
            <a:ext cx="7444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http://wiki.hl7.org.cn:81/index.php/FHIR%E5%B7%A5%E4%BD%9C%E7%BB%84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912" y="752855"/>
            <a:ext cx="8010144" cy="491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387" y="743330"/>
            <a:ext cx="8029575" cy="4939030"/>
          </a:xfrm>
          <a:custGeom>
            <a:avLst/>
            <a:gdLst/>
            <a:ahLst/>
            <a:cxnLst/>
            <a:rect l="l" t="t" r="r" b="b"/>
            <a:pathLst>
              <a:path w="8029575" h="4939030">
                <a:moveTo>
                  <a:pt x="8024431" y="4938522"/>
                </a:moveTo>
                <a:lnTo>
                  <a:pt x="4762" y="4938522"/>
                </a:lnTo>
                <a:lnTo>
                  <a:pt x="3289" y="4938293"/>
                </a:lnTo>
                <a:lnTo>
                  <a:pt x="1968" y="4937607"/>
                </a:lnTo>
                <a:lnTo>
                  <a:pt x="914" y="4936553"/>
                </a:lnTo>
                <a:lnTo>
                  <a:pt x="228" y="4935232"/>
                </a:lnTo>
                <a:lnTo>
                  <a:pt x="0" y="4933759"/>
                </a:lnTo>
                <a:lnTo>
                  <a:pt x="0" y="4762"/>
                </a:lnTo>
                <a:lnTo>
                  <a:pt x="4762" y="0"/>
                </a:lnTo>
                <a:lnTo>
                  <a:pt x="8024431" y="0"/>
                </a:lnTo>
                <a:lnTo>
                  <a:pt x="802919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928997"/>
                </a:lnTo>
                <a:lnTo>
                  <a:pt x="4762" y="4928997"/>
                </a:lnTo>
                <a:lnTo>
                  <a:pt x="9525" y="4933759"/>
                </a:lnTo>
                <a:lnTo>
                  <a:pt x="8029194" y="4933759"/>
                </a:lnTo>
                <a:lnTo>
                  <a:pt x="8028965" y="4935232"/>
                </a:lnTo>
                <a:lnTo>
                  <a:pt x="8028279" y="4936553"/>
                </a:lnTo>
                <a:lnTo>
                  <a:pt x="8027225" y="4937607"/>
                </a:lnTo>
                <a:lnTo>
                  <a:pt x="8025904" y="4938293"/>
                </a:lnTo>
                <a:lnTo>
                  <a:pt x="8024431" y="4938522"/>
                </a:lnTo>
                <a:close/>
              </a:path>
              <a:path w="8029575" h="49390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029575" h="4939030">
                <a:moveTo>
                  <a:pt x="801966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19669" y="4762"/>
                </a:lnTo>
                <a:lnTo>
                  <a:pt x="8019669" y="9525"/>
                </a:lnTo>
                <a:close/>
              </a:path>
              <a:path w="8029575" h="4939030">
                <a:moveTo>
                  <a:pt x="8019669" y="4933759"/>
                </a:moveTo>
                <a:lnTo>
                  <a:pt x="8019669" y="4762"/>
                </a:lnTo>
                <a:lnTo>
                  <a:pt x="8024431" y="9525"/>
                </a:lnTo>
                <a:lnTo>
                  <a:pt x="8029194" y="9525"/>
                </a:lnTo>
                <a:lnTo>
                  <a:pt x="8029194" y="4928997"/>
                </a:lnTo>
                <a:lnTo>
                  <a:pt x="8024431" y="4928997"/>
                </a:lnTo>
                <a:lnTo>
                  <a:pt x="8019669" y="4933759"/>
                </a:lnTo>
                <a:close/>
              </a:path>
              <a:path w="8029575" h="4939030">
                <a:moveTo>
                  <a:pt x="8029194" y="9525"/>
                </a:moveTo>
                <a:lnTo>
                  <a:pt x="8024431" y="9525"/>
                </a:lnTo>
                <a:lnTo>
                  <a:pt x="8019669" y="4762"/>
                </a:lnTo>
                <a:lnTo>
                  <a:pt x="8029194" y="4762"/>
                </a:lnTo>
                <a:lnTo>
                  <a:pt x="8029194" y="9525"/>
                </a:lnTo>
                <a:close/>
              </a:path>
              <a:path w="8029575" h="4939030">
                <a:moveTo>
                  <a:pt x="9525" y="4933759"/>
                </a:moveTo>
                <a:lnTo>
                  <a:pt x="4762" y="4928997"/>
                </a:lnTo>
                <a:lnTo>
                  <a:pt x="9525" y="4928997"/>
                </a:lnTo>
                <a:lnTo>
                  <a:pt x="9525" y="4933759"/>
                </a:lnTo>
                <a:close/>
              </a:path>
              <a:path w="8029575" h="4939030">
                <a:moveTo>
                  <a:pt x="8019669" y="4933759"/>
                </a:moveTo>
                <a:lnTo>
                  <a:pt x="9525" y="4933759"/>
                </a:lnTo>
                <a:lnTo>
                  <a:pt x="9525" y="4928997"/>
                </a:lnTo>
                <a:lnTo>
                  <a:pt x="8019669" y="4928997"/>
                </a:lnTo>
                <a:lnTo>
                  <a:pt x="8019669" y="4933759"/>
                </a:lnTo>
                <a:close/>
              </a:path>
              <a:path w="8029575" h="4939030">
                <a:moveTo>
                  <a:pt x="8029194" y="4933759"/>
                </a:moveTo>
                <a:lnTo>
                  <a:pt x="8019669" y="4933759"/>
                </a:lnTo>
                <a:lnTo>
                  <a:pt x="8024431" y="4928997"/>
                </a:lnTo>
                <a:lnTo>
                  <a:pt x="8029194" y="4928997"/>
                </a:lnTo>
                <a:lnTo>
                  <a:pt x="8029194" y="493375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1188224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3" y="612699"/>
                </a:lnTo>
                <a:lnTo>
                  <a:pt x="218807" y="602997"/>
                </a:lnTo>
                <a:lnTo>
                  <a:pt x="177911" y="587409"/>
                </a:lnTo>
                <a:lnTo>
                  <a:pt x="140043" y="566413"/>
                </a:lnTo>
                <a:lnTo>
                  <a:pt x="105681" y="540484"/>
                </a:lnTo>
                <a:lnTo>
                  <a:pt x="75305" y="510100"/>
                </a:lnTo>
                <a:lnTo>
                  <a:pt x="49442" y="475820"/>
                </a:lnTo>
                <a:lnTo>
                  <a:pt x="28478" y="437995"/>
                </a:lnTo>
                <a:lnTo>
                  <a:pt x="12931" y="397155"/>
                </a:lnTo>
                <a:lnTo>
                  <a:pt x="3279" y="353778"/>
                </a:lnTo>
                <a:lnTo>
                  <a:pt x="0" y="308343"/>
                </a:lnTo>
                <a:lnTo>
                  <a:pt x="3279" y="262746"/>
                </a:lnTo>
                <a:lnTo>
                  <a:pt x="12931" y="219238"/>
                </a:lnTo>
                <a:lnTo>
                  <a:pt x="28478" y="178292"/>
                </a:lnTo>
                <a:lnTo>
                  <a:pt x="49442" y="140384"/>
                </a:lnTo>
                <a:lnTo>
                  <a:pt x="75399" y="105936"/>
                </a:lnTo>
                <a:lnTo>
                  <a:pt x="105754" y="75552"/>
                </a:lnTo>
                <a:lnTo>
                  <a:pt x="140093" y="49624"/>
                </a:lnTo>
                <a:lnTo>
                  <a:pt x="177941" y="28628"/>
                </a:lnTo>
                <a:lnTo>
                  <a:pt x="218821" y="13041"/>
                </a:lnTo>
                <a:lnTo>
                  <a:pt x="262258" y="3339"/>
                </a:lnTo>
                <a:lnTo>
                  <a:pt x="307771" y="0"/>
                </a:lnTo>
                <a:lnTo>
                  <a:pt x="353290" y="3340"/>
                </a:lnTo>
                <a:lnTo>
                  <a:pt x="396737" y="13043"/>
                </a:lnTo>
                <a:lnTo>
                  <a:pt x="437636" y="28635"/>
                </a:lnTo>
                <a:lnTo>
                  <a:pt x="475511" y="49640"/>
                </a:lnTo>
                <a:lnTo>
                  <a:pt x="509884" y="75583"/>
                </a:lnTo>
                <a:lnTo>
                  <a:pt x="540276" y="105990"/>
                </a:lnTo>
                <a:lnTo>
                  <a:pt x="566163" y="140299"/>
                </a:lnTo>
                <a:lnTo>
                  <a:pt x="587158" y="178165"/>
                </a:lnTo>
                <a:lnTo>
                  <a:pt x="602744" y="219057"/>
                </a:lnTo>
                <a:lnTo>
                  <a:pt x="612445" y="262498"/>
                </a:lnTo>
                <a:lnTo>
                  <a:pt x="615784" y="308013"/>
                </a:lnTo>
                <a:lnTo>
                  <a:pt x="612445" y="353530"/>
                </a:lnTo>
                <a:lnTo>
                  <a:pt x="602744" y="396974"/>
                </a:lnTo>
                <a:lnTo>
                  <a:pt x="587158" y="437868"/>
                </a:lnTo>
                <a:lnTo>
                  <a:pt x="566163" y="475735"/>
                </a:lnTo>
                <a:lnTo>
                  <a:pt x="540182" y="510153"/>
                </a:lnTo>
                <a:lnTo>
                  <a:pt x="509812" y="540515"/>
                </a:lnTo>
                <a:lnTo>
                  <a:pt x="475461" y="566429"/>
                </a:lnTo>
                <a:lnTo>
                  <a:pt x="437607" y="587416"/>
                </a:lnTo>
                <a:lnTo>
                  <a:pt x="396723" y="602999"/>
                </a:lnTo>
                <a:lnTo>
                  <a:pt x="353285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6547" y="2037638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4" y="612698"/>
                </a:lnTo>
                <a:lnTo>
                  <a:pt x="218812" y="602995"/>
                </a:lnTo>
                <a:lnTo>
                  <a:pt x="177923" y="587405"/>
                </a:lnTo>
                <a:lnTo>
                  <a:pt x="140064" y="566403"/>
                </a:lnTo>
                <a:lnTo>
                  <a:pt x="105712" y="540464"/>
                </a:lnTo>
                <a:lnTo>
                  <a:pt x="75346" y="510065"/>
                </a:lnTo>
                <a:lnTo>
                  <a:pt x="49442" y="475680"/>
                </a:lnTo>
                <a:lnTo>
                  <a:pt x="28478" y="437785"/>
                </a:lnTo>
                <a:lnTo>
                  <a:pt x="12931" y="396856"/>
                </a:lnTo>
                <a:lnTo>
                  <a:pt x="3279" y="353368"/>
                </a:lnTo>
                <a:lnTo>
                  <a:pt x="0" y="307797"/>
                </a:lnTo>
                <a:lnTo>
                  <a:pt x="3279" y="262336"/>
                </a:lnTo>
                <a:lnTo>
                  <a:pt x="12931" y="218939"/>
                </a:lnTo>
                <a:lnTo>
                  <a:pt x="28478" y="178082"/>
                </a:lnTo>
                <a:lnTo>
                  <a:pt x="49442" y="140244"/>
                </a:lnTo>
                <a:lnTo>
                  <a:pt x="75346" y="105901"/>
                </a:lnTo>
                <a:lnTo>
                  <a:pt x="105712" y="75532"/>
                </a:lnTo>
                <a:lnTo>
                  <a:pt x="140064" y="49614"/>
                </a:lnTo>
                <a:lnTo>
                  <a:pt x="177923" y="28624"/>
                </a:lnTo>
                <a:lnTo>
                  <a:pt x="218812" y="13040"/>
                </a:lnTo>
                <a:lnTo>
                  <a:pt x="262254" y="3339"/>
                </a:lnTo>
                <a:lnTo>
                  <a:pt x="307771" y="0"/>
                </a:lnTo>
                <a:lnTo>
                  <a:pt x="353288" y="3339"/>
                </a:lnTo>
                <a:lnTo>
                  <a:pt x="396732" y="13041"/>
                </a:lnTo>
                <a:lnTo>
                  <a:pt x="437624" y="28628"/>
                </a:lnTo>
                <a:lnTo>
                  <a:pt x="475490" y="49625"/>
                </a:lnTo>
                <a:lnTo>
                  <a:pt x="509853" y="75554"/>
                </a:lnTo>
                <a:lnTo>
                  <a:pt x="540236" y="105938"/>
                </a:lnTo>
                <a:lnTo>
                  <a:pt x="566163" y="140303"/>
                </a:lnTo>
                <a:lnTo>
                  <a:pt x="587158" y="178170"/>
                </a:lnTo>
                <a:lnTo>
                  <a:pt x="602744" y="219064"/>
                </a:lnTo>
                <a:lnTo>
                  <a:pt x="612445" y="262508"/>
                </a:lnTo>
                <a:lnTo>
                  <a:pt x="615784" y="308025"/>
                </a:lnTo>
                <a:lnTo>
                  <a:pt x="612445" y="353540"/>
                </a:lnTo>
                <a:lnTo>
                  <a:pt x="602744" y="396981"/>
                </a:lnTo>
                <a:lnTo>
                  <a:pt x="587158" y="437873"/>
                </a:lnTo>
                <a:lnTo>
                  <a:pt x="566163" y="475739"/>
                </a:lnTo>
                <a:lnTo>
                  <a:pt x="540236" y="510102"/>
                </a:lnTo>
                <a:lnTo>
                  <a:pt x="509853" y="540486"/>
                </a:lnTo>
                <a:lnTo>
                  <a:pt x="475490" y="566414"/>
                </a:lnTo>
                <a:lnTo>
                  <a:pt x="437624" y="587410"/>
                </a:lnTo>
                <a:lnTo>
                  <a:pt x="396732" y="602997"/>
                </a:lnTo>
                <a:lnTo>
                  <a:pt x="353288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464" y="4978362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309283" y="334695"/>
                </a:moveTo>
                <a:lnTo>
                  <a:pt x="7442" y="43370"/>
                </a:lnTo>
                <a:lnTo>
                  <a:pt x="0" y="25400"/>
                </a:lnTo>
                <a:lnTo>
                  <a:pt x="317" y="21437"/>
                </a:lnTo>
                <a:lnTo>
                  <a:pt x="25400" y="0"/>
                </a:lnTo>
                <a:lnTo>
                  <a:pt x="29375" y="317"/>
                </a:lnTo>
                <a:lnTo>
                  <a:pt x="327253" y="291338"/>
                </a:lnTo>
                <a:lnTo>
                  <a:pt x="334683" y="309295"/>
                </a:lnTo>
                <a:lnTo>
                  <a:pt x="334378" y="313270"/>
                </a:lnTo>
                <a:lnTo>
                  <a:pt x="309283" y="33469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464" y="526225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25400" y="334683"/>
                </a:moveTo>
                <a:lnTo>
                  <a:pt x="0" y="309283"/>
                </a:lnTo>
                <a:lnTo>
                  <a:pt x="317" y="305307"/>
                </a:lnTo>
                <a:lnTo>
                  <a:pt x="291325" y="7429"/>
                </a:lnTo>
                <a:lnTo>
                  <a:pt x="309283" y="0"/>
                </a:lnTo>
                <a:lnTo>
                  <a:pt x="313258" y="304"/>
                </a:lnTo>
                <a:lnTo>
                  <a:pt x="334683" y="25399"/>
                </a:lnTo>
                <a:lnTo>
                  <a:pt x="334378" y="29375"/>
                </a:lnTo>
                <a:lnTo>
                  <a:pt x="43357" y="327240"/>
                </a:lnTo>
                <a:lnTo>
                  <a:pt x="25400" y="334683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01" y="528765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645" y="0"/>
                </a:lnTo>
              </a:path>
            </a:pathLst>
          </a:custGeom>
          <a:ln w="5080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48"/>
            <a:ext cx="9144000" cy="81280"/>
          </a:xfrm>
          <a:custGeom>
            <a:avLst/>
            <a:gdLst/>
            <a:ahLst/>
            <a:cxnLst/>
            <a:rect l="l" t="t" r="r" b="b"/>
            <a:pathLst>
              <a:path w="9144000" h="81279">
                <a:moveTo>
                  <a:pt x="0" y="80712"/>
                </a:moveTo>
                <a:lnTo>
                  <a:pt x="0" y="71186"/>
                </a:lnTo>
                <a:lnTo>
                  <a:pt x="9144000" y="0"/>
                </a:lnTo>
                <a:lnTo>
                  <a:pt x="9144000" y="9525"/>
                </a:lnTo>
                <a:lnTo>
                  <a:pt x="0" y="807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11" y="295394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152" y="616038"/>
                </a:moveTo>
                <a:lnTo>
                  <a:pt x="262635" y="612698"/>
                </a:lnTo>
                <a:lnTo>
                  <a:pt x="219191" y="602993"/>
                </a:lnTo>
                <a:lnTo>
                  <a:pt x="178297" y="587397"/>
                </a:lnTo>
                <a:lnTo>
                  <a:pt x="140427" y="566384"/>
                </a:lnTo>
                <a:lnTo>
                  <a:pt x="106058" y="540428"/>
                </a:lnTo>
                <a:lnTo>
                  <a:pt x="75665" y="510003"/>
                </a:lnTo>
                <a:lnTo>
                  <a:pt x="49725" y="475581"/>
                </a:lnTo>
                <a:lnTo>
                  <a:pt x="28712" y="437638"/>
                </a:lnTo>
                <a:lnTo>
                  <a:pt x="13103" y="396647"/>
                </a:lnTo>
                <a:lnTo>
                  <a:pt x="3374" y="353082"/>
                </a:lnTo>
                <a:lnTo>
                  <a:pt x="0" y="307416"/>
                </a:lnTo>
                <a:lnTo>
                  <a:pt x="3374" y="262050"/>
                </a:lnTo>
                <a:lnTo>
                  <a:pt x="13103" y="218730"/>
                </a:lnTo>
                <a:lnTo>
                  <a:pt x="28712" y="177936"/>
                </a:lnTo>
                <a:lnTo>
                  <a:pt x="49725" y="140146"/>
                </a:lnTo>
                <a:lnTo>
                  <a:pt x="75665" y="105839"/>
                </a:lnTo>
                <a:lnTo>
                  <a:pt x="106058" y="75496"/>
                </a:lnTo>
                <a:lnTo>
                  <a:pt x="140427" y="49595"/>
                </a:lnTo>
                <a:lnTo>
                  <a:pt x="178297" y="28616"/>
                </a:lnTo>
                <a:lnTo>
                  <a:pt x="219191" y="13037"/>
                </a:lnTo>
                <a:lnTo>
                  <a:pt x="262635" y="3339"/>
                </a:lnTo>
                <a:lnTo>
                  <a:pt x="308152" y="0"/>
                </a:lnTo>
                <a:lnTo>
                  <a:pt x="353669" y="3339"/>
                </a:lnTo>
                <a:lnTo>
                  <a:pt x="397113" y="13041"/>
                </a:lnTo>
                <a:lnTo>
                  <a:pt x="438005" y="28628"/>
                </a:lnTo>
                <a:lnTo>
                  <a:pt x="475871" y="49625"/>
                </a:lnTo>
                <a:lnTo>
                  <a:pt x="510234" y="75554"/>
                </a:lnTo>
                <a:lnTo>
                  <a:pt x="540617" y="105938"/>
                </a:lnTo>
                <a:lnTo>
                  <a:pt x="566544" y="140303"/>
                </a:lnTo>
                <a:lnTo>
                  <a:pt x="587539" y="178170"/>
                </a:lnTo>
                <a:lnTo>
                  <a:pt x="603125" y="219064"/>
                </a:lnTo>
                <a:lnTo>
                  <a:pt x="612826" y="262508"/>
                </a:lnTo>
                <a:lnTo>
                  <a:pt x="616165" y="308025"/>
                </a:lnTo>
                <a:lnTo>
                  <a:pt x="612826" y="353540"/>
                </a:lnTo>
                <a:lnTo>
                  <a:pt x="603125" y="396981"/>
                </a:lnTo>
                <a:lnTo>
                  <a:pt x="587539" y="437873"/>
                </a:lnTo>
                <a:lnTo>
                  <a:pt x="566544" y="475739"/>
                </a:lnTo>
                <a:lnTo>
                  <a:pt x="540617" y="510102"/>
                </a:lnTo>
                <a:lnTo>
                  <a:pt x="510234" y="540486"/>
                </a:lnTo>
                <a:lnTo>
                  <a:pt x="475871" y="566414"/>
                </a:lnTo>
                <a:lnTo>
                  <a:pt x="438005" y="587410"/>
                </a:lnTo>
                <a:lnTo>
                  <a:pt x="397113" y="602997"/>
                </a:lnTo>
                <a:lnTo>
                  <a:pt x="353669" y="612699"/>
                </a:lnTo>
                <a:lnTo>
                  <a:pt x="308152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4647" y="3942003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406" y="616038"/>
                </a:moveTo>
                <a:lnTo>
                  <a:pt x="262887" y="612699"/>
                </a:lnTo>
                <a:lnTo>
                  <a:pt x="219437" y="602997"/>
                </a:lnTo>
                <a:lnTo>
                  <a:pt x="178530" y="587410"/>
                </a:lnTo>
                <a:lnTo>
                  <a:pt x="140643" y="566414"/>
                </a:lnTo>
                <a:lnTo>
                  <a:pt x="106250" y="540486"/>
                </a:lnTo>
                <a:lnTo>
                  <a:pt x="75828" y="510102"/>
                </a:lnTo>
                <a:lnTo>
                  <a:pt x="49913" y="475843"/>
                </a:lnTo>
                <a:lnTo>
                  <a:pt x="28868" y="438029"/>
                </a:lnTo>
                <a:lnTo>
                  <a:pt x="13218" y="397204"/>
                </a:lnTo>
                <a:lnTo>
                  <a:pt x="3437" y="353845"/>
                </a:lnTo>
                <a:lnTo>
                  <a:pt x="0" y="308432"/>
                </a:lnTo>
                <a:lnTo>
                  <a:pt x="3437" y="262813"/>
                </a:lnTo>
                <a:lnTo>
                  <a:pt x="13218" y="219286"/>
                </a:lnTo>
                <a:lnTo>
                  <a:pt x="28868" y="178326"/>
                </a:lnTo>
                <a:lnTo>
                  <a:pt x="49913" y="140407"/>
                </a:lnTo>
                <a:lnTo>
                  <a:pt x="75878" y="106004"/>
                </a:lnTo>
                <a:lnTo>
                  <a:pt x="106338" y="75554"/>
                </a:lnTo>
                <a:lnTo>
                  <a:pt x="140704" y="49625"/>
                </a:lnTo>
                <a:lnTo>
                  <a:pt x="178567" y="28628"/>
                </a:lnTo>
                <a:lnTo>
                  <a:pt x="219455" y="13041"/>
                </a:lnTo>
                <a:lnTo>
                  <a:pt x="262893" y="3339"/>
                </a:lnTo>
                <a:lnTo>
                  <a:pt x="308406" y="0"/>
                </a:lnTo>
                <a:lnTo>
                  <a:pt x="353925" y="3340"/>
                </a:lnTo>
                <a:lnTo>
                  <a:pt x="397373" y="13044"/>
                </a:lnTo>
                <a:lnTo>
                  <a:pt x="438274" y="28637"/>
                </a:lnTo>
                <a:lnTo>
                  <a:pt x="476151" y="49644"/>
                </a:lnTo>
                <a:lnTo>
                  <a:pt x="510526" y="75592"/>
                </a:lnTo>
                <a:lnTo>
                  <a:pt x="540921" y="106004"/>
                </a:lnTo>
                <a:lnTo>
                  <a:pt x="566798" y="140303"/>
                </a:lnTo>
                <a:lnTo>
                  <a:pt x="587793" y="178170"/>
                </a:lnTo>
                <a:lnTo>
                  <a:pt x="603379" y="219064"/>
                </a:lnTo>
                <a:lnTo>
                  <a:pt x="613080" y="262508"/>
                </a:lnTo>
                <a:lnTo>
                  <a:pt x="616419" y="308025"/>
                </a:lnTo>
                <a:lnTo>
                  <a:pt x="613080" y="353540"/>
                </a:lnTo>
                <a:lnTo>
                  <a:pt x="603379" y="396981"/>
                </a:lnTo>
                <a:lnTo>
                  <a:pt x="587793" y="437873"/>
                </a:lnTo>
                <a:lnTo>
                  <a:pt x="566798" y="475739"/>
                </a:lnTo>
                <a:lnTo>
                  <a:pt x="540871" y="510102"/>
                </a:lnTo>
                <a:lnTo>
                  <a:pt x="510437" y="540524"/>
                </a:lnTo>
                <a:lnTo>
                  <a:pt x="476090" y="566433"/>
                </a:lnTo>
                <a:lnTo>
                  <a:pt x="438238" y="587418"/>
                </a:lnTo>
                <a:lnTo>
                  <a:pt x="397356" y="602999"/>
                </a:lnTo>
                <a:lnTo>
                  <a:pt x="353919" y="612699"/>
                </a:lnTo>
                <a:lnTo>
                  <a:pt x="308406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883" y="4930063"/>
            <a:ext cx="617220" cy="616585"/>
          </a:xfrm>
          <a:custGeom>
            <a:avLst/>
            <a:gdLst/>
            <a:ahLst/>
            <a:cxnLst/>
            <a:rect l="l" t="t" r="r" b="b"/>
            <a:pathLst>
              <a:path w="617219" h="616585">
                <a:moveTo>
                  <a:pt x="308660" y="616038"/>
                </a:moveTo>
                <a:lnTo>
                  <a:pt x="263143" y="612699"/>
                </a:lnTo>
                <a:lnTo>
                  <a:pt x="219696" y="602996"/>
                </a:lnTo>
                <a:lnTo>
                  <a:pt x="178794" y="587408"/>
                </a:lnTo>
                <a:lnTo>
                  <a:pt x="140910" y="566409"/>
                </a:lnTo>
                <a:lnTo>
                  <a:pt x="106518" y="540476"/>
                </a:lnTo>
                <a:lnTo>
                  <a:pt x="76091" y="510085"/>
                </a:lnTo>
                <a:lnTo>
                  <a:pt x="50102" y="475712"/>
                </a:lnTo>
                <a:lnTo>
                  <a:pt x="29025" y="437834"/>
                </a:lnTo>
                <a:lnTo>
                  <a:pt x="13333" y="396925"/>
                </a:lnTo>
                <a:lnTo>
                  <a:pt x="3500" y="353463"/>
                </a:lnTo>
                <a:lnTo>
                  <a:pt x="0" y="307924"/>
                </a:lnTo>
                <a:lnTo>
                  <a:pt x="3500" y="262431"/>
                </a:lnTo>
                <a:lnTo>
                  <a:pt x="13333" y="219008"/>
                </a:lnTo>
                <a:lnTo>
                  <a:pt x="29025" y="178131"/>
                </a:lnTo>
                <a:lnTo>
                  <a:pt x="50102" y="140276"/>
                </a:lnTo>
                <a:lnTo>
                  <a:pt x="76091" y="105922"/>
                </a:lnTo>
                <a:lnTo>
                  <a:pt x="106518" y="75544"/>
                </a:lnTo>
                <a:lnTo>
                  <a:pt x="140910" y="49620"/>
                </a:lnTo>
                <a:lnTo>
                  <a:pt x="178794" y="28626"/>
                </a:lnTo>
                <a:lnTo>
                  <a:pt x="219696" y="13041"/>
                </a:lnTo>
                <a:lnTo>
                  <a:pt x="263143" y="3339"/>
                </a:lnTo>
                <a:lnTo>
                  <a:pt x="308660" y="0"/>
                </a:lnTo>
                <a:lnTo>
                  <a:pt x="354177" y="3339"/>
                </a:lnTo>
                <a:lnTo>
                  <a:pt x="397621" y="13041"/>
                </a:lnTo>
                <a:lnTo>
                  <a:pt x="438513" y="28628"/>
                </a:lnTo>
                <a:lnTo>
                  <a:pt x="476379" y="49625"/>
                </a:lnTo>
                <a:lnTo>
                  <a:pt x="510742" y="75554"/>
                </a:lnTo>
                <a:lnTo>
                  <a:pt x="541125" y="105938"/>
                </a:lnTo>
                <a:lnTo>
                  <a:pt x="567052" y="140303"/>
                </a:lnTo>
                <a:lnTo>
                  <a:pt x="588047" y="178170"/>
                </a:lnTo>
                <a:lnTo>
                  <a:pt x="603633" y="219064"/>
                </a:lnTo>
                <a:lnTo>
                  <a:pt x="613334" y="262508"/>
                </a:lnTo>
                <a:lnTo>
                  <a:pt x="616673" y="308025"/>
                </a:lnTo>
                <a:lnTo>
                  <a:pt x="613334" y="353540"/>
                </a:lnTo>
                <a:lnTo>
                  <a:pt x="603633" y="396981"/>
                </a:lnTo>
                <a:lnTo>
                  <a:pt x="588047" y="437873"/>
                </a:lnTo>
                <a:lnTo>
                  <a:pt x="567052" y="475739"/>
                </a:lnTo>
                <a:lnTo>
                  <a:pt x="541125" y="510102"/>
                </a:lnTo>
                <a:lnTo>
                  <a:pt x="510742" y="540486"/>
                </a:lnTo>
                <a:lnTo>
                  <a:pt x="476379" y="566414"/>
                </a:lnTo>
                <a:lnTo>
                  <a:pt x="438513" y="587410"/>
                </a:lnTo>
                <a:lnTo>
                  <a:pt x="397621" y="602997"/>
                </a:lnTo>
                <a:lnTo>
                  <a:pt x="354177" y="612699"/>
                </a:lnTo>
                <a:lnTo>
                  <a:pt x="308660" y="61603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444" y="167195"/>
            <a:ext cx="4233545" cy="524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目录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spcBef>
                <a:spcPts val="2335"/>
              </a:spcBef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简介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lain"/>
            </a:pPr>
            <a:endParaRPr sz="33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资源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AutoNum type="arabicPlain"/>
            </a:pPr>
            <a:endParaRPr sz="3750">
              <a:latin typeface="Times New Roman"/>
              <a:cs typeface="Times New Roman"/>
            </a:endParaRPr>
          </a:p>
          <a:p>
            <a:pPr marL="1845945" indent="-532765"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  <a:tabLst>
                <a:tab pos="1845945" algn="l"/>
                <a:tab pos="1846580" algn="l"/>
              </a:tabLst>
            </a:pP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交换框架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lain"/>
            </a:pPr>
            <a:endParaRPr sz="4250">
              <a:latin typeface="Times New Roman"/>
              <a:cs typeface="Times New Roman"/>
            </a:endParaRPr>
          </a:p>
          <a:p>
            <a:pPr marL="1829435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829435" algn="l"/>
                <a:tab pos="183007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Connectathon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400">
              <a:latin typeface="Times New Roman"/>
              <a:cs typeface="Times New Roman"/>
            </a:endParaRPr>
          </a:p>
          <a:p>
            <a:pPr marL="1812925" indent="-532765">
              <a:lnSpc>
                <a:spcPct val="100000"/>
              </a:lnSpc>
              <a:spcBef>
                <a:spcPts val="2140"/>
              </a:spcBef>
              <a:buClr>
                <a:srgbClr val="FFFFFF"/>
              </a:buClr>
              <a:buAutoNum type="arabicPlain"/>
              <a:tabLst>
                <a:tab pos="1812925" algn="l"/>
                <a:tab pos="1813560" algn="l"/>
              </a:tabLst>
            </a:pPr>
            <a:r>
              <a:rPr sz="2400" spc="-5" dirty="0">
                <a:solidFill>
                  <a:srgbClr val="FF5400"/>
                </a:solidFill>
                <a:latin typeface="Calibri"/>
                <a:cs typeface="Calibri"/>
              </a:rPr>
              <a:t>V3 or FHIR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7488" y="6123432"/>
            <a:ext cx="287020" cy="108585"/>
          </a:xfrm>
          <a:custGeom>
            <a:avLst/>
            <a:gdLst/>
            <a:ahLst/>
            <a:cxnLst/>
            <a:rect l="l" t="t" r="r" b="b"/>
            <a:pathLst>
              <a:path w="287020" h="108585">
                <a:moveTo>
                  <a:pt x="0" y="108203"/>
                </a:moveTo>
                <a:lnTo>
                  <a:pt x="286511" y="108203"/>
                </a:lnTo>
                <a:lnTo>
                  <a:pt x="286511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80327"/>
            <a:ext cx="35413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5.V2/V3/FHIR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-6350" y="674039"/>
          <a:ext cx="8858249" cy="576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4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优点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缺点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V2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在世界范围内被广泛使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用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只提供了消息的规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范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提供了一个基于语法的标准化接口的框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架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只提供了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80%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接口的规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范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有较多工具可供使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用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没有标准的术语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,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复杂神秘的编码规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则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提供了标准的开发方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法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没有考虑国际化支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持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不易定制和扩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展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V3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提供了基于语义的标准化接口框架，提高了识别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的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支持工具不成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熟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一致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性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提供了统一的数据模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型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18844">
                        <a:lnSpc>
                          <a:spcPct val="1083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微软雅黑"/>
                          <a:cs typeface="微软雅黑"/>
                        </a:rPr>
                        <a:t>学习曲线比较陡，需要更多培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训 实施非常复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杂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除消息外，提供了共享文档交换用的</a:t>
                      </a:r>
                      <a:r>
                        <a:rPr sz="1400" spc="-10" dirty="0">
                          <a:latin typeface="微软雅黑"/>
                          <a:cs typeface="微软雅黑"/>
                        </a:rPr>
                        <a:t>CDA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面向对象的建模技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术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基于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XML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结构，提高了系统间的互操作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性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7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FHIR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快速且易于实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施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标准在发展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中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提供很多开源实现库和例子，易于开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发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支持</a:t>
                      </a:r>
                      <a:r>
                        <a:rPr sz="1400" spc="-10" dirty="0">
                          <a:latin typeface="微软雅黑"/>
                          <a:cs typeface="微软雅黑"/>
                        </a:rPr>
                        <a:t>web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标准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-XML，JSON，HTTP，OAuth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等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支持</a:t>
                      </a:r>
                      <a:r>
                        <a:rPr sz="1400" spc="-15" dirty="0">
                          <a:latin typeface="微软雅黑"/>
                          <a:cs typeface="微软雅黑"/>
                        </a:rPr>
                        <a:t>RESTful</a:t>
                      </a:r>
                      <a:r>
                        <a:rPr sz="1400" dirty="0">
                          <a:latin typeface="微软雅黑"/>
                          <a:cs typeface="微软雅黑"/>
                        </a:rPr>
                        <a:t>架构，也支持消息和文档等框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架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9ED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微软雅黑"/>
                          <a:cs typeface="微软雅黑"/>
                        </a:rPr>
                        <a:t>简洁且易于理</a:t>
                      </a:r>
                      <a:r>
                        <a:rPr sz="1400" spc="0" dirty="0">
                          <a:latin typeface="微软雅黑"/>
                          <a:cs typeface="微软雅黑"/>
                        </a:rPr>
                        <a:t>解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D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2365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5.V3 or</a:t>
            </a:r>
            <a:r>
              <a:rPr spc="-70" dirty="0"/>
              <a:t> </a:t>
            </a:r>
            <a:r>
              <a:rPr spc="-10" dirty="0"/>
              <a:t>FHIR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9419" y="1637664"/>
            <a:ext cx="790829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latin typeface="Arial"/>
                <a:cs typeface="Arial"/>
              </a:rPr>
              <a:t>n</a:t>
            </a:r>
            <a:r>
              <a:rPr sz="2800" spc="125" dirty="0">
                <a:latin typeface="微软雅黑"/>
                <a:cs typeface="微软雅黑"/>
              </a:rPr>
              <a:t>FHIR</a:t>
            </a:r>
            <a:r>
              <a:rPr sz="2800" spc="-5" dirty="0">
                <a:latin typeface="微软雅黑"/>
                <a:cs typeface="微软雅黑"/>
              </a:rPr>
              <a:t>是</a:t>
            </a:r>
            <a:r>
              <a:rPr sz="2800" spc="-5" dirty="0">
                <a:solidFill>
                  <a:srgbClr val="FC5C0B"/>
                </a:solidFill>
                <a:latin typeface="微软雅黑"/>
                <a:cs typeface="微软雅黑"/>
              </a:rPr>
              <a:t>最优选择</a:t>
            </a:r>
            <a:r>
              <a:rPr sz="2800" spc="-5" dirty="0">
                <a:latin typeface="微软雅黑"/>
                <a:cs typeface="微软雅黑"/>
              </a:rPr>
              <a:t>,是HL7的下一代标准框架，结合 了</a:t>
            </a:r>
            <a:r>
              <a:rPr sz="2800" spc="-10" dirty="0">
                <a:latin typeface="微软雅黑"/>
                <a:cs typeface="微软雅黑"/>
              </a:rPr>
              <a:t>V2\V3\CDA®</a:t>
            </a:r>
            <a:r>
              <a:rPr sz="2800" spc="-5" dirty="0">
                <a:latin typeface="微软雅黑"/>
                <a:cs typeface="微软雅黑"/>
              </a:rPr>
              <a:t>产品线的最佳功能，</a:t>
            </a:r>
            <a:r>
              <a:rPr sz="2800" dirty="0">
                <a:latin typeface="微软雅黑"/>
                <a:cs typeface="微软雅黑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同时利用 最新的网络标准，并注重实施落地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2365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5.V3 or</a:t>
            </a:r>
            <a:r>
              <a:rPr spc="-70" dirty="0"/>
              <a:t> </a:t>
            </a:r>
            <a:r>
              <a:rPr spc="-10" dirty="0"/>
              <a:t>FHIR</a:t>
            </a:r>
          </a:p>
        </p:txBody>
      </p:sp>
      <p:sp>
        <p:nvSpPr>
          <p:cNvPr id="9" name="object 9"/>
          <p:cNvSpPr/>
          <p:nvPr/>
        </p:nvSpPr>
        <p:spPr>
          <a:xfrm>
            <a:off x="227075" y="1165860"/>
            <a:ext cx="8459724" cy="370941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7479" y="1005839"/>
            <a:ext cx="3749040" cy="301751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32327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0" dirty="0"/>
              <a:t>F</a:t>
            </a:r>
            <a:r>
              <a:rPr spc="-5" dirty="0"/>
              <a:t>H</a:t>
            </a:r>
            <a:r>
              <a:rPr spc="-10" dirty="0"/>
              <a:t>I</a:t>
            </a:r>
            <a:r>
              <a:rPr dirty="0"/>
              <a:t>R的益</a:t>
            </a:r>
            <a:r>
              <a:rPr spc="-5" dirty="0"/>
              <a:t>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4</a:t>
            </a:fld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350797"/>
            <a:ext cx="6968490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重点关注实施,具有多个实施库和实施样例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二八原则：主要面向80%常见场景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提供统一的扩展和约束机制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支持现代网络标准和</a:t>
            </a:r>
            <a:r>
              <a:rPr sz="2800" spc="-10" dirty="0">
                <a:solidFill>
                  <a:srgbClr val="55565B"/>
                </a:solidFill>
                <a:latin typeface="微软雅黑"/>
                <a:cs typeface="微软雅黑"/>
              </a:rPr>
              <a:t>web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技术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提供V2、V3、</a:t>
            </a:r>
            <a:r>
              <a:rPr sz="2800" spc="-20" dirty="0">
                <a:solidFill>
                  <a:srgbClr val="55565B"/>
                </a:solidFill>
                <a:latin typeface="微软雅黑"/>
                <a:cs typeface="微软雅黑"/>
              </a:rPr>
              <a:t>CDA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的转换映射指南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sz="2800" spc="525" dirty="0">
                <a:solidFill>
                  <a:srgbClr val="55565B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5565B"/>
                </a:solidFill>
                <a:latin typeface="微软雅黑"/>
                <a:cs typeface="微软雅黑"/>
              </a:rPr>
              <a:t>支持人类可读性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7247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10" dirty="0"/>
              <a:t>F</a:t>
            </a:r>
            <a:r>
              <a:rPr spc="-5" dirty="0"/>
              <a:t>H</a:t>
            </a:r>
            <a:r>
              <a:rPr spc="-10" dirty="0"/>
              <a:t>I</a:t>
            </a:r>
            <a:r>
              <a:rPr dirty="0"/>
              <a:t>R应</a:t>
            </a:r>
            <a:r>
              <a:rPr spc="-5" dirty="0"/>
              <a:t>用</a:t>
            </a:r>
          </a:p>
        </p:txBody>
      </p:sp>
      <p:sp>
        <p:nvSpPr>
          <p:cNvPr id="3" name="object 3"/>
          <p:cNvSpPr/>
          <p:nvPr/>
        </p:nvSpPr>
        <p:spPr>
          <a:xfrm>
            <a:off x="444588" y="1732914"/>
            <a:ext cx="2185492" cy="5295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2369" y="1834057"/>
            <a:ext cx="410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6188" y="1228725"/>
            <a:ext cx="2185492" cy="52958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4129" y="1329867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XD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3163" y="2672714"/>
            <a:ext cx="2217948" cy="7747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1681" y="2760217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临床 决策支持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3933" y="2416810"/>
            <a:ext cx="2217948" cy="7747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62451" y="264083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精准医学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6588" y="3931920"/>
            <a:ext cx="2217948" cy="7747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55106" y="415594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医疗预测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588" y="2986404"/>
            <a:ext cx="2217948" cy="7747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3106" y="321043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健康管理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7503" y="4212590"/>
            <a:ext cx="2217948" cy="7747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01721" y="4436617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个性化医疗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53163" y="1610360"/>
            <a:ext cx="2217948" cy="7747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77381" y="1697863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系统间互联 互通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5</a:t>
            </a:fld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547" y="1188224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3" y="612699"/>
                </a:lnTo>
                <a:lnTo>
                  <a:pt x="218807" y="602997"/>
                </a:lnTo>
                <a:lnTo>
                  <a:pt x="177911" y="587409"/>
                </a:lnTo>
                <a:lnTo>
                  <a:pt x="140043" y="566413"/>
                </a:lnTo>
                <a:lnTo>
                  <a:pt x="105681" y="540484"/>
                </a:lnTo>
                <a:lnTo>
                  <a:pt x="75305" y="510100"/>
                </a:lnTo>
                <a:lnTo>
                  <a:pt x="49442" y="475820"/>
                </a:lnTo>
                <a:lnTo>
                  <a:pt x="28478" y="437995"/>
                </a:lnTo>
                <a:lnTo>
                  <a:pt x="12931" y="397155"/>
                </a:lnTo>
                <a:lnTo>
                  <a:pt x="3279" y="353778"/>
                </a:lnTo>
                <a:lnTo>
                  <a:pt x="0" y="308343"/>
                </a:lnTo>
                <a:lnTo>
                  <a:pt x="3279" y="262746"/>
                </a:lnTo>
                <a:lnTo>
                  <a:pt x="12931" y="219238"/>
                </a:lnTo>
                <a:lnTo>
                  <a:pt x="28478" y="178292"/>
                </a:lnTo>
                <a:lnTo>
                  <a:pt x="49442" y="140384"/>
                </a:lnTo>
                <a:lnTo>
                  <a:pt x="75399" y="105936"/>
                </a:lnTo>
                <a:lnTo>
                  <a:pt x="105754" y="75552"/>
                </a:lnTo>
                <a:lnTo>
                  <a:pt x="140093" y="49624"/>
                </a:lnTo>
                <a:lnTo>
                  <a:pt x="177941" y="28628"/>
                </a:lnTo>
                <a:lnTo>
                  <a:pt x="218821" y="13041"/>
                </a:lnTo>
                <a:lnTo>
                  <a:pt x="262258" y="3339"/>
                </a:lnTo>
                <a:lnTo>
                  <a:pt x="307771" y="0"/>
                </a:lnTo>
                <a:lnTo>
                  <a:pt x="353290" y="3340"/>
                </a:lnTo>
                <a:lnTo>
                  <a:pt x="396737" y="13043"/>
                </a:lnTo>
                <a:lnTo>
                  <a:pt x="437636" y="28635"/>
                </a:lnTo>
                <a:lnTo>
                  <a:pt x="475511" y="49640"/>
                </a:lnTo>
                <a:lnTo>
                  <a:pt x="509884" y="75583"/>
                </a:lnTo>
                <a:lnTo>
                  <a:pt x="540276" y="105990"/>
                </a:lnTo>
                <a:lnTo>
                  <a:pt x="566163" y="140299"/>
                </a:lnTo>
                <a:lnTo>
                  <a:pt x="587158" y="178165"/>
                </a:lnTo>
                <a:lnTo>
                  <a:pt x="602744" y="219057"/>
                </a:lnTo>
                <a:lnTo>
                  <a:pt x="612445" y="262498"/>
                </a:lnTo>
                <a:lnTo>
                  <a:pt x="615784" y="308013"/>
                </a:lnTo>
                <a:lnTo>
                  <a:pt x="612445" y="353530"/>
                </a:lnTo>
                <a:lnTo>
                  <a:pt x="602744" y="396974"/>
                </a:lnTo>
                <a:lnTo>
                  <a:pt x="587158" y="437868"/>
                </a:lnTo>
                <a:lnTo>
                  <a:pt x="566163" y="475735"/>
                </a:lnTo>
                <a:lnTo>
                  <a:pt x="540182" y="510153"/>
                </a:lnTo>
                <a:lnTo>
                  <a:pt x="509812" y="540515"/>
                </a:lnTo>
                <a:lnTo>
                  <a:pt x="475461" y="566429"/>
                </a:lnTo>
                <a:lnTo>
                  <a:pt x="437607" y="587416"/>
                </a:lnTo>
                <a:lnTo>
                  <a:pt x="396723" y="602999"/>
                </a:lnTo>
                <a:lnTo>
                  <a:pt x="353285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6547" y="2037638"/>
            <a:ext cx="615950" cy="616585"/>
          </a:xfrm>
          <a:custGeom>
            <a:avLst/>
            <a:gdLst/>
            <a:ahLst/>
            <a:cxnLst/>
            <a:rect l="l" t="t" r="r" b="b"/>
            <a:pathLst>
              <a:path w="615950" h="616585">
                <a:moveTo>
                  <a:pt x="307771" y="616038"/>
                </a:moveTo>
                <a:lnTo>
                  <a:pt x="262254" y="612698"/>
                </a:lnTo>
                <a:lnTo>
                  <a:pt x="218812" y="602995"/>
                </a:lnTo>
                <a:lnTo>
                  <a:pt x="177923" y="587405"/>
                </a:lnTo>
                <a:lnTo>
                  <a:pt x="140064" y="566403"/>
                </a:lnTo>
                <a:lnTo>
                  <a:pt x="105712" y="540464"/>
                </a:lnTo>
                <a:lnTo>
                  <a:pt x="75346" y="510065"/>
                </a:lnTo>
                <a:lnTo>
                  <a:pt x="49442" y="475680"/>
                </a:lnTo>
                <a:lnTo>
                  <a:pt x="28478" y="437785"/>
                </a:lnTo>
                <a:lnTo>
                  <a:pt x="12931" y="396856"/>
                </a:lnTo>
                <a:lnTo>
                  <a:pt x="3279" y="353368"/>
                </a:lnTo>
                <a:lnTo>
                  <a:pt x="0" y="307797"/>
                </a:lnTo>
                <a:lnTo>
                  <a:pt x="3279" y="262336"/>
                </a:lnTo>
                <a:lnTo>
                  <a:pt x="12931" y="218939"/>
                </a:lnTo>
                <a:lnTo>
                  <a:pt x="28478" y="178082"/>
                </a:lnTo>
                <a:lnTo>
                  <a:pt x="49442" y="140244"/>
                </a:lnTo>
                <a:lnTo>
                  <a:pt x="75346" y="105901"/>
                </a:lnTo>
                <a:lnTo>
                  <a:pt x="105712" y="75532"/>
                </a:lnTo>
                <a:lnTo>
                  <a:pt x="140064" y="49614"/>
                </a:lnTo>
                <a:lnTo>
                  <a:pt x="177923" y="28624"/>
                </a:lnTo>
                <a:lnTo>
                  <a:pt x="218812" y="13040"/>
                </a:lnTo>
                <a:lnTo>
                  <a:pt x="262254" y="3339"/>
                </a:lnTo>
                <a:lnTo>
                  <a:pt x="307771" y="0"/>
                </a:lnTo>
                <a:lnTo>
                  <a:pt x="353288" y="3339"/>
                </a:lnTo>
                <a:lnTo>
                  <a:pt x="396732" y="13041"/>
                </a:lnTo>
                <a:lnTo>
                  <a:pt x="437624" y="28628"/>
                </a:lnTo>
                <a:lnTo>
                  <a:pt x="475490" y="49625"/>
                </a:lnTo>
                <a:lnTo>
                  <a:pt x="509853" y="75554"/>
                </a:lnTo>
                <a:lnTo>
                  <a:pt x="540236" y="105938"/>
                </a:lnTo>
                <a:lnTo>
                  <a:pt x="566163" y="140303"/>
                </a:lnTo>
                <a:lnTo>
                  <a:pt x="587158" y="178170"/>
                </a:lnTo>
                <a:lnTo>
                  <a:pt x="602744" y="219064"/>
                </a:lnTo>
                <a:lnTo>
                  <a:pt x="612445" y="262508"/>
                </a:lnTo>
                <a:lnTo>
                  <a:pt x="615784" y="308025"/>
                </a:lnTo>
                <a:lnTo>
                  <a:pt x="612445" y="353540"/>
                </a:lnTo>
                <a:lnTo>
                  <a:pt x="602744" y="396981"/>
                </a:lnTo>
                <a:lnTo>
                  <a:pt x="587158" y="437873"/>
                </a:lnTo>
                <a:lnTo>
                  <a:pt x="566163" y="475739"/>
                </a:lnTo>
                <a:lnTo>
                  <a:pt x="540236" y="510102"/>
                </a:lnTo>
                <a:lnTo>
                  <a:pt x="509853" y="540486"/>
                </a:lnTo>
                <a:lnTo>
                  <a:pt x="475490" y="566414"/>
                </a:lnTo>
                <a:lnTo>
                  <a:pt x="437624" y="587410"/>
                </a:lnTo>
                <a:lnTo>
                  <a:pt x="396732" y="602997"/>
                </a:lnTo>
                <a:lnTo>
                  <a:pt x="353288" y="612699"/>
                </a:lnTo>
                <a:lnTo>
                  <a:pt x="307771" y="616038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464" y="2108161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309283" y="334695"/>
                </a:moveTo>
                <a:lnTo>
                  <a:pt x="7442" y="43370"/>
                </a:lnTo>
                <a:lnTo>
                  <a:pt x="0" y="25400"/>
                </a:lnTo>
                <a:lnTo>
                  <a:pt x="317" y="21437"/>
                </a:lnTo>
                <a:lnTo>
                  <a:pt x="25400" y="0"/>
                </a:lnTo>
                <a:lnTo>
                  <a:pt x="29375" y="317"/>
                </a:lnTo>
                <a:lnTo>
                  <a:pt x="327253" y="291338"/>
                </a:lnTo>
                <a:lnTo>
                  <a:pt x="334683" y="309295"/>
                </a:lnTo>
                <a:lnTo>
                  <a:pt x="334378" y="313270"/>
                </a:lnTo>
                <a:lnTo>
                  <a:pt x="309283" y="334695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1464" y="239205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25400" y="334683"/>
                </a:moveTo>
                <a:lnTo>
                  <a:pt x="0" y="309283"/>
                </a:lnTo>
                <a:lnTo>
                  <a:pt x="317" y="305307"/>
                </a:lnTo>
                <a:lnTo>
                  <a:pt x="291325" y="7442"/>
                </a:lnTo>
                <a:lnTo>
                  <a:pt x="309283" y="0"/>
                </a:lnTo>
                <a:lnTo>
                  <a:pt x="313258" y="304"/>
                </a:lnTo>
                <a:lnTo>
                  <a:pt x="334683" y="25399"/>
                </a:lnTo>
                <a:lnTo>
                  <a:pt x="334378" y="29375"/>
                </a:lnTo>
                <a:lnTo>
                  <a:pt x="43357" y="327240"/>
                </a:lnTo>
                <a:lnTo>
                  <a:pt x="25400" y="334683"/>
                </a:lnTo>
                <a:close/>
              </a:path>
            </a:pathLst>
          </a:custGeom>
          <a:solidFill>
            <a:srgbClr val="FF5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01" y="241745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645" y="0"/>
                </a:lnTo>
              </a:path>
            </a:pathLst>
          </a:custGeom>
          <a:ln w="5080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48"/>
            <a:ext cx="9144000" cy="81280"/>
          </a:xfrm>
          <a:custGeom>
            <a:avLst/>
            <a:gdLst/>
            <a:ahLst/>
            <a:cxnLst/>
            <a:rect l="l" t="t" r="r" b="b"/>
            <a:pathLst>
              <a:path w="9144000" h="81279">
                <a:moveTo>
                  <a:pt x="0" y="80712"/>
                </a:moveTo>
                <a:lnTo>
                  <a:pt x="0" y="71186"/>
                </a:lnTo>
                <a:lnTo>
                  <a:pt x="9144000" y="0"/>
                </a:lnTo>
                <a:lnTo>
                  <a:pt x="9144000" y="9525"/>
                </a:lnTo>
                <a:lnTo>
                  <a:pt x="0" y="807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1411" y="3025698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152" y="616038"/>
                </a:moveTo>
                <a:lnTo>
                  <a:pt x="262635" y="612698"/>
                </a:lnTo>
                <a:lnTo>
                  <a:pt x="219191" y="602992"/>
                </a:lnTo>
                <a:lnTo>
                  <a:pt x="178297" y="587395"/>
                </a:lnTo>
                <a:lnTo>
                  <a:pt x="140427" y="566378"/>
                </a:lnTo>
                <a:lnTo>
                  <a:pt x="106058" y="540416"/>
                </a:lnTo>
                <a:lnTo>
                  <a:pt x="75665" y="509982"/>
                </a:lnTo>
                <a:lnTo>
                  <a:pt x="49725" y="475549"/>
                </a:lnTo>
                <a:lnTo>
                  <a:pt x="28712" y="437589"/>
                </a:lnTo>
                <a:lnTo>
                  <a:pt x="13103" y="396578"/>
                </a:lnTo>
                <a:lnTo>
                  <a:pt x="3374" y="352986"/>
                </a:lnTo>
                <a:lnTo>
                  <a:pt x="0" y="307289"/>
                </a:lnTo>
                <a:lnTo>
                  <a:pt x="3374" y="261954"/>
                </a:lnTo>
                <a:lnTo>
                  <a:pt x="13103" y="218660"/>
                </a:lnTo>
                <a:lnTo>
                  <a:pt x="28712" y="177887"/>
                </a:lnTo>
                <a:lnTo>
                  <a:pt x="49725" y="140113"/>
                </a:lnTo>
                <a:lnTo>
                  <a:pt x="75665" y="105819"/>
                </a:lnTo>
                <a:lnTo>
                  <a:pt x="106058" y="75484"/>
                </a:lnTo>
                <a:lnTo>
                  <a:pt x="140427" y="49589"/>
                </a:lnTo>
                <a:lnTo>
                  <a:pt x="178297" y="28613"/>
                </a:lnTo>
                <a:lnTo>
                  <a:pt x="219191" y="13037"/>
                </a:lnTo>
                <a:lnTo>
                  <a:pt x="262635" y="3339"/>
                </a:lnTo>
                <a:lnTo>
                  <a:pt x="308152" y="0"/>
                </a:lnTo>
                <a:lnTo>
                  <a:pt x="353669" y="3339"/>
                </a:lnTo>
                <a:lnTo>
                  <a:pt x="397113" y="13041"/>
                </a:lnTo>
                <a:lnTo>
                  <a:pt x="438005" y="28628"/>
                </a:lnTo>
                <a:lnTo>
                  <a:pt x="475871" y="49625"/>
                </a:lnTo>
                <a:lnTo>
                  <a:pt x="510234" y="75554"/>
                </a:lnTo>
                <a:lnTo>
                  <a:pt x="540617" y="105938"/>
                </a:lnTo>
                <a:lnTo>
                  <a:pt x="566544" y="140303"/>
                </a:lnTo>
                <a:lnTo>
                  <a:pt x="587539" y="178170"/>
                </a:lnTo>
                <a:lnTo>
                  <a:pt x="603125" y="219064"/>
                </a:lnTo>
                <a:lnTo>
                  <a:pt x="612826" y="262508"/>
                </a:lnTo>
                <a:lnTo>
                  <a:pt x="616165" y="308025"/>
                </a:lnTo>
                <a:lnTo>
                  <a:pt x="612826" y="353540"/>
                </a:lnTo>
                <a:lnTo>
                  <a:pt x="603125" y="396981"/>
                </a:lnTo>
                <a:lnTo>
                  <a:pt x="587539" y="437873"/>
                </a:lnTo>
                <a:lnTo>
                  <a:pt x="566544" y="475739"/>
                </a:lnTo>
                <a:lnTo>
                  <a:pt x="540617" y="510102"/>
                </a:lnTo>
                <a:lnTo>
                  <a:pt x="510234" y="540486"/>
                </a:lnTo>
                <a:lnTo>
                  <a:pt x="475871" y="566414"/>
                </a:lnTo>
                <a:lnTo>
                  <a:pt x="438005" y="587410"/>
                </a:lnTo>
                <a:lnTo>
                  <a:pt x="397113" y="602997"/>
                </a:lnTo>
                <a:lnTo>
                  <a:pt x="353669" y="612699"/>
                </a:lnTo>
                <a:lnTo>
                  <a:pt x="308152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4647" y="4013758"/>
            <a:ext cx="616585" cy="616585"/>
          </a:xfrm>
          <a:custGeom>
            <a:avLst/>
            <a:gdLst/>
            <a:ahLst/>
            <a:cxnLst/>
            <a:rect l="l" t="t" r="r" b="b"/>
            <a:pathLst>
              <a:path w="616585" h="616585">
                <a:moveTo>
                  <a:pt x="308406" y="616038"/>
                </a:moveTo>
                <a:lnTo>
                  <a:pt x="262888" y="612699"/>
                </a:lnTo>
                <a:lnTo>
                  <a:pt x="219439" y="602997"/>
                </a:lnTo>
                <a:lnTo>
                  <a:pt x="178535" y="587410"/>
                </a:lnTo>
                <a:lnTo>
                  <a:pt x="140651" y="566414"/>
                </a:lnTo>
                <a:lnTo>
                  <a:pt x="106262" y="540486"/>
                </a:lnTo>
                <a:lnTo>
                  <a:pt x="75844" y="510102"/>
                </a:lnTo>
                <a:lnTo>
                  <a:pt x="49873" y="475739"/>
                </a:lnTo>
                <a:lnTo>
                  <a:pt x="28868" y="437980"/>
                </a:lnTo>
                <a:lnTo>
                  <a:pt x="13218" y="397134"/>
                </a:lnTo>
                <a:lnTo>
                  <a:pt x="3437" y="353750"/>
                </a:lnTo>
                <a:lnTo>
                  <a:pt x="0" y="308305"/>
                </a:lnTo>
                <a:lnTo>
                  <a:pt x="3437" y="262718"/>
                </a:lnTo>
                <a:lnTo>
                  <a:pt x="13218" y="219217"/>
                </a:lnTo>
                <a:lnTo>
                  <a:pt x="28868" y="178278"/>
                </a:lnTo>
                <a:lnTo>
                  <a:pt x="49968" y="140303"/>
                </a:lnTo>
                <a:lnTo>
                  <a:pt x="75923" y="105938"/>
                </a:lnTo>
                <a:lnTo>
                  <a:pt x="106323" y="75554"/>
                </a:lnTo>
                <a:lnTo>
                  <a:pt x="140693" y="49625"/>
                </a:lnTo>
                <a:lnTo>
                  <a:pt x="178560" y="28628"/>
                </a:lnTo>
                <a:lnTo>
                  <a:pt x="219451" y="13041"/>
                </a:lnTo>
                <a:lnTo>
                  <a:pt x="262892" y="3339"/>
                </a:lnTo>
                <a:lnTo>
                  <a:pt x="308406" y="0"/>
                </a:lnTo>
                <a:lnTo>
                  <a:pt x="353924" y="3340"/>
                </a:lnTo>
                <a:lnTo>
                  <a:pt x="397371" y="13043"/>
                </a:lnTo>
                <a:lnTo>
                  <a:pt x="438269" y="28634"/>
                </a:lnTo>
                <a:lnTo>
                  <a:pt x="476143" y="49638"/>
                </a:lnTo>
                <a:lnTo>
                  <a:pt x="510514" y="75580"/>
                </a:lnTo>
                <a:lnTo>
                  <a:pt x="540905" y="105984"/>
                </a:lnTo>
                <a:lnTo>
                  <a:pt x="566838" y="140375"/>
                </a:lnTo>
                <a:lnTo>
                  <a:pt x="587793" y="178170"/>
                </a:lnTo>
                <a:lnTo>
                  <a:pt x="603379" y="219064"/>
                </a:lnTo>
                <a:lnTo>
                  <a:pt x="613080" y="262508"/>
                </a:lnTo>
                <a:lnTo>
                  <a:pt x="616419" y="308025"/>
                </a:lnTo>
                <a:lnTo>
                  <a:pt x="613080" y="353540"/>
                </a:lnTo>
                <a:lnTo>
                  <a:pt x="603379" y="396981"/>
                </a:lnTo>
                <a:lnTo>
                  <a:pt x="587793" y="437873"/>
                </a:lnTo>
                <a:lnTo>
                  <a:pt x="566744" y="475811"/>
                </a:lnTo>
                <a:lnTo>
                  <a:pt x="540826" y="510147"/>
                </a:lnTo>
                <a:lnTo>
                  <a:pt x="510453" y="540512"/>
                </a:lnTo>
                <a:lnTo>
                  <a:pt x="476101" y="566427"/>
                </a:lnTo>
                <a:lnTo>
                  <a:pt x="438244" y="587415"/>
                </a:lnTo>
                <a:lnTo>
                  <a:pt x="397359" y="602999"/>
                </a:lnTo>
                <a:lnTo>
                  <a:pt x="353921" y="612699"/>
                </a:lnTo>
                <a:lnTo>
                  <a:pt x="308406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883" y="4930063"/>
            <a:ext cx="617220" cy="616585"/>
          </a:xfrm>
          <a:custGeom>
            <a:avLst/>
            <a:gdLst/>
            <a:ahLst/>
            <a:cxnLst/>
            <a:rect l="l" t="t" r="r" b="b"/>
            <a:pathLst>
              <a:path w="617219" h="616585">
                <a:moveTo>
                  <a:pt x="308660" y="616038"/>
                </a:moveTo>
                <a:lnTo>
                  <a:pt x="263143" y="612699"/>
                </a:lnTo>
                <a:lnTo>
                  <a:pt x="219696" y="602996"/>
                </a:lnTo>
                <a:lnTo>
                  <a:pt x="178794" y="587408"/>
                </a:lnTo>
                <a:lnTo>
                  <a:pt x="140910" y="566409"/>
                </a:lnTo>
                <a:lnTo>
                  <a:pt x="106518" y="540476"/>
                </a:lnTo>
                <a:lnTo>
                  <a:pt x="76091" y="510085"/>
                </a:lnTo>
                <a:lnTo>
                  <a:pt x="50102" y="475712"/>
                </a:lnTo>
                <a:lnTo>
                  <a:pt x="29025" y="437834"/>
                </a:lnTo>
                <a:lnTo>
                  <a:pt x="13333" y="396925"/>
                </a:lnTo>
                <a:lnTo>
                  <a:pt x="3500" y="353463"/>
                </a:lnTo>
                <a:lnTo>
                  <a:pt x="0" y="307924"/>
                </a:lnTo>
                <a:lnTo>
                  <a:pt x="3500" y="262431"/>
                </a:lnTo>
                <a:lnTo>
                  <a:pt x="13333" y="219008"/>
                </a:lnTo>
                <a:lnTo>
                  <a:pt x="29025" y="178131"/>
                </a:lnTo>
                <a:lnTo>
                  <a:pt x="50102" y="140276"/>
                </a:lnTo>
                <a:lnTo>
                  <a:pt x="76091" y="105922"/>
                </a:lnTo>
                <a:lnTo>
                  <a:pt x="106518" y="75544"/>
                </a:lnTo>
                <a:lnTo>
                  <a:pt x="140910" y="49620"/>
                </a:lnTo>
                <a:lnTo>
                  <a:pt x="178794" y="28626"/>
                </a:lnTo>
                <a:lnTo>
                  <a:pt x="219696" y="13041"/>
                </a:lnTo>
                <a:lnTo>
                  <a:pt x="263143" y="3339"/>
                </a:lnTo>
                <a:lnTo>
                  <a:pt x="308660" y="0"/>
                </a:lnTo>
                <a:lnTo>
                  <a:pt x="354177" y="3339"/>
                </a:lnTo>
                <a:lnTo>
                  <a:pt x="397621" y="13041"/>
                </a:lnTo>
                <a:lnTo>
                  <a:pt x="438513" y="28628"/>
                </a:lnTo>
                <a:lnTo>
                  <a:pt x="476379" y="49625"/>
                </a:lnTo>
                <a:lnTo>
                  <a:pt x="510742" y="75554"/>
                </a:lnTo>
                <a:lnTo>
                  <a:pt x="541125" y="105938"/>
                </a:lnTo>
                <a:lnTo>
                  <a:pt x="567052" y="140303"/>
                </a:lnTo>
                <a:lnTo>
                  <a:pt x="588047" y="178170"/>
                </a:lnTo>
                <a:lnTo>
                  <a:pt x="603633" y="219064"/>
                </a:lnTo>
                <a:lnTo>
                  <a:pt x="613334" y="262508"/>
                </a:lnTo>
                <a:lnTo>
                  <a:pt x="616673" y="308025"/>
                </a:lnTo>
                <a:lnTo>
                  <a:pt x="613334" y="353540"/>
                </a:lnTo>
                <a:lnTo>
                  <a:pt x="603633" y="396981"/>
                </a:lnTo>
                <a:lnTo>
                  <a:pt x="588047" y="437873"/>
                </a:lnTo>
                <a:lnTo>
                  <a:pt x="567052" y="475739"/>
                </a:lnTo>
                <a:lnTo>
                  <a:pt x="541125" y="510102"/>
                </a:lnTo>
                <a:lnTo>
                  <a:pt x="510742" y="540486"/>
                </a:lnTo>
                <a:lnTo>
                  <a:pt x="476379" y="566414"/>
                </a:lnTo>
                <a:lnTo>
                  <a:pt x="438513" y="587410"/>
                </a:lnTo>
                <a:lnTo>
                  <a:pt x="397621" y="602997"/>
                </a:lnTo>
                <a:lnTo>
                  <a:pt x="354177" y="612699"/>
                </a:lnTo>
                <a:lnTo>
                  <a:pt x="308660" y="6160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444" y="167195"/>
            <a:ext cx="4233545" cy="524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微软雅黑"/>
                <a:cs typeface="微软雅黑"/>
              </a:rPr>
              <a:t>目录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spcBef>
                <a:spcPts val="2335"/>
              </a:spcBef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简介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libri"/>
              <a:buAutoNum type="arabicPlain"/>
            </a:pPr>
            <a:endParaRPr sz="3300">
              <a:latin typeface="Times New Roman"/>
              <a:cs typeface="Times New Roman"/>
            </a:endParaRPr>
          </a:p>
          <a:p>
            <a:pPr marL="1790700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790700" algn="l"/>
                <a:tab pos="1791335" algn="l"/>
              </a:tabLst>
            </a:pPr>
            <a:r>
              <a:rPr sz="2400" spc="-5" dirty="0">
                <a:solidFill>
                  <a:srgbClr val="FF5400"/>
                </a:solidFill>
                <a:latin typeface="Calibri"/>
                <a:cs typeface="Calibri"/>
              </a:rPr>
              <a:t>FHIR</a:t>
            </a:r>
            <a:r>
              <a:rPr sz="2400" spc="-85" dirty="0">
                <a:solidFill>
                  <a:srgbClr val="FF54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5400"/>
                </a:solidFill>
                <a:latin typeface="微软雅黑"/>
                <a:cs typeface="微软雅黑"/>
              </a:rPr>
              <a:t>资源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lain"/>
            </a:pPr>
            <a:endParaRPr sz="4250">
              <a:latin typeface="Times New Roman"/>
              <a:cs typeface="Times New Roman"/>
            </a:endParaRPr>
          </a:p>
          <a:p>
            <a:pPr marL="1845945" indent="-532765"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  <a:tabLst>
                <a:tab pos="1845945" algn="l"/>
                <a:tab pos="1846580" algn="l"/>
              </a:tabLst>
            </a:pPr>
            <a:r>
              <a:rPr sz="2400" dirty="0">
                <a:solidFill>
                  <a:srgbClr val="585858"/>
                </a:solidFill>
                <a:latin typeface="微软雅黑"/>
                <a:cs typeface="微软雅黑"/>
              </a:rPr>
              <a:t>交换框架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libri"/>
              <a:buAutoNum type="arabicPlain"/>
            </a:pPr>
            <a:endParaRPr sz="4250">
              <a:latin typeface="Times New Roman"/>
              <a:cs typeface="Times New Roman"/>
            </a:endParaRPr>
          </a:p>
          <a:p>
            <a:pPr marL="1829435" indent="-532765">
              <a:lnSpc>
                <a:spcPct val="100000"/>
              </a:lnSpc>
              <a:buClr>
                <a:srgbClr val="FFFFFF"/>
              </a:buClr>
              <a:buAutoNum type="arabicPlain"/>
              <a:tabLst>
                <a:tab pos="1829435" algn="l"/>
                <a:tab pos="183007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FHIR</a:t>
            </a:r>
            <a:r>
              <a:rPr sz="2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Connectathon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AutoNum type="arabicPlain"/>
            </a:pPr>
            <a:endParaRPr sz="2400">
              <a:latin typeface="Times New Roman"/>
              <a:cs typeface="Times New Roman"/>
            </a:endParaRPr>
          </a:p>
          <a:p>
            <a:pPr marL="1812925" indent="-532765">
              <a:lnSpc>
                <a:spcPct val="100000"/>
              </a:lnSpc>
              <a:spcBef>
                <a:spcPts val="1575"/>
              </a:spcBef>
              <a:buClr>
                <a:srgbClr val="FFFFFF"/>
              </a:buClr>
              <a:buAutoNum type="arabicPlain"/>
              <a:tabLst>
                <a:tab pos="1812925" algn="l"/>
                <a:tab pos="181356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V3 or FHIR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6</a:t>
            </a:fld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资源定</a:t>
            </a:r>
            <a:r>
              <a:rPr spc="-5" dirty="0"/>
              <a:t>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8657" y="6379731"/>
            <a:ext cx="1854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7</a:t>
            </a:fld>
            <a:endParaRPr sz="1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47" y="1676400"/>
            <a:ext cx="7726706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微软雅黑"/>
                <a:cs typeface="微软雅黑"/>
              </a:rPr>
              <a:t>Resource</a:t>
            </a:r>
            <a:r>
              <a:rPr sz="2400" b="1" dirty="0">
                <a:latin typeface="微软雅黑"/>
                <a:cs typeface="微软雅黑"/>
              </a:rPr>
              <a:t>是</a:t>
            </a:r>
            <a:r>
              <a:rPr sz="2400" dirty="0">
                <a:latin typeface="微软雅黑"/>
                <a:cs typeface="微软雅黑"/>
              </a:rPr>
              <a:t>：</a:t>
            </a:r>
          </a:p>
          <a:p>
            <a:pPr marL="812800" marR="274828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err="1" smtClean="0">
                <a:latin typeface="微软雅黑"/>
                <a:cs typeface="微软雅黑"/>
              </a:rPr>
              <a:t>信息交换中的小逻辑单元</a:t>
            </a:r>
            <a:r>
              <a:rPr sz="2400" dirty="0" smtClean="0">
                <a:latin typeface="微软雅黑"/>
                <a:cs typeface="微软雅黑"/>
              </a:rPr>
              <a:t>  </a:t>
            </a:r>
            <a:r>
              <a:rPr sz="2400" dirty="0" err="1" smtClean="0">
                <a:latin typeface="微软雅黑"/>
                <a:cs typeface="微软雅黑"/>
              </a:rPr>
              <a:t>定义行为和意义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err="1" smtClean="0">
                <a:latin typeface="微软雅黑"/>
                <a:cs typeface="微软雅黑"/>
              </a:rPr>
              <a:t>标注身份和位置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smtClean="0">
                <a:latin typeface="微软雅黑"/>
                <a:cs typeface="微软雅黑"/>
              </a:rPr>
              <a:t>类似于</a:t>
            </a:r>
            <a:r>
              <a:rPr sz="2400" spc="-5" dirty="0">
                <a:latin typeface="微软雅黑"/>
                <a:cs typeface="微软雅黑"/>
              </a:rPr>
              <a:t>V2</a:t>
            </a:r>
            <a:r>
              <a:rPr sz="2400" dirty="0">
                <a:latin typeface="微软雅黑"/>
                <a:cs typeface="微软雅黑"/>
              </a:rPr>
              <a:t>中的</a:t>
            </a:r>
            <a:r>
              <a:rPr sz="2400" spc="-5" dirty="0">
                <a:latin typeface="微软雅黑"/>
                <a:cs typeface="微软雅黑"/>
              </a:rPr>
              <a:t>Segments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smtClean="0">
                <a:latin typeface="微软雅黑"/>
                <a:cs typeface="微软雅黑"/>
              </a:rPr>
              <a:t>类似于</a:t>
            </a:r>
            <a:r>
              <a:rPr sz="2400" spc="-5" dirty="0">
                <a:latin typeface="微软雅黑"/>
                <a:cs typeface="微软雅黑"/>
              </a:rPr>
              <a:t>V3</a:t>
            </a:r>
            <a:r>
              <a:rPr sz="2400" dirty="0">
                <a:latin typeface="微软雅黑"/>
                <a:cs typeface="微软雅黑"/>
              </a:rPr>
              <a:t>中的</a:t>
            </a:r>
            <a:r>
              <a:rPr sz="2400" spc="-45" dirty="0">
                <a:latin typeface="微软雅黑"/>
                <a:cs typeface="微软雅黑"/>
              </a:rPr>
              <a:t>CMETs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err="1" smtClean="0">
                <a:latin typeface="微软雅黑"/>
                <a:cs typeface="微软雅黑"/>
              </a:rPr>
              <a:t>能用</a:t>
            </a:r>
            <a:r>
              <a:rPr sz="2400" spc="-5" dirty="0" err="1">
                <a:latin typeface="微软雅黑"/>
                <a:cs typeface="微软雅黑"/>
              </a:rPr>
              <a:t>XML</a:t>
            </a:r>
            <a:r>
              <a:rPr sz="2400" dirty="0" err="1">
                <a:latin typeface="微软雅黑"/>
                <a:cs typeface="微软雅黑"/>
              </a:rPr>
              <a:t>或</a:t>
            </a:r>
            <a:r>
              <a:rPr sz="2400" spc="-5" dirty="0" err="1">
                <a:latin typeface="微软雅黑"/>
                <a:cs typeface="微软雅黑"/>
              </a:rPr>
              <a:t>JSON</a:t>
            </a:r>
            <a:r>
              <a:rPr sz="2400" dirty="0" err="1">
                <a:latin typeface="微软雅黑"/>
                <a:cs typeface="微软雅黑"/>
              </a:rPr>
              <a:t>表示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err="1" smtClean="0">
                <a:latin typeface="微软雅黑"/>
                <a:cs typeface="微软雅黑"/>
              </a:rPr>
              <a:t>可以是独立的个体或嵌入到其它资源中</a:t>
            </a:r>
            <a:endParaRPr sz="2400" dirty="0">
              <a:latin typeface="微软雅黑"/>
              <a:cs typeface="微软雅黑"/>
            </a:endParaRPr>
          </a:p>
          <a:p>
            <a:pPr marL="812800" indent="-3429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sz="2400" dirty="0" err="1" smtClean="0">
                <a:latin typeface="微软雅黑"/>
                <a:cs typeface="微软雅黑"/>
              </a:rPr>
              <a:t>通过资源组装可解决现实世界临床和管理问题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资源样</a:t>
            </a:r>
            <a:r>
              <a:rPr spc="-5" dirty="0"/>
              <a:t>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74057" y="6392431"/>
            <a:ext cx="134620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C000"/>
                </a:solidFill>
                <a:latin typeface="微软雅黑"/>
                <a:cs typeface="微软雅黑"/>
              </a:rPr>
              <a:t>8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891" y="914400"/>
            <a:ext cx="6237732" cy="572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366" y="904875"/>
            <a:ext cx="6257290" cy="5743575"/>
          </a:xfrm>
          <a:custGeom>
            <a:avLst/>
            <a:gdLst/>
            <a:ahLst/>
            <a:cxnLst/>
            <a:rect l="l" t="t" r="r" b="b"/>
            <a:pathLst>
              <a:path w="6257290" h="5743575">
                <a:moveTo>
                  <a:pt x="6252019" y="5743194"/>
                </a:moveTo>
                <a:lnTo>
                  <a:pt x="4762" y="5743194"/>
                </a:lnTo>
                <a:lnTo>
                  <a:pt x="3289" y="5742965"/>
                </a:lnTo>
                <a:lnTo>
                  <a:pt x="1968" y="5742279"/>
                </a:lnTo>
                <a:lnTo>
                  <a:pt x="914" y="5741225"/>
                </a:lnTo>
                <a:lnTo>
                  <a:pt x="228" y="5739904"/>
                </a:lnTo>
                <a:lnTo>
                  <a:pt x="0" y="5738431"/>
                </a:lnTo>
                <a:lnTo>
                  <a:pt x="0" y="4762"/>
                </a:lnTo>
                <a:lnTo>
                  <a:pt x="4762" y="0"/>
                </a:lnTo>
                <a:lnTo>
                  <a:pt x="6252019" y="0"/>
                </a:lnTo>
                <a:lnTo>
                  <a:pt x="625678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733669"/>
                </a:lnTo>
                <a:lnTo>
                  <a:pt x="4762" y="5733669"/>
                </a:lnTo>
                <a:lnTo>
                  <a:pt x="9525" y="5738431"/>
                </a:lnTo>
                <a:lnTo>
                  <a:pt x="6256782" y="5738431"/>
                </a:lnTo>
                <a:lnTo>
                  <a:pt x="6256553" y="5739904"/>
                </a:lnTo>
                <a:lnTo>
                  <a:pt x="6255867" y="5741225"/>
                </a:lnTo>
                <a:lnTo>
                  <a:pt x="6254813" y="5742279"/>
                </a:lnTo>
                <a:lnTo>
                  <a:pt x="6253492" y="5742965"/>
                </a:lnTo>
                <a:lnTo>
                  <a:pt x="6252019" y="5743194"/>
                </a:lnTo>
                <a:close/>
              </a:path>
              <a:path w="6257290" h="5743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257290" h="5743575">
                <a:moveTo>
                  <a:pt x="624725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247257" y="4762"/>
                </a:lnTo>
                <a:lnTo>
                  <a:pt x="6247257" y="9525"/>
                </a:lnTo>
                <a:close/>
              </a:path>
              <a:path w="6257290" h="5743575">
                <a:moveTo>
                  <a:pt x="6247257" y="5738431"/>
                </a:moveTo>
                <a:lnTo>
                  <a:pt x="6247257" y="4762"/>
                </a:lnTo>
                <a:lnTo>
                  <a:pt x="6252019" y="9525"/>
                </a:lnTo>
                <a:lnTo>
                  <a:pt x="6256782" y="9525"/>
                </a:lnTo>
                <a:lnTo>
                  <a:pt x="6256782" y="5733669"/>
                </a:lnTo>
                <a:lnTo>
                  <a:pt x="6252019" y="5733669"/>
                </a:lnTo>
                <a:lnTo>
                  <a:pt x="6247257" y="5738431"/>
                </a:lnTo>
                <a:close/>
              </a:path>
              <a:path w="6257290" h="5743575">
                <a:moveTo>
                  <a:pt x="6256782" y="9525"/>
                </a:moveTo>
                <a:lnTo>
                  <a:pt x="6252019" y="9525"/>
                </a:lnTo>
                <a:lnTo>
                  <a:pt x="6247257" y="4762"/>
                </a:lnTo>
                <a:lnTo>
                  <a:pt x="6256782" y="4762"/>
                </a:lnTo>
                <a:lnTo>
                  <a:pt x="6256782" y="9525"/>
                </a:lnTo>
                <a:close/>
              </a:path>
              <a:path w="6257290" h="5743575">
                <a:moveTo>
                  <a:pt x="9525" y="5738431"/>
                </a:moveTo>
                <a:lnTo>
                  <a:pt x="4762" y="5733669"/>
                </a:lnTo>
                <a:lnTo>
                  <a:pt x="9525" y="5733669"/>
                </a:lnTo>
                <a:lnTo>
                  <a:pt x="9525" y="5738431"/>
                </a:lnTo>
                <a:close/>
              </a:path>
              <a:path w="6257290" h="5743575">
                <a:moveTo>
                  <a:pt x="6247257" y="5738431"/>
                </a:moveTo>
                <a:lnTo>
                  <a:pt x="9525" y="5738431"/>
                </a:lnTo>
                <a:lnTo>
                  <a:pt x="9525" y="5733669"/>
                </a:lnTo>
                <a:lnTo>
                  <a:pt x="6247257" y="5733669"/>
                </a:lnTo>
                <a:lnTo>
                  <a:pt x="6247257" y="5738431"/>
                </a:lnTo>
                <a:close/>
              </a:path>
              <a:path w="6257290" h="5743575">
                <a:moveTo>
                  <a:pt x="6256782" y="5738431"/>
                </a:moveTo>
                <a:lnTo>
                  <a:pt x="6247257" y="5738431"/>
                </a:lnTo>
                <a:lnTo>
                  <a:pt x="6252019" y="5733669"/>
                </a:lnTo>
                <a:lnTo>
                  <a:pt x="6256782" y="5733669"/>
                </a:lnTo>
                <a:lnTo>
                  <a:pt x="6256782" y="57384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2280" y="1097280"/>
            <a:ext cx="2194560" cy="34290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50709" y="1170940"/>
            <a:ext cx="1854200" cy="287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/>
                <a:cs typeface="微软雅黑"/>
              </a:rPr>
              <a:t>元数据</a:t>
            </a:r>
            <a:endParaRPr sz="1800">
              <a:latin typeface="微软雅黑"/>
              <a:cs typeface="微软雅黑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Metadata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995"/>
              </a:spcBef>
            </a:pPr>
            <a:r>
              <a:rPr sz="1800" b="1" dirty="0">
                <a:latin typeface="微软雅黑"/>
                <a:cs typeface="微软雅黑"/>
              </a:rPr>
              <a:t>叙述</a:t>
            </a:r>
            <a:endParaRPr sz="1800">
              <a:latin typeface="微软雅黑"/>
              <a:cs typeface="微软雅黑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Narrative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995"/>
              </a:spcBef>
            </a:pPr>
            <a:r>
              <a:rPr sz="1800" b="1" dirty="0">
                <a:latin typeface="微软雅黑"/>
                <a:cs typeface="微软雅黑"/>
              </a:rPr>
              <a:t>扩展</a:t>
            </a:r>
            <a:endParaRPr sz="1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Extensions</a:t>
            </a:r>
            <a:endParaRPr sz="1800">
              <a:latin typeface="微软雅黑"/>
              <a:cs typeface="微软雅黑"/>
            </a:endParaRPr>
          </a:p>
          <a:p>
            <a:pPr marL="12065" marR="5080" algn="ctr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微软雅黑"/>
                <a:cs typeface="微软雅黑"/>
              </a:rPr>
              <a:t>定义的结构化数据  </a:t>
            </a:r>
            <a:r>
              <a:rPr sz="1800" spc="-5" dirty="0">
                <a:latin typeface="微软雅黑"/>
                <a:cs typeface="微软雅黑"/>
              </a:rPr>
              <a:t>Defined  </a:t>
            </a:r>
            <a:r>
              <a:rPr sz="1800" spc="-15" dirty="0">
                <a:latin typeface="微软雅黑"/>
                <a:cs typeface="微软雅黑"/>
              </a:rPr>
              <a:t>Structured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Data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6123432"/>
            <a:ext cx="2946400" cy="108585"/>
          </a:xfrm>
          <a:custGeom>
            <a:avLst/>
            <a:gdLst/>
            <a:ahLst/>
            <a:cxnLst/>
            <a:rect l="l" t="t" r="r" b="b"/>
            <a:pathLst>
              <a:path w="2946400" h="108585">
                <a:moveTo>
                  <a:pt x="0" y="108203"/>
                </a:moveTo>
                <a:lnTo>
                  <a:pt x="2945892" y="108203"/>
                </a:lnTo>
                <a:lnTo>
                  <a:pt x="2945892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9144000" y="0"/>
                </a:lnTo>
                <a:lnTo>
                  <a:pt x="9144000" y="620267"/>
                </a:lnTo>
                <a:lnTo>
                  <a:pt x="0" y="620267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6123432"/>
            <a:ext cx="2958465" cy="108585"/>
          </a:xfrm>
          <a:custGeom>
            <a:avLst/>
            <a:gdLst/>
            <a:ahLst/>
            <a:cxnLst/>
            <a:rect l="l" t="t" r="r" b="b"/>
            <a:pathLst>
              <a:path w="2958465" h="108585">
                <a:moveTo>
                  <a:pt x="0" y="108203"/>
                </a:moveTo>
                <a:lnTo>
                  <a:pt x="2958083" y="108203"/>
                </a:lnTo>
                <a:lnTo>
                  <a:pt x="2958083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123432"/>
            <a:ext cx="3240405" cy="108585"/>
          </a:xfrm>
          <a:custGeom>
            <a:avLst/>
            <a:gdLst/>
            <a:ahLst/>
            <a:cxnLst/>
            <a:rect l="l" t="t" r="r" b="b"/>
            <a:pathLst>
              <a:path w="3240405" h="108585">
                <a:moveTo>
                  <a:pt x="0" y="0"/>
                </a:moveTo>
                <a:lnTo>
                  <a:pt x="3240024" y="0"/>
                </a:lnTo>
                <a:lnTo>
                  <a:pt x="3240024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009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95592"/>
            <a:ext cx="25152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dirty="0"/>
              <a:t>资源结</a:t>
            </a:r>
            <a:r>
              <a:rPr spc="-5" dirty="0"/>
              <a:t>构</a:t>
            </a:r>
          </a:p>
        </p:txBody>
      </p:sp>
      <p:sp>
        <p:nvSpPr>
          <p:cNvPr id="9" name="object 9"/>
          <p:cNvSpPr/>
          <p:nvPr/>
        </p:nvSpPr>
        <p:spPr>
          <a:xfrm>
            <a:off x="100330" y="1052830"/>
            <a:ext cx="8944610" cy="527621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390</Words>
  <Application>Microsoft Office PowerPoint</Application>
  <PresentationFormat>On-screen Show (4:3)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1.HL7发展历程</vt:lpstr>
      <vt:lpstr>1.FHIR的益处</vt:lpstr>
      <vt:lpstr>1.FHIR应用</vt:lpstr>
      <vt:lpstr>PowerPoint Presentation</vt:lpstr>
      <vt:lpstr>2.资源定义</vt:lpstr>
      <vt:lpstr>2.资源样例</vt:lpstr>
      <vt:lpstr>2.资源结构</vt:lpstr>
      <vt:lpstr>2.资源分类</vt:lpstr>
      <vt:lpstr>2.资源引用</vt:lpstr>
      <vt:lpstr>2.资源扩展</vt:lpstr>
      <vt:lpstr>PowerPoint Presentation</vt:lpstr>
      <vt:lpstr>3.交换框架</vt:lpstr>
      <vt:lpstr>3.交换框架</vt:lpstr>
      <vt:lpstr>3.应用场景</vt:lpstr>
      <vt:lpstr>3.REST适应场景</vt:lpstr>
      <vt:lpstr>3.Restful操作</vt:lpstr>
      <vt:lpstr>3.Restful操作应用样例</vt:lpstr>
      <vt:lpstr>3.Document</vt:lpstr>
      <vt:lpstr>3.Document适用场景</vt:lpstr>
      <vt:lpstr>3.Document-避免使用场景</vt:lpstr>
      <vt:lpstr>3.FHIR文档</vt:lpstr>
      <vt:lpstr>PowerPoint Presentation</vt:lpstr>
      <vt:lpstr>3.Message-适用场景</vt:lpstr>
      <vt:lpstr>3.Message-不适用场景</vt:lpstr>
      <vt:lpstr>3.Message-消息通信</vt:lpstr>
      <vt:lpstr>3.FHIR消息</vt:lpstr>
      <vt:lpstr>3.范式原则</vt:lpstr>
      <vt:lpstr>3.范式组合</vt:lpstr>
      <vt:lpstr>PowerPoint Presentation</vt:lpstr>
      <vt:lpstr>4.FHIR Connectathon</vt:lpstr>
      <vt:lpstr>4.测试场景</vt:lpstr>
      <vt:lpstr>PowerPoint Presentation</vt:lpstr>
      <vt:lpstr>PowerPoint Presentation</vt:lpstr>
      <vt:lpstr>5.V2/V3/FHIR</vt:lpstr>
      <vt:lpstr>5.V3 or FHIR</vt:lpstr>
      <vt:lpstr>5.V3 or FHIR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Rob</cp:lastModifiedBy>
  <cp:revision>4</cp:revision>
  <dcterms:created xsi:type="dcterms:W3CDTF">2019-07-17T23:10:34Z</dcterms:created>
  <dcterms:modified xsi:type="dcterms:W3CDTF">2019-07-18T10:14:05Z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2019-07-01T00:00:00Z</vt:filetime>
  </property>
  <property fmtid="{D5CDD505-2E9C-101B-9397-08002B2CF9AE}" pid="3" name="LastSaved">
    <vt:filetime>2019-07-17T00:00:00Z</vt:filetime>
  </property>
</Properties>
</file>