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6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3366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68312" y="1412938"/>
            <a:ext cx="8207375" cy="128587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7640" y="1259789"/>
            <a:ext cx="7068718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679" y="1929354"/>
            <a:ext cx="8930640" cy="236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3366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71499"/>
            <a:ext cx="9144000" cy="424815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5532" y="2188845"/>
            <a:ext cx="574357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互操作技术与互操作平台：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从理念到应用，由实践达理论。</a:t>
            </a:r>
          </a:p>
        </p:txBody>
      </p:sp>
      <p:sp>
        <p:nvSpPr>
          <p:cNvPr id="6" name="Rectangle 5"/>
          <p:cNvSpPr/>
          <p:nvPr/>
        </p:nvSpPr>
        <p:spPr>
          <a:xfrm>
            <a:off x="524858" y="5562600"/>
            <a:ext cx="6154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spc="-2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智</a:t>
            </a:r>
            <a:r>
              <a:rPr lang="zh-CN" altLang="en-US" sz="3600" b="1" spc="-2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慧医疗自动互</a:t>
            </a:r>
            <a:r>
              <a:rPr lang="zh-CN" altLang="en-US" sz="3600" b="1" spc="-2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操</a:t>
            </a:r>
            <a:r>
              <a:rPr lang="zh-CN" altLang="en-US" sz="3600" b="1" spc="-1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作</a:t>
            </a:r>
            <a:r>
              <a:rPr lang="zh-CN" altLang="en-US" sz="3600" b="1" spc="-2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平</a:t>
            </a:r>
            <a:r>
              <a:rPr lang="zh-CN" altLang="en-US" sz="3600" b="1" spc="-2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台介绍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87" y="2205101"/>
            <a:ext cx="7632700" cy="1368425"/>
          </a:xfrm>
          <a:custGeom>
            <a:avLst/>
            <a:gdLst/>
            <a:ahLst/>
            <a:cxnLst/>
            <a:rect l="l" t="t" r="r" b="b"/>
            <a:pathLst>
              <a:path w="7632700" h="1368425">
                <a:moveTo>
                  <a:pt x="0" y="1368425"/>
                </a:moveTo>
                <a:lnTo>
                  <a:pt x="7632700" y="1368425"/>
                </a:lnTo>
                <a:lnTo>
                  <a:pt x="7632700" y="0"/>
                </a:lnTo>
                <a:lnTo>
                  <a:pt x="0" y="0"/>
                </a:lnTo>
                <a:lnTo>
                  <a:pt x="0" y="1368425"/>
                </a:lnTo>
                <a:close/>
              </a:path>
            </a:pathLst>
          </a:custGeom>
          <a:solidFill>
            <a:srgbClr val="1E3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2205101"/>
            <a:ext cx="7632700" cy="1368425"/>
          </a:xfrm>
          <a:custGeom>
            <a:avLst/>
            <a:gdLst/>
            <a:ahLst/>
            <a:cxnLst/>
            <a:rect l="l" t="t" r="r" b="b"/>
            <a:pathLst>
              <a:path w="7632700" h="1368425">
                <a:moveTo>
                  <a:pt x="0" y="1368425"/>
                </a:moveTo>
                <a:lnTo>
                  <a:pt x="7632700" y="1368425"/>
                </a:lnTo>
                <a:lnTo>
                  <a:pt x="7632700" y="0"/>
                </a:lnTo>
                <a:lnTo>
                  <a:pt x="0" y="0"/>
                </a:lnTo>
                <a:lnTo>
                  <a:pt x="0" y="13684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3573526"/>
            <a:ext cx="7632700" cy="142875"/>
          </a:xfrm>
          <a:custGeom>
            <a:avLst/>
            <a:gdLst/>
            <a:ahLst/>
            <a:cxnLst/>
            <a:rect l="l" t="t" r="r" b="b"/>
            <a:pathLst>
              <a:path w="7632700" h="142875">
                <a:moveTo>
                  <a:pt x="0" y="142875"/>
                </a:moveTo>
                <a:lnTo>
                  <a:pt x="7632700" y="142875"/>
                </a:lnTo>
                <a:lnTo>
                  <a:pt x="7632700" y="0"/>
                </a:lnTo>
                <a:lnTo>
                  <a:pt x="0" y="0"/>
                </a:lnTo>
                <a:lnTo>
                  <a:pt x="0" y="142875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1187" y="2205101"/>
            <a:ext cx="7632700" cy="1368425"/>
          </a:xfrm>
          <a:prstGeom prst="rect">
            <a:avLst/>
          </a:prstGeom>
          <a:solidFill>
            <a:srgbClr val="1E377B"/>
          </a:solidFill>
          <a:ln w="12700">
            <a:solidFill>
              <a:srgbClr val="000000"/>
            </a:solidFill>
          </a:ln>
        </p:spPr>
        <p:txBody>
          <a:bodyPr vert="horz" wrap="square" lIns="0" tIns="404495" rIns="0" bIns="0" rtlCol="0">
            <a:spAutoFit/>
          </a:bodyPr>
          <a:lstStyle/>
          <a:p>
            <a:pPr marL="2338070">
              <a:lnSpc>
                <a:spcPct val="100000"/>
              </a:lnSpc>
              <a:spcBef>
                <a:spcPts val="3185"/>
              </a:spcBef>
            </a:pPr>
            <a:r>
              <a:rPr sz="4000" spc="-20" dirty="0">
                <a:latin typeface="宋体"/>
                <a:cs typeface="宋体"/>
              </a:rPr>
              <a:t>互操作平台</a:t>
            </a:r>
            <a:endParaRPr sz="4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887" y="746582"/>
            <a:ext cx="5624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000000"/>
                </a:solidFill>
                <a:latin typeface="宋体"/>
                <a:cs typeface="宋体"/>
              </a:rPr>
              <a:t>为什么需要互操作平台？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785975"/>
            <a:ext cx="7780020" cy="3254994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687705" indent="-67500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3366"/>
                </a:solidFill>
                <a:latin typeface="黑体"/>
                <a:cs typeface="黑体"/>
              </a:rPr>
              <a:t>有了集成平台，为何还</a:t>
            </a:r>
            <a:r>
              <a:rPr sz="2400" spc="-15" dirty="0">
                <a:solidFill>
                  <a:srgbClr val="003366"/>
                </a:solidFill>
                <a:latin typeface="黑体"/>
                <a:cs typeface="黑体"/>
              </a:rPr>
              <a:t>需</a:t>
            </a:r>
            <a:r>
              <a:rPr sz="2400" dirty="0">
                <a:solidFill>
                  <a:srgbClr val="003366"/>
                </a:solidFill>
                <a:latin typeface="黑体"/>
                <a:cs typeface="黑体"/>
              </a:rPr>
              <a:t>要互</a:t>
            </a:r>
            <a:r>
              <a:rPr sz="2400" spc="-15" dirty="0">
                <a:solidFill>
                  <a:srgbClr val="003366"/>
                </a:solidFill>
                <a:latin typeface="黑体"/>
                <a:cs typeface="黑体"/>
              </a:rPr>
              <a:t>操</a:t>
            </a:r>
            <a:r>
              <a:rPr sz="2400" dirty="0">
                <a:solidFill>
                  <a:srgbClr val="003366"/>
                </a:solidFill>
                <a:latin typeface="黑体"/>
                <a:cs typeface="黑体"/>
              </a:rPr>
              <a:t>作平</a:t>
            </a:r>
            <a:r>
              <a:rPr sz="2400" spc="-15" dirty="0">
                <a:solidFill>
                  <a:srgbClr val="003366"/>
                </a:solidFill>
                <a:latin typeface="黑体"/>
                <a:cs typeface="黑体"/>
              </a:rPr>
              <a:t>台</a:t>
            </a:r>
            <a:r>
              <a:rPr sz="2400" dirty="0">
                <a:solidFill>
                  <a:srgbClr val="003366"/>
                </a:solidFill>
                <a:latin typeface="黑体"/>
                <a:cs typeface="黑体"/>
              </a:rPr>
              <a:t>？</a:t>
            </a:r>
            <a:endParaRPr sz="2400" dirty="0">
              <a:latin typeface="黑体"/>
              <a:cs typeface="黑体"/>
            </a:endParaRPr>
          </a:p>
          <a:p>
            <a:pPr marL="687705" indent="-6750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3366"/>
                </a:solidFill>
                <a:latin typeface="黑体"/>
                <a:cs typeface="黑体"/>
              </a:rPr>
              <a:t>深度整和需要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L4/L5/L6</a:t>
            </a:r>
            <a:r>
              <a:rPr sz="2400" dirty="0">
                <a:solidFill>
                  <a:srgbClr val="003366"/>
                </a:solidFill>
                <a:latin typeface="黑体"/>
                <a:cs typeface="黑体"/>
              </a:rPr>
              <a:t>构建</a:t>
            </a:r>
            <a:r>
              <a:rPr sz="2400" spc="-15" dirty="0">
                <a:solidFill>
                  <a:srgbClr val="003366"/>
                </a:solidFill>
                <a:latin typeface="黑体"/>
                <a:cs typeface="黑体"/>
              </a:rPr>
              <a:t>互</a:t>
            </a:r>
            <a:r>
              <a:rPr sz="2400" dirty="0">
                <a:solidFill>
                  <a:srgbClr val="003366"/>
                </a:solidFill>
                <a:latin typeface="黑体"/>
                <a:cs typeface="黑体"/>
              </a:rPr>
              <a:t>操作</a:t>
            </a:r>
            <a:r>
              <a:rPr sz="2400" spc="-15" dirty="0">
                <a:solidFill>
                  <a:srgbClr val="003366"/>
                </a:solidFill>
                <a:latin typeface="黑体"/>
                <a:cs typeface="黑体"/>
              </a:rPr>
              <a:t>平</a:t>
            </a:r>
            <a:r>
              <a:rPr sz="2400" dirty="0">
                <a:solidFill>
                  <a:srgbClr val="003366"/>
                </a:solidFill>
                <a:latin typeface="黑体"/>
                <a:cs typeface="黑体"/>
              </a:rPr>
              <a:t>台；</a:t>
            </a:r>
            <a:endParaRPr sz="2400" dirty="0">
              <a:latin typeface="黑体"/>
              <a:cs typeface="黑体"/>
            </a:endParaRPr>
          </a:p>
          <a:p>
            <a:pPr marL="687705" indent="-67500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3366"/>
                </a:solidFill>
                <a:latin typeface="黑体"/>
                <a:cs typeface="黑体"/>
              </a:rPr>
              <a:t>互操作平台支持“多对</a:t>
            </a:r>
            <a:r>
              <a:rPr sz="2400" spc="-15" dirty="0">
                <a:solidFill>
                  <a:srgbClr val="003366"/>
                </a:solidFill>
                <a:latin typeface="黑体"/>
                <a:cs typeface="黑体"/>
              </a:rPr>
              <a:t>多</a:t>
            </a:r>
            <a:r>
              <a:rPr sz="2400" dirty="0">
                <a:solidFill>
                  <a:srgbClr val="003366"/>
                </a:solidFill>
                <a:latin typeface="黑体"/>
                <a:cs typeface="黑体"/>
              </a:rPr>
              <a:t>”、</a:t>
            </a:r>
            <a:r>
              <a:rPr sz="2400" spc="-15" dirty="0">
                <a:solidFill>
                  <a:srgbClr val="003366"/>
                </a:solidFill>
                <a:latin typeface="黑体"/>
                <a:cs typeface="黑体"/>
              </a:rPr>
              <a:t>去</a:t>
            </a:r>
            <a:r>
              <a:rPr sz="2400" dirty="0">
                <a:solidFill>
                  <a:srgbClr val="003366"/>
                </a:solidFill>
                <a:latin typeface="黑体"/>
                <a:cs typeface="黑体"/>
              </a:rPr>
              <a:t>中心</a:t>
            </a:r>
            <a:r>
              <a:rPr sz="2400" spc="-15" dirty="0">
                <a:solidFill>
                  <a:srgbClr val="003366"/>
                </a:solidFill>
                <a:latin typeface="黑体"/>
                <a:cs typeface="黑体"/>
              </a:rPr>
              <a:t>化</a:t>
            </a:r>
            <a:r>
              <a:rPr sz="2400" dirty="0">
                <a:solidFill>
                  <a:srgbClr val="003366"/>
                </a:solidFill>
                <a:latin typeface="黑体"/>
                <a:cs typeface="黑体"/>
              </a:rPr>
              <a:t>；</a:t>
            </a:r>
            <a:endParaRPr sz="2400" dirty="0">
              <a:latin typeface="黑体"/>
              <a:cs typeface="黑体"/>
            </a:endParaRPr>
          </a:p>
          <a:p>
            <a:pPr marL="687705" indent="-6750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3366"/>
                </a:solidFill>
                <a:latin typeface="黑体"/>
                <a:cs typeface="黑体"/>
              </a:rPr>
              <a:t>互操作平台同时界定各</a:t>
            </a:r>
            <a:r>
              <a:rPr sz="2400" spc="-15" dirty="0">
                <a:solidFill>
                  <a:srgbClr val="003366"/>
                </a:solidFill>
                <a:latin typeface="黑体"/>
                <a:cs typeface="黑体"/>
              </a:rPr>
              <a:t>系</a:t>
            </a:r>
            <a:r>
              <a:rPr sz="2400" dirty="0">
                <a:solidFill>
                  <a:srgbClr val="003366"/>
                </a:solidFill>
                <a:latin typeface="黑体"/>
                <a:cs typeface="黑体"/>
              </a:rPr>
              <a:t>统的</a:t>
            </a:r>
            <a:r>
              <a:rPr sz="2400" spc="-15" dirty="0">
                <a:solidFill>
                  <a:srgbClr val="003366"/>
                </a:solidFill>
                <a:latin typeface="黑体"/>
                <a:cs typeface="黑体"/>
              </a:rPr>
              <a:t>独</a:t>
            </a:r>
            <a:r>
              <a:rPr sz="2400" dirty="0">
                <a:solidFill>
                  <a:srgbClr val="003366"/>
                </a:solidFill>
                <a:latin typeface="黑体"/>
                <a:cs typeface="黑体"/>
              </a:rPr>
              <a:t>立性；</a:t>
            </a:r>
            <a:endParaRPr sz="2400" dirty="0">
              <a:latin typeface="黑体"/>
              <a:cs typeface="黑体"/>
            </a:endParaRPr>
          </a:p>
          <a:p>
            <a:pPr marL="687705" marR="96520" indent="-675005">
              <a:lnSpc>
                <a:spcPct val="12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3366"/>
                </a:solidFill>
                <a:latin typeface="黑体"/>
                <a:cs typeface="黑体"/>
              </a:rPr>
              <a:t>互操作平台不仅接收数</a:t>
            </a:r>
            <a:r>
              <a:rPr sz="2400" spc="-15" dirty="0">
                <a:solidFill>
                  <a:srgbClr val="003366"/>
                </a:solidFill>
                <a:latin typeface="黑体"/>
                <a:cs typeface="黑体"/>
              </a:rPr>
              <a:t>据</a:t>
            </a:r>
            <a:r>
              <a:rPr sz="2400" dirty="0">
                <a:solidFill>
                  <a:srgbClr val="003366"/>
                </a:solidFill>
                <a:latin typeface="黑体"/>
                <a:cs typeface="黑体"/>
              </a:rPr>
              <a:t>、更</a:t>
            </a:r>
            <a:r>
              <a:rPr sz="2400" spc="-15" dirty="0">
                <a:solidFill>
                  <a:srgbClr val="003366"/>
                </a:solidFill>
                <a:latin typeface="黑体"/>
                <a:cs typeface="黑体"/>
              </a:rPr>
              <a:t>能</a:t>
            </a:r>
            <a:r>
              <a:rPr sz="2400" dirty="0">
                <a:solidFill>
                  <a:srgbClr val="003366"/>
                </a:solidFill>
                <a:latin typeface="黑体"/>
                <a:cs typeface="黑体"/>
              </a:rPr>
              <a:t>处理</a:t>
            </a:r>
            <a:r>
              <a:rPr sz="2400" spc="-15" dirty="0">
                <a:solidFill>
                  <a:srgbClr val="003366"/>
                </a:solidFill>
                <a:latin typeface="黑体"/>
                <a:cs typeface="黑体"/>
              </a:rPr>
              <a:t>数</a:t>
            </a:r>
            <a:r>
              <a:rPr sz="2400" dirty="0">
                <a:solidFill>
                  <a:srgbClr val="003366"/>
                </a:solidFill>
                <a:latin typeface="黑体"/>
                <a:cs typeface="黑体"/>
              </a:rPr>
              <a:t>据 支持“自动化互操作”；</a:t>
            </a:r>
            <a:endParaRPr sz="2400" dirty="0">
              <a:latin typeface="黑体"/>
              <a:cs typeface="黑体"/>
            </a:endParaRPr>
          </a:p>
          <a:p>
            <a:pPr marL="687705" indent="-6750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3366"/>
                </a:solidFill>
                <a:latin typeface="黑体"/>
                <a:cs typeface="黑体"/>
              </a:rPr>
              <a:t>面向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EMR</a:t>
            </a:r>
            <a:r>
              <a:rPr sz="2400" dirty="0">
                <a:solidFill>
                  <a:srgbClr val="003366"/>
                </a:solidFill>
                <a:latin typeface="黑体"/>
                <a:cs typeface="黑体"/>
              </a:rPr>
              <a:t>的区域互操作平</a:t>
            </a:r>
            <a:r>
              <a:rPr sz="2400" spc="-15" dirty="0">
                <a:solidFill>
                  <a:srgbClr val="003366"/>
                </a:solidFill>
                <a:latin typeface="黑体"/>
                <a:cs typeface="黑体"/>
              </a:rPr>
              <a:t>台</a:t>
            </a:r>
            <a:r>
              <a:rPr sz="2400" dirty="0">
                <a:solidFill>
                  <a:srgbClr val="003366"/>
                </a:solidFill>
                <a:latin typeface="黑体"/>
                <a:cs typeface="黑体"/>
              </a:rPr>
              <a:t>，挑</a:t>
            </a:r>
            <a:r>
              <a:rPr sz="2400" spc="-15" dirty="0">
                <a:solidFill>
                  <a:srgbClr val="003366"/>
                </a:solidFill>
                <a:latin typeface="黑体"/>
                <a:cs typeface="黑体"/>
              </a:rPr>
              <a:t>战</a:t>
            </a:r>
            <a:r>
              <a:rPr sz="2400" dirty="0">
                <a:solidFill>
                  <a:srgbClr val="003366"/>
                </a:solidFill>
                <a:latin typeface="黑体"/>
                <a:cs typeface="黑体"/>
              </a:rPr>
              <a:t>巨大；</a:t>
            </a:r>
            <a:endParaRPr sz="2400" dirty="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887" y="746582"/>
            <a:ext cx="4771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00000"/>
                </a:solidFill>
                <a:latin typeface="Arial"/>
                <a:cs typeface="Arial"/>
              </a:rPr>
              <a:t>FHIR</a:t>
            </a:r>
            <a:r>
              <a:rPr sz="4000" spc="-20" dirty="0">
                <a:solidFill>
                  <a:srgbClr val="000000"/>
                </a:solidFill>
                <a:latin typeface="宋体"/>
                <a:cs typeface="宋体"/>
              </a:rPr>
              <a:t>所支持的互操作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883156"/>
            <a:ext cx="7825740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6985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FHIR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不仅是信息交互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的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标准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、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更重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要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的是 信息内容的标准；</a:t>
            </a:r>
            <a:endParaRPr sz="3200">
              <a:latin typeface="黑体"/>
              <a:cs typeface="黑体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FHIR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的信息内容数据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结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构单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元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叫“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资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源”</a:t>
            </a:r>
            <a:endParaRPr sz="3200">
              <a:latin typeface="黑体"/>
              <a:cs typeface="黑体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分层结构化、可组合化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，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使</a:t>
            </a:r>
            <a:r>
              <a:rPr sz="3200" spc="0" dirty="0">
                <a:solidFill>
                  <a:srgbClr val="003366"/>
                </a:solidFill>
                <a:latin typeface="黑体"/>
                <a:cs typeface="黑体"/>
              </a:rPr>
              <a:t>得</a:t>
            </a:r>
            <a:r>
              <a:rPr sz="3200" spc="-20" dirty="0">
                <a:solidFill>
                  <a:srgbClr val="003366"/>
                </a:solidFill>
                <a:latin typeface="Arial"/>
                <a:cs typeface="Arial"/>
              </a:rPr>
              <a:t>F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HIR</a:t>
            </a:r>
            <a:r>
              <a:rPr sz="3200" spc="-10" dirty="0">
                <a:solidFill>
                  <a:srgbClr val="003366"/>
                </a:solidFill>
                <a:latin typeface="黑体"/>
                <a:cs typeface="黑体"/>
              </a:rPr>
              <a:t>可</a:t>
            </a:r>
            <a:r>
              <a:rPr sz="3200" spc="0" dirty="0">
                <a:solidFill>
                  <a:srgbClr val="003366"/>
                </a:solidFill>
                <a:latin typeface="黑体"/>
                <a:cs typeface="黑体"/>
              </a:rPr>
              <a:t>以支</a:t>
            </a:r>
            <a:endParaRPr sz="3200">
              <a:latin typeface="黑体"/>
              <a:cs typeface="黑体"/>
            </a:endParaRPr>
          </a:p>
          <a:p>
            <a:pPr marL="354965">
              <a:lnSpc>
                <a:spcPct val="100000"/>
              </a:lnSpc>
            </a:pP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持顶级互操作</a:t>
            </a:r>
            <a:r>
              <a:rPr sz="3200" spc="-5" dirty="0">
                <a:solidFill>
                  <a:srgbClr val="003366"/>
                </a:solidFill>
                <a:latin typeface="黑体"/>
                <a:cs typeface="黑体"/>
              </a:rPr>
              <a:t>：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L6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概念互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操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作。</a:t>
            </a:r>
            <a:endParaRPr sz="32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887" y="746582"/>
            <a:ext cx="66440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000000"/>
                </a:solidFill>
                <a:latin typeface="宋体"/>
                <a:cs typeface="宋体"/>
              </a:rPr>
              <a:t>互操作与大数据（数据</a:t>
            </a:r>
            <a:r>
              <a:rPr sz="4000" spc="-10" dirty="0">
                <a:solidFill>
                  <a:srgbClr val="000000"/>
                </a:solidFill>
                <a:latin typeface="宋体"/>
                <a:cs typeface="宋体"/>
              </a:rPr>
              <a:t>中</a:t>
            </a:r>
            <a:r>
              <a:rPr sz="4000" spc="-20" dirty="0">
                <a:solidFill>
                  <a:srgbClr val="000000"/>
                </a:solidFill>
                <a:latin typeface="宋体"/>
                <a:cs typeface="宋体"/>
              </a:rPr>
              <a:t>心）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785975"/>
            <a:ext cx="7687945" cy="353758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数据中心建设不应该是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目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的，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使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用是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目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的</a:t>
            </a:r>
            <a:endParaRPr sz="3200">
              <a:latin typeface="黑体"/>
              <a:cs typeface="黑体"/>
            </a:endParaRPr>
          </a:p>
          <a:p>
            <a:pPr marL="349250" marR="5080" indent="-336550">
              <a:lnSpc>
                <a:spcPct val="12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数据汇总重要，但更重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要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的是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规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划设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计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好  “数据模型”来汇总数据。</a:t>
            </a:r>
            <a:endParaRPr sz="3200">
              <a:latin typeface="黑体"/>
              <a:cs typeface="黑体"/>
            </a:endParaRPr>
          </a:p>
          <a:p>
            <a:pPr marL="349250" indent="-33655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“数据模型”是数据互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操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作的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基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础条件</a:t>
            </a:r>
            <a:endParaRPr sz="3200">
              <a:latin typeface="黑体"/>
              <a:cs typeface="黑体"/>
            </a:endParaRPr>
          </a:p>
          <a:p>
            <a:pPr marL="349250" marR="410845" indent="-336550">
              <a:lnSpc>
                <a:spcPct val="12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基于本体</a:t>
            </a:r>
            <a:r>
              <a:rPr sz="3200" spc="-5" dirty="0">
                <a:solidFill>
                  <a:srgbClr val="003366"/>
                </a:solidFill>
                <a:latin typeface="黑体"/>
                <a:cs typeface="黑体"/>
              </a:rPr>
              <a:t>（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Ontology</a:t>
            </a:r>
            <a:r>
              <a:rPr sz="3200" spc="-5" dirty="0">
                <a:solidFill>
                  <a:srgbClr val="003366"/>
                </a:solidFill>
                <a:latin typeface="黑体"/>
                <a:cs typeface="黑体"/>
              </a:rPr>
              <a:t>）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的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数据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模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型，是 区域级别数据互操作的基础</a:t>
            </a:r>
            <a:endParaRPr sz="32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82" y="746582"/>
            <a:ext cx="7666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0000"/>
                </a:solidFill>
                <a:latin typeface="宋体"/>
                <a:cs typeface="宋体"/>
              </a:rPr>
              <a:t>“互操作”适宜实践与创新</a:t>
            </a:r>
            <a:r>
              <a:rPr sz="4000" spc="-5" dirty="0">
                <a:solidFill>
                  <a:srgbClr val="000000"/>
                </a:solidFill>
                <a:latin typeface="宋体"/>
                <a:cs typeface="宋体"/>
              </a:rPr>
              <a:t>应</a:t>
            </a:r>
            <a:r>
              <a:rPr sz="4000" spc="-15" dirty="0">
                <a:solidFill>
                  <a:srgbClr val="000000"/>
                </a:solidFill>
                <a:latin typeface="宋体"/>
                <a:cs typeface="宋体"/>
              </a:rPr>
              <a:t>用：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785975"/>
            <a:ext cx="7773670" cy="451358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基于提高患者满意度：</a:t>
            </a:r>
            <a:endParaRPr sz="3200">
              <a:latin typeface="黑体"/>
              <a:cs typeface="黑体"/>
            </a:endParaRPr>
          </a:p>
          <a:p>
            <a:pPr marL="1251585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跨越临床和医技自动预约互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操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作平台</a:t>
            </a:r>
            <a:endParaRPr sz="3200">
              <a:latin typeface="黑体"/>
              <a:cs typeface="黑体"/>
            </a:endParaRPr>
          </a:p>
          <a:p>
            <a:pPr marL="354965" indent="-342265">
              <a:lnSpc>
                <a:spcPts val="3765"/>
              </a:lnSpc>
              <a:spcBef>
                <a:spcPts val="9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基于管理数据中心：服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务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管理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者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的互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操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作</a:t>
            </a:r>
            <a:endParaRPr sz="3200">
              <a:latin typeface="黑体"/>
              <a:cs typeface="黑体"/>
            </a:endParaRPr>
          </a:p>
          <a:p>
            <a:pPr marL="354965">
              <a:lnSpc>
                <a:spcPts val="3765"/>
              </a:lnSpc>
            </a:pP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平台</a:t>
            </a:r>
            <a:endParaRPr sz="3200">
              <a:latin typeface="黑体"/>
              <a:cs typeface="黑体"/>
            </a:endParaRPr>
          </a:p>
          <a:p>
            <a:pPr marL="354965" marR="90170" indent="-342265">
              <a:lnSpc>
                <a:spcPts val="3679"/>
              </a:lnSpc>
              <a:spcBef>
                <a:spcPts val="11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基于临床数据中心：服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务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医生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群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体的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互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操 作平台</a:t>
            </a:r>
            <a:endParaRPr sz="32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3366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三个互操作平台在福建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省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立医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院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成功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应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用</a:t>
            </a:r>
            <a:endParaRPr sz="32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887" y="746582"/>
            <a:ext cx="6925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sz="4000" spc="-15" dirty="0">
                <a:solidFill>
                  <a:srgbClr val="000000"/>
                </a:solidFill>
                <a:latin typeface="宋体"/>
                <a:cs typeface="宋体"/>
              </a:rPr>
              <a:t>，</a:t>
            </a:r>
            <a:r>
              <a:rPr sz="4000" spc="-20" dirty="0">
                <a:solidFill>
                  <a:srgbClr val="000000"/>
                </a:solidFill>
                <a:latin typeface="宋体"/>
                <a:cs typeface="宋体"/>
              </a:rPr>
              <a:t>医技自动预约互操</a:t>
            </a:r>
            <a:r>
              <a:rPr sz="4000" spc="-10" dirty="0">
                <a:solidFill>
                  <a:srgbClr val="000000"/>
                </a:solidFill>
                <a:latin typeface="宋体"/>
                <a:cs typeface="宋体"/>
              </a:rPr>
              <a:t>作</a:t>
            </a:r>
            <a:r>
              <a:rPr sz="4000" spc="-20" dirty="0">
                <a:solidFill>
                  <a:srgbClr val="000000"/>
                </a:solidFill>
                <a:latin typeface="宋体"/>
                <a:cs typeface="宋体"/>
              </a:rPr>
              <a:t>平台：</a:t>
            </a:r>
            <a:endParaRPr sz="4000" dirty="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0062" y="2071751"/>
            <a:ext cx="7787005" cy="3500754"/>
          </a:xfrm>
          <a:custGeom>
            <a:avLst/>
            <a:gdLst/>
            <a:ahLst/>
            <a:cxnLst/>
            <a:rect l="l" t="t" r="r" b="b"/>
            <a:pathLst>
              <a:path w="7787005" h="3500754">
                <a:moveTo>
                  <a:pt x="0" y="3500374"/>
                </a:moveTo>
                <a:lnTo>
                  <a:pt x="7786624" y="3500374"/>
                </a:lnTo>
                <a:lnTo>
                  <a:pt x="7786624" y="0"/>
                </a:lnTo>
                <a:lnTo>
                  <a:pt x="0" y="0"/>
                </a:lnTo>
                <a:lnTo>
                  <a:pt x="0" y="3500374"/>
                </a:lnTo>
                <a:close/>
              </a:path>
            </a:pathLst>
          </a:custGeom>
          <a:solidFill>
            <a:srgbClr val="181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0062" y="2071751"/>
            <a:ext cx="7787005" cy="3500754"/>
          </a:xfrm>
          <a:custGeom>
            <a:avLst/>
            <a:gdLst/>
            <a:ahLst/>
            <a:cxnLst/>
            <a:rect l="l" t="t" r="r" b="b"/>
            <a:pathLst>
              <a:path w="7787005" h="3500754">
                <a:moveTo>
                  <a:pt x="0" y="3500374"/>
                </a:moveTo>
                <a:lnTo>
                  <a:pt x="7786624" y="3500374"/>
                </a:lnTo>
                <a:lnTo>
                  <a:pt x="7786624" y="0"/>
                </a:lnTo>
                <a:lnTo>
                  <a:pt x="0" y="0"/>
                </a:lnTo>
                <a:lnTo>
                  <a:pt x="0" y="35003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98675" y="5089588"/>
            <a:ext cx="2428875" cy="36671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4426" y="5089588"/>
            <a:ext cx="2428875" cy="36671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33701" y="4494148"/>
            <a:ext cx="996950" cy="652780"/>
          </a:xfrm>
          <a:custGeom>
            <a:avLst/>
            <a:gdLst/>
            <a:ahLst/>
            <a:cxnLst/>
            <a:rect l="l" t="t" r="r" b="b"/>
            <a:pathLst>
              <a:path w="996950" h="652779">
                <a:moveTo>
                  <a:pt x="950213" y="450595"/>
                </a:moveTo>
                <a:lnTo>
                  <a:pt x="898674" y="447206"/>
                </a:lnTo>
                <a:lnTo>
                  <a:pt x="847932" y="441175"/>
                </a:lnTo>
                <a:lnTo>
                  <a:pt x="798058" y="432568"/>
                </a:lnTo>
                <a:lnTo>
                  <a:pt x="749118" y="421455"/>
                </a:lnTo>
                <a:lnTo>
                  <a:pt x="701180" y="407902"/>
                </a:lnTo>
                <a:lnTo>
                  <a:pt x="654314" y="391978"/>
                </a:lnTo>
                <a:lnTo>
                  <a:pt x="608586" y="373750"/>
                </a:lnTo>
                <a:lnTo>
                  <a:pt x="564066" y="353287"/>
                </a:lnTo>
                <a:lnTo>
                  <a:pt x="520820" y="330655"/>
                </a:lnTo>
                <a:lnTo>
                  <a:pt x="478918" y="305923"/>
                </a:lnTo>
                <a:lnTo>
                  <a:pt x="438427" y="279158"/>
                </a:lnTo>
                <a:lnTo>
                  <a:pt x="399416" y="250429"/>
                </a:lnTo>
                <a:lnTo>
                  <a:pt x="361952" y="219802"/>
                </a:lnTo>
                <a:lnTo>
                  <a:pt x="326104" y="187346"/>
                </a:lnTo>
                <a:lnTo>
                  <a:pt x="291939" y="153129"/>
                </a:lnTo>
                <a:lnTo>
                  <a:pt x="259527" y="117218"/>
                </a:lnTo>
                <a:lnTo>
                  <a:pt x="228934" y="79681"/>
                </a:lnTo>
                <a:lnTo>
                  <a:pt x="200230" y="40585"/>
                </a:lnTo>
                <a:lnTo>
                  <a:pt x="173481" y="0"/>
                </a:lnTo>
                <a:lnTo>
                  <a:pt x="136036" y="53891"/>
                </a:lnTo>
                <a:lnTo>
                  <a:pt x="116808" y="81565"/>
                </a:lnTo>
                <a:lnTo>
                  <a:pt x="109724" y="91761"/>
                </a:lnTo>
                <a:lnTo>
                  <a:pt x="108712" y="93218"/>
                </a:lnTo>
                <a:lnTo>
                  <a:pt x="45862" y="97770"/>
                </a:lnTo>
                <a:lnTo>
                  <a:pt x="13589" y="100107"/>
                </a:lnTo>
                <a:lnTo>
                  <a:pt x="1698" y="100968"/>
                </a:lnTo>
                <a:lnTo>
                  <a:pt x="0" y="101092"/>
                </a:lnTo>
                <a:lnTo>
                  <a:pt x="26532" y="142372"/>
                </a:lnTo>
                <a:lnTo>
                  <a:pt x="54775" y="182428"/>
                </a:lnTo>
                <a:lnTo>
                  <a:pt x="84676" y="221209"/>
                </a:lnTo>
                <a:lnTo>
                  <a:pt x="116183" y="258665"/>
                </a:lnTo>
                <a:lnTo>
                  <a:pt x="149244" y="294747"/>
                </a:lnTo>
                <a:lnTo>
                  <a:pt x="183806" y="329405"/>
                </a:lnTo>
                <a:lnTo>
                  <a:pt x="219816" y="362589"/>
                </a:lnTo>
                <a:lnTo>
                  <a:pt x="257222" y="394250"/>
                </a:lnTo>
                <a:lnTo>
                  <a:pt x="295972" y="424337"/>
                </a:lnTo>
                <a:lnTo>
                  <a:pt x="336014" y="452802"/>
                </a:lnTo>
                <a:lnTo>
                  <a:pt x="377294" y="479594"/>
                </a:lnTo>
                <a:lnTo>
                  <a:pt x="419761" y="504663"/>
                </a:lnTo>
                <a:lnTo>
                  <a:pt x="463362" y="527960"/>
                </a:lnTo>
                <a:lnTo>
                  <a:pt x="508045" y="549436"/>
                </a:lnTo>
                <a:lnTo>
                  <a:pt x="553757" y="569039"/>
                </a:lnTo>
                <a:lnTo>
                  <a:pt x="600445" y="586722"/>
                </a:lnTo>
                <a:lnTo>
                  <a:pt x="648058" y="602433"/>
                </a:lnTo>
                <a:lnTo>
                  <a:pt x="696543" y="616124"/>
                </a:lnTo>
                <a:lnTo>
                  <a:pt x="745848" y="627744"/>
                </a:lnTo>
                <a:lnTo>
                  <a:pt x="795920" y="637244"/>
                </a:lnTo>
                <a:lnTo>
                  <a:pt x="846706" y="644574"/>
                </a:lnTo>
                <a:lnTo>
                  <a:pt x="898155" y="649685"/>
                </a:lnTo>
                <a:lnTo>
                  <a:pt x="950213" y="652526"/>
                </a:lnTo>
                <a:lnTo>
                  <a:pt x="977233" y="595624"/>
                </a:lnTo>
                <a:lnTo>
                  <a:pt x="991108" y="566404"/>
                </a:lnTo>
                <a:lnTo>
                  <a:pt x="996219" y="555638"/>
                </a:lnTo>
                <a:lnTo>
                  <a:pt x="996950" y="554101"/>
                </a:lnTo>
                <a:lnTo>
                  <a:pt x="950213" y="450595"/>
                </a:lnTo>
                <a:close/>
              </a:path>
            </a:pathLst>
          </a:custGeom>
          <a:ln w="127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24176" y="2785998"/>
            <a:ext cx="952500" cy="643255"/>
          </a:xfrm>
          <a:custGeom>
            <a:avLst/>
            <a:gdLst/>
            <a:ahLst/>
            <a:cxnLst/>
            <a:rect l="l" t="t" r="r" b="b"/>
            <a:pathLst>
              <a:path w="952500" h="643254">
                <a:moveTo>
                  <a:pt x="175894" y="643001"/>
                </a:moveTo>
                <a:lnTo>
                  <a:pt x="203041" y="602953"/>
                </a:lnTo>
                <a:lnTo>
                  <a:pt x="232097" y="564389"/>
                </a:lnTo>
                <a:lnTo>
                  <a:pt x="262995" y="527378"/>
                </a:lnTo>
                <a:lnTo>
                  <a:pt x="295668" y="491985"/>
                </a:lnTo>
                <a:lnTo>
                  <a:pt x="330047" y="458279"/>
                </a:lnTo>
                <a:lnTo>
                  <a:pt x="366064" y="426328"/>
                </a:lnTo>
                <a:lnTo>
                  <a:pt x="403652" y="396200"/>
                </a:lnTo>
                <a:lnTo>
                  <a:pt x="442742" y="367961"/>
                </a:lnTo>
                <a:lnTo>
                  <a:pt x="483267" y="341680"/>
                </a:lnTo>
                <a:lnTo>
                  <a:pt x="525159" y="317424"/>
                </a:lnTo>
                <a:lnTo>
                  <a:pt x="568350" y="295261"/>
                </a:lnTo>
                <a:lnTo>
                  <a:pt x="612773" y="275259"/>
                </a:lnTo>
                <a:lnTo>
                  <a:pt x="658358" y="257485"/>
                </a:lnTo>
                <a:lnTo>
                  <a:pt x="705039" y="242006"/>
                </a:lnTo>
                <a:lnTo>
                  <a:pt x="752748" y="228892"/>
                </a:lnTo>
                <a:lnTo>
                  <a:pt x="801416" y="218208"/>
                </a:lnTo>
                <a:lnTo>
                  <a:pt x="850976" y="210024"/>
                </a:lnTo>
                <a:lnTo>
                  <a:pt x="901360" y="204405"/>
                </a:lnTo>
                <a:lnTo>
                  <a:pt x="952500" y="201422"/>
                </a:lnTo>
                <a:lnTo>
                  <a:pt x="925554" y="143198"/>
                </a:lnTo>
                <a:lnTo>
                  <a:pt x="911717" y="113299"/>
                </a:lnTo>
                <a:lnTo>
                  <a:pt x="906619" y="102284"/>
                </a:lnTo>
                <a:lnTo>
                  <a:pt x="905890" y="100711"/>
                </a:lnTo>
                <a:lnTo>
                  <a:pt x="932836" y="42487"/>
                </a:lnTo>
                <a:lnTo>
                  <a:pt x="946673" y="12588"/>
                </a:lnTo>
                <a:lnTo>
                  <a:pt x="951771" y="1573"/>
                </a:lnTo>
                <a:lnTo>
                  <a:pt x="952500" y="0"/>
                </a:lnTo>
                <a:lnTo>
                  <a:pt x="900139" y="2506"/>
                </a:lnTo>
                <a:lnTo>
                  <a:pt x="848444" y="7276"/>
                </a:lnTo>
                <a:lnTo>
                  <a:pt x="797460" y="14261"/>
                </a:lnTo>
                <a:lnTo>
                  <a:pt x="747237" y="23413"/>
                </a:lnTo>
                <a:lnTo>
                  <a:pt x="697819" y="34684"/>
                </a:lnTo>
                <a:lnTo>
                  <a:pt x="649256" y="48026"/>
                </a:lnTo>
                <a:lnTo>
                  <a:pt x="601594" y="63390"/>
                </a:lnTo>
                <a:lnTo>
                  <a:pt x="554879" y="80728"/>
                </a:lnTo>
                <a:lnTo>
                  <a:pt x="509160" y="99991"/>
                </a:lnTo>
                <a:lnTo>
                  <a:pt x="464483" y="121132"/>
                </a:lnTo>
                <a:lnTo>
                  <a:pt x="420896" y="144101"/>
                </a:lnTo>
                <a:lnTo>
                  <a:pt x="378445" y="168852"/>
                </a:lnTo>
                <a:lnTo>
                  <a:pt x="337179" y="195335"/>
                </a:lnTo>
                <a:lnTo>
                  <a:pt x="297143" y="223502"/>
                </a:lnTo>
                <a:lnTo>
                  <a:pt x="258386" y="253305"/>
                </a:lnTo>
                <a:lnTo>
                  <a:pt x="220953" y="284696"/>
                </a:lnTo>
                <a:lnTo>
                  <a:pt x="184894" y="317626"/>
                </a:lnTo>
                <a:lnTo>
                  <a:pt x="150254" y="352048"/>
                </a:lnTo>
                <a:lnTo>
                  <a:pt x="117081" y="387912"/>
                </a:lnTo>
                <a:lnTo>
                  <a:pt x="85422" y="425170"/>
                </a:lnTo>
                <a:lnTo>
                  <a:pt x="55324" y="463775"/>
                </a:lnTo>
                <a:lnTo>
                  <a:pt x="26834" y="503677"/>
                </a:lnTo>
                <a:lnTo>
                  <a:pt x="0" y="544829"/>
                </a:lnTo>
                <a:lnTo>
                  <a:pt x="37371" y="595637"/>
                </a:lnTo>
                <a:lnTo>
                  <a:pt x="56562" y="621728"/>
                </a:lnTo>
                <a:lnTo>
                  <a:pt x="63632" y="631340"/>
                </a:lnTo>
                <a:lnTo>
                  <a:pt x="64643" y="632713"/>
                </a:lnTo>
                <a:lnTo>
                  <a:pt x="175894" y="643001"/>
                </a:lnTo>
                <a:close/>
              </a:path>
            </a:pathLst>
          </a:custGeom>
          <a:ln w="127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90900" y="2785998"/>
            <a:ext cx="995680" cy="654685"/>
          </a:xfrm>
          <a:custGeom>
            <a:avLst/>
            <a:gdLst/>
            <a:ahLst/>
            <a:cxnLst/>
            <a:rect l="l" t="t" r="r" b="b"/>
            <a:pathLst>
              <a:path w="995679" h="654685">
                <a:moveTo>
                  <a:pt x="49149" y="201675"/>
                </a:moveTo>
                <a:lnTo>
                  <a:pt x="100228" y="205063"/>
                </a:lnTo>
                <a:lnTo>
                  <a:pt x="150549" y="211091"/>
                </a:lnTo>
                <a:lnTo>
                  <a:pt x="200042" y="219694"/>
                </a:lnTo>
                <a:lnTo>
                  <a:pt x="248637" y="230807"/>
                </a:lnTo>
                <a:lnTo>
                  <a:pt x="296264" y="244365"/>
                </a:lnTo>
                <a:lnTo>
                  <a:pt x="342853" y="260301"/>
                </a:lnTo>
                <a:lnTo>
                  <a:pt x="388333" y="278551"/>
                </a:lnTo>
                <a:lnTo>
                  <a:pt x="432636" y="299048"/>
                </a:lnTo>
                <a:lnTo>
                  <a:pt x="475691" y="321728"/>
                </a:lnTo>
                <a:lnTo>
                  <a:pt x="517427" y="346526"/>
                </a:lnTo>
                <a:lnTo>
                  <a:pt x="557776" y="373375"/>
                </a:lnTo>
                <a:lnTo>
                  <a:pt x="596667" y="402210"/>
                </a:lnTo>
                <a:lnTo>
                  <a:pt x="634029" y="432966"/>
                </a:lnTo>
                <a:lnTo>
                  <a:pt x="669794" y="465578"/>
                </a:lnTo>
                <a:lnTo>
                  <a:pt x="703891" y="499980"/>
                </a:lnTo>
                <a:lnTo>
                  <a:pt x="736249" y="536106"/>
                </a:lnTo>
                <a:lnTo>
                  <a:pt x="766800" y="573891"/>
                </a:lnTo>
                <a:lnTo>
                  <a:pt x="795473" y="613269"/>
                </a:lnTo>
                <a:lnTo>
                  <a:pt x="822198" y="654176"/>
                </a:lnTo>
                <a:lnTo>
                  <a:pt x="859569" y="598816"/>
                </a:lnTo>
                <a:lnTo>
                  <a:pt x="878760" y="570388"/>
                </a:lnTo>
                <a:lnTo>
                  <a:pt x="885830" y="559915"/>
                </a:lnTo>
                <a:lnTo>
                  <a:pt x="886840" y="558418"/>
                </a:lnTo>
                <a:lnTo>
                  <a:pt x="949616" y="553940"/>
                </a:lnTo>
                <a:lnTo>
                  <a:pt x="981852" y="551640"/>
                </a:lnTo>
                <a:lnTo>
                  <a:pt x="993729" y="550793"/>
                </a:lnTo>
                <a:lnTo>
                  <a:pt x="995426" y="550672"/>
                </a:lnTo>
                <a:lnTo>
                  <a:pt x="968913" y="509139"/>
                </a:lnTo>
                <a:lnTo>
                  <a:pt x="940694" y="468857"/>
                </a:lnTo>
                <a:lnTo>
                  <a:pt x="910823" y="429876"/>
                </a:lnTo>
                <a:lnTo>
                  <a:pt x="879351" y="392245"/>
                </a:lnTo>
                <a:lnTo>
                  <a:pt x="846329" y="356015"/>
                </a:lnTo>
                <a:lnTo>
                  <a:pt x="811811" y="321234"/>
                </a:lnTo>
                <a:lnTo>
                  <a:pt x="775848" y="287954"/>
                </a:lnTo>
                <a:lnTo>
                  <a:pt x="738493" y="256222"/>
                </a:lnTo>
                <a:lnTo>
                  <a:pt x="699797" y="226090"/>
                </a:lnTo>
                <a:lnTo>
                  <a:pt x="659813" y="197607"/>
                </a:lnTo>
                <a:lnTo>
                  <a:pt x="618592" y="170823"/>
                </a:lnTo>
                <a:lnTo>
                  <a:pt x="576187" y="145786"/>
                </a:lnTo>
                <a:lnTo>
                  <a:pt x="532650" y="122548"/>
                </a:lnTo>
                <a:lnTo>
                  <a:pt x="488034" y="101158"/>
                </a:lnTo>
                <a:lnTo>
                  <a:pt x="442389" y="81665"/>
                </a:lnTo>
                <a:lnTo>
                  <a:pt x="395769" y="64119"/>
                </a:lnTo>
                <a:lnTo>
                  <a:pt x="348224" y="48570"/>
                </a:lnTo>
                <a:lnTo>
                  <a:pt x="299809" y="35068"/>
                </a:lnTo>
                <a:lnTo>
                  <a:pt x="250574" y="23663"/>
                </a:lnTo>
                <a:lnTo>
                  <a:pt x="200571" y="14404"/>
                </a:lnTo>
                <a:lnTo>
                  <a:pt x="149854" y="7340"/>
                </a:lnTo>
                <a:lnTo>
                  <a:pt x="98473" y="2522"/>
                </a:lnTo>
                <a:lnTo>
                  <a:pt x="46482" y="0"/>
                </a:lnTo>
                <a:lnTo>
                  <a:pt x="19609" y="58296"/>
                </a:lnTo>
                <a:lnTo>
                  <a:pt x="5810" y="88233"/>
                </a:lnTo>
                <a:lnTo>
                  <a:pt x="726" y="99262"/>
                </a:lnTo>
                <a:lnTo>
                  <a:pt x="0" y="100837"/>
                </a:lnTo>
                <a:lnTo>
                  <a:pt x="49149" y="201675"/>
                </a:lnTo>
                <a:close/>
              </a:path>
            </a:pathLst>
          </a:custGeom>
          <a:ln w="127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3676" y="3414776"/>
            <a:ext cx="314325" cy="1100455"/>
          </a:xfrm>
          <a:custGeom>
            <a:avLst/>
            <a:gdLst/>
            <a:ahLst/>
            <a:cxnLst/>
            <a:rect l="l" t="t" r="r" b="b"/>
            <a:pathLst>
              <a:path w="314325" h="1100454">
                <a:moveTo>
                  <a:pt x="309118" y="996569"/>
                </a:moveTo>
                <a:lnTo>
                  <a:pt x="287077" y="951797"/>
                </a:lnTo>
                <a:lnTo>
                  <a:pt x="267395" y="905607"/>
                </a:lnTo>
                <a:lnTo>
                  <a:pt x="250133" y="858101"/>
                </a:lnTo>
                <a:lnTo>
                  <a:pt x="235355" y="809385"/>
                </a:lnTo>
                <a:lnTo>
                  <a:pt x="223123" y="759563"/>
                </a:lnTo>
                <a:lnTo>
                  <a:pt x="213501" y="708739"/>
                </a:lnTo>
                <a:lnTo>
                  <a:pt x="206550" y="657019"/>
                </a:lnTo>
                <a:lnTo>
                  <a:pt x="202333" y="604507"/>
                </a:lnTo>
                <a:lnTo>
                  <a:pt x="200913" y="551307"/>
                </a:lnTo>
                <a:lnTo>
                  <a:pt x="202424" y="497342"/>
                </a:lnTo>
                <a:lnTo>
                  <a:pt x="206899" y="444205"/>
                </a:lnTo>
                <a:lnTo>
                  <a:pt x="214258" y="391959"/>
                </a:lnTo>
                <a:lnTo>
                  <a:pt x="224417" y="340670"/>
                </a:lnTo>
                <a:lnTo>
                  <a:pt x="237293" y="290402"/>
                </a:lnTo>
                <a:lnTo>
                  <a:pt x="252805" y="241220"/>
                </a:lnTo>
                <a:lnTo>
                  <a:pt x="270869" y="193188"/>
                </a:lnTo>
                <a:lnTo>
                  <a:pt x="291403" y="146373"/>
                </a:lnTo>
                <a:lnTo>
                  <a:pt x="314325" y="100837"/>
                </a:lnTo>
                <a:lnTo>
                  <a:pt x="250227" y="94890"/>
                </a:lnTo>
                <a:lnTo>
                  <a:pt x="217312" y="91836"/>
                </a:lnTo>
                <a:lnTo>
                  <a:pt x="205186" y="90711"/>
                </a:lnTo>
                <a:lnTo>
                  <a:pt x="203454" y="90550"/>
                </a:lnTo>
                <a:lnTo>
                  <a:pt x="166229" y="38201"/>
                </a:lnTo>
                <a:lnTo>
                  <a:pt x="147113" y="11318"/>
                </a:lnTo>
                <a:lnTo>
                  <a:pt x="140071" y="1414"/>
                </a:lnTo>
                <a:lnTo>
                  <a:pt x="115502" y="45673"/>
                </a:lnTo>
                <a:lnTo>
                  <a:pt x="94020" y="92338"/>
                </a:lnTo>
                <a:lnTo>
                  <a:pt x="74654" y="139962"/>
                </a:lnTo>
                <a:lnTo>
                  <a:pt x="57437" y="188508"/>
                </a:lnTo>
                <a:lnTo>
                  <a:pt x="42405" y="237944"/>
                </a:lnTo>
                <a:lnTo>
                  <a:pt x="29591" y="288235"/>
                </a:lnTo>
                <a:lnTo>
                  <a:pt x="19029" y="339346"/>
                </a:lnTo>
                <a:lnTo>
                  <a:pt x="10755" y="391243"/>
                </a:lnTo>
                <a:lnTo>
                  <a:pt x="4803" y="443891"/>
                </a:lnTo>
                <a:lnTo>
                  <a:pt x="1206" y="497257"/>
                </a:lnTo>
                <a:lnTo>
                  <a:pt x="0" y="551307"/>
                </a:lnTo>
                <a:lnTo>
                  <a:pt x="1204" y="605325"/>
                </a:lnTo>
                <a:lnTo>
                  <a:pt x="4788" y="658660"/>
                </a:lnTo>
                <a:lnTo>
                  <a:pt x="10704" y="711264"/>
                </a:lnTo>
                <a:lnTo>
                  <a:pt x="18907" y="763089"/>
                </a:lnTo>
                <a:lnTo>
                  <a:pt x="29352" y="814088"/>
                </a:lnTo>
                <a:lnTo>
                  <a:pt x="41993" y="864214"/>
                </a:lnTo>
                <a:lnTo>
                  <a:pt x="56783" y="913418"/>
                </a:lnTo>
                <a:lnTo>
                  <a:pt x="73677" y="961654"/>
                </a:lnTo>
                <a:lnTo>
                  <a:pt x="92629" y="1008873"/>
                </a:lnTo>
                <a:lnTo>
                  <a:pt x="113593" y="1055029"/>
                </a:lnTo>
                <a:lnTo>
                  <a:pt x="136525" y="1100074"/>
                </a:lnTo>
                <a:lnTo>
                  <a:pt x="199080" y="1094053"/>
                </a:lnTo>
                <a:lnTo>
                  <a:pt x="231203" y="1090961"/>
                </a:lnTo>
                <a:lnTo>
                  <a:pt x="243038" y="1089822"/>
                </a:lnTo>
                <a:lnTo>
                  <a:pt x="244729" y="1089660"/>
                </a:lnTo>
                <a:lnTo>
                  <a:pt x="309118" y="996569"/>
                </a:lnTo>
                <a:close/>
              </a:path>
            </a:pathLst>
          </a:custGeom>
          <a:ln w="127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6851" y="4502150"/>
            <a:ext cx="949325" cy="644525"/>
          </a:xfrm>
          <a:custGeom>
            <a:avLst/>
            <a:gdLst/>
            <a:ahLst/>
            <a:cxnLst/>
            <a:rect l="l" t="t" r="r" b="b"/>
            <a:pathLst>
              <a:path w="949325" h="644525">
                <a:moveTo>
                  <a:pt x="773302" y="0"/>
                </a:moveTo>
                <a:lnTo>
                  <a:pt x="746577" y="40146"/>
                </a:lnTo>
                <a:lnTo>
                  <a:pt x="717901" y="78806"/>
                </a:lnTo>
                <a:lnTo>
                  <a:pt x="687345" y="115912"/>
                </a:lnTo>
                <a:lnTo>
                  <a:pt x="654980" y="151394"/>
                </a:lnTo>
                <a:lnTo>
                  <a:pt x="620875" y="185186"/>
                </a:lnTo>
                <a:lnTo>
                  <a:pt x="585100" y="217219"/>
                </a:lnTo>
                <a:lnTo>
                  <a:pt x="547726" y="247425"/>
                </a:lnTo>
                <a:lnTo>
                  <a:pt x="508823" y="275736"/>
                </a:lnTo>
                <a:lnTo>
                  <a:pt x="468460" y="302083"/>
                </a:lnTo>
                <a:lnTo>
                  <a:pt x="426709" y="326399"/>
                </a:lnTo>
                <a:lnTo>
                  <a:pt x="383638" y="348615"/>
                </a:lnTo>
                <a:lnTo>
                  <a:pt x="339318" y="368664"/>
                </a:lnTo>
                <a:lnTo>
                  <a:pt x="293820" y="386478"/>
                </a:lnTo>
                <a:lnTo>
                  <a:pt x="247213" y="401987"/>
                </a:lnTo>
                <a:lnTo>
                  <a:pt x="199567" y="415125"/>
                </a:lnTo>
                <a:lnTo>
                  <a:pt x="150953" y="425822"/>
                </a:lnTo>
                <a:lnTo>
                  <a:pt x="101440" y="434012"/>
                </a:lnTo>
                <a:lnTo>
                  <a:pt x="51099" y="439625"/>
                </a:lnTo>
                <a:lnTo>
                  <a:pt x="0" y="442594"/>
                </a:lnTo>
                <a:lnTo>
                  <a:pt x="26872" y="502433"/>
                </a:lnTo>
                <a:lnTo>
                  <a:pt x="40671" y="533161"/>
                </a:lnTo>
                <a:lnTo>
                  <a:pt x="45755" y="544482"/>
                </a:lnTo>
                <a:lnTo>
                  <a:pt x="46482" y="546100"/>
                </a:lnTo>
                <a:lnTo>
                  <a:pt x="19609" y="603001"/>
                </a:lnTo>
                <a:lnTo>
                  <a:pt x="5810" y="632221"/>
                </a:lnTo>
                <a:lnTo>
                  <a:pt x="726" y="642987"/>
                </a:lnTo>
                <a:lnTo>
                  <a:pt x="0" y="644525"/>
                </a:lnTo>
                <a:lnTo>
                  <a:pt x="51994" y="642016"/>
                </a:lnTo>
                <a:lnTo>
                  <a:pt x="103352" y="637239"/>
                </a:lnTo>
                <a:lnTo>
                  <a:pt x="154026" y="630243"/>
                </a:lnTo>
                <a:lnTo>
                  <a:pt x="203968" y="621079"/>
                </a:lnTo>
                <a:lnTo>
                  <a:pt x="253128" y="609796"/>
                </a:lnTo>
                <a:lnTo>
                  <a:pt x="301459" y="596444"/>
                </a:lnTo>
                <a:lnTo>
                  <a:pt x="348912" y="581072"/>
                </a:lnTo>
                <a:lnTo>
                  <a:pt x="395438" y="563730"/>
                </a:lnTo>
                <a:lnTo>
                  <a:pt x="440991" y="544467"/>
                </a:lnTo>
                <a:lnTo>
                  <a:pt x="485520" y="523334"/>
                </a:lnTo>
                <a:lnTo>
                  <a:pt x="528978" y="500380"/>
                </a:lnTo>
                <a:lnTo>
                  <a:pt x="571317" y="475654"/>
                </a:lnTo>
                <a:lnTo>
                  <a:pt x="612488" y="449207"/>
                </a:lnTo>
                <a:lnTo>
                  <a:pt x="652442" y="421087"/>
                </a:lnTo>
                <a:lnTo>
                  <a:pt x="691132" y="391345"/>
                </a:lnTo>
                <a:lnTo>
                  <a:pt x="728509" y="360031"/>
                </a:lnTo>
                <a:lnTo>
                  <a:pt x="764525" y="327193"/>
                </a:lnTo>
                <a:lnTo>
                  <a:pt x="799131" y="292882"/>
                </a:lnTo>
                <a:lnTo>
                  <a:pt x="832279" y="257147"/>
                </a:lnTo>
                <a:lnTo>
                  <a:pt x="863921" y="220039"/>
                </a:lnTo>
                <a:lnTo>
                  <a:pt x="894008" y="181605"/>
                </a:lnTo>
                <a:lnTo>
                  <a:pt x="922492" y="141898"/>
                </a:lnTo>
                <a:lnTo>
                  <a:pt x="949325" y="100964"/>
                </a:lnTo>
                <a:lnTo>
                  <a:pt x="911879" y="48615"/>
                </a:lnTo>
                <a:lnTo>
                  <a:pt x="892651" y="21732"/>
                </a:lnTo>
                <a:lnTo>
                  <a:pt x="885567" y="11828"/>
                </a:lnTo>
                <a:lnTo>
                  <a:pt x="884554" y="10413"/>
                </a:lnTo>
                <a:lnTo>
                  <a:pt x="773302" y="0"/>
                </a:lnTo>
                <a:close/>
              </a:path>
            </a:pathLst>
          </a:custGeom>
          <a:ln w="127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0955" y="2756916"/>
            <a:ext cx="1086612" cy="751331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97779" y="3089148"/>
            <a:ext cx="85344" cy="85344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3501" y="2785998"/>
            <a:ext cx="995680" cy="652780"/>
          </a:xfrm>
          <a:custGeom>
            <a:avLst/>
            <a:gdLst/>
            <a:ahLst/>
            <a:cxnLst/>
            <a:rect l="l" t="t" r="r" b="b"/>
            <a:pathLst>
              <a:path w="995679" h="652779">
                <a:moveTo>
                  <a:pt x="948816" y="0"/>
                </a:moveTo>
                <a:lnTo>
                  <a:pt x="896522" y="2524"/>
                </a:lnTo>
                <a:lnTo>
                  <a:pt x="844892" y="7348"/>
                </a:lnTo>
                <a:lnTo>
                  <a:pt x="793975" y="14422"/>
                </a:lnTo>
                <a:lnTo>
                  <a:pt x="743820" y="23696"/>
                </a:lnTo>
                <a:lnTo>
                  <a:pt x="694476" y="35120"/>
                </a:lnTo>
                <a:lnTo>
                  <a:pt x="645990" y="48644"/>
                </a:lnTo>
                <a:lnTo>
                  <a:pt x="598411" y="64218"/>
                </a:lnTo>
                <a:lnTo>
                  <a:pt x="551787" y="81792"/>
                </a:lnTo>
                <a:lnTo>
                  <a:pt x="506167" y="101317"/>
                </a:lnTo>
                <a:lnTo>
                  <a:pt x="461600" y="122743"/>
                </a:lnTo>
                <a:lnTo>
                  <a:pt x="418133" y="146020"/>
                </a:lnTo>
                <a:lnTo>
                  <a:pt x="375815" y="171098"/>
                </a:lnTo>
                <a:lnTo>
                  <a:pt x="334694" y="197926"/>
                </a:lnTo>
                <a:lnTo>
                  <a:pt x="294819" y="226457"/>
                </a:lnTo>
                <a:lnTo>
                  <a:pt x="256239" y="256638"/>
                </a:lnTo>
                <a:lnTo>
                  <a:pt x="219001" y="288421"/>
                </a:lnTo>
                <a:lnTo>
                  <a:pt x="183155" y="321756"/>
                </a:lnTo>
                <a:lnTo>
                  <a:pt x="148748" y="356593"/>
                </a:lnTo>
                <a:lnTo>
                  <a:pt x="115829" y="392882"/>
                </a:lnTo>
                <a:lnTo>
                  <a:pt x="84446" y="430573"/>
                </a:lnTo>
                <a:lnTo>
                  <a:pt x="54648" y="469616"/>
                </a:lnTo>
                <a:lnTo>
                  <a:pt x="26483" y="509962"/>
                </a:lnTo>
                <a:lnTo>
                  <a:pt x="0" y="551561"/>
                </a:lnTo>
                <a:lnTo>
                  <a:pt x="61233" y="556039"/>
                </a:lnTo>
                <a:lnTo>
                  <a:pt x="92678" y="558339"/>
                </a:lnTo>
                <a:lnTo>
                  <a:pt x="144758" y="613199"/>
                </a:lnTo>
                <a:lnTo>
                  <a:pt x="172051" y="651069"/>
                </a:lnTo>
                <a:lnTo>
                  <a:pt x="173100" y="652526"/>
                </a:lnTo>
                <a:lnTo>
                  <a:pt x="199826" y="611938"/>
                </a:lnTo>
                <a:lnTo>
                  <a:pt x="228501" y="572801"/>
                </a:lnTo>
                <a:lnTo>
                  <a:pt x="259059" y="535190"/>
                </a:lnTo>
                <a:lnTo>
                  <a:pt x="291432" y="499181"/>
                </a:lnTo>
                <a:lnTo>
                  <a:pt x="325553" y="464847"/>
                </a:lnTo>
                <a:lnTo>
                  <a:pt x="361353" y="432263"/>
                </a:lnTo>
                <a:lnTo>
                  <a:pt x="398765" y="401505"/>
                </a:lnTo>
                <a:lnTo>
                  <a:pt x="437721" y="372648"/>
                </a:lnTo>
                <a:lnTo>
                  <a:pt x="478154" y="345766"/>
                </a:lnTo>
                <a:lnTo>
                  <a:pt x="519996" y="320934"/>
                </a:lnTo>
                <a:lnTo>
                  <a:pt x="563179" y="298227"/>
                </a:lnTo>
                <a:lnTo>
                  <a:pt x="607636" y="277719"/>
                </a:lnTo>
                <a:lnTo>
                  <a:pt x="653300" y="259487"/>
                </a:lnTo>
                <a:lnTo>
                  <a:pt x="700101" y="243604"/>
                </a:lnTo>
                <a:lnTo>
                  <a:pt x="747973" y="230146"/>
                </a:lnTo>
                <a:lnTo>
                  <a:pt x="796849" y="219188"/>
                </a:lnTo>
                <a:lnTo>
                  <a:pt x="846659" y="210803"/>
                </a:lnTo>
                <a:lnTo>
                  <a:pt x="897338" y="205068"/>
                </a:lnTo>
                <a:lnTo>
                  <a:pt x="948816" y="202056"/>
                </a:lnTo>
                <a:lnTo>
                  <a:pt x="975689" y="145155"/>
                </a:lnTo>
                <a:lnTo>
                  <a:pt x="989488" y="115935"/>
                </a:lnTo>
                <a:lnTo>
                  <a:pt x="994572" y="105169"/>
                </a:lnTo>
                <a:lnTo>
                  <a:pt x="995299" y="103631"/>
                </a:lnTo>
                <a:lnTo>
                  <a:pt x="948816" y="0"/>
                </a:lnTo>
                <a:close/>
              </a:path>
            </a:pathLst>
          </a:custGeom>
          <a:ln w="127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49467" y="2763011"/>
            <a:ext cx="1051560" cy="728472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32576" y="3084576"/>
            <a:ext cx="85344" cy="85344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99125" y="2785998"/>
            <a:ext cx="952500" cy="643255"/>
          </a:xfrm>
          <a:custGeom>
            <a:avLst/>
            <a:gdLst/>
            <a:ahLst/>
            <a:cxnLst/>
            <a:rect l="l" t="t" r="r" b="b"/>
            <a:pathLst>
              <a:path w="952500" h="643254">
                <a:moveTo>
                  <a:pt x="952500" y="544829"/>
                </a:moveTo>
                <a:lnTo>
                  <a:pt x="925651" y="503677"/>
                </a:lnTo>
                <a:lnTo>
                  <a:pt x="897120" y="463775"/>
                </a:lnTo>
                <a:lnTo>
                  <a:pt x="866959" y="425170"/>
                </a:lnTo>
                <a:lnTo>
                  <a:pt x="835218" y="387912"/>
                </a:lnTo>
                <a:lnTo>
                  <a:pt x="801949" y="352048"/>
                </a:lnTo>
                <a:lnTo>
                  <a:pt x="767203" y="317626"/>
                </a:lnTo>
                <a:lnTo>
                  <a:pt x="731030" y="284696"/>
                </a:lnTo>
                <a:lnTo>
                  <a:pt x="693482" y="253305"/>
                </a:lnTo>
                <a:lnTo>
                  <a:pt x="654610" y="223502"/>
                </a:lnTo>
                <a:lnTo>
                  <a:pt x="614465" y="195335"/>
                </a:lnTo>
                <a:lnTo>
                  <a:pt x="573099" y="168852"/>
                </a:lnTo>
                <a:lnTo>
                  <a:pt x="530561" y="144101"/>
                </a:lnTo>
                <a:lnTo>
                  <a:pt x="486904" y="121132"/>
                </a:lnTo>
                <a:lnTo>
                  <a:pt x="442179" y="99991"/>
                </a:lnTo>
                <a:lnTo>
                  <a:pt x="396436" y="80728"/>
                </a:lnTo>
                <a:lnTo>
                  <a:pt x="349727" y="63390"/>
                </a:lnTo>
                <a:lnTo>
                  <a:pt x="302103" y="48026"/>
                </a:lnTo>
                <a:lnTo>
                  <a:pt x="253614" y="34684"/>
                </a:lnTo>
                <a:lnTo>
                  <a:pt x="204313" y="23413"/>
                </a:lnTo>
                <a:lnTo>
                  <a:pt x="154250" y="14261"/>
                </a:lnTo>
                <a:lnTo>
                  <a:pt x="103475" y="7276"/>
                </a:lnTo>
                <a:lnTo>
                  <a:pt x="52042" y="2506"/>
                </a:lnTo>
                <a:lnTo>
                  <a:pt x="0" y="0"/>
                </a:lnTo>
                <a:lnTo>
                  <a:pt x="26945" y="59765"/>
                </a:lnTo>
                <a:lnTo>
                  <a:pt x="40782" y="90455"/>
                </a:lnTo>
                <a:lnTo>
                  <a:pt x="45880" y="101762"/>
                </a:lnTo>
                <a:lnTo>
                  <a:pt x="46609" y="103377"/>
                </a:lnTo>
                <a:lnTo>
                  <a:pt x="19663" y="160059"/>
                </a:lnTo>
                <a:lnTo>
                  <a:pt x="5826" y="189166"/>
                </a:lnTo>
                <a:lnTo>
                  <a:pt x="728" y="199890"/>
                </a:lnTo>
                <a:lnTo>
                  <a:pt x="0" y="201422"/>
                </a:lnTo>
                <a:lnTo>
                  <a:pt x="51139" y="204405"/>
                </a:lnTo>
                <a:lnTo>
                  <a:pt x="101523" y="210024"/>
                </a:lnTo>
                <a:lnTo>
                  <a:pt x="151082" y="218208"/>
                </a:lnTo>
                <a:lnTo>
                  <a:pt x="199750" y="228892"/>
                </a:lnTo>
                <a:lnTo>
                  <a:pt x="247457" y="242006"/>
                </a:lnTo>
                <a:lnTo>
                  <a:pt x="294137" y="257485"/>
                </a:lnTo>
                <a:lnTo>
                  <a:pt x="339720" y="275259"/>
                </a:lnTo>
                <a:lnTo>
                  <a:pt x="384139" y="295261"/>
                </a:lnTo>
                <a:lnTo>
                  <a:pt x="427326" y="317424"/>
                </a:lnTo>
                <a:lnTo>
                  <a:pt x="469213" y="341680"/>
                </a:lnTo>
                <a:lnTo>
                  <a:pt x="509732" y="367961"/>
                </a:lnTo>
                <a:lnTo>
                  <a:pt x="548815" y="396200"/>
                </a:lnTo>
                <a:lnTo>
                  <a:pt x="586395" y="426328"/>
                </a:lnTo>
                <a:lnTo>
                  <a:pt x="622402" y="458279"/>
                </a:lnTo>
                <a:lnTo>
                  <a:pt x="656769" y="491985"/>
                </a:lnTo>
                <a:lnTo>
                  <a:pt x="689428" y="527378"/>
                </a:lnTo>
                <a:lnTo>
                  <a:pt x="720311" y="564389"/>
                </a:lnTo>
                <a:lnTo>
                  <a:pt x="749350" y="602953"/>
                </a:lnTo>
                <a:lnTo>
                  <a:pt x="776477" y="643001"/>
                </a:lnTo>
                <a:lnTo>
                  <a:pt x="840795" y="637053"/>
                </a:lnTo>
                <a:lnTo>
                  <a:pt x="873823" y="633999"/>
                </a:lnTo>
                <a:lnTo>
                  <a:pt x="885991" y="632874"/>
                </a:lnTo>
                <a:lnTo>
                  <a:pt x="887729" y="632713"/>
                </a:lnTo>
                <a:lnTo>
                  <a:pt x="952500" y="544829"/>
                </a:lnTo>
                <a:close/>
              </a:path>
            </a:pathLst>
          </a:custGeom>
          <a:ln w="127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97908" y="4479035"/>
            <a:ext cx="1051560" cy="729995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81015" y="4802123"/>
            <a:ext cx="85344" cy="85343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6676" y="4502150"/>
            <a:ext cx="954405" cy="644525"/>
          </a:xfrm>
          <a:custGeom>
            <a:avLst/>
            <a:gdLst/>
            <a:ahLst/>
            <a:cxnLst/>
            <a:rect l="l" t="t" r="r" b="b"/>
            <a:pathLst>
              <a:path w="954404" h="644525">
                <a:moveTo>
                  <a:pt x="954024" y="442594"/>
                </a:moveTo>
                <a:lnTo>
                  <a:pt x="902545" y="439625"/>
                </a:lnTo>
                <a:lnTo>
                  <a:pt x="851863" y="434012"/>
                </a:lnTo>
                <a:lnTo>
                  <a:pt x="802046" y="425822"/>
                </a:lnTo>
                <a:lnTo>
                  <a:pt x="753157" y="415125"/>
                </a:lnTo>
                <a:lnTo>
                  <a:pt x="705262" y="401987"/>
                </a:lnTo>
                <a:lnTo>
                  <a:pt x="658427" y="386478"/>
                </a:lnTo>
                <a:lnTo>
                  <a:pt x="612716" y="368664"/>
                </a:lnTo>
                <a:lnTo>
                  <a:pt x="568197" y="348615"/>
                </a:lnTo>
                <a:lnTo>
                  <a:pt x="524933" y="326399"/>
                </a:lnTo>
                <a:lnTo>
                  <a:pt x="482991" y="302083"/>
                </a:lnTo>
                <a:lnTo>
                  <a:pt x="442435" y="275736"/>
                </a:lnTo>
                <a:lnTo>
                  <a:pt x="403332" y="247425"/>
                </a:lnTo>
                <a:lnTo>
                  <a:pt x="365746" y="217219"/>
                </a:lnTo>
                <a:lnTo>
                  <a:pt x="329744" y="185186"/>
                </a:lnTo>
                <a:lnTo>
                  <a:pt x="295390" y="151394"/>
                </a:lnTo>
                <a:lnTo>
                  <a:pt x="262749" y="115912"/>
                </a:lnTo>
                <a:lnTo>
                  <a:pt x="231889" y="78806"/>
                </a:lnTo>
                <a:lnTo>
                  <a:pt x="202873" y="40146"/>
                </a:lnTo>
                <a:lnTo>
                  <a:pt x="175768" y="0"/>
                </a:lnTo>
                <a:lnTo>
                  <a:pt x="112992" y="6020"/>
                </a:lnTo>
                <a:lnTo>
                  <a:pt x="80756" y="9112"/>
                </a:lnTo>
                <a:lnTo>
                  <a:pt x="68879" y="10251"/>
                </a:lnTo>
                <a:lnTo>
                  <a:pt x="67183" y="10413"/>
                </a:lnTo>
                <a:lnTo>
                  <a:pt x="28342" y="62763"/>
                </a:lnTo>
                <a:lnTo>
                  <a:pt x="8397" y="89646"/>
                </a:lnTo>
                <a:lnTo>
                  <a:pt x="1049" y="99550"/>
                </a:lnTo>
                <a:lnTo>
                  <a:pt x="0" y="100964"/>
                </a:lnTo>
                <a:lnTo>
                  <a:pt x="27133" y="141898"/>
                </a:lnTo>
                <a:lnTo>
                  <a:pt x="55890" y="181605"/>
                </a:lnTo>
                <a:lnTo>
                  <a:pt x="86223" y="220039"/>
                </a:lnTo>
                <a:lnTo>
                  <a:pt x="118087" y="257147"/>
                </a:lnTo>
                <a:lnTo>
                  <a:pt x="151433" y="292882"/>
                </a:lnTo>
                <a:lnTo>
                  <a:pt x="186214" y="327193"/>
                </a:lnTo>
                <a:lnTo>
                  <a:pt x="222384" y="360031"/>
                </a:lnTo>
                <a:lnTo>
                  <a:pt x="259895" y="391345"/>
                </a:lnTo>
                <a:lnTo>
                  <a:pt x="298700" y="421087"/>
                </a:lnTo>
                <a:lnTo>
                  <a:pt x="338752" y="449207"/>
                </a:lnTo>
                <a:lnTo>
                  <a:pt x="380004" y="475654"/>
                </a:lnTo>
                <a:lnTo>
                  <a:pt x="422409" y="500380"/>
                </a:lnTo>
                <a:lnTo>
                  <a:pt x="465920" y="523334"/>
                </a:lnTo>
                <a:lnTo>
                  <a:pt x="510489" y="544467"/>
                </a:lnTo>
                <a:lnTo>
                  <a:pt x="556070" y="563730"/>
                </a:lnTo>
                <a:lnTo>
                  <a:pt x="602616" y="581072"/>
                </a:lnTo>
                <a:lnTo>
                  <a:pt x="650079" y="596444"/>
                </a:lnTo>
                <a:lnTo>
                  <a:pt x="698412" y="609796"/>
                </a:lnTo>
                <a:lnTo>
                  <a:pt x="747568" y="621079"/>
                </a:lnTo>
                <a:lnTo>
                  <a:pt x="797501" y="630243"/>
                </a:lnTo>
                <a:lnTo>
                  <a:pt x="848162" y="637239"/>
                </a:lnTo>
                <a:lnTo>
                  <a:pt x="899505" y="642016"/>
                </a:lnTo>
                <a:lnTo>
                  <a:pt x="951484" y="644525"/>
                </a:lnTo>
                <a:lnTo>
                  <a:pt x="926080" y="587623"/>
                </a:lnTo>
                <a:lnTo>
                  <a:pt x="913034" y="558403"/>
                </a:lnTo>
                <a:lnTo>
                  <a:pt x="908228" y="547637"/>
                </a:lnTo>
                <a:lnTo>
                  <a:pt x="907541" y="546100"/>
                </a:lnTo>
                <a:lnTo>
                  <a:pt x="954024" y="442594"/>
                </a:lnTo>
                <a:close/>
              </a:path>
            </a:pathLst>
          </a:custGeom>
          <a:ln w="127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02223" y="4465320"/>
            <a:ext cx="1077468" cy="749807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99047" y="4797552"/>
            <a:ext cx="85344" cy="85343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45150" y="4494148"/>
            <a:ext cx="992505" cy="652780"/>
          </a:xfrm>
          <a:custGeom>
            <a:avLst/>
            <a:gdLst/>
            <a:ahLst/>
            <a:cxnLst/>
            <a:rect l="l" t="t" r="r" b="b"/>
            <a:pathLst>
              <a:path w="992504" h="652779">
                <a:moveTo>
                  <a:pt x="816483" y="0"/>
                </a:moveTo>
                <a:lnTo>
                  <a:pt x="790177" y="40585"/>
                </a:lnTo>
                <a:lnTo>
                  <a:pt x="761882" y="79681"/>
                </a:lnTo>
                <a:lnTo>
                  <a:pt x="731669" y="117218"/>
                </a:lnTo>
                <a:lnTo>
                  <a:pt x="699610" y="153129"/>
                </a:lnTo>
                <a:lnTo>
                  <a:pt x="665779" y="187346"/>
                </a:lnTo>
                <a:lnTo>
                  <a:pt x="630247" y="219802"/>
                </a:lnTo>
                <a:lnTo>
                  <a:pt x="593087" y="250429"/>
                </a:lnTo>
                <a:lnTo>
                  <a:pt x="554371" y="279158"/>
                </a:lnTo>
                <a:lnTo>
                  <a:pt x="514171" y="305923"/>
                </a:lnTo>
                <a:lnTo>
                  <a:pt x="472560" y="330655"/>
                </a:lnTo>
                <a:lnTo>
                  <a:pt x="429610" y="353287"/>
                </a:lnTo>
                <a:lnTo>
                  <a:pt x="385393" y="373750"/>
                </a:lnTo>
                <a:lnTo>
                  <a:pt x="339981" y="391978"/>
                </a:lnTo>
                <a:lnTo>
                  <a:pt x="293448" y="407902"/>
                </a:lnTo>
                <a:lnTo>
                  <a:pt x="245865" y="421455"/>
                </a:lnTo>
                <a:lnTo>
                  <a:pt x="197304" y="432568"/>
                </a:lnTo>
                <a:lnTo>
                  <a:pt x="147839" y="441175"/>
                </a:lnTo>
                <a:lnTo>
                  <a:pt x="97540" y="447206"/>
                </a:lnTo>
                <a:lnTo>
                  <a:pt x="46482" y="450595"/>
                </a:lnTo>
                <a:lnTo>
                  <a:pt x="19609" y="510434"/>
                </a:lnTo>
                <a:lnTo>
                  <a:pt x="5810" y="541162"/>
                </a:lnTo>
                <a:lnTo>
                  <a:pt x="726" y="552483"/>
                </a:lnTo>
                <a:lnTo>
                  <a:pt x="0" y="554101"/>
                </a:lnTo>
                <a:lnTo>
                  <a:pt x="26872" y="611002"/>
                </a:lnTo>
                <a:lnTo>
                  <a:pt x="40671" y="640222"/>
                </a:lnTo>
                <a:lnTo>
                  <a:pt x="45755" y="650988"/>
                </a:lnTo>
                <a:lnTo>
                  <a:pt x="46482" y="652526"/>
                </a:lnTo>
                <a:lnTo>
                  <a:pt x="98412" y="649685"/>
                </a:lnTo>
                <a:lnTo>
                  <a:pt x="149681" y="644574"/>
                </a:lnTo>
                <a:lnTo>
                  <a:pt x="200241" y="637244"/>
                </a:lnTo>
                <a:lnTo>
                  <a:pt x="250048" y="627744"/>
                </a:lnTo>
                <a:lnTo>
                  <a:pt x="299055" y="616124"/>
                </a:lnTo>
                <a:lnTo>
                  <a:pt x="347216" y="602433"/>
                </a:lnTo>
                <a:lnTo>
                  <a:pt x="394487" y="586722"/>
                </a:lnTo>
                <a:lnTo>
                  <a:pt x="440820" y="569039"/>
                </a:lnTo>
                <a:lnTo>
                  <a:pt x="486170" y="549436"/>
                </a:lnTo>
                <a:lnTo>
                  <a:pt x="530493" y="527960"/>
                </a:lnTo>
                <a:lnTo>
                  <a:pt x="573740" y="504663"/>
                </a:lnTo>
                <a:lnTo>
                  <a:pt x="615868" y="479594"/>
                </a:lnTo>
                <a:lnTo>
                  <a:pt x="656829" y="452802"/>
                </a:lnTo>
                <a:lnTo>
                  <a:pt x="696580" y="424337"/>
                </a:lnTo>
                <a:lnTo>
                  <a:pt x="735072" y="394250"/>
                </a:lnTo>
                <a:lnTo>
                  <a:pt x="772261" y="362589"/>
                </a:lnTo>
                <a:lnTo>
                  <a:pt x="808102" y="329405"/>
                </a:lnTo>
                <a:lnTo>
                  <a:pt x="842547" y="294747"/>
                </a:lnTo>
                <a:lnTo>
                  <a:pt x="875552" y="258665"/>
                </a:lnTo>
                <a:lnTo>
                  <a:pt x="907071" y="221209"/>
                </a:lnTo>
                <a:lnTo>
                  <a:pt x="937057" y="182428"/>
                </a:lnTo>
                <a:lnTo>
                  <a:pt x="965466" y="142372"/>
                </a:lnTo>
                <a:lnTo>
                  <a:pt x="992251" y="101092"/>
                </a:lnTo>
                <a:lnTo>
                  <a:pt x="929475" y="96539"/>
                </a:lnTo>
                <a:lnTo>
                  <a:pt x="897239" y="94202"/>
                </a:lnTo>
                <a:lnTo>
                  <a:pt x="885362" y="93341"/>
                </a:lnTo>
                <a:lnTo>
                  <a:pt x="883666" y="93218"/>
                </a:lnTo>
                <a:lnTo>
                  <a:pt x="816483" y="0"/>
                </a:lnTo>
                <a:close/>
              </a:path>
            </a:pathLst>
          </a:custGeom>
          <a:ln w="127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60235" y="3395471"/>
            <a:ext cx="411480" cy="1188720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23304" y="3944111"/>
            <a:ext cx="85344" cy="85343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08750" y="3417951"/>
            <a:ext cx="314325" cy="1097280"/>
          </a:xfrm>
          <a:custGeom>
            <a:avLst/>
            <a:gdLst/>
            <a:ahLst/>
            <a:cxnLst/>
            <a:rect l="l" t="t" r="r" b="b"/>
            <a:pathLst>
              <a:path w="314325" h="1097279">
                <a:moveTo>
                  <a:pt x="177800" y="1096899"/>
                </a:moveTo>
                <a:lnTo>
                  <a:pt x="200731" y="1051888"/>
                </a:lnTo>
                <a:lnTo>
                  <a:pt x="221695" y="1005767"/>
                </a:lnTo>
                <a:lnTo>
                  <a:pt x="240647" y="958580"/>
                </a:lnTo>
                <a:lnTo>
                  <a:pt x="257541" y="910375"/>
                </a:lnTo>
                <a:lnTo>
                  <a:pt x="272331" y="861200"/>
                </a:lnTo>
                <a:lnTo>
                  <a:pt x="284972" y="811100"/>
                </a:lnTo>
                <a:lnTo>
                  <a:pt x="295417" y="760124"/>
                </a:lnTo>
                <a:lnTo>
                  <a:pt x="303620" y="708317"/>
                </a:lnTo>
                <a:lnTo>
                  <a:pt x="309536" y="655727"/>
                </a:lnTo>
                <a:lnTo>
                  <a:pt x="313120" y="602401"/>
                </a:lnTo>
                <a:lnTo>
                  <a:pt x="314325" y="548386"/>
                </a:lnTo>
                <a:lnTo>
                  <a:pt x="313058" y="494402"/>
                </a:lnTo>
                <a:lnTo>
                  <a:pt x="309305" y="441101"/>
                </a:lnTo>
                <a:lnTo>
                  <a:pt x="303136" y="388532"/>
                </a:lnTo>
                <a:lnTo>
                  <a:pt x="294621" y="336741"/>
                </a:lnTo>
                <a:lnTo>
                  <a:pt x="283832" y="285777"/>
                </a:lnTo>
                <a:lnTo>
                  <a:pt x="270837" y="235686"/>
                </a:lnTo>
                <a:lnTo>
                  <a:pt x="255709" y="186516"/>
                </a:lnTo>
                <a:lnTo>
                  <a:pt x="238516" y="138315"/>
                </a:lnTo>
                <a:lnTo>
                  <a:pt x="219330" y="91131"/>
                </a:lnTo>
                <a:lnTo>
                  <a:pt x="198221" y="45009"/>
                </a:lnTo>
                <a:lnTo>
                  <a:pt x="175259" y="0"/>
                </a:lnTo>
                <a:lnTo>
                  <a:pt x="137961" y="50807"/>
                </a:lnTo>
                <a:lnTo>
                  <a:pt x="118808" y="76898"/>
                </a:lnTo>
                <a:lnTo>
                  <a:pt x="111752" y="86510"/>
                </a:lnTo>
                <a:lnTo>
                  <a:pt x="110744" y="87884"/>
                </a:lnTo>
                <a:lnTo>
                  <a:pt x="46720" y="93904"/>
                </a:lnTo>
                <a:lnTo>
                  <a:pt x="13843" y="96996"/>
                </a:lnTo>
                <a:lnTo>
                  <a:pt x="1730" y="98135"/>
                </a:lnTo>
                <a:lnTo>
                  <a:pt x="0" y="98298"/>
                </a:lnTo>
                <a:lnTo>
                  <a:pt x="22888" y="143790"/>
                </a:lnTo>
                <a:lnTo>
                  <a:pt x="43404" y="190564"/>
                </a:lnTo>
                <a:lnTo>
                  <a:pt x="61463" y="238553"/>
                </a:lnTo>
                <a:lnTo>
                  <a:pt x="76979" y="287692"/>
                </a:lnTo>
                <a:lnTo>
                  <a:pt x="89866" y="337918"/>
                </a:lnTo>
                <a:lnTo>
                  <a:pt x="100038" y="389165"/>
                </a:lnTo>
                <a:lnTo>
                  <a:pt x="107410" y="441369"/>
                </a:lnTo>
                <a:lnTo>
                  <a:pt x="111896" y="494464"/>
                </a:lnTo>
                <a:lnTo>
                  <a:pt x="113410" y="548386"/>
                </a:lnTo>
                <a:lnTo>
                  <a:pt x="111987" y="601548"/>
                </a:lnTo>
                <a:lnTo>
                  <a:pt x="107760" y="654030"/>
                </a:lnTo>
                <a:lnTo>
                  <a:pt x="100795" y="705724"/>
                </a:lnTo>
                <a:lnTo>
                  <a:pt x="91159" y="756525"/>
                </a:lnTo>
                <a:lnTo>
                  <a:pt x="78917" y="806326"/>
                </a:lnTo>
                <a:lnTo>
                  <a:pt x="64135" y="855020"/>
                </a:lnTo>
                <a:lnTo>
                  <a:pt x="46878" y="902500"/>
                </a:lnTo>
                <a:lnTo>
                  <a:pt x="27214" y="948660"/>
                </a:lnTo>
                <a:lnTo>
                  <a:pt x="5206" y="993394"/>
                </a:lnTo>
                <a:lnTo>
                  <a:pt x="42431" y="1047285"/>
                </a:lnTo>
                <a:lnTo>
                  <a:pt x="61547" y="1074959"/>
                </a:lnTo>
                <a:lnTo>
                  <a:pt x="68589" y="1085155"/>
                </a:lnTo>
                <a:lnTo>
                  <a:pt x="69596" y="1086612"/>
                </a:lnTo>
                <a:lnTo>
                  <a:pt x="177800" y="1096899"/>
                </a:lnTo>
                <a:close/>
              </a:path>
            </a:pathLst>
          </a:custGeom>
          <a:ln w="127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35526" y="3424301"/>
            <a:ext cx="424180" cy="1097280"/>
          </a:xfrm>
          <a:custGeom>
            <a:avLst/>
            <a:gdLst/>
            <a:ahLst/>
            <a:cxnLst/>
            <a:rect l="l" t="t" r="r" b="b"/>
            <a:pathLst>
              <a:path w="424179" h="1097279">
                <a:moveTo>
                  <a:pt x="423799" y="996061"/>
                </a:moveTo>
                <a:lnTo>
                  <a:pt x="400835" y="950526"/>
                </a:lnTo>
                <a:lnTo>
                  <a:pt x="380260" y="903699"/>
                </a:lnTo>
                <a:lnTo>
                  <a:pt x="362156" y="855622"/>
                </a:lnTo>
                <a:lnTo>
                  <a:pt x="346609" y="806337"/>
                </a:lnTo>
                <a:lnTo>
                  <a:pt x="333701" y="755889"/>
                </a:lnTo>
                <a:lnTo>
                  <a:pt x="323516" y="704318"/>
                </a:lnTo>
                <a:lnTo>
                  <a:pt x="316137" y="651669"/>
                </a:lnTo>
                <a:lnTo>
                  <a:pt x="311648" y="597984"/>
                </a:lnTo>
                <a:lnTo>
                  <a:pt x="310134" y="543306"/>
                </a:lnTo>
                <a:lnTo>
                  <a:pt x="309055" y="493070"/>
                </a:lnTo>
                <a:lnTo>
                  <a:pt x="305852" y="443368"/>
                </a:lnTo>
                <a:lnTo>
                  <a:pt x="300570" y="394262"/>
                </a:lnTo>
                <a:lnTo>
                  <a:pt x="293256" y="345813"/>
                </a:lnTo>
                <a:lnTo>
                  <a:pt x="283956" y="298084"/>
                </a:lnTo>
                <a:lnTo>
                  <a:pt x="272716" y="251136"/>
                </a:lnTo>
                <a:lnTo>
                  <a:pt x="259584" y="205031"/>
                </a:lnTo>
                <a:lnTo>
                  <a:pt x="244606" y="159831"/>
                </a:lnTo>
                <a:lnTo>
                  <a:pt x="227827" y="115596"/>
                </a:lnTo>
                <a:lnTo>
                  <a:pt x="209296" y="72389"/>
                </a:lnTo>
                <a:lnTo>
                  <a:pt x="192150" y="35194"/>
                </a:lnTo>
                <a:lnTo>
                  <a:pt x="173100" y="0"/>
                </a:lnTo>
                <a:lnTo>
                  <a:pt x="111867" y="4478"/>
                </a:lnTo>
                <a:lnTo>
                  <a:pt x="80422" y="6778"/>
                </a:lnTo>
                <a:lnTo>
                  <a:pt x="68837" y="7625"/>
                </a:lnTo>
                <a:lnTo>
                  <a:pt x="67183" y="7747"/>
                </a:lnTo>
                <a:lnTo>
                  <a:pt x="28342" y="63033"/>
                </a:lnTo>
                <a:lnTo>
                  <a:pt x="8397" y="91424"/>
                </a:lnTo>
                <a:lnTo>
                  <a:pt x="1049" y="101883"/>
                </a:lnTo>
                <a:lnTo>
                  <a:pt x="0" y="103377"/>
                </a:lnTo>
                <a:lnTo>
                  <a:pt x="22082" y="148020"/>
                </a:lnTo>
                <a:lnTo>
                  <a:pt x="41806" y="193922"/>
                </a:lnTo>
                <a:lnTo>
                  <a:pt x="59106" y="240998"/>
                </a:lnTo>
                <a:lnTo>
                  <a:pt x="73920" y="289163"/>
                </a:lnTo>
                <a:lnTo>
                  <a:pt x="86184" y="338329"/>
                </a:lnTo>
                <a:lnTo>
                  <a:pt x="95833" y="388413"/>
                </a:lnTo>
                <a:lnTo>
                  <a:pt x="102804" y="439327"/>
                </a:lnTo>
                <a:lnTo>
                  <a:pt x="107033" y="490986"/>
                </a:lnTo>
                <a:lnTo>
                  <a:pt x="108458" y="543306"/>
                </a:lnTo>
                <a:lnTo>
                  <a:pt x="109536" y="593510"/>
                </a:lnTo>
                <a:lnTo>
                  <a:pt x="112739" y="643202"/>
                </a:lnTo>
                <a:lnTo>
                  <a:pt x="118021" y="692334"/>
                </a:lnTo>
                <a:lnTo>
                  <a:pt x="125335" y="740861"/>
                </a:lnTo>
                <a:lnTo>
                  <a:pt x="134635" y="788733"/>
                </a:lnTo>
                <a:lnTo>
                  <a:pt x="145875" y="835904"/>
                </a:lnTo>
                <a:lnTo>
                  <a:pt x="159007" y="882327"/>
                </a:lnTo>
                <a:lnTo>
                  <a:pt x="173985" y="927955"/>
                </a:lnTo>
                <a:lnTo>
                  <a:pt x="190764" y="972740"/>
                </a:lnTo>
                <a:lnTo>
                  <a:pt x="209296" y="1016635"/>
                </a:lnTo>
                <a:lnTo>
                  <a:pt x="228663" y="1057767"/>
                </a:lnTo>
                <a:lnTo>
                  <a:pt x="248031" y="1096899"/>
                </a:lnTo>
                <a:lnTo>
                  <a:pt x="286871" y="1044549"/>
                </a:lnTo>
                <a:lnTo>
                  <a:pt x="306816" y="1017666"/>
                </a:lnTo>
                <a:lnTo>
                  <a:pt x="314164" y="1007762"/>
                </a:lnTo>
                <a:lnTo>
                  <a:pt x="315213" y="1006348"/>
                </a:lnTo>
                <a:lnTo>
                  <a:pt x="423799" y="996061"/>
                </a:lnTo>
                <a:close/>
              </a:path>
            </a:pathLst>
          </a:custGeom>
          <a:ln w="127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528316" y="3747642"/>
            <a:ext cx="1536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FFFFFF"/>
                </a:solidFill>
                <a:latin typeface="微软雅黑"/>
                <a:cs typeface="微软雅黑"/>
              </a:rPr>
              <a:t>临床系统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46320" y="3703066"/>
            <a:ext cx="1536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FFFFFF"/>
                </a:solidFill>
                <a:latin typeface="微软雅黑"/>
                <a:cs typeface="微软雅黑"/>
              </a:rPr>
              <a:t>医技系统</a:t>
            </a:r>
            <a:endParaRPr sz="3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79" y="746582"/>
            <a:ext cx="6924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sz="4000" spc="-15" dirty="0">
                <a:solidFill>
                  <a:srgbClr val="000000"/>
                </a:solidFill>
                <a:latin typeface="宋体"/>
                <a:cs typeface="宋体"/>
              </a:rPr>
              <a:t>，</a:t>
            </a:r>
            <a:r>
              <a:rPr sz="4000" spc="-20" dirty="0">
                <a:solidFill>
                  <a:srgbClr val="000000"/>
                </a:solidFill>
                <a:latin typeface="宋体"/>
                <a:cs typeface="宋体"/>
              </a:rPr>
              <a:t>医技自动预约互操作平</a:t>
            </a:r>
            <a:r>
              <a:rPr sz="4000" spc="-10" dirty="0">
                <a:solidFill>
                  <a:srgbClr val="000000"/>
                </a:solidFill>
                <a:latin typeface="宋体"/>
                <a:cs typeface="宋体"/>
              </a:rPr>
              <a:t>台</a:t>
            </a:r>
            <a:r>
              <a:rPr sz="4000" spc="-20" dirty="0">
                <a:solidFill>
                  <a:srgbClr val="000000"/>
                </a:solidFill>
                <a:latin typeface="宋体"/>
                <a:cs typeface="宋体"/>
              </a:rPr>
              <a:t>：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785975"/>
            <a:ext cx="7282815" cy="412369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中国人口多、医院大。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创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新应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用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；</a:t>
            </a:r>
            <a:endParaRPr sz="3200">
              <a:latin typeface="黑体"/>
              <a:cs typeface="黑体"/>
            </a:endParaRPr>
          </a:p>
          <a:p>
            <a:pPr marL="349250" marR="818515" indent="-336550">
              <a:lnSpc>
                <a:spcPct val="12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提升医疗服务、提高患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者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满意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度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， 减少往返次数与排队时间；</a:t>
            </a:r>
            <a:endParaRPr sz="3200">
              <a:latin typeface="黑体"/>
              <a:cs typeface="黑体"/>
            </a:endParaRPr>
          </a:p>
          <a:p>
            <a:pPr marL="349250" indent="-33655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在临床开出检查医嘱的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第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一时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间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地点，</a:t>
            </a:r>
            <a:endParaRPr sz="3200">
              <a:latin typeface="黑体"/>
              <a:cs typeface="黑体"/>
            </a:endParaRPr>
          </a:p>
          <a:p>
            <a:pPr marL="34925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自动完成各医技检查的预约排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程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回执；</a:t>
            </a:r>
            <a:endParaRPr sz="3200">
              <a:latin typeface="黑体"/>
              <a:cs typeface="黑体"/>
            </a:endParaRPr>
          </a:p>
          <a:p>
            <a:pPr marL="349250" indent="-33655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自动化互操作平台的互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操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作技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术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级别：</a:t>
            </a:r>
            <a:endParaRPr sz="3200">
              <a:latin typeface="黑体"/>
              <a:cs typeface="黑体"/>
            </a:endParaRPr>
          </a:p>
          <a:p>
            <a:pPr marL="181356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solidFill>
                  <a:srgbClr val="003366"/>
                </a:solidFill>
                <a:latin typeface="Arial"/>
                <a:cs typeface="Arial"/>
              </a:rPr>
              <a:t>L4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语用互操作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/L5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动态互操作</a:t>
            </a:r>
            <a:endParaRPr sz="32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662" y="818134"/>
            <a:ext cx="79451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sz="4000" spc="-15" dirty="0">
                <a:solidFill>
                  <a:srgbClr val="000000"/>
                </a:solidFill>
                <a:latin typeface="宋体"/>
                <a:cs typeface="宋体"/>
              </a:rPr>
              <a:t>，医技自动预约互操</a:t>
            </a:r>
            <a:r>
              <a:rPr sz="4000" spc="-5" dirty="0">
                <a:solidFill>
                  <a:srgbClr val="000000"/>
                </a:solidFill>
                <a:latin typeface="宋体"/>
                <a:cs typeface="宋体"/>
              </a:rPr>
              <a:t>作</a:t>
            </a:r>
            <a:r>
              <a:rPr sz="4000" spc="-15" dirty="0">
                <a:solidFill>
                  <a:srgbClr val="000000"/>
                </a:solidFill>
                <a:latin typeface="宋体"/>
                <a:cs typeface="宋体"/>
              </a:rPr>
              <a:t>平台</a:t>
            </a:r>
            <a:r>
              <a:rPr sz="4000" spc="-5" dirty="0">
                <a:solidFill>
                  <a:srgbClr val="000000"/>
                </a:solidFill>
                <a:latin typeface="宋体"/>
                <a:cs typeface="宋体"/>
              </a:rPr>
              <a:t>框</a:t>
            </a:r>
            <a:r>
              <a:rPr sz="4000" spc="-15" dirty="0">
                <a:solidFill>
                  <a:srgbClr val="000000"/>
                </a:solidFill>
                <a:latin typeface="宋体"/>
                <a:cs typeface="宋体"/>
              </a:rPr>
              <a:t>架：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0296" y="2353355"/>
            <a:ext cx="6134171" cy="2759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0900" y="1922462"/>
            <a:ext cx="7032625" cy="3727450"/>
          </a:xfrm>
          <a:custGeom>
            <a:avLst/>
            <a:gdLst/>
            <a:ahLst/>
            <a:cxnLst/>
            <a:rect l="l" t="t" r="r" b="b"/>
            <a:pathLst>
              <a:path w="7032625" h="3727450">
                <a:moveTo>
                  <a:pt x="0" y="3727450"/>
                </a:moveTo>
                <a:lnTo>
                  <a:pt x="7032625" y="3727450"/>
                </a:lnTo>
                <a:lnTo>
                  <a:pt x="7032625" y="0"/>
                </a:lnTo>
                <a:lnTo>
                  <a:pt x="0" y="0"/>
                </a:lnTo>
                <a:lnTo>
                  <a:pt x="0" y="3727450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79" y="746582"/>
            <a:ext cx="7943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sz="4000" spc="-15" dirty="0">
                <a:solidFill>
                  <a:srgbClr val="000000"/>
                </a:solidFill>
                <a:latin typeface="宋体"/>
                <a:cs typeface="宋体"/>
              </a:rPr>
              <a:t>，</a:t>
            </a:r>
            <a:r>
              <a:rPr sz="4000" spc="-20" dirty="0">
                <a:solidFill>
                  <a:srgbClr val="000000"/>
                </a:solidFill>
                <a:latin typeface="宋体"/>
                <a:cs typeface="宋体"/>
              </a:rPr>
              <a:t>服务医院管理者的互操</a:t>
            </a:r>
            <a:r>
              <a:rPr sz="4000" spc="-10" dirty="0">
                <a:solidFill>
                  <a:srgbClr val="000000"/>
                </a:solidFill>
                <a:latin typeface="宋体"/>
                <a:cs typeface="宋体"/>
              </a:rPr>
              <a:t>作</a:t>
            </a:r>
            <a:r>
              <a:rPr sz="4000" spc="-20" dirty="0">
                <a:solidFill>
                  <a:srgbClr val="000000"/>
                </a:solidFill>
                <a:latin typeface="宋体"/>
                <a:cs typeface="宋体"/>
              </a:rPr>
              <a:t>平台：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328795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4328160" algn="l"/>
                <a:tab pos="4328795" algn="l"/>
              </a:tabLst>
            </a:pPr>
            <a:r>
              <a:rPr dirty="0"/>
              <a:t>医院级别</a:t>
            </a:r>
            <a:r>
              <a:rPr spc="-760" dirty="0"/>
              <a:t> </a:t>
            </a:r>
            <a:r>
              <a:rPr dirty="0">
                <a:latin typeface="Arial"/>
                <a:cs typeface="Arial"/>
              </a:rPr>
              <a:t>“</a:t>
            </a:r>
            <a:r>
              <a:rPr dirty="0"/>
              <a:t>管理数据模型</a:t>
            </a:r>
            <a:r>
              <a:rPr dirty="0">
                <a:latin typeface="Arial"/>
                <a:cs typeface="Arial"/>
              </a:rPr>
              <a:t>”</a:t>
            </a:r>
          </a:p>
          <a:p>
            <a:pPr marL="432879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328160" algn="l"/>
                <a:tab pos="4328795" algn="l"/>
              </a:tabLst>
            </a:pPr>
            <a:r>
              <a:rPr dirty="0"/>
              <a:t>大数据</a:t>
            </a:r>
            <a:r>
              <a:rPr spc="-5" dirty="0">
                <a:latin typeface="Arial"/>
                <a:cs typeface="Arial"/>
              </a:rPr>
              <a:t>/</a:t>
            </a:r>
            <a:r>
              <a:rPr dirty="0"/>
              <a:t>块数据，有机整体</a:t>
            </a:r>
          </a:p>
          <a:p>
            <a:pPr marL="432879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328160" algn="l"/>
                <a:tab pos="4328795" algn="l"/>
              </a:tabLst>
            </a:pPr>
            <a:r>
              <a:rPr spc="-5" dirty="0"/>
              <a:t>“</a:t>
            </a:r>
            <a:r>
              <a:rPr spc="-5" dirty="0">
                <a:latin typeface="Arial"/>
                <a:cs typeface="Arial"/>
              </a:rPr>
              <a:t>363</a:t>
            </a:r>
            <a:r>
              <a:rPr spc="-5" dirty="0"/>
              <a:t>”</a:t>
            </a:r>
            <a:r>
              <a:rPr dirty="0"/>
              <a:t>综合管理平台</a:t>
            </a:r>
          </a:p>
          <a:p>
            <a:pPr marL="432879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328160" algn="l"/>
                <a:tab pos="4328795" algn="l"/>
              </a:tabLst>
            </a:pPr>
            <a:r>
              <a:rPr dirty="0"/>
              <a:t>数据结构重构，自由组合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79875" y="4855841"/>
            <a:ext cx="4425950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互操作技术级别：</a:t>
            </a:r>
            <a:endParaRPr sz="3200">
              <a:latin typeface="黑体"/>
              <a:cs typeface="黑体"/>
            </a:endParaRPr>
          </a:p>
          <a:p>
            <a:pPr marL="1926589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solidFill>
                  <a:srgbClr val="003366"/>
                </a:solidFill>
                <a:latin typeface="Arial"/>
                <a:cs typeface="Arial"/>
              </a:rPr>
              <a:t>L6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概念互操作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7334" y="2090444"/>
            <a:ext cx="3230217" cy="3231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4819" y="5455716"/>
            <a:ext cx="2319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latin typeface="宋体"/>
                <a:cs typeface="宋体"/>
              </a:rPr>
              <a:t>数据立方体</a:t>
            </a:r>
            <a:endParaRPr sz="3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887" y="746582"/>
            <a:ext cx="7434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sz="4000" spc="-15" dirty="0">
                <a:solidFill>
                  <a:srgbClr val="000000"/>
                </a:solidFill>
                <a:latin typeface="宋体"/>
                <a:cs typeface="宋体"/>
              </a:rPr>
              <a:t>，</a:t>
            </a:r>
            <a:r>
              <a:rPr sz="4000" spc="-20" dirty="0">
                <a:solidFill>
                  <a:srgbClr val="000000"/>
                </a:solidFill>
                <a:latin typeface="宋体"/>
                <a:cs typeface="宋体"/>
              </a:rPr>
              <a:t>服务临床医生的互</a:t>
            </a:r>
            <a:r>
              <a:rPr sz="4000" spc="-10" dirty="0">
                <a:solidFill>
                  <a:srgbClr val="000000"/>
                </a:solidFill>
                <a:latin typeface="宋体"/>
                <a:cs typeface="宋体"/>
              </a:rPr>
              <a:t>操</a:t>
            </a:r>
            <a:r>
              <a:rPr sz="4000" spc="-20" dirty="0">
                <a:solidFill>
                  <a:srgbClr val="000000"/>
                </a:solidFill>
                <a:latin typeface="宋体"/>
                <a:cs typeface="宋体"/>
              </a:rPr>
              <a:t>作平</a:t>
            </a:r>
            <a:r>
              <a:rPr sz="4000" spc="-10" dirty="0">
                <a:solidFill>
                  <a:srgbClr val="000000"/>
                </a:solidFill>
                <a:latin typeface="宋体"/>
                <a:cs typeface="宋体"/>
              </a:rPr>
              <a:t>台</a:t>
            </a:r>
            <a:r>
              <a:rPr sz="4000" spc="-20" dirty="0">
                <a:solidFill>
                  <a:srgbClr val="000000"/>
                </a:solidFill>
                <a:latin typeface="宋体"/>
                <a:cs typeface="宋体"/>
              </a:rPr>
              <a:t>：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014" y="4156227"/>
            <a:ext cx="8540115" cy="20751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AI</a:t>
            </a:r>
            <a:r>
              <a:rPr sz="2800" spc="-5" dirty="0">
                <a:solidFill>
                  <a:srgbClr val="003366"/>
                </a:solidFill>
                <a:latin typeface="黑体"/>
                <a:cs typeface="黑体"/>
              </a:rPr>
              <a:t>目前对于医疗还只是提示与参考级别</a:t>
            </a:r>
            <a:endParaRPr sz="280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黑体"/>
                <a:cs typeface="黑体"/>
              </a:rPr>
              <a:t>“同科医生”基于临床数据统计提</a:t>
            </a:r>
            <a:r>
              <a:rPr sz="2800" spc="0" dirty="0">
                <a:solidFill>
                  <a:srgbClr val="003366"/>
                </a:solidFill>
                <a:latin typeface="黑体"/>
                <a:cs typeface="黑体"/>
              </a:rPr>
              <a:t>供</a:t>
            </a:r>
            <a:r>
              <a:rPr sz="2800" spc="-5" dirty="0">
                <a:solidFill>
                  <a:srgbClr val="003366"/>
                </a:solidFill>
                <a:latin typeface="黑体"/>
                <a:cs typeface="黑体"/>
              </a:rPr>
              <a:t>相关</a:t>
            </a:r>
            <a:r>
              <a:rPr sz="2800" spc="0" dirty="0">
                <a:solidFill>
                  <a:srgbClr val="003366"/>
                </a:solidFill>
                <a:latin typeface="黑体"/>
                <a:cs typeface="黑体"/>
              </a:rPr>
              <a:t>大</a:t>
            </a:r>
            <a:r>
              <a:rPr sz="2800" spc="-5" dirty="0">
                <a:solidFill>
                  <a:srgbClr val="003366"/>
                </a:solidFill>
                <a:latin typeface="黑体"/>
                <a:cs typeface="黑体"/>
              </a:rPr>
              <a:t>概率</a:t>
            </a:r>
            <a:r>
              <a:rPr sz="2800" spc="0" dirty="0">
                <a:solidFill>
                  <a:srgbClr val="003366"/>
                </a:solidFill>
                <a:latin typeface="黑体"/>
                <a:cs typeface="黑体"/>
              </a:rPr>
              <a:t>参</a:t>
            </a:r>
            <a:r>
              <a:rPr sz="2800" spc="-5" dirty="0">
                <a:solidFill>
                  <a:srgbClr val="003366"/>
                </a:solidFill>
                <a:latin typeface="黑体"/>
                <a:cs typeface="黑体"/>
              </a:rPr>
              <a:t>考</a:t>
            </a:r>
            <a:endParaRPr sz="280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黑体"/>
                <a:cs typeface="黑体"/>
              </a:rPr>
              <a:t>“同科医生”起步快，即时响应服</a:t>
            </a:r>
            <a:r>
              <a:rPr sz="2800" spc="0" dirty="0">
                <a:solidFill>
                  <a:srgbClr val="003366"/>
                </a:solidFill>
                <a:latin typeface="黑体"/>
                <a:cs typeface="黑体"/>
              </a:rPr>
              <a:t>务</a:t>
            </a:r>
            <a:r>
              <a:rPr sz="2800" spc="-5" dirty="0">
                <a:solidFill>
                  <a:srgbClr val="003366"/>
                </a:solidFill>
                <a:latin typeface="黑体"/>
                <a:cs typeface="黑体"/>
              </a:rPr>
              <a:t>于普</a:t>
            </a:r>
            <a:r>
              <a:rPr sz="2800" spc="0" dirty="0">
                <a:solidFill>
                  <a:srgbClr val="003366"/>
                </a:solidFill>
                <a:latin typeface="黑体"/>
                <a:cs typeface="黑体"/>
              </a:rPr>
              <a:t>通</a:t>
            </a:r>
            <a:r>
              <a:rPr sz="2800" spc="-5" dirty="0">
                <a:solidFill>
                  <a:srgbClr val="003366"/>
                </a:solidFill>
                <a:latin typeface="黑体"/>
                <a:cs typeface="黑体"/>
              </a:rPr>
              <a:t>临床</a:t>
            </a:r>
            <a:r>
              <a:rPr sz="2800" spc="0" dirty="0">
                <a:solidFill>
                  <a:srgbClr val="003366"/>
                </a:solidFill>
                <a:latin typeface="黑体"/>
                <a:cs typeface="黑体"/>
              </a:rPr>
              <a:t>医</a:t>
            </a:r>
            <a:r>
              <a:rPr sz="2800" spc="-5" dirty="0">
                <a:solidFill>
                  <a:srgbClr val="003366"/>
                </a:solidFill>
                <a:latin typeface="黑体"/>
                <a:cs typeface="黑体"/>
              </a:rPr>
              <a:t>生</a:t>
            </a:r>
            <a:endParaRPr sz="280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003366"/>
                </a:solidFill>
                <a:latin typeface="黑体"/>
                <a:cs typeface="黑体"/>
              </a:rPr>
              <a:t>互操作技术级别</a:t>
            </a:r>
            <a:r>
              <a:rPr sz="2800" spc="-5" dirty="0">
                <a:solidFill>
                  <a:srgbClr val="003366"/>
                </a:solidFill>
                <a:latin typeface="黑体"/>
                <a:cs typeface="黑体"/>
              </a:rPr>
              <a:t>：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L6</a:t>
            </a:r>
            <a:r>
              <a:rPr sz="2800" spc="-10" dirty="0">
                <a:solidFill>
                  <a:srgbClr val="003366"/>
                </a:solidFill>
                <a:latin typeface="黑体"/>
                <a:cs typeface="黑体"/>
              </a:rPr>
              <a:t>概念互操作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1388" y="1674876"/>
            <a:ext cx="1847088" cy="234696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00250" y="1714500"/>
            <a:ext cx="1714500" cy="17145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00250" y="3429063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79">
                <a:moveTo>
                  <a:pt x="0" y="500062"/>
                </a:moveTo>
                <a:lnTo>
                  <a:pt x="1714500" y="500062"/>
                </a:lnTo>
                <a:lnTo>
                  <a:pt x="1714500" y="0"/>
                </a:lnTo>
                <a:lnTo>
                  <a:pt x="0" y="0"/>
                </a:lnTo>
                <a:lnTo>
                  <a:pt x="0" y="5000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82367" y="3384803"/>
            <a:ext cx="1380744" cy="432816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93900" y="3429063"/>
            <a:ext cx="1727200" cy="500380"/>
          </a:xfrm>
          <a:prstGeom prst="rect">
            <a:avLst/>
          </a:prstGeom>
          <a:ln w="25400">
            <a:solidFill>
              <a:srgbClr val="BADFE2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430"/>
              </a:spcBef>
            </a:pPr>
            <a:r>
              <a:rPr sz="2000" b="1" dirty="0">
                <a:solidFill>
                  <a:srgbClr val="1E4648"/>
                </a:solidFill>
                <a:latin typeface="黑体"/>
                <a:cs typeface="黑体"/>
              </a:rPr>
              <a:t>沃森医生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75632" y="1674876"/>
            <a:ext cx="1847088" cy="234696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02175" y="1714500"/>
            <a:ext cx="1739900" cy="2227326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08525" y="1708150"/>
            <a:ext cx="1727200" cy="1727200"/>
          </a:xfrm>
          <a:custGeom>
            <a:avLst/>
            <a:gdLst/>
            <a:ahLst/>
            <a:cxnLst/>
            <a:rect l="l" t="t" r="r" b="b"/>
            <a:pathLst>
              <a:path w="1727200" h="1727200">
                <a:moveTo>
                  <a:pt x="0" y="1727200"/>
                </a:moveTo>
                <a:lnTo>
                  <a:pt x="1727200" y="1727200"/>
                </a:lnTo>
                <a:lnTo>
                  <a:pt x="1727200" y="0"/>
                </a:lnTo>
                <a:lnTo>
                  <a:pt x="0" y="0"/>
                </a:lnTo>
                <a:lnTo>
                  <a:pt x="0" y="1727200"/>
                </a:lnTo>
                <a:close/>
              </a:path>
            </a:pathLst>
          </a:custGeom>
          <a:ln w="12700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87" y="2205101"/>
            <a:ext cx="7632700" cy="1368425"/>
          </a:xfrm>
          <a:custGeom>
            <a:avLst/>
            <a:gdLst/>
            <a:ahLst/>
            <a:cxnLst/>
            <a:rect l="l" t="t" r="r" b="b"/>
            <a:pathLst>
              <a:path w="7632700" h="1368425">
                <a:moveTo>
                  <a:pt x="0" y="1368425"/>
                </a:moveTo>
                <a:lnTo>
                  <a:pt x="7632700" y="1368425"/>
                </a:lnTo>
                <a:lnTo>
                  <a:pt x="7632700" y="0"/>
                </a:lnTo>
                <a:lnTo>
                  <a:pt x="0" y="0"/>
                </a:lnTo>
                <a:lnTo>
                  <a:pt x="0" y="1368425"/>
                </a:lnTo>
                <a:close/>
              </a:path>
            </a:pathLst>
          </a:custGeom>
          <a:solidFill>
            <a:srgbClr val="1E3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2205101"/>
            <a:ext cx="7632700" cy="1368425"/>
          </a:xfrm>
          <a:custGeom>
            <a:avLst/>
            <a:gdLst/>
            <a:ahLst/>
            <a:cxnLst/>
            <a:rect l="l" t="t" r="r" b="b"/>
            <a:pathLst>
              <a:path w="7632700" h="1368425">
                <a:moveTo>
                  <a:pt x="0" y="1368425"/>
                </a:moveTo>
                <a:lnTo>
                  <a:pt x="7632700" y="1368425"/>
                </a:lnTo>
                <a:lnTo>
                  <a:pt x="7632700" y="0"/>
                </a:lnTo>
                <a:lnTo>
                  <a:pt x="0" y="0"/>
                </a:lnTo>
                <a:lnTo>
                  <a:pt x="0" y="13684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3573526"/>
            <a:ext cx="7632700" cy="142875"/>
          </a:xfrm>
          <a:custGeom>
            <a:avLst/>
            <a:gdLst/>
            <a:ahLst/>
            <a:cxnLst/>
            <a:rect l="l" t="t" r="r" b="b"/>
            <a:pathLst>
              <a:path w="7632700" h="142875">
                <a:moveTo>
                  <a:pt x="0" y="142875"/>
                </a:moveTo>
                <a:lnTo>
                  <a:pt x="7632700" y="142875"/>
                </a:lnTo>
                <a:lnTo>
                  <a:pt x="7632700" y="0"/>
                </a:lnTo>
                <a:lnTo>
                  <a:pt x="0" y="0"/>
                </a:lnTo>
                <a:lnTo>
                  <a:pt x="0" y="142875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1187" y="2205101"/>
            <a:ext cx="7632700" cy="1368425"/>
          </a:xfrm>
          <a:prstGeom prst="rect">
            <a:avLst/>
          </a:prstGeom>
          <a:solidFill>
            <a:srgbClr val="1E377B"/>
          </a:solidFill>
          <a:ln w="12700">
            <a:solidFill>
              <a:srgbClr val="000000"/>
            </a:solidFill>
          </a:ln>
        </p:spPr>
        <p:txBody>
          <a:bodyPr vert="horz" wrap="square" lIns="0" tIns="404495" rIns="0" bIns="0" rtlCol="0">
            <a:spAutoFit/>
          </a:bodyPr>
          <a:lstStyle/>
          <a:p>
            <a:pPr marL="2123440">
              <a:lnSpc>
                <a:spcPct val="100000"/>
              </a:lnSpc>
              <a:spcBef>
                <a:spcPts val="3185"/>
              </a:spcBef>
            </a:pPr>
            <a:r>
              <a:rPr sz="4000" spc="-15" dirty="0">
                <a:latin typeface="宋体"/>
                <a:cs typeface="宋体"/>
              </a:rPr>
              <a:t>互操作技术分级</a:t>
            </a:r>
            <a:endParaRPr sz="4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71499"/>
            <a:ext cx="9144000" cy="424815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7640" y="1259789"/>
            <a:ext cx="574357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互操作技术与互操作平台：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从理念到应用，由实践达理论。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8916" y="2903347"/>
            <a:ext cx="573151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algn="ctr">
              <a:lnSpc>
                <a:spcPct val="100000"/>
              </a:lnSpc>
              <a:spcBef>
                <a:spcPts val="95"/>
              </a:spcBef>
            </a:pPr>
            <a:r>
              <a:rPr lang="zh-CN" altLang="en-US" sz="4000" b="1" spc="-10" dirty="0" smtClean="0">
                <a:solidFill>
                  <a:srgbClr val="FFFF00"/>
                </a:solidFill>
                <a:latin typeface="黑体"/>
                <a:cs typeface="黑体"/>
              </a:rPr>
              <a:t>谢谢聆听！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947" y="290321"/>
            <a:ext cx="8157209" cy="114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  <a:latin typeface="宋体"/>
                <a:cs typeface="宋体"/>
              </a:rPr>
              <a:t>互操作分类模</a:t>
            </a:r>
            <a:r>
              <a:rPr dirty="0">
                <a:solidFill>
                  <a:srgbClr val="000000"/>
                </a:solidFill>
                <a:latin typeface="宋体"/>
                <a:cs typeface="宋体"/>
              </a:rPr>
              <a:t>型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LCIM:</a:t>
            </a: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4000" b="0" spc="-5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Levers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Conceptual Interoperability</a:t>
            </a:r>
            <a:r>
              <a:rPr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Model)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041" y="2136239"/>
            <a:ext cx="4517022" cy="3525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86500" y="4714875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4">
                <a:moveTo>
                  <a:pt x="1869313" y="0"/>
                </a:moveTo>
                <a:lnTo>
                  <a:pt x="59562" y="0"/>
                </a:lnTo>
                <a:lnTo>
                  <a:pt x="36379" y="4681"/>
                </a:lnTo>
                <a:lnTo>
                  <a:pt x="17446" y="17446"/>
                </a:lnTo>
                <a:lnTo>
                  <a:pt x="4681" y="36379"/>
                </a:lnTo>
                <a:lnTo>
                  <a:pt x="0" y="59562"/>
                </a:lnTo>
                <a:lnTo>
                  <a:pt x="0" y="297688"/>
                </a:lnTo>
                <a:lnTo>
                  <a:pt x="4681" y="320851"/>
                </a:lnTo>
                <a:lnTo>
                  <a:pt x="17446" y="339740"/>
                </a:lnTo>
                <a:lnTo>
                  <a:pt x="36379" y="352462"/>
                </a:lnTo>
                <a:lnTo>
                  <a:pt x="59562" y="357124"/>
                </a:lnTo>
                <a:lnTo>
                  <a:pt x="1869313" y="357124"/>
                </a:lnTo>
                <a:lnTo>
                  <a:pt x="1892496" y="352462"/>
                </a:lnTo>
                <a:lnTo>
                  <a:pt x="1911429" y="339740"/>
                </a:lnTo>
                <a:lnTo>
                  <a:pt x="1924194" y="320851"/>
                </a:lnTo>
                <a:lnTo>
                  <a:pt x="1928876" y="297688"/>
                </a:lnTo>
                <a:lnTo>
                  <a:pt x="1928876" y="59562"/>
                </a:lnTo>
                <a:lnTo>
                  <a:pt x="1924194" y="36379"/>
                </a:lnTo>
                <a:lnTo>
                  <a:pt x="1911429" y="17446"/>
                </a:lnTo>
                <a:lnTo>
                  <a:pt x="1892496" y="4681"/>
                </a:lnTo>
                <a:lnTo>
                  <a:pt x="1869313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0" y="4714875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4">
                <a:moveTo>
                  <a:pt x="0" y="59562"/>
                </a:moveTo>
                <a:lnTo>
                  <a:pt x="4681" y="36379"/>
                </a:lnTo>
                <a:lnTo>
                  <a:pt x="17446" y="17446"/>
                </a:lnTo>
                <a:lnTo>
                  <a:pt x="36379" y="4681"/>
                </a:lnTo>
                <a:lnTo>
                  <a:pt x="59562" y="0"/>
                </a:lnTo>
                <a:lnTo>
                  <a:pt x="1869313" y="0"/>
                </a:lnTo>
                <a:lnTo>
                  <a:pt x="1892496" y="4681"/>
                </a:lnTo>
                <a:lnTo>
                  <a:pt x="1911429" y="17446"/>
                </a:lnTo>
                <a:lnTo>
                  <a:pt x="1924194" y="36379"/>
                </a:lnTo>
                <a:lnTo>
                  <a:pt x="1928876" y="59562"/>
                </a:lnTo>
                <a:lnTo>
                  <a:pt x="1928876" y="297688"/>
                </a:lnTo>
                <a:lnTo>
                  <a:pt x="1924194" y="320851"/>
                </a:lnTo>
                <a:lnTo>
                  <a:pt x="1911429" y="339740"/>
                </a:lnTo>
                <a:lnTo>
                  <a:pt x="1892496" y="352462"/>
                </a:lnTo>
                <a:lnTo>
                  <a:pt x="1869313" y="357124"/>
                </a:lnTo>
                <a:lnTo>
                  <a:pt x="59562" y="357124"/>
                </a:lnTo>
                <a:lnTo>
                  <a:pt x="36379" y="352462"/>
                </a:lnTo>
                <a:lnTo>
                  <a:pt x="17446" y="339740"/>
                </a:lnTo>
                <a:lnTo>
                  <a:pt x="4681" y="320851"/>
                </a:lnTo>
                <a:lnTo>
                  <a:pt x="0" y="297688"/>
                </a:lnTo>
                <a:lnTo>
                  <a:pt x="0" y="59562"/>
                </a:lnTo>
                <a:close/>
              </a:path>
            </a:pathLst>
          </a:custGeom>
          <a:ln w="127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86500" y="4214748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4">
                <a:moveTo>
                  <a:pt x="1869313" y="0"/>
                </a:moveTo>
                <a:lnTo>
                  <a:pt x="59562" y="0"/>
                </a:lnTo>
                <a:lnTo>
                  <a:pt x="36379" y="4681"/>
                </a:lnTo>
                <a:lnTo>
                  <a:pt x="17446" y="17446"/>
                </a:lnTo>
                <a:lnTo>
                  <a:pt x="4681" y="36379"/>
                </a:lnTo>
                <a:lnTo>
                  <a:pt x="0" y="59562"/>
                </a:lnTo>
                <a:lnTo>
                  <a:pt x="0" y="297688"/>
                </a:lnTo>
                <a:lnTo>
                  <a:pt x="4681" y="320871"/>
                </a:lnTo>
                <a:lnTo>
                  <a:pt x="17446" y="339804"/>
                </a:lnTo>
                <a:lnTo>
                  <a:pt x="36379" y="352569"/>
                </a:lnTo>
                <a:lnTo>
                  <a:pt x="59562" y="357250"/>
                </a:lnTo>
                <a:lnTo>
                  <a:pt x="1869313" y="357250"/>
                </a:lnTo>
                <a:lnTo>
                  <a:pt x="1892496" y="352569"/>
                </a:lnTo>
                <a:lnTo>
                  <a:pt x="1911429" y="339804"/>
                </a:lnTo>
                <a:lnTo>
                  <a:pt x="1924194" y="320871"/>
                </a:lnTo>
                <a:lnTo>
                  <a:pt x="1928876" y="297688"/>
                </a:lnTo>
                <a:lnTo>
                  <a:pt x="1928876" y="59562"/>
                </a:lnTo>
                <a:lnTo>
                  <a:pt x="1924194" y="36379"/>
                </a:lnTo>
                <a:lnTo>
                  <a:pt x="1911429" y="17446"/>
                </a:lnTo>
                <a:lnTo>
                  <a:pt x="1892496" y="4681"/>
                </a:lnTo>
                <a:lnTo>
                  <a:pt x="1869313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86500" y="4214748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4">
                <a:moveTo>
                  <a:pt x="0" y="59562"/>
                </a:moveTo>
                <a:lnTo>
                  <a:pt x="4681" y="36379"/>
                </a:lnTo>
                <a:lnTo>
                  <a:pt x="17446" y="17446"/>
                </a:lnTo>
                <a:lnTo>
                  <a:pt x="36379" y="4681"/>
                </a:lnTo>
                <a:lnTo>
                  <a:pt x="59562" y="0"/>
                </a:lnTo>
                <a:lnTo>
                  <a:pt x="1869313" y="0"/>
                </a:lnTo>
                <a:lnTo>
                  <a:pt x="1892496" y="4681"/>
                </a:lnTo>
                <a:lnTo>
                  <a:pt x="1911429" y="17446"/>
                </a:lnTo>
                <a:lnTo>
                  <a:pt x="1924194" y="36379"/>
                </a:lnTo>
                <a:lnTo>
                  <a:pt x="1928876" y="59562"/>
                </a:lnTo>
                <a:lnTo>
                  <a:pt x="1928876" y="297688"/>
                </a:lnTo>
                <a:lnTo>
                  <a:pt x="1924194" y="320871"/>
                </a:lnTo>
                <a:lnTo>
                  <a:pt x="1911429" y="339804"/>
                </a:lnTo>
                <a:lnTo>
                  <a:pt x="1892496" y="352569"/>
                </a:lnTo>
                <a:lnTo>
                  <a:pt x="1869313" y="357250"/>
                </a:lnTo>
                <a:lnTo>
                  <a:pt x="59562" y="357250"/>
                </a:lnTo>
                <a:lnTo>
                  <a:pt x="36379" y="352569"/>
                </a:lnTo>
                <a:lnTo>
                  <a:pt x="17446" y="339804"/>
                </a:lnTo>
                <a:lnTo>
                  <a:pt x="4681" y="320871"/>
                </a:lnTo>
                <a:lnTo>
                  <a:pt x="0" y="297688"/>
                </a:lnTo>
                <a:lnTo>
                  <a:pt x="0" y="59562"/>
                </a:lnTo>
                <a:close/>
              </a:path>
            </a:pathLst>
          </a:custGeom>
          <a:ln w="127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86500" y="3714750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4">
                <a:moveTo>
                  <a:pt x="1869313" y="0"/>
                </a:moveTo>
                <a:lnTo>
                  <a:pt x="59562" y="0"/>
                </a:lnTo>
                <a:lnTo>
                  <a:pt x="36379" y="4681"/>
                </a:lnTo>
                <a:lnTo>
                  <a:pt x="17446" y="17446"/>
                </a:lnTo>
                <a:lnTo>
                  <a:pt x="4681" y="36379"/>
                </a:lnTo>
                <a:lnTo>
                  <a:pt x="0" y="59562"/>
                </a:lnTo>
                <a:lnTo>
                  <a:pt x="0" y="297688"/>
                </a:lnTo>
                <a:lnTo>
                  <a:pt x="4681" y="320851"/>
                </a:lnTo>
                <a:lnTo>
                  <a:pt x="17446" y="339740"/>
                </a:lnTo>
                <a:lnTo>
                  <a:pt x="36379" y="352462"/>
                </a:lnTo>
                <a:lnTo>
                  <a:pt x="59562" y="357124"/>
                </a:lnTo>
                <a:lnTo>
                  <a:pt x="1869313" y="357124"/>
                </a:lnTo>
                <a:lnTo>
                  <a:pt x="1892496" y="352462"/>
                </a:lnTo>
                <a:lnTo>
                  <a:pt x="1911429" y="339740"/>
                </a:lnTo>
                <a:lnTo>
                  <a:pt x="1924194" y="320851"/>
                </a:lnTo>
                <a:lnTo>
                  <a:pt x="1928876" y="297688"/>
                </a:lnTo>
                <a:lnTo>
                  <a:pt x="1928876" y="59562"/>
                </a:lnTo>
                <a:lnTo>
                  <a:pt x="1924194" y="36379"/>
                </a:lnTo>
                <a:lnTo>
                  <a:pt x="1911429" y="17446"/>
                </a:lnTo>
                <a:lnTo>
                  <a:pt x="1892496" y="4681"/>
                </a:lnTo>
                <a:lnTo>
                  <a:pt x="1869313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6500" y="3714750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4">
                <a:moveTo>
                  <a:pt x="0" y="59562"/>
                </a:moveTo>
                <a:lnTo>
                  <a:pt x="4681" y="36379"/>
                </a:lnTo>
                <a:lnTo>
                  <a:pt x="17446" y="17446"/>
                </a:lnTo>
                <a:lnTo>
                  <a:pt x="36379" y="4681"/>
                </a:lnTo>
                <a:lnTo>
                  <a:pt x="59562" y="0"/>
                </a:lnTo>
                <a:lnTo>
                  <a:pt x="1869313" y="0"/>
                </a:lnTo>
                <a:lnTo>
                  <a:pt x="1892496" y="4681"/>
                </a:lnTo>
                <a:lnTo>
                  <a:pt x="1911429" y="17446"/>
                </a:lnTo>
                <a:lnTo>
                  <a:pt x="1924194" y="36379"/>
                </a:lnTo>
                <a:lnTo>
                  <a:pt x="1928876" y="59562"/>
                </a:lnTo>
                <a:lnTo>
                  <a:pt x="1928876" y="297688"/>
                </a:lnTo>
                <a:lnTo>
                  <a:pt x="1924194" y="320851"/>
                </a:lnTo>
                <a:lnTo>
                  <a:pt x="1911429" y="339740"/>
                </a:lnTo>
                <a:lnTo>
                  <a:pt x="1892496" y="352462"/>
                </a:lnTo>
                <a:lnTo>
                  <a:pt x="1869313" y="357124"/>
                </a:lnTo>
                <a:lnTo>
                  <a:pt x="59562" y="357124"/>
                </a:lnTo>
                <a:lnTo>
                  <a:pt x="36379" y="352462"/>
                </a:lnTo>
                <a:lnTo>
                  <a:pt x="17446" y="339740"/>
                </a:lnTo>
                <a:lnTo>
                  <a:pt x="4681" y="320851"/>
                </a:lnTo>
                <a:lnTo>
                  <a:pt x="0" y="297688"/>
                </a:lnTo>
                <a:lnTo>
                  <a:pt x="0" y="59562"/>
                </a:lnTo>
                <a:close/>
              </a:path>
            </a:pathLst>
          </a:custGeom>
          <a:ln w="127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5000" y="3214623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4">
                <a:moveTo>
                  <a:pt x="1869313" y="0"/>
                </a:moveTo>
                <a:lnTo>
                  <a:pt x="59562" y="0"/>
                </a:lnTo>
                <a:lnTo>
                  <a:pt x="36379" y="4681"/>
                </a:lnTo>
                <a:lnTo>
                  <a:pt x="17446" y="17446"/>
                </a:lnTo>
                <a:lnTo>
                  <a:pt x="4681" y="36379"/>
                </a:lnTo>
                <a:lnTo>
                  <a:pt x="0" y="59562"/>
                </a:lnTo>
                <a:lnTo>
                  <a:pt x="0" y="297688"/>
                </a:lnTo>
                <a:lnTo>
                  <a:pt x="4681" y="320871"/>
                </a:lnTo>
                <a:lnTo>
                  <a:pt x="17446" y="339804"/>
                </a:lnTo>
                <a:lnTo>
                  <a:pt x="36379" y="352569"/>
                </a:lnTo>
                <a:lnTo>
                  <a:pt x="59562" y="357250"/>
                </a:lnTo>
                <a:lnTo>
                  <a:pt x="1869313" y="357250"/>
                </a:lnTo>
                <a:lnTo>
                  <a:pt x="1892496" y="352569"/>
                </a:lnTo>
                <a:lnTo>
                  <a:pt x="1911429" y="339804"/>
                </a:lnTo>
                <a:lnTo>
                  <a:pt x="1924194" y="320871"/>
                </a:lnTo>
                <a:lnTo>
                  <a:pt x="1928876" y="297688"/>
                </a:lnTo>
                <a:lnTo>
                  <a:pt x="1928876" y="59562"/>
                </a:lnTo>
                <a:lnTo>
                  <a:pt x="1924194" y="36379"/>
                </a:lnTo>
                <a:lnTo>
                  <a:pt x="1911429" y="17446"/>
                </a:lnTo>
                <a:lnTo>
                  <a:pt x="1892496" y="4681"/>
                </a:lnTo>
                <a:lnTo>
                  <a:pt x="186931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5000" y="3214623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4">
                <a:moveTo>
                  <a:pt x="0" y="59562"/>
                </a:moveTo>
                <a:lnTo>
                  <a:pt x="4681" y="36379"/>
                </a:lnTo>
                <a:lnTo>
                  <a:pt x="17446" y="17446"/>
                </a:lnTo>
                <a:lnTo>
                  <a:pt x="36379" y="4681"/>
                </a:lnTo>
                <a:lnTo>
                  <a:pt x="59562" y="0"/>
                </a:lnTo>
                <a:lnTo>
                  <a:pt x="1869313" y="0"/>
                </a:lnTo>
                <a:lnTo>
                  <a:pt x="1892496" y="4681"/>
                </a:lnTo>
                <a:lnTo>
                  <a:pt x="1911429" y="17446"/>
                </a:lnTo>
                <a:lnTo>
                  <a:pt x="1924194" y="36379"/>
                </a:lnTo>
                <a:lnTo>
                  <a:pt x="1928876" y="59562"/>
                </a:lnTo>
                <a:lnTo>
                  <a:pt x="1928876" y="297688"/>
                </a:lnTo>
                <a:lnTo>
                  <a:pt x="1924194" y="320871"/>
                </a:lnTo>
                <a:lnTo>
                  <a:pt x="1911429" y="339804"/>
                </a:lnTo>
                <a:lnTo>
                  <a:pt x="1892496" y="352569"/>
                </a:lnTo>
                <a:lnTo>
                  <a:pt x="1869313" y="357250"/>
                </a:lnTo>
                <a:lnTo>
                  <a:pt x="59562" y="357250"/>
                </a:lnTo>
                <a:lnTo>
                  <a:pt x="36379" y="352569"/>
                </a:lnTo>
                <a:lnTo>
                  <a:pt x="17446" y="339804"/>
                </a:lnTo>
                <a:lnTo>
                  <a:pt x="4681" y="320871"/>
                </a:lnTo>
                <a:lnTo>
                  <a:pt x="0" y="297688"/>
                </a:lnTo>
                <a:lnTo>
                  <a:pt x="0" y="59562"/>
                </a:lnTo>
                <a:close/>
              </a:path>
            </a:pathLst>
          </a:custGeom>
          <a:ln w="127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15000" y="2714625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5">
                <a:moveTo>
                  <a:pt x="1869313" y="0"/>
                </a:moveTo>
                <a:lnTo>
                  <a:pt x="59562" y="0"/>
                </a:lnTo>
                <a:lnTo>
                  <a:pt x="36379" y="4681"/>
                </a:lnTo>
                <a:lnTo>
                  <a:pt x="17446" y="17446"/>
                </a:lnTo>
                <a:lnTo>
                  <a:pt x="4681" y="36379"/>
                </a:lnTo>
                <a:lnTo>
                  <a:pt x="0" y="59562"/>
                </a:lnTo>
                <a:lnTo>
                  <a:pt x="0" y="297688"/>
                </a:lnTo>
                <a:lnTo>
                  <a:pt x="4681" y="320851"/>
                </a:lnTo>
                <a:lnTo>
                  <a:pt x="17446" y="339740"/>
                </a:lnTo>
                <a:lnTo>
                  <a:pt x="36379" y="352462"/>
                </a:lnTo>
                <a:lnTo>
                  <a:pt x="59562" y="357124"/>
                </a:lnTo>
                <a:lnTo>
                  <a:pt x="1869313" y="357124"/>
                </a:lnTo>
                <a:lnTo>
                  <a:pt x="1892496" y="352462"/>
                </a:lnTo>
                <a:lnTo>
                  <a:pt x="1911429" y="339740"/>
                </a:lnTo>
                <a:lnTo>
                  <a:pt x="1924194" y="320851"/>
                </a:lnTo>
                <a:lnTo>
                  <a:pt x="1928876" y="297688"/>
                </a:lnTo>
                <a:lnTo>
                  <a:pt x="1928876" y="59562"/>
                </a:lnTo>
                <a:lnTo>
                  <a:pt x="1924194" y="36379"/>
                </a:lnTo>
                <a:lnTo>
                  <a:pt x="1911429" y="17446"/>
                </a:lnTo>
                <a:lnTo>
                  <a:pt x="1892496" y="4681"/>
                </a:lnTo>
                <a:lnTo>
                  <a:pt x="186931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000" y="2714625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5">
                <a:moveTo>
                  <a:pt x="0" y="59562"/>
                </a:moveTo>
                <a:lnTo>
                  <a:pt x="4681" y="36379"/>
                </a:lnTo>
                <a:lnTo>
                  <a:pt x="17446" y="17446"/>
                </a:lnTo>
                <a:lnTo>
                  <a:pt x="36379" y="4681"/>
                </a:lnTo>
                <a:lnTo>
                  <a:pt x="59562" y="0"/>
                </a:lnTo>
                <a:lnTo>
                  <a:pt x="1869313" y="0"/>
                </a:lnTo>
                <a:lnTo>
                  <a:pt x="1892496" y="4681"/>
                </a:lnTo>
                <a:lnTo>
                  <a:pt x="1911429" y="17446"/>
                </a:lnTo>
                <a:lnTo>
                  <a:pt x="1924194" y="36379"/>
                </a:lnTo>
                <a:lnTo>
                  <a:pt x="1928876" y="59562"/>
                </a:lnTo>
                <a:lnTo>
                  <a:pt x="1928876" y="297688"/>
                </a:lnTo>
                <a:lnTo>
                  <a:pt x="1924194" y="320851"/>
                </a:lnTo>
                <a:lnTo>
                  <a:pt x="1911429" y="339740"/>
                </a:lnTo>
                <a:lnTo>
                  <a:pt x="1892496" y="352462"/>
                </a:lnTo>
                <a:lnTo>
                  <a:pt x="1869313" y="357124"/>
                </a:lnTo>
                <a:lnTo>
                  <a:pt x="59562" y="357124"/>
                </a:lnTo>
                <a:lnTo>
                  <a:pt x="36379" y="352462"/>
                </a:lnTo>
                <a:lnTo>
                  <a:pt x="17446" y="339740"/>
                </a:lnTo>
                <a:lnTo>
                  <a:pt x="4681" y="320851"/>
                </a:lnTo>
                <a:lnTo>
                  <a:pt x="0" y="297688"/>
                </a:lnTo>
                <a:lnTo>
                  <a:pt x="0" y="59562"/>
                </a:lnTo>
                <a:close/>
              </a:path>
            </a:pathLst>
          </a:custGeom>
          <a:ln w="127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7876" y="2214626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5">
                <a:moveTo>
                  <a:pt x="1869185" y="0"/>
                </a:moveTo>
                <a:lnTo>
                  <a:pt x="59436" y="0"/>
                </a:lnTo>
                <a:lnTo>
                  <a:pt x="36272" y="4661"/>
                </a:lnTo>
                <a:lnTo>
                  <a:pt x="17383" y="17383"/>
                </a:lnTo>
                <a:lnTo>
                  <a:pt x="4661" y="36272"/>
                </a:lnTo>
                <a:lnTo>
                  <a:pt x="0" y="59436"/>
                </a:lnTo>
                <a:lnTo>
                  <a:pt x="0" y="297561"/>
                </a:lnTo>
                <a:lnTo>
                  <a:pt x="4661" y="320744"/>
                </a:lnTo>
                <a:lnTo>
                  <a:pt x="17383" y="339677"/>
                </a:lnTo>
                <a:lnTo>
                  <a:pt x="36272" y="352442"/>
                </a:lnTo>
                <a:lnTo>
                  <a:pt x="59436" y="357124"/>
                </a:lnTo>
                <a:lnTo>
                  <a:pt x="1869185" y="357124"/>
                </a:lnTo>
                <a:lnTo>
                  <a:pt x="1892369" y="352442"/>
                </a:lnTo>
                <a:lnTo>
                  <a:pt x="1911302" y="339677"/>
                </a:lnTo>
                <a:lnTo>
                  <a:pt x="1924067" y="320744"/>
                </a:lnTo>
                <a:lnTo>
                  <a:pt x="1928749" y="297561"/>
                </a:lnTo>
                <a:lnTo>
                  <a:pt x="1928749" y="59436"/>
                </a:lnTo>
                <a:lnTo>
                  <a:pt x="1924067" y="36272"/>
                </a:lnTo>
                <a:lnTo>
                  <a:pt x="1911302" y="17383"/>
                </a:lnTo>
                <a:lnTo>
                  <a:pt x="1892369" y="4661"/>
                </a:lnTo>
                <a:lnTo>
                  <a:pt x="1869185" y="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57876" y="2214626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5">
                <a:moveTo>
                  <a:pt x="0" y="59436"/>
                </a:moveTo>
                <a:lnTo>
                  <a:pt x="4661" y="36272"/>
                </a:lnTo>
                <a:lnTo>
                  <a:pt x="17383" y="17383"/>
                </a:lnTo>
                <a:lnTo>
                  <a:pt x="36272" y="4661"/>
                </a:lnTo>
                <a:lnTo>
                  <a:pt x="59436" y="0"/>
                </a:lnTo>
                <a:lnTo>
                  <a:pt x="1869185" y="0"/>
                </a:lnTo>
                <a:lnTo>
                  <a:pt x="1892369" y="4661"/>
                </a:lnTo>
                <a:lnTo>
                  <a:pt x="1911302" y="17383"/>
                </a:lnTo>
                <a:lnTo>
                  <a:pt x="1924067" y="36272"/>
                </a:lnTo>
                <a:lnTo>
                  <a:pt x="1928749" y="59436"/>
                </a:lnTo>
                <a:lnTo>
                  <a:pt x="1928749" y="297561"/>
                </a:lnTo>
                <a:lnTo>
                  <a:pt x="1924067" y="320744"/>
                </a:lnTo>
                <a:lnTo>
                  <a:pt x="1911302" y="339677"/>
                </a:lnTo>
                <a:lnTo>
                  <a:pt x="1892369" y="352442"/>
                </a:lnTo>
                <a:lnTo>
                  <a:pt x="1869185" y="357124"/>
                </a:lnTo>
                <a:lnTo>
                  <a:pt x="59436" y="357124"/>
                </a:lnTo>
                <a:lnTo>
                  <a:pt x="36272" y="352442"/>
                </a:lnTo>
                <a:lnTo>
                  <a:pt x="17383" y="339677"/>
                </a:lnTo>
                <a:lnTo>
                  <a:pt x="4661" y="320744"/>
                </a:lnTo>
                <a:lnTo>
                  <a:pt x="0" y="297561"/>
                </a:lnTo>
                <a:lnTo>
                  <a:pt x="0" y="59436"/>
                </a:lnTo>
                <a:close/>
              </a:path>
            </a:pathLst>
          </a:custGeom>
          <a:ln w="127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15125" y="5214873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4">
                <a:moveTo>
                  <a:pt x="1869313" y="0"/>
                </a:moveTo>
                <a:lnTo>
                  <a:pt x="59563" y="0"/>
                </a:lnTo>
                <a:lnTo>
                  <a:pt x="36379" y="4681"/>
                </a:lnTo>
                <a:lnTo>
                  <a:pt x="17446" y="17446"/>
                </a:lnTo>
                <a:lnTo>
                  <a:pt x="4681" y="36379"/>
                </a:lnTo>
                <a:lnTo>
                  <a:pt x="0" y="59562"/>
                </a:lnTo>
                <a:lnTo>
                  <a:pt x="0" y="297688"/>
                </a:lnTo>
                <a:lnTo>
                  <a:pt x="4681" y="320871"/>
                </a:lnTo>
                <a:lnTo>
                  <a:pt x="17446" y="339804"/>
                </a:lnTo>
                <a:lnTo>
                  <a:pt x="36379" y="352569"/>
                </a:lnTo>
                <a:lnTo>
                  <a:pt x="59563" y="357250"/>
                </a:lnTo>
                <a:lnTo>
                  <a:pt x="1869313" y="357250"/>
                </a:lnTo>
                <a:lnTo>
                  <a:pt x="1892496" y="352569"/>
                </a:lnTo>
                <a:lnTo>
                  <a:pt x="1911429" y="339804"/>
                </a:lnTo>
                <a:lnTo>
                  <a:pt x="1924194" y="320871"/>
                </a:lnTo>
                <a:lnTo>
                  <a:pt x="1928876" y="297688"/>
                </a:lnTo>
                <a:lnTo>
                  <a:pt x="1928876" y="59562"/>
                </a:lnTo>
                <a:lnTo>
                  <a:pt x="1924194" y="36379"/>
                </a:lnTo>
                <a:lnTo>
                  <a:pt x="1911429" y="17446"/>
                </a:lnTo>
                <a:lnTo>
                  <a:pt x="1892496" y="4681"/>
                </a:lnTo>
                <a:lnTo>
                  <a:pt x="1869313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15125" y="5214873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4">
                <a:moveTo>
                  <a:pt x="0" y="59562"/>
                </a:moveTo>
                <a:lnTo>
                  <a:pt x="4681" y="36379"/>
                </a:lnTo>
                <a:lnTo>
                  <a:pt x="17446" y="17446"/>
                </a:lnTo>
                <a:lnTo>
                  <a:pt x="36379" y="4681"/>
                </a:lnTo>
                <a:lnTo>
                  <a:pt x="59563" y="0"/>
                </a:lnTo>
                <a:lnTo>
                  <a:pt x="1869313" y="0"/>
                </a:lnTo>
                <a:lnTo>
                  <a:pt x="1892496" y="4681"/>
                </a:lnTo>
                <a:lnTo>
                  <a:pt x="1911429" y="17446"/>
                </a:lnTo>
                <a:lnTo>
                  <a:pt x="1924194" y="36379"/>
                </a:lnTo>
                <a:lnTo>
                  <a:pt x="1928876" y="59562"/>
                </a:lnTo>
                <a:lnTo>
                  <a:pt x="1928876" y="297688"/>
                </a:lnTo>
                <a:lnTo>
                  <a:pt x="1924194" y="320871"/>
                </a:lnTo>
                <a:lnTo>
                  <a:pt x="1911429" y="339804"/>
                </a:lnTo>
                <a:lnTo>
                  <a:pt x="1892496" y="352569"/>
                </a:lnTo>
                <a:lnTo>
                  <a:pt x="1869313" y="357250"/>
                </a:lnTo>
                <a:lnTo>
                  <a:pt x="59563" y="357250"/>
                </a:lnTo>
                <a:lnTo>
                  <a:pt x="36379" y="352569"/>
                </a:lnTo>
                <a:lnTo>
                  <a:pt x="17446" y="339804"/>
                </a:lnTo>
                <a:lnTo>
                  <a:pt x="4681" y="320871"/>
                </a:lnTo>
                <a:lnTo>
                  <a:pt x="0" y="297688"/>
                </a:lnTo>
                <a:lnTo>
                  <a:pt x="0" y="59562"/>
                </a:lnTo>
                <a:close/>
              </a:path>
            </a:pathLst>
          </a:custGeom>
          <a:ln w="127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54777" y="2262631"/>
            <a:ext cx="2844800" cy="3270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L6</a:t>
            </a:r>
            <a:r>
              <a:rPr sz="1600" b="1" spc="-10" dirty="0">
                <a:latin typeface="宋体"/>
                <a:cs typeface="宋体"/>
              </a:rPr>
              <a:t>级：概念互操作</a:t>
            </a:r>
            <a:endParaRPr sz="1600">
              <a:latin typeface="宋体"/>
              <a:cs typeface="宋体"/>
            </a:endParaRPr>
          </a:p>
          <a:p>
            <a:pPr marL="369570" marR="800735">
              <a:lnSpc>
                <a:spcPts val="3940"/>
              </a:lnSpc>
              <a:spcBef>
                <a:spcPts val="465"/>
              </a:spcBef>
            </a:pPr>
            <a:r>
              <a:rPr sz="1600" b="1" spc="-10" dirty="0">
                <a:latin typeface="Arial"/>
                <a:cs typeface="Arial"/>
              </a:rPr>
              <a:t>L5</a:t>
            </a:r>
            <a:r>
              <a:rPr sz="1600" b="1" spc="-5" dirty="0">
                <a:latin typeface="宋体"/>
                <a:cs typeface="宋体"/>
              </a:rPr>
              <a:t>级：动态互操作  </a:t>
            </a:r>
            <a:r>
              <a:rPr sz="1600" b="1" spc="-10" dirty="0">
                <a:latin typeface="Arial"/>
                <a:cs typeface="Arial"/>
              </a:rPr>
              <a:t>L4</a:t>
            </a:r>
            <a:r>
              <a:rPr sz="1600" b="1" spc="-5" dirty="0">
                <a:latin typeface="宋体"/>
                <a:cs typeface="宋体"/>
              </a:rPr>
              <a:t>级：语用互操作</a:t>
            </a:r>
            <a:endParaRPr sz="1600">
              <a:latin typeface="宋体"/>
              <a:cs typeface="宋体"/>
            </a:endParaRPr>
          </a:p>
          <a:p>
            <a:pPr marL="941705">
              <a:lnSpc>
                <a:spcPct val="100000"/>
              </a:lnSpc>
              <a:spcBef>
                <a:spcPts val="1550"/>
              </a:spcBef>
            </a:pPr>
            <a:r>
              <a:rPr sz="1600" b="1" spc="-10" dirty="0">
                <a:latin typeface="Arial"/>
                <a:cs typeface="Arial"/>
              </a:rPr>
              <a:t>L3</a:t>
            </a:r>
            <a:r>
              <a:rPr sz="1600" b="1" spc="-5" dirty="0">
                <a:latin typeface="宋体"/>
                <a:cs typeface="宋体"/>
              </a:rPr>
              <a:t>级：语义互操作</a:t>
            </a:r>
            <a:endParaRPr sz="1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941705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L2</a:t>
            </a:r>
            <a:r>
              <a:rPr sz="1600" b="1" spc="-5" dirty="0">
                <a:latin typeface="宋体"/>
                <a:cs typeface="宋体"/>
              </a:rPr>
              <a:t>级：语法互操作</a:t>
            </a:r>
            <a:endParaRPr sz="1600">
              <a:latin typeface="宋体"/>
              <a:cs typeface="宋体"/>
            </a:endParaRPr>
          </a:p>
          <a:p>
            <a:pPr marL="1369695" marR="5080" indent="-428625">
              <a:lnSpc>
                <a:spcPct val="205100"/>
              </a:lnSpc>
            </a:pPr>
            <a:r>
              <a:rPr sz="1600" b="1" spc="-10" dirty="0">
                <a:latin typeface="Arial"/>
                <a:cs typeface="Arial"/>
              </a:rPr>
              <a:t>L1</a:t>
            </a:r>
            <a:r>
              <a:rPr sz="1600" b="1" spc="-10" dirty="0">
                <a:latin typeface="宋体"/>
                <a:cs typeface="宋体"/>
              </a:rPr>
              <a:t>级：技术互操作 </a:t>
            </a:r>
            <a:r>
              <a:rPr sz="1600" b="1" spc="-10" dirty="0">
                <a:solidFill>
                  <a:srgbClr val="343562"/>
                </a:solidFill>
                <a:latin typeface="Arial"/>
                <a:cs typeface="Arial"/>
              </a:rPr>
              <a:t>L0</a:t>
            </a:r>
            <a:r>
              <a:rPr sz="1600" b="1" spc="-5" dirty="0">
                <a:solidFill>
                  <a:srgbClr val="343562"/>
                </a:solidFill>
                <a:latin typeface="宋体"/>
                <a:cs typeface="宋体"/>
              </a:rPr>
              <a:t>级：无互操作</a:t>
            </a:r>
            <a:endParaRPr sz="1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642" y="584708"/>
            <a:ext cx="4606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0000"/>
                </a:solidFill>
                <a:latin typeface="宋体"/>
                <a:cs typeface="宋体"/>
              </a:rPr>
              <a:t>为什么需要互操作？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929354"/>
            <a:ext cx="8094980" cy="40252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跨系统深度整合！</a:t>
            </a:r>
            <a:endParaRPr sz="3200">
              <a:latin typeface="黑体"/>
              <a:cs typeface="黑体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像内部系统一样使用外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部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系统！</a:t>
            </a:r>
            <a:endParaRPr sz="3200">
              <a:latin typeface="黑体"/>
              <a:cs typeface="黑体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像操作自家系统一样、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操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作别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家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系统！</a:t>
            </a:r>
            <a:endParaRPr sz="3200">
              <a:latin typeface="黑体"/>
              <a:cs typeface="黑体"/>
            </a:endParaRPr>
          </a:p>
          <a:p>
            <a:pPr marL="354965" marR="5080" indent="-342265">
              <a:lnSpc>
                <a:spcPts val="3679"/>
              </a:lnSpc>
              <a:spcBef>
                <a:spcPts val="11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不仅仅是人工互操作、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还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要系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统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之间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自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动互 操作！</a:t>
            </a:r>
            <a:endParaRPr sz="3200">
              <a:latin typeface="黑体"/>
              <a:cs typeface="黑体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信息对象属性、信息交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互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、方</a:t>
            </a:r>
            <a:r>
              <a:rPr sz="3200" spc="-15" dirty="0">
                <a:solidFill>
                  <a:srgbClr val="003366"/>
                </a:solidFill>
                <a:latin typeface="黑体"/>
                <a:cs typeface="黑体"/>
              </a:rPr>
              <a:t>法</a:t>
            </a: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调用、</a:t>
            </a:r>
            <a:endParaRPr sz="3200">
              <a:latin typeface="黑体"/>
              <a:cs typeface="黑体"/>
            </a:endParaRPr>
          </a:p>
          <a:p>
            <a:pPr marL="34925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003366"/>
                </a:solidFill>
                <a:latin typeface="黑体"/>
                <a:cs typeface="黑体"/>
              </a:rPr>
              <a:t>状态反馈、数据自由查</a:t>
            </a:r>
            <a:r>
              <a:rPr sz="3200" spc="0" dirty="0">
                <a:solidFill>
                  <a:srgbClr val="003366"/>
                </a:solidFill>
                <a:latin typeface="黑体"/>
                <a:cs typeface="黑体"/>
              </a:rPr>
              <a:t>询</a:t>
            </a:r>
            <a:r>
              <a:rPr sz="3200" spc="0" dirty="0">
                <a:solidFill>
                  <a:srgbClr val="003366"/>
                </a:solidFill>
                <a:latin typeface="Arial"/>
                <a:cs typeface="Arial"/>
              </a:rPr>
              <a:t>…</a:t>
            </a:r>
            <a:r>
              <a:rPr sz="3200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66"/>
                </a:solidFill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7876" y="2071751"/>
            <a:ext cx="2786380" cy="500380"/>
          </a:xfrm>
          <a:custGeom>
            <a:avLst/>
            <a:gdLst/>
            <a:ahLst/>
            <a:cxnLst/>
            <a:rect l="l" t="t" r="r" b="b"/>
            <a:pathLst>
              <a:path w="2786379" h="500380">
                <a:moveTo>
                  <a:pt x="1392935" y="0"/>
                </a:moveTo>
                <a:lnTo>
                  <a:pt x="0" y="0"/>
                </a:lnTo>
                <a:lnTo>
                  <a:pt x="0" y="499999"/>
                </a:lnTo>
                <a:lnTo>
                  <a:pt x="1392935" y="499999"/>
                </a:lnTo>
                <a:lnTo>
                  <a:pt x="1544725" y="498532"/>
                </a:lnTo>
                <a:lnTo>
                  <a:pt x="1691780" y="494234"/>
                </a:lnTo>
                <a:lnTo>
                  <a:pt x="1763266" y="491071"/>
                </a:lnTo>
                <a:lnTo>
                  <a:pt x="1833251" y="487257"/>
                </a:lnTo>
                <a:lnTo>
                  <a:pt x="1901626" y="482811"/>
                </a:lnTo>
                <a:lnTo>
                  <a:pt x="1968287" y="477752"/>
                </a:lnTo>
                <a:lnTo>
                  <a:pt x="2033128" y="472100"/>
                </a:lnTo>
                <a:lnTo>
                  <a:pt x="2096040" y="465873"/>
                </a:lnTo>
                <a:lnTo>
                  <a:pt x="2156920" y="459090"/>
                </a:lnTo>
                <a:lnTo>
                  <a:pt x="2215660" y="451771"/>
                </a:lnTo>
                <a:lnTo>
                  <a:pt x="2272154" y="443934"/>
                </a:lnTo>
                <a:lnTo>
                  <a:pt x="2326296" y="435598"/>
                </a:lnTo>
                <a:lnTo>
                  <a:pt x="2377979" y="426783"/>
                </a:lnTo>
                <a:lnTo>
                  <a:pt x="2427098" y="417507"/>
                </a:lnTo>
                <a:lnTo>
                  <a:pt x="2473547" y="407790"/>
                </a:lnTo>
                <a:lnTo>
                  <a:pt x="2517218" y="397650"/>
                </a:lnTo>
                <a:lnTo>
                  <a:pt x="2558006" y="387106"/>
                </a:lnTo>
                <a:lnTo>
                  <a:pt x="2595804" y="376178"/>
                </a:lnTo>
                <a:lnTo>
                  <a:pt x="2662008" y="353245"/>
                </a:lnTo>
                <a:lnTo>
                  <a:pt x="2714979" y="329002"/>
                </a:lnTo>
                <a:lnTo>
                  <a:pt x="2753868" y="303601"/>
                </a:lnTo>
                <a:lnTo>
                  <a:pt x="2783937" y="263662"/>
                </a:lnTo>
                <a:lnTo>
                  <a:pt x="2785999" y="249936"/>
                </a:lnTo>
                <a:lnTo>
                  <a:pt x="2783937" y="236221"/>
                </a:lnTo>
                <a:lnTo>
                  <a:pt x="2753868" y="196314"/>
                </a:lnTo>
                <a:lnTo>
                  <a:pt x="2714979" y="170931"/>
                </a:lnTo>
                <a:lnTo>
                  <a:pt x="2662008" y="146703"/>
                </a:lnTo>
                <a:lnTo>
                  <a:pt x="2595804" y="123782"/>
                </a:lnTo>
                <a:lnTo>
                  <a:pt x="2558006" y="112860"/>
                </a:lnTo>
                <a:lnTo>
                  <a:pt x="2517218" y="102321"/>
                </a:lnTo>
                <a:lnTo>
                  <a:pt x="2473547" y="92185"/>
                </a:lnTo>
                <a:lnTo>
                  <a:pt x="2427098" y="82472"/>
                </a:lnTo>
                <a:lnTo>
                  <a:pt x="2377979" y="73199"/>
                </a:lnTo>
                <a:lnTo>
                  <a:pt x="2326296" y="64387"/>
                </a:lnTo>
                <a:lnTo>
                  <a:pt x="2272154" y="56054"/>
                </a:lnTo>
                <a:lnTo>
                  <a:pt x="2215660" y="48219"/>
                </a:lnTo>
                <a:lnTo>
                  <a:pt x="2156920" y="40901"/>
                </a:lnTo>
                <a:lnTo>
                  <a:pt x="2096040" y="34120"/>
                </a:lnTo>
                <a:lnTo>
                  <a:pt x="2033128" y="27894"/>
                </a:lnTo>
                <a:lnTo>
                  <a:pt x="1968287" y="22243"/>
                </a:lnTo>
                <a:lnTo>
                  <a:pt x="1901626" y="17185"/>
                </a:lnTo>
                <a:lnTo>
                  <a:pt x="1833251" y="12740"/>
                </a:lnTo>
                <a:lnTo>
                  <a:pt x="1763266" y="8927"/>
                </a:lnTo>
                <a:lnTo>
                  <a:pt x="1691780" y="5764"/>
                </a:lnTo>
                <a:lnTo>
                  <a:pt x="1544725" y="1466"/>
                </a:lnTo>
                <a:lnTo>
                  <a:pt x="1392935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57876" y="2071751"/>
            <a:ext cx="2786380" cy="500380"/>
          </a:xfrm>
          <a:custGeom>
            <a:avLst/>
            <a:gdLst/>
            <a:ahLst/>
            <a:cxnLst/>
            <a:rect l="l" t="t" r="r" b="b"/>
            <a:pathLst>
              <a:path w="2786379" h="500380">
                <a:moveTo>
                  <a:pt x="0" y="0"/>
                </a:moveTo>
                <a:lnTo>
                  <a:pt x="1392935" y="0"/>
                </a:lnTo>
                <a:lnTo>
                  <a:pt x="1469369" y="369"/>
                </a:lnTo>
                <a:lnTo>
                  <a:pt x="1544725" y="1466"/>
                </a:lnTo>
                <a:lnTo>
                  <a:pt x="1618897" y="3270"/>
                </a:lnTo>
                <a:lnTo>
                  <a:pt x="1691780" y="5764"/>
                </a:lnTo>
                <a:lnTo>
                  <a:pt x="1763266" y="8927"/>
                </a:lnTo>
                <a:lnTo>
                  <a:pt x="1833251" y="12740"/>
                </a:lnTo>
                <a:lnTo>
                  <a:pt x="1901626" y="17185"/>
                </a:lnTo>
                <a:lnTo>
                  <a:pt x="1968287" y="22243"/>
                </a:lnTo>
                <a:lnTo>
                  <a:pt x="2033128" y="27894"/>
                </a:lnTo>
                <a:lnTo>
                  <a:pt x="2096040" y="34120"/>
                </a:lnTo>
                <a:lnTo>
                  <a:pt x="2156920" y="40901"/>
                </a:lnTo>
                <a:lnTo>
                  <a:pt x="2215660" y="48219"/>
                </a:lnTo>
                <a:lnTo>
                  <a:pt x="2272154" y="56054"/>
                </a:lnTo>
                <a:lnTo>
                  <a:pt x="2326296" y="64387"/>
                </a:lnTo>
                <a:lnTo>
                  <a:pt x="2377979" y="73199"/>
                </a:lnTo>
                <a:lnTo>
                  <a:pt x="2427098" y="82472"/>
                </a:lnTo>
                <a:lnTo>
                  <a:pt x="2473547" y="92185"/>
                </a:lnTo>
                <a:lnTo>
                  <a:pt x="2517218" y="102321"/>
                </a:lnTo>
                <a:lnTo>
                  <a:pt x="2558006" y="112860"/>
                </a:lnTo>
                <a:lnTo>
                  <a:pt x="2595804" y="123782"/>
                </a:lnTo>
                <a:lnTo>
                  <a:pt x="2662008" y="146703"/>
                </a:lnTo>
                <a:lnTo>
                  <a:pt x="2714979" y="170931"/>
                </a:lnTo>
                <a:lnTo>
                  <a:pt x="2753868" y="196314"/>
                </a:lnTo>
                <a:lnTo>
                  <a:pt x="2783937" y="236221"/>
                </a:lnTo>
                <a:lnTo>
                  <a:pt x="2785999" y="249936"/>
                </a:lnTo>
                <a:lnTo>
                  <a:pt x="2783937" y="263662"/>
                </a:lnTo>
                <a:lnTo>
                  <a:pt x="2753868" y="303601"/>
                </a:lnTo>
                <a:lnTo>
                  <a:pt x="2714979" y="329002"/>
                </a:lnTo>
                <a:lnTo>
                  <a:pt x="2662008" y="353245"/>
                </a:lnTo>
                <a:lnTo>
                  <a:pt x="2595804" y="376178"/>
                </a:lnTo>
                <a:lnTo>
                  <a:pt x="2558006" y="387106"/>
                </a:lnTo>
                <a:lnTo>
                  <a:pt x="2517218" y="397650"/>
                </a:lnTo>
                <a:lnTo>
                  <a:pt x="2473547" y="407790"/>
                </a:lnTo>
                <a:lnTo>
                  <a:pt x="2427098" y="417507"/>
                </a:lnTo>
                <a:lnTo>
                  <a:pt x="2377979" y="426783"/>
                </a:lnTo>
                <a:lnTo>
                  <a:pt x="2326296" y="435598"/>
                </a:lnTo>
                <a:lnTo>
                  <a:pt x="2272154" y="443934"/>
                </a:lnTo>
                <a:lnTo>
                  <a:pt x="2215660" y="451771"/>
                </a:lnTo>
                <a:lnTo>
                  <a:pt x="2156920" y="459090"/>
                </a:lnTo>
                <a:lnTo>
                  <a:pt x="2096040" y="465873"/>
                </a:lnTo>
                <a:lnTo>
                  <a:pt x="2033128" y="472100"/>
                </a:lnTo>
                <a:lnTo>
                  <a:pt x="1968287" y="477752"/>
                </a:lnTo>
                <a:lnTo>
                  <a:pt x="1901626" y="482811"/>
                </a:lnTo>
                <a:lnTo>
                  <a:pt x="1833251" y="487257"/>
                </a:lnTo>
                <a:lnTo>
                  <a:pt x="1763266" y="491071"/>
                </a:lnTo>
                <a:lnTo>
                  <a:pt x="1691780" y="494234"/>
                </a:lnTo>
                <a:lnTo>
                  <a:pt x="1618897" y="496727"/>
                </a:lnTo>
                <a:lnTo>
                  <a:pt x="1544725" y="498532"/>
                </a:lnTo>
                <a:lnTo>
                  <a:pt x="1469369" y="499629"/>
                </a:lnTo>
                <a:lnTo>
                  <a:pt x="1392935" y="499999"/>
                </a:lnTo>
                <a:lnTo>
                  <a:pt x="0" y="4999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43626" y="2643251"/>
            <a:ext cx="2786380" cy="929005"/>
          </a:xfrm>
          <a:custGeom>
            <a:avLst/>
            <a:gdLst/>
            <a:ahLst/>
            <a:cxnLst/>
            <a:rect l="l" t="t" r="r" b="b"/>
            <a:pathLst>
              <a:path w="2786379" h="929004">
                <a:moveTo>
                  <a:pt x="1392935" y="0"/>
                </a:moveTo>
                <a:lnTo>
                  <a:pt x="0" y="0"/>
                </a:lnTo>
                <a:lnTo>
                  <a:pt x="0" y="928624"/>
                </a:lnTo>
                <a:lnTo>
                  <a:pt x="1392935" y="928624"/>
                </a:lnTo>
                <a:lnTo>
                  <a:pt x="1462463" y="928055"/>
                </a:lnTo>
                <a:lnTo>
                  <a:pt x="1531109" y="926368"/>
                </a:lnTo>
                <a:lnTo>
                  <a:pt x="1598792" y="923589"/>
                </a:lnTo>
                <a:lnTo>
                  <a:pt x="1665433" y="919744"/>
                </a:lnTo>
                <a:lnTo>
                  <a:pt x="1730952" y="914860"/>
                </a:lnTo>
                <a:lnTo>
                  <a:pt x="1795270" y="908963"/>
                </a:lnTo>
                <a:lnTo>
                  <a:pt x="1858306" y="902081"/>
                </a:lnTo>
                <a:lnTo>
                  <a:pt x="1919981" y="894240"/>
                </a:lnTo>
                <a:lnTo>
                  <a:pt x="1980215" y="885466"/>
                </a:lnTo>
                <a:lnTo>
                  <a:pt x="2038928" y="875786"/>
                </a:lnTo>
                <a:lnTo>
                  <a:pt x="2096040" y="865227"/>
                </a:lnTo>
                <a:lnTo>
                  <a:pt x="2151472" y="853815"/>
                </a:lnTo>
                <a:lnTo>
                  <a:pt x="2205144" y="841577"/>
                </a:lnTo>
                <a:lnTo>
                  <a:pt x="2256975" y="828539"/>
                </a:lnTo>
                <a:lnTo>
                  <a:pt x="2306887" y="814729"/>
                </a:lnTo>
                <a:lnTo>
                  <a:pt x="2354798" y="800172"/>
                </a:lnTo>
                <a:lnTo>
                  <a:pt x="2400630" y="784896"/>
                </a:lnTo>
                <a:lnTo>
                  <a:pt x="2444303" y="768926"/>
                </a:lnTo>
                <a:lnTo>
                  <a:pt x="2485737" y="752290"/>
                </a:lnTo>
                <a:lnTo>
                  <a:pt x="2524851" y="735015"/>
                </a:lnTo>
                <a:lnTo>
                  <a:pt x="2561567" y="717126"/>
                </a:lnTo>
                <a:lnTo>
                  <a:pt x="2595804" y="698650"/>
                </a:lnTo>
                <a:lnTo>
                  <a:pt x="2656523" y="660045"/>
                </a:lnTo>
                <a:lnTo>
                  <a:pt x="2706371" y="619413"/>
                </a:lnTo>
                <a:lnTo>
                  <a:pt x="2744707" y="576967"/>
                </a:lnTo>
                <a:lnTo>
                  <a:pt x="2770894" y="532920"/>
                </a:lnTo>
                <a:lnTo>
                  <a:pt x="2784294" y="487484"/>
                </a:lnTo>
                <a:lnTo>
                  <a:pt x="2785999" y="464312"/>
                </a:lnTo>
                <a:lnTo>
                  <a:pt x="2784294" y="441128"/>
                </a:lnTo>
                <a:lnTo>
                  <a:pt x="2770894" y="395675"/>
                </a:lnTo>
                <a:lnTo>
                  <a:pt x="2744707" y="351614"/>
                </a:lnTo>
                <a:lnTo>
                  <a:pt x="2706371" y="309159"/>
                </a:lnTo>
                <a:lnTo>
                  <a:pt x="2656523" y="268523"/>
                </a:lnTo>
                <a:lnTo>
                  <a:pt x="2595804" y="229917"/>
                </a:lnTo>
                <a:lnTo>
                  <a:pt x="2561567" y="211441"/>
                </a:lnTo>
                <a:lnTo>
                  <a:pt x="2524851" y="193553"/>
                </a:lnTo>
                <a:lnTo>
                  <a:pt x="2485737" y="176279"/>
                </a:lnTo>
                <a:lnTo>
                  <a:pt x="2444303" y="159645"/>
                </a:lnTo>
                <a:lnTo>
                  <a:pt x="2400630" y="143678"/>
                </a:lnTo>
                <a:lnTo>
                  <a:pt x="2354798" y="128405"/>
                </a:lnTo>
                <a:lnTo>
                  <a:pt x="2306887" y="113851"/>
                </a:lnTo>
                <a:lnTo>
                  <a:pt x="2256975" y="100044"/>
                </a:lnTo>
                <a:lnTo>
                  <a:pt x="2205144" y="87010"/>
                </a:lnTo>
                <a:lnTo>
                  <a:pt x="2151472" y="74776"/>
                </a:lnTo>
                <a:lnTo>
                  <a:pt x="2096040" y="63368"/>
                </a:lnTo>
                <a:lnTo>
                  <a:pt x="2038928" y="52812"/>
                </a:lnTo>
                <a:lnTo>
                  <a:pt x="1980215" y="43136"/>
                </a:lnTo>
                <a:lnTo>
                  <a:pt x="1919981" y="34366"/>
                </a:lnTo>
                <a:lnTo>
                  <a:pt x="1858306" y="26528"/>
                </a:lnTo>
                <a:lnTo>
                  <a:pt x="1795270" y="19649"/>
                </a:lnTo>
                <a:lnTo>
                  <a:pt x="1730952" y="13756"/>
                </a:lnTo>
                <a:lnTo>
                  <a:pt x="1665433" y="8874"/>
                </a:lnTo>
                <a:lnTo>
                  <a:pt x="1598792" y="5031"/>
                </a:lnTo>
                <a:lnTo>
                  <a:pt x="1531109" y="2254"/>
                </a:lnTo>
                <a:lnTo>
                  <a:pt x="1462463" y="567"/>
                </a:lnTo>
                <a:lnTo>
                  <a:pt x="1392935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43626" y="2643251"/>
            <a:ext cx="2786380" cy="929005"/>
          </a:xfrm>
          <a:custGeom>
            <a:avLst/>
            <a:gdLst/>
            <a:ahLst/>
            <a:cxnLst/>
            <a:rect l="l" t="t" r="r" b="b"/>
            <a:pathLst>
              <a:path w="2786379" h="929004">
                <a:moveTo>
                  <a:pt x="0" y="0"/>
                </a:moveTo>
                <a:lnTo>
                  <a:pt x="1392935" y="0"/>
                </a:lnTo>
                <a:lnTo>
                  <a:pt x="1462463" y="567"/>
                </a:lnTo>
                <a:lnTo>
                  <a:pt x="1531109" y="2254"/>
                </a:lnTo>
                <a:lnTo>
                  <a:pt x="1598792" y="5031"/>
                </a:lnTo>
                <a:lnTo>
                  <a:pt x="1665433" y="8874"/>
                </a:lnTo>
                <a:lnTo>
                  <a:pt x="1730952" y="13756"/>
                </a:lnTo>
                <a:lnTo>
                  <a:pt x="1795270" y="19649"/>
                </a:lnTo>
                <a:lnTo>
                  <a:pt x="1858306" y="26528"/>
                </a:lnTo>
                <a:lnTo>
                  <a:pt x="1919981" y="34366"/>
                </a:lnTo>
                <a:lnTo>
                  <a:pt x="1980215" y="43136"/>
                </a:lnTo>
                <a:lnTo>
                  <a:pt x="2038928" y="52812"/>
                </a:lnTo>
                <a:lnTo>
                  <a:pt x="2096040" y="63368"/>
                </a:lnTo>
                <a:lnTo>
                  <a:pt x="2151472" y="74776"/>
                </a:lnTo>
                <a:lnTo>
                  <a:pt x="2205144" y="87010"/>
                </a:lnTo>
                <a:lnTo>
                  <a:pt x="2256975" y="100044"/>
                </a:lnTo>
                <a:lnTo>
                  <a:pt x="2306887" y="113851"/>
                </a:lnTo>
                <a:lnTo>
                  <a:pt x="2354798" y="128405"/>
                </a:lnTo>
                <a:lnTo>
                  <a:pt x="2400630" y="143678"/>
                </a:lnTo>
                <a:lnTo>
                  <a:pt x="2444303" y="159645"/>
                </a:lnTo>
                <a:lnTo>
                  <a:pt x="2485737" y="176279"/>
                </a:lnTo>
                <a:lnTo>
                  <a:pt x="2524851" y="193553"/>
                </a:lnTo>
                <a:lnTo>
                  <a:pt x="2561567" y="211441"/>
                </a:lnTo>
                <a:lnTo>
                  <a:pt x="2595804" y="229917"/>
                </a:lnTo>
                <a:lnTo>
                  <a:pt x="2656523" y="268523"/>
                </a:lnTo>
                <a:lnTo>
                  <a:pt x="2706371" y="309159"/>
                </a:lnTo>
                <a:lnTo>
                  <a:pt x="2744707" y="351614"/>
                </a:lnTo>
                <a:lnTo>
                  <a:pt x="2770894" y="395675"/>
                </a:lnTo>
                <a:lnTo>
                  <a:pt x="2784294" y="441128"/>
                </a:lnTo>
                <a:lnTo>
                  <a:pt x="2785999" y="464312"/>
                </a:lnTo>
                <a:lnTo>
                  <a:pt x="2784294" y="487484"/>
                </a:lnTo>
                <a:lnTo>
                  <a:pt x="2770894" y="532920"/>
                </a:lnTo>
                <a:lnTo>
                  <a:pt x="2744707" y="576967"/>
                </a:lnTo>
                <a:lnTo>
                  <a:pt x="2706371" y="619413"/>
                </a:lnTo>
                <a:lnTo>
                  <a:pt x="2656523" y="660045"/>
                </a:lnTo>
                <a:lnTo>
                  <a:pt x="2595804" y="698650"/>
                </a:lnTo>
                <a:lnTo>
                  <a:pt x="2561567" y="717126"/>
                </a:lnTo>
                <a:lnTo>
                  <a:pt x="2524851" y="735015"/>
                </a:lnTo>
                <a:lnTo>
                  <a:pt x="2485737" y="752290"/>
                </a:lnTo>
                <a:lnTo>
                  <a:pt x="2444303" y="768926"/>
                </a:lnTo>
                <a:lnTo>
                  <a:pt x="2400630" y="784896"/>
                </a:lnTo>
                <a:lnTo>
                  <a:pt x="2354798" y="800172"/>
                </a:lnTo>
                <a:lnTo>
                  <a:pt x="2306887" y="814729"/>
                </a:lnTo>
                <a:lnTo>
                  <a:pt x="2256975" y="828539"/>
                </a:lnTo>
                <a:lnTo>
                  <a:pt x="2205144" y="841577"/>
                </a:lnTo>
                <a:lnTo>
                  <a:pt x="2151472" y="853815"/>
                </a:lnTo>
                <a:lnTo>
                  <a:pt x="2096040" y="865227"/>
                </a:lnTo>
                <a:lnTo>
                  <a:pt x="2038928" y="875786"/>
                </a:lnTo>
                <a:lnTo>
                  <a:pt x="1980215" y="885466"/>
                </a:lnTo>
                <a:lnTo>
                  <a:pt x="1919981" y="894240"/>
                </a:lnTo>
                <a:lnTo>
                  <a:pt x="1858306" y="902081"/>
                </a:lnTo>
                <a:lnTo>
                  <a:pt x="1795270" y="908963"/>
                </a:lnTo>
                <a:lnTo>
                  <a:pt x="1730952" y="914860"/>
                </a:lnTo>
                <a:lnTo>
                  <a:pt x="1665433" y="919744"/>
                </a:lnTo>
                <a:lnTo>
                  <a:pt x="1598792" y="923589"/>
                </a:lnTo>
                <a:lnTo>
                  <a:pt x="1531109" y="926368"/>
                </a:lnTo>
                <a:lnTo>
                  <a:pt x="1462463" y="928055"/>
                </a:lnTo>
                <a:lnTo>
                  <a:pt x="1392935" y="928624"/>
                </a:lnTo>
                <a:lnTo>
                  <a:pt x="0" y="92862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29250" y="3643248"/>
            <a:ext cx="2857500" cy="1571625"/>
          </a:xfrm>
          <a:custGeom>
            <a:avLst/>
            <a:gdLst/>
            <a:ahLst/>
            <a:cxnLst/>
            <a:rect l="l" t="t" r="r" b="b"/>
            <a:pathLst>
              <a:path w="2857500" h="1571625">
                <a:moveTo>
                  <a:pt x="1428750" y="0"/>
                </a:moveTo>
                <a:lnTo>
                  <a:pt x="1366775" y="726"/>
                </a:lnTo>
                <a:lnTo>
                  <a:pt x="1305475" y="2885"/>
                </a:lnTo>
                <a:lnTo>
                  <a:pt x="1244903" y="6447"/>
                </a:lnTo>
                <a:lnTo>
                  <a:pt x="1185112" y="11383"/>
                </a:lnTo>
                <a:lnTo>
                  <a:pt x="1126156" y="17663"/>
                </a:lnTo>
                <a:lnTo>
                  <a:pt x="1068089" y="25258"/>
                </a:lnTo>
                <a:lnTo>
                  <a:pt x="1010964" y="34138"/>
                </a:lnTo>
                <a:lnTo>
                  <a:pt x="954835" y="44274"/>
                </a:lnTo>
                <a:lnTo>
                  <a:pt x="899756" y="55636"/>
                </a:lnTo>
                <a:lnTo>
                  <a:pt x="845780" y="68194"/>
                </a:lnTo>
                <a:lnTo>
                  <a:pt x="792960" y="81920"/>
                </a:lnTo>
                <a:lnTo>
                  <a:pt x="741351" y="96783"/>
                </a:lnTo>
                <a:lnTo>
                  <a:pt x="691006" y="112755"/>
                </a:lnTo>
                <a:lnTo>
                  <a:pt x="641978" y="129805"/>
                </a:lnTo>
                <a:lnTo>
                  <a:pt x="594321" y="147904"/>
                </a:lnTo>
                <a:lnTo>
                  <a:pt x="548090" y="167023"/>
                </a:lnTo>
                <a:lnTo>
                  <a:pt x="503337" y="187132"/>
                </a:lnTo>
                <a:lnTo>
                  <a:pt x="460116" y="208202"/>
                </a:lnTo>
                <a:lnTo>
                  <a:pt x="418480" y="230203"/>
                </a:lnTo>
                <a:lnTo>
                  <a:pt x="378484" y="253105"/>
                </a:lnTo>
                <a:lnTo>
                  <a:pt x="340181" y="276880"/>
                </a:lnTo>
                <a:lnTo>
                  <a:pt x="303625" y="301497"/>
                </a:lnTo>
                <a:lnTo>
                  <a:pt x="268868" y="326926"/>
                </a:lnTo>
                <a:lnTo>
                  <a:pt x="235965" y="353140"/>
                </a:lnTo>
                <a:lnTo>
                  <a:pt x="204970" y="380108"/>
                </a:lnTo>
                <a:lnTo>
                  <a:pt x="175936" y="407800"/>
                </a:lnTo>
                <a:lnTo>
                  <a:pt x="148916" y="436187"/>
                </a:lnTo>
                <a:lnTo>
                  <a:pt x="123965" y="465239"/>
                </a:lnTo>
                <a:lnTo>
                  <a:pt x="80481" y="525223"/>
                </a:lnTo>
                <a:lnTo>
                  <a:pt x="45914" y="587514"/>
                </a:lnTo>
                <a:lnTo>
                  <a:pt x="20692" y="651878"/>
                </a:lnTo>
                <a:lnTo>
                  <a:pt x="5244" y="718077"/>
                </a:lnTo>
                <a:lnTo>
                  <a:pt x="0" y="785876"/>
                </a:lnTo>
                <a:lnTo>
                  <a:pt x="1320" y="819960"/>
                </a:lnTo>
                <a:lnTo>
                  <a:pt x="11719" y="886986"/>
                </a:lnTo>
                <a:lnTo>
                  <a:pt x="32108" y="952293"/>
                </a:lnTo>
                <a:lnTo>
                  <a:pt x="62056" y="1015645"/>
                </a:lnTo>
                <a:lnTo>
                  <a:pt x="101135" y="1076805"/>
                </a:lnTo>
                <a:lnTo>
                  <a:pt x="148916" y="1135539"/>
                </a:lnTo>
                <a:lnTo>
                  <a:pt x="175936" y="1163921"/>
                </a:lnTo>
                <a:lnTo>
                  <a:pt x="204970" y="1191609"/>
                </a:lnTo>
                <a:lnTo>
                  <a:pt x="235965" y="1218572"/>
                </a:lnTo>
                <a:lnTo>
                  <a:pt x="268868" y="1244781"/>
                </a:lnTo>
                <a:lnTo>
                  <a:pt x="303625" y="1270206"/>
                </a:lnTo>
                <a:lnTo>
                  <a:pt x="340181" y="1294818"/>
                </a:lnTo>
                <a:lnTo>
                  <a:pt x="378484" y="1318587"/>
                </a:lnTo>
                <a:lnTo>
                  <a:pt x="418480" y="1341485"/>
                </a:lnTo>
                <a:lnTo>
                  <a:pt x="460116" y="1363480"/>
                </a:lnTo>
                <a:lnTo>
                  <a:pt x="503337" y="1384545"/>
                </a:lnTo>
                <a:lnTo>
                  <a:pt x="548090" y="1404649"/>
                </a:lnTo>
                <a:lnTo>
                  <a:pt x="594321" y="1423763"/>
                </a:lnTo>
                <a:lnTo>
                  <a:pt x="641978" y="1441858"/>
                </a:lnTo>
                <a:lnTo>
                  <a:pt x="691006" y="1458903"/>
                </a:lnTo>
                <a:lnTo>
                  <a:pt x="741351" y="1474871"/>
                </a:lnTo>
                <a:lnTo>
                  <a:pt x="792960" y="1489730"/>
                </a:lnTo>
                <a:lnTo>
                  <a:pt x="845780" y="1503452"/>
                </a:lnTo>
                <a:lnTo>
                  <a:pt x="899756" y="1516006"/>
                </a:lnTo>
                <a:lnTo>
                  <a:pt x="954835" y="1527365"/>
                </a:lnTo>
                <a:lnTo>
                  <a:pt x="1010964" y="1537497"/>
                </a:lnTo>
                <a:lnTo>
                  <a:pt x="1068089" y="1546375"/>
                </a:lnTo>
                <a:lnTo>
                  <a:pt x="1126156" y="1553967"/>
                </a:lnTo>
                <a:lnTo>
                  <a:pt x="1185112" y="1560245"/>
                </a:lnTo>
                <a:lnTo>
                  <a:pt x="1244903" y="1565179"/>
                </a:lnTo>
                <a:lnTo>
                  <a:pt x="1305475" y="1568740"/>
                </a:lnTo>
                <a:lnTo>
                  <a:pt x="1366775" y="1570899"/>
                </a:lnTo>
                <a:lnTo>
                  <a:pt x="1428750" y="1571625"/>
                </a:lnTo>
                <a:lnTo>
                  <a:pt x="2857500" y="1571625"/>
                </a:lnTo>
                <a:lnTo>
                  <a:pt x="2857500" y="126"/>
                </a:lnTo>
                <a:lnTo>
                  <a:pt x="1428750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29250" y="3643248"/>
            <a:ext cx="2857500" cy="1571625"/>
          </a:xfrm>
          <a:custGeom>
            <a:avLst/>
            <a:gdLst/>
            <a:ahLst/>
            <a:cxnLst/>
            <a:rect l="l" t="t" r="r" b="b"/>
            <a:pathLst>
              <a:path w="2857500" h="1571625">
                <a:moveTo>
                  <a:pt x="2857500" y="1571625"/>
                </a:moveTo>
                <a:lnTo>
                  <a:pt x="1428750" y="1571625"/>
                </a:lnTo>
                <a:lnTo>
                  <a:pt x="1366775" y="1570899"/>
                </a:lnTo>
                <a:lnTo>
                  <a:pt x="1305475" y="1568740"/>
                </a:lnTo>
                <a:lnTo>
                  <a:pt x="1244903" y="1565179"/>
                </a:lnTo>
                <a:lnTo>
                  <a:pt x="1185112" y="1560245"/>
                </a:lnTo>
                <a:lnTo>
                  <a:pt x="1126156" y="1553967"/>
                </a:lnTo>
                <a:lnTo>
                  <a:pt x="1068089" y="1546375"/>
                </a:lnTo>
                <a:lnTo>
                  <a:pt x="1010964" y="1537497"/>
                </a:lnTo>
                <a:lnTo>
                  <a:pt x="954835" y="1527365"/>
                </a:lnTo>
                <a:lnTo>
                  <a:pt x="899756" y="1516006"/>
                </a:lnTo>
                <a:lnTo>
                  <a:pt x="845780" y="1503452"/>
                </a:lnTo>
                <a:lnTo>
                  <a:pt x="792960" y="1489730"/>
                </a:lnTo>
                <a:lnTo>
                  <a:pt x="741351" y="1474871"/>
                </a:lnTo>
                <a:lnTo>
                  <a:pt x="691006" y="1458903"/>
                </a:lnTo>
                <a:lnTo>
                  <a:pt x="641978" y="1441858"/>
                </a:lnTo>
                <a:lnTo>
                  <a:pt x="594321" y="1423763"/>
                </a:lnTo>
                <a:lnTo>
                  <a:pt x="548090" y="1404649"/>
                </a:lnTo>
                <a:lnTo>
                  <a:pt x="503337" y="1384545"/>
                </a:lnTo>
                <a:lnTo>
                  <a:pt x="460116" y="1363480"/>
                </a:lnTo>
                <a:lnTo>
                  <a:pt x="418480" y="1341485"/>
                </a:lnTo>
                <a:lnTo>
                  <a:pt x="378484" y="1318587"/>
                </a:lnTo>
                <a:lnTo>
                  <a:pt x="340181" y="1294818"/>
                </a:lnTo>
                <a:lnTo>
                  <a:pt x="303625" y="1270206"/>
                </a:lnTo>
                <a:lnTo>
                  <a:pt x="268868" y="1244781"/>
                </a:lnTo>
                <a:lnTo>
                  <a:pt x="235965" y="1218572"/>
                </a:lnTo>
                <a:lnTo>
                  <a:pt x="204970" y="1191609"/>
                </a:lnTo>
                <a:lnTo>
                  <a:pt x="175936" y="1163921"/>
                </a:lnTo>
                <a:lnTo>
                  <a:pt x="148916" y="1135539"/>
                </a:lnTo>
                <a:lnTo>
                  <a:pt x="123965" y="1106490"/>
                </a:lnTo>
                <a:lnTo>
                  <a:pt x="80481" y="1046514"/>
                </a:lnTo>
                <a:lnTo>
                  <a:pt x="45914" y="984228"/>
                </a:lnTo>
                <a:lnTo>
                  <a:pt x="20692" y="919869"/>
                </a:lnTo>
                <a:lnTo>
                  <a:pt x="5244" y="853673"/>
                </a:lnTo>
                <a:lnTo>
                  <a:pt x="0" y="785876"/>
                </a:lnTo>
                <a:lnTo>
                  <a:pt x="1320" y="751791"/>
                </a:lnTo>
                <a:lnTo>
                  <a:pt x="11719" y="684763"/>
                </a:lnTo>
                <a:lnTo>
                  <a:pt x="32108" y="619452"/>
                </a:lnTo>
                <a:lnTo>
                  <a:pt x="62056" y="556095"/>
                </a:lnTo>
                <a:lnTo>
                  <a:pt x="101135" y="494928"/>
                </a:lnTo>
                <a:lnTo>
                  <a:pt x="148916" y="436187"/>
                </a:lnTo>
                <a:lnTo>
                  <a:pt x="175936" y="407800"/>
                </a:lnTo>
                <a:lnTo>
                  <a:pt x="204970" y="380108"/>
                </a:lnTo>
                <a:lnTo>
                  <a:pt x="235965" y="353140"/>
                </a:lnTo>
                <a:lnTo>
                  <a:pt x="268868" y="326926"/>
                </a:lnTo>
                <a:lnTo>
                  <a:pt x="303625" y="301497"/>
                </a:lnTo>
                <a:lnTo>
                  <a:pt x="340181" y="276880"/>
                </a:lnTo>
                <a:lnTo>
                  <a:pt x="378484" y="253105"/>
                </a:lnTo>
                <a:lnTo>
                  <a:pt x="418480" y="230203"/>
                </a:lnTo>
                <a:lnTo>
                  <a:pt x="460116" y="208202"/>
                </a:lnTo>
                <a:lnTo>
                  <a:pt x="503337" y="187132"/>
                </a:lnTo>
                <a:lnTo>
                  <a:pt x="548090" y="167023"/>
                </a:lnTo>
                <a:lnTo>
                  <a:pt x="594321" y="147904"/>
                </a:lnTo>
                <a:lnTo>
                  <a:pt x="641978" y="129805"/>
                </a:lnTo>
                <a:lnTo>
                  <a:pt x="691006" y="112755"/>
                </a:lnTo>
                <a:lnTo>
                  <a:pt x="741351" y="96783"/>
                </a:lnTo>
                <a:lnTo>
                  <a:pt x="792960" y="81920"/>
                </a:lnTo>
                <a:lnTo>
                  <a:pt x="845780" y="68194"/>
                </a:lnTo>
                <a:lnTo>
                  <a:pt x="899756" y="55636"/>
                </a:lnTo>
                <a:lnTo>
                  <a:pt x="954835" y="44274"/>
                </a:lnTo>
                <a:lnTo>
                  <a:pt x="1010964" y="34138"/>
                </a:lnTo>
                <a:lnTo>
                  <a:pt x="1068089" y="25258"/>
                </a:lnTo>
                <a:lnTo>
                  <a:pt x="1126156" y="17663"/>
                </a:lnTo>
                <a:lnTo>
                  <a:pt x="1185112" y="11383"/>
                </a:lnTo>
                <a:lnTo>
                  <a:pt x="1244903" y="6447"/>
                </a:lnTo>
                <a:lnTo>
                  <a:pt x="1305475" y="2885"/>
                </a:lnTo>
                <a:lnTo>
                  <a:pt x="1366775" y="726"/>
                </a:lnTo>
                <a:lnTo>
                  <a:pt x="1428750" y="0"/>
                </a:lnTo>
                <a:lnTo>
                  <a:pt x="2857500" y="126"/>
                </a:lnTo>
                <a:lnTo>
                  <a:pt x="2857500" y="15716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8947" y="195834"/>
            <a:ext cx="8157209" cy="1238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305">
              <a:lnSpc>
                <a:spcPts val="4775"/>
              </a:lnSpc>
              <a:spcBef>
                <a:spcPts val="95"/>
              </a:spcBef>
            </a:pPr>
            <a:r>
              <a:rPr sz="4000" b="0" spc="-5" dirty="0">
                <a:solidFill>
                  <a:srgbClr val="00AF50"/>
                </a:solidFill>
                <a:latin typeface="黑体"/>
                <a:cs typeface="黑体"/>
              </a:rPr>
              <a:t>再次解读</a:t>
            </a:r>
            <a:r>
              <a:rPr spc="-5" dirty="0">
                <a:solidFill>
                  <a:srgbClr val="000000"/>
                </a:solidFill>
                <a:latin typeface="宋体"/>
                <a:cs typeface="宋体"/>
              </a:rPr>
              <a:t>互操作分类模</a:t>
            </a:r>
            <a:r>
              <a:rPr dirty="0">
                <a:solidFill>
                  <a:srgbClr val="000000"/>
                </a:solidFill>
                <a:latin typeface="宋体"/>
                <a:cs typeface="宋体"/>
              </a:rPr>
              <a:t>型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LCIM: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775"/>
              </a:lnSpc>
            </a:pPr>
            <a:r>
              <a:rPr sz="4000" b="0" spc="-5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Levers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Conceptual Interoperability</a:t>
            </a:r>
            <a:r>
              <a:rPr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Model)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500" y="1928876"/>
            <a:ext cx="4786249" cy="392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86500" y="4714875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4">
                <a:moveTo>
                  <a:pt x="1869313" y="0"/>
                </a:moveTo>
                <a:lnTo>
                  <a:pt x="59562" y="0"/>
                </a:lnTo>
                <a:lnTo>
                  <a:pt x="36379" y="4681"/>
                </a:lnTo>
                <a:lnTo>
                  <a:pt x="17446" y="17446"/>
                </a:lnTo>
                <a:lnTo>
                  <a:pt x="4681" y="36379"/>
                </a:lnTo>
                <a:lnTo>
                  <a:pt x="0" y="59562"/>
                </a:lnTo>
                <a:lnTo>
                  <a:pt x="0" y="297688"/>
                </a:lnTo>
                <a:lnTo>
                  <a:pt x="4681" y="320851"/>
                </a:lnTo>
                <a:lnTo>
                  <a:pt x="17446" y="339740"/>
                </a:lnTo>
                <a:lnTo>
                  <a:pt x="36379" y="352462"/>
                </a:lnTo>
                <a:lnTo>
                  <a:pt x="59562" y="357124"/>
                </a:lnTo>
                <a:lnTo>
                  <a:pt x="1869313" y="357124"/>
                </a:lnTo>
                <a:lnTo>
                  <a:pt x="1892496" y="352462"/>
                </a:lnTo>
                <a:lnTo>
                  <a:pt x="1911429" y="339740"/>
                </a:lnTo>
                <a:lnTo>
                  <a:pt x="1924194" y="320851"/>
                </a:lnTo>
                <a:lnTo>
                  <a:pt x="1928876" y="297688"/>
                </a:lnTo>
                <a:lnTo>
                  <a:pt x="1928876" y="59562"/>
                </a:lnTo>
                <a:lnTo>
                  <a:pt x="1924194" y="36379"/>
                </a:lnTo>
                <a:lnTo>
                  <a:pt x="1911429" y="17446"/>
                </a:lnTo>
                <a:lnTo>
                  <a:pt x="1892496" y="4681"/>
                </a:lnTo>
                <a:lnTo>
                  <a:pt x="1869313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86500" y="4714875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4">
                <a:moveTo>
                  <a:pt x="0" y="59562"/>
                </a:moveTo>
                <a:lnTo>
                  <a:pt x="4681" y="36379"/>
                </a:lnTo>
                <a:lnTo>
                  <a:pt x="17446" y="17446"/>
                </a:lnTo>
                <a:lnTo>
                  <a:pt x="36379" y="4681"/>
                </a:lnTo>
                <a:lnTo>
                  <a:pt x="59562" y="0"/>
                </a:lnTo>
                <a:lnTo>
                  <a:pt x="1869313" y="0"/>
                </a:lnTo>
                <a:lnTo>
                  <a:pt x="1892496" y="4681"/>
                </a:lnTo>
                <a:lnTo>
                  <a:pt x="1911429" y="17446"/>
                </a:lnTo>
                <a:lnTo>
                  <a:pt x="1924194" y="36379"/>
                </a:lnTo>
                <a:lnTo>
                  <a:pt x="1928876" y="59562"/>
                </a:lnTo>
                <a:lnTo>
                  <a:pt x="1928876" y="297688"/>
                </a:lnTo>
                <a:lnTo>
                  <a:pt x="1924194" y="320851"/>
                </a:lnTo>
                <a:lnTo>
                  <a:pt x="1911429" y="339740"/>
                </a:lnTo>
                <a:lnTo>
                  <a:pt x="1892496" y="352462"/>
                </a:lnTo>
                <a:lnTo>
                  <a:pt x="1869313" y="357124"/>
                </a:lnTo>
                <a:lnTo>
                  <a:pt x="59562" y="357124"/>
                </a:lnTo>
                <a:lnTo>
                  <a:pt x="36379" y="352462"/>
                </a:lnTo>
                <a:lnTo>
                  <a:pt x="17446" y="339740"/>
                </a:lnTo>
                <a:lnTo>
                  <a:pt x="4681" y="320851"/>
                </a:lnTo>
                <a:lnTo>
                  <a:pt x="0" y="297688"/>
                </a:lnTo>
                <a:lnTo>
                  <a:pt x="0" y="59562"/>
                </a:lnTo>
                <a:close/>
              </a:path>
            </a:pathLst>
          </a:custGeom>
          <a:ln w="127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86500" y="4214748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4">
                <a:moveTo>
                  <a:pt x="1869313" y="0"/>
                </a:moveTo>
                <a:lnTo>
                  <a:pt x="59562" y="0"/>
                </a:lnTo>
                <a:lnTo>
                  <a:pt x="36379" y="4681"/>
                </a:lnTo>
                <a:lnTo>
                  <a:pt x="17446" y="17446"/>
                </a:lnTo>
                <a:lnTo>
                  <a:pt x="4681" y="36379"/>
                </a:lnTo>
                <a:lnTo>
                  <a:pt x="0" y="59562"/>
                </a:lnTo>
                <a:lnTo>
                  <a:pt x="0" y="297688"/>
                </a:lnTo>
                <a:lnTo>
                  <a:pt x="4681" y="320871"/>
                </a:lnTo>
                <a:lnTo>
                  <a:pt x="17446" y="339804"/>
                </a:lnTo>
                <a:lnTo>
                  <a:pt x="36379" y="352569"/>
                </a:lnTo>
                <a:lnTo>
                  <a:pt x="59562" y="357250"/>
                </a:lnTo>
                <a:lnTo>
                  <a:pt x="1869313" y="357250"/>
                </a:lnTo>
                <a:lnTo>
                  <a:pt x="1892496" y="352569"/>
                </a:lnTo>
                <a:lnTo>
                  <a:pt x="1911429" y="339804"/>
                </a:lnTo>
                <a:lnTo>
                  <a:pt x="1924194" y="320871"/>
                </a:lnTo>
                <a:lnTo>
                  <a:pt x="1928876" y="297688"/>
                </a:lnTo>
                <a:lnTo>
                  <a:pt x="1928876" y="59562"/>
                </a:lnTo>
                <a:lnTo>
                  <a:pt x="1924194" y="36379"/>
                </a:lnTo>
                <a:lnTo>
                  <a:pt x="1911429" y="17446"/>
                </a:lnTo>
                <a:lnTo>
                  <a:pt x="1892496" y="4681"/>
                </a:lnTo>
                <a:lnTo>
                  <a:pt x="1869313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86500" y="4214748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4">
                <a:moveTo>
                  <a:pt x="0" y="59562"/>
                </a:moveTo>
                <a:lnTo>
                  <a:pt x="4681" y="36379"/>
                </a:lnTo>
                <a:lnTo>
                  <a:pt x="17446" y="17446"/>
                </a:lnTo>
                <a:lnTo>
                  <a:pt x="36379" y="4681"/>
                </a:lnTo>
                <a:lnTo>
                  <a:pt x="59562" y="0"/>
                </a:lnTo>
                <a:lnTo>
                  <a:pt x="1869313" y="0"/>
                </a:lnTo>
                <a:lnTo>
                  <a:pt x="1892496" y="4681"/>
                </a:lnTo>
                <a:lnTo>
                  <a:pt x="1911429" y="17446"/>
                </a:lnTo>
                <a:lnTo>
                  <a:pt x="1924194" y="36379"/>
                </a:lnTo>
                <a:lnTo>
                  <a:pt x="1928876" y="59562"/>
                </a:lnTo>
                <a:lnTo>
                  <a:pt x="1928876" y="297688"/>
                </a:lnTo>
                <a:lnTo>
                  <a:pt x="1924194" y="320871"/>
                </a:lnTo>
                <a:lnTo>
                  <a:pt x="1911429" y="339804"/>
                </a:lnTo>
                <a:lnTo>
                  <a:pt x="1892496" y="352569"/>
                </a:lnTo>
                <a:lnTo>
                  <a:pt x="1869313" y="357250"/>
                </a:lnTo>
                <a:lnTo>
                  <a:pt x="59562" y="357250"/>
                </a:lnTo>
                <a:lnTo>
                  <a:pt x="36379" y="352569"/>
                </a:lnTo>
                <a:lnTo>
                  <a:pt x="17446" y="339804"/>
                </a:lnTo>
                <a:lnTo>
                  <a:pt x="4681" y="320871"/>
                </a:lnTo>
                <a:lnTo>
                  <a:pt x="0" y="297688"/>
                </a:lnTo>
                <a:lnTo>
                  <a:pt x="0" y="59562"/>
                </a:lnTo>
                <a:close/>
              </a:path>
            </a:pathLst>
          </a:custGeom>
          <a:ln w="127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83782" y="4263085"/>
            <a:ext cx="16916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L2</a:t>
            </a:r>
            <a:r>
              <a:rPr sz="1600" b="1" spc="-10" dirty="0">
                <a:latin typeface="宋体"/>
                <a:cs typeface="宋体"/>
              </a:rPr>
              <a:t>级：语法互操作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86500" y="3714750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4">
                <a:moveTo>
                  <a:pt x="1869313" y="0"/>
                </a:moveTo>
                <a:lnTo>
                  <a:pt x="59562" y="0"/>
                </a:lnTo>
                <a:lnTo>
                  <a:pt x="36379" y="4681"/>
                </a:lnTo>
                <a:lnTo>
                  <a:pt x="17446" y="17446"/>
                </a:lnTo>
                <a:lnTo>
                  <a:pt x="4681" y="36379"/>
                </a:lnTo>
                <a:lnTo>
                  <a:pt x="0" y="59562"/>
                </a:lnTo>
                <a:lnTo>
                  <a:pt x="0" y="297688"/>
                </a:lnTo>
                <a:lnTo>
                  <a:pt x="4681" y="320851"/>
                </a:lnTo>
                <a:lnTo>
                  <a:pt x="17446" y="339740"/>
                </a:lnTo>
                <a:lnTo>
                  <a:pt x="36379" y="352462"/>
                </a:lnTo>
                <a:lnTo>
                  <a:pt x="59562" y="357124"/>
                </a:lnTo>
                <a:lnTo>
                  <a:pt x="1869313" y="357124"/>
                </a:lnTo>
                <a:lnTo>
                  <a:pt x="1892496" y="352462"/>
                </a:lnTo>
                <a:lnTo>
                  <a:pt x="1911429" y="339740"/>
                </a:lnTo>
                <a:lnTo>
                  <a:pt x="1924194" y="320851"/>
                </a:lnTo>
                <a:lnTo>
                  <a:pt x="1928876" y="297688"/>
                </a:lnTo>
                <a:lnTo>
                  <a:pt x="1928876" y="59562"/>
                </a:lnTo>
                <a:lnTo>
                  <a:pt x="1924194" y="36379"/>
                </a:lnTo>
                <a:lnTo>
                  <a:pt x="1911429" y="17446"/>
                </a:lnTo>
                <a:lnTo>
                  <a:pt x="1892496" y="4681"/>
                </a:lnTo>
                <a:lnTo>
                  <a:pt x="1869313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86500" y="3714750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4">
                <a:moveTo>
                  <a:pt x="0" y="59562"/>
                </a:moveTo>
                <a:lnTo>
                  <a:pt x="4681" y="36379"/>
                </a:lnTo>
                <a:lnTo>
                  <a:pt x="17446" y="17446"/>
                </a:lnTo>
                <a:lnTo>
                  <a:pt x="36379" y="4681"/>
                </a:lnTo>
                <a:lnTo>
                  <a:pt x="59562" y="0"/>
                </a:lnTo>
                <a:lnTo>
                  <a:pt x="1869313" y="0"/>
                </a:lnTo>
                <a:lnTo>
                  <a:pt x="1892496" y="4681"/>
                </a:lnTo>
                <a:lnTo>
                  <a:pt x="1911429" y="17446"/>
                </a:lnTo>
                <a:lnTo>
                  <a:pt x="1924194" y="36379"/>
                </a:lnTo>
                <a:lnTo>
                  <a:pt x="1928876" y="59562"/>
                </a:lnTo>
                <a:lnTo>
                  <a:pt x="1928876" y="297688"/>
                </a:lnTo>
                <a:lnTo>
                  <a:pt x="1924194" y="320851"/>
                </a:lnTo>
                <a:lnTo>
                  <a:pt x="1911429" y="339740"/>
                </a:lnTo>
                <a:lnTo>
                  <a:pt x="1892496" y="352462"/>
                </a:lnTo>
                <a:lnTo>
                  <a:pt x="1869313" y="357124"/>
                </a:lnTo>
                <a:lnTo>
                  <a:pt x="59562" y="357124"/>
                </a:lnTo>
                <a:lnTo>
                  <a:pt x="36379" y="352462"/>
                </a:lnTo>
                <a:lnTo>
                  <a:pt x="17446" y="339740"/>
                </a:lnTo>
                <a:lnTo>
                  <a:pt x="4681" y="320851"/>
                </a:lnTo>
                <a:lnTo>
                  <a:pt x="0" y="297688"/>
                </a:lnTo>
                <a:lnTo>
                  <a:pt x="0" y="59562"/>
                </a:lnTo>
                <a:close/>
              </a:path>
            </a:pathLst>
          </a:custGeom>
          <a:ln w="127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5000" y="3143250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4">
                <a:moveTo>
                  <a:pt x="1869313" y="0"/>
                </a:moveTo>
                <a:lnTo>
                  <a:pt x="59562" y="0"/>
                </a:lnTo>
                <a:lnTo>
                  <a:pt x="36379" y="4681"/>
                </a:lnTo>
                <a:lnTo>
                  <a:pt x="17446" y="17446"/>
                </a:lnTo>
                <a:lnTo>
                  <a:pt x="4681" y="36379"/>
                </a:lnTo>
                <a:lnTo>
                  <a:pt x="0" y="59562"/>
                </a:lnTo>
                <a:lnTo>
                  <a:pt x="0" y="297688"/>
                </a:lnTo>
                <a:lnTo>
                  <a:pt x="4681" y="320871"/>
                </a:lnTo>
                <a:lnTo>
                  <a:pt x="17446" y="339804"/>
                </a:lnTo>
                <a:lnTo>
                  <a:pt x="36379" y="352569"/>
                </a:lnTo>
                <a:lnTo>
                  <a:pt x="59562" y="357250"/>
                </a:lnTo>
                <a:lnTo>
                  <a:pt x="1869313" y="357250"/>
                </a:lnTo>
                <a:lnTo>
                  <a:pt x="1892496" y="352569"/>
                </a:lnTo>
                <a:lnTo>
                  <a:pt x="1911429" y="339804"/>
                </a:lnTo>
                <a:lnTo>
                  <a:pt x="1924194" y="320871"/>
                </a:lnTo>
                <a:lnTo>
                  <a:pt x="1928876" y="297688"/>
                </a:lnTo>
                <a:lnTo>
                  <a:pt x="1928876" y="59562"/>
                </a:lnTo>
                <a:lnTo>
                  <a:pt x="1924194" y="36379"/>
                </a:lnTo>
                <a:lnTo>
                  <a:pt x="1911429" y="17446"/>
                </a:lnTo>
                <a:lnTo>
                  <a:pt x="1892496" y="4681"/>
                </a:lnTo>
                <a:lnTo>
                  <a:pt x="186931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3143250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4">
                <a:moveTo>
                  <a:pt x="0" y="59562"/>
                </a:moveTo>
                <a:lnTo>
                  <a:pt x="4681" y="36379"/>
                </a:lnTo>
                <a:lnTo>
                  <a:pt x="17446" y="17446"/>
                </a:lnTo>
                <a:lnTo>
                  <a:pt x="36379" y="4681"/>
                </a:lnTo>
                <a:lnTo>
                  <a:pt x="59562" y="0"/>
                </a:lnTo>
                <a:lnTo>
                  <a:pt x="1869313" y="0"/>
                </a:lnTo>
                <a:lnTo>
                  <a:pt x="1892496" y="4681"/>
                </a:lnTo>
                <a:lnTo>
                  <a:pt x="1911429" y="17446"/>
                </a:lnTo>
                <a:lnTo>
                  <a:pt x="1924194" y="36379"/>
                </a:lnTo>
                <a:lnTo>
                  <a:pt x="1928876" y="59562"/>
                </a:lnTo>
                <a:lnTo>
                  <a:pt x="1928876" y="297688"/>
                </a:lnTo>
                <a:lnTo>
                  <a:pt x="1924194" y="320871"/>
                </a:lnTo>
                <a:lnTo>
                  <a:pt x="1911429" y="339804"/>
                </a:lnTo>
                <a:lnTo>
                  <a:pt x="1892496" y="352569"/>
                </a:lnTo>
                <a:lnTo>
                  <a:pt x="1869313" y="357250"/>
                </a:lnTo>
                <a:lnTo>
                  <a:pt x="59562" y="357250"/>
                </a:lnTo>
                <a:lnTo>
                  <a:pt x="36379" y="352569"/>
                </a:lnTo>
                <a:lnTo>
                  <a:pt x="17446" y="339804"/>
                </a:lnTo>
                <a:lnTo>
                  <a:pt x="4681" y="320871"/>
                </a:lnTo>
                <a:lnTo>
                  <a:pt x="0" y="297688"/>
                </a:lnTo>
                <a:lnTo>
                  <a:pt x="0" y="59562"/>
                </a:lnTo>
                <a:close/>
              </a:path>
            </a:pathLst>
          </a:custGeom>
          <a:ln w="127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714625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5">
                <a:moveTo>
                  <a:pt x="1869313" y="0"/>
                </a:moveTo>
                <a:lnTo>
                  <a:pt x="59562" y="0"/>
                </a:lnTo>
                <a:lnTo>
                  <a:pt x="36379" y="4681"/>
                </a:lnTo>
                <a:lnTo>
                  <a:pt x="17446" y="17446"/>
                </a:lnTo>
                <a:lnTo>
                  <a:pt x="4681" y="36379"/>
                </a:lnTo>
                <a:lnTo>
                  <a:pt x="0" y="59562"/>
                </a:lnTo>
                <a:lnTo>
                  <a:pt x="0" y="297688"/>
                </a:lnTo>
                <a:lnTo>
                  <a:pt x="4681" y="320851"/>
                </a:lnTo>
                <a:lnTo>
                  <a:pt x="17446" y="339740"/>
                </a:lnTo>
                <a:lnTo>
                  <a:pt x="36379" y="352462"/>
                </a:lnTo>
                <a:lnTo>
                  <a:pt x="59562" y="357124"/>
                </a:lnTo>
                <a:lnTo>
                  <a:pt x="1869313" y="357124"/>
                </a:lnTo>
                <a:lnTo>
                  <a:pt x="1892496" y="352462"/>
                </a:lnTo>
                <a:lnTo>
                  <a:pt x="1911429" y="339740"/>
                </a:lnTo>
                <a:lnTo>
                  <a:pt x="1924194" y="320851"/>
                </a:lnTo>
                <a:lnTo>
                  <a:pt x="1928876" y="297688"/>
                </a:lnTo>
                <a:lnTo>
                  <a:pt x="1928876" y="59562"/>
                </a:lnTo>
                <a:lnTo>
                  <a:pt x="1924194" y="36379"/>
                </a:lnTo>
                <a:lnTo>
                  <a:pt x="1911429" y="17446"/>
                </a:lnTo>
                <a:lnTo>
                  <a:pt x="1892496" y="4681"/>
                </a:lnTo>
                <a:lnTo>
                  <a:pt x="186931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15000" y="2714625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5">
                <a:moveTo>
                  <a:pt x="0" y="59562"/>
                </a:moveTo>
                <a:lnTo>
                  <a:pt x="4681" y="36379"/>
                </a:lnTo>
                <a:lnTo>
                  <a:pt x="17446" y="17446"/>
                </a:lnTo>
                <a:lnTo>
                  <a:pt x="36379" y="4681"/>
                </a:lnTo>
                <a:lnTo>
                  <a:pt x="59562" y="0"/>
                </a:lnTo>
                <a:lnTo>
                  <a:pt x="1869313" y="0"/>
                </a:lnTo>
                <a:lnTo>
                  <a:pt x="1892496" y="4681"/>
                </a:lnTo>
                <a:lnTo>
                  <a:pt x="1911429" y="17446"/>
                </a:lnTo>
                <a:lnTo>
                  <a:pt x="1924194" y="36379"/>
                </a:lnTo>
                <a:lnTo>
                  <a:pt x="1928876" y="59562"/>
                </a:lnTo>
                <a:lnTo>
                  <a:pt x="1928876" y="297688"/>
                </a:lnTo>
                <a:lnTo>
                  <a:pt x="1924194" y="320851"/>
                </a:lnTo>
                <a:lnTo>
                  <a:pt x="1911429" y="339740"/>
                </a:lnTo>
                <a:lnTo>
                  <a:pt x="1892496" y="352462"/>
                </a:lnTo>
                <a:lnTo>
                  <a:pt x="1869313" y="357124"/>
                </a:lnTo>
                <a:lnTo>
                  <a:pt x="59562" y="357124"/>
                </a:lnTo>
                <a:lnTo>
                  <a:pt x="36379" y="352462"/>
                </a:lnTo>
                <a:lnTo>
                  <a:pt x="17446" y="339740"/>
                </a:lnTo>
                <a:lnTo>
                  <a:pt x="4681" y="320851"/>
                </a:lnTo>
                <a:lnTo>
                  <a:pt x="0" y="297688"/>
                </a:lnTo>
                <a:lnTo>
                  <a:pt x="0" y="59562"/>
                </a:lnTo>
                <a:close/>
              </a:path>
            </a:pathLst>
          </a:custGeom>
          <a:ln w="127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29250" y="2143125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5">
                <a:moveTo>
                  <a:pt x="1869313" y="0"/>
                </a:moveTo>
                <a:lnTo>
                  <a:pt x="59562" y="0"/>
                </a:lnTo>
                <a:lnTo>
                  <a:pt x="36379" y="4681"/>
                </a:lnTo>
                <a:lnTo>
                  <a:pt x="17446" y="17446"/>
                </a:lnTo>
                <a:lnTo>
                  <a:pt x="4681" y="36379"/>
                </a:lnTo>
                <a:lnTo>
                  <a:pt x="0" y="59562"/>
                </a:lnTo>
                <a:lnTo>
                  <a:pt x="0" y="297688"/>
                </a:lnTo>
                <a:lnTo>
                  <a:pt x="4681" y="320871"/>
                </a:lnTo>
                <a:lnTo>
                  <a:pt x="17446" y="339804"/>
                </a:lnTo>
                <a:lnTo>
                  <a:pt x="36379" y="352569"/>
                </a:lnTo>
                <a:lnTo>
                  <a:pt x="59562" y="357250"/>
                </a:lnTo>
                <a:lnTo>
                  <a:pt x="1869313" y="357250"/>
                </a:lnTo>
                <a:lnTo>
                  <a:pt x="1892496" y="352569"/>
                </a:lnTo>
                <a:lnTo>
                  <a:pt x="1911429" y="339804"/>
                </a:lnTo>
                <a:lnTo>
                  <a:pt x="1924194" y="320871"/>
                </a:lnTo>
                <a:lnTo>
                  <a:pt x="1928876" y="297688"/>
                </a:lnTo>
                <a:lnTo>
                  <a:pt x="1928876" y="59562"/>
                </a:lnTo>
                <a:lnTo>
                  <a:pt x="1924194" y="36379"/>
                </a:lnTo>
                <a:lnTo>
                  <a:pt x="1911429" y="17446"/>
                </a:lnTo>
                <a:lnTo>
                  <a:pt x="1892496" y="4681"/>
                </a:lnTo>
                <a:lnTo>
                  <a:pt x="1869313" y="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29250" y="2143125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5">
                <a:moveTo>
                  <a:pt x="0" y="59562"/>
                </a:moveTo>
                <a:lnTo>
                  <a:pt x="4681" y="36379"/>
                </a:lnTo>
                <a:lnTo>
                  <a:pt x="17446" y="17446"/>
                </a:lnTo>
                <a:lnTo>
                  <a:pt x="36379" y="4681"/>
                </a:lnTo>
                <a:lnTo>
                  <a:pt x="59562" y="0"/>
                </a:lnTo>
                <a:lnTo>
                  <a:pt x="1869313" y="0"/>
                </a:lnTo>
                <a:lnTo>
                  <a:pt x="1892496" y="4681"/>
                </a:lnTo>
                <a:lnTo>
                  <a:pt x="1911429" y="17446"/>
                </a:lnTo>
                <a:lnTo>
                  <a:pt x="1924194" y="36379"/>
                </a:lnTo>
                <a:lnTo>
                  <a:pt x="1928876" y="59562"/>
                </a:lnTo>
                <a:lnTo>
                  <a:pt x="1928876" y="297688"/>
                </a:lnTo>
                <a:lnTo>
                  <a:pt x="1924194" y="320871"/>
                </a:lnTo>
                <a:lnTo>
                  <a:pt x="1911429" y="339804"/>
                </a:lnTo>
                <a:lnTo>
                  <a:pt x="1892496" y="352569"/>
                </a:lnTo>
                <a:lnTo>
                  <a:pt x="1869313" y="357250"/>
                </a:lnTo>
                <a:lnTo>
                  <a:pt x="59562" y="357250"/>
                </a:lnTo>
                <a:lnTo>
                  <a:pt x="36379" y="352569"/>
                </a:lnTo>
                <a:lnTo>
                  <a:pt x="17446" y="339804"/>
                </a:lnTo>
                <a:lnTo>
                  <a:pt x="4681" y="320871"/>
                </a:lnTo>
                <a:lnTo>
                  <a:pt x="0" y="297688"/>
                </a:lnTo>
                <a:lnTo>
                  <a:pt x="0" y="59562"/>
                </a:lnTo>
                <a:close/>
              </a:path>
            </a:pathLst>
          </a:custGeom>
          <a:ln w="127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26404" y="2191004"/>
            <a:ext cx="16916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L6</a:t>
            </a:r>
            <a:r>
              <a:rPr sz="1600" b="1" spc="-10" dirty="0">
                <a:latin typeface="宋体"/>
                <a:cs typeface="宋体"/>
              </a:rPr>
              <a:t>级：概念互操作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43751" y="5286375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4">
                <a:moveTo>
                  <a:pt x="1869185" y="0"/>
                </a:moveTo>
                <a:lnTo>
                  <a:pt x="59435" y="0"/>
                </a:lnTo>
                <a:lnTo>
                  <a:pt x="36272" y="4681"/>
                </a:lnTo>
                <a:lnTo>
                  <a:pt x="17383" y="17446"/>
                </a:lnTo>
                <a:lnTo>
                  <a:pt x="4661" y="36379"/>
                </a:lnTo>
                <a:lnTo>
                  <a:pt x="0" y="59562"/>
                </a:lnTo>
                <a:lnTo>
                  <a:pt x="0" y="297688"/>
                </a:lnTo>
                <a:lnTo>
                  <a:pt x="4661" y="320840"/>
                </a:lnTo>
                <a:lnTo>
                  <a:pt x="17383" y="339753"/>
                </a:lnTo>
                <a:lnTo>
                  <a:pt x="36272" y="352509"/>
                </a:lnTo>
                <a:lnTo>
                  <a:pt x="59435" y="357187"/>
                </a:lnTo>
                <a:lnTo>
                  <a:pt x="1869185" y="357187"/>
                </a:lnTo>
                <a:lnTo>
                  <a:pt x="1892369" y="352509"/>
                </a:lnTo>
                <a:lnTo>
                  <a:pt x="1911302" y="339753"/>
                </a:lnTo>
                <a:lnTo>
                  <a:pt x="1924067" y="320840"/>
                </a:lnTo>
                <a:lnTo>
                  <a:pt x="1928749" y="297688"/>
                </a:lnTo>
                <a:lnTo>
                  <a:pt x="1928749" y="59562"/>
                </a:lnTo>
                <a:lnTo>
                  <a:pt x="1924067" y="36379"/>
                </a:lnTo>
                <a:lnTo>
                  <a:pt x="1911302" y="17446"/>
                </a:lnTo>
                <a:lnTo>
                  <a:pt x="1892369" y="4681"/>
                </a:lnTo>
                <a:lnTo>
                  <a:pt x="186918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43751" y="5286375"/>
            <a:ext cx="1929130" cy="357505"/>
          </a:xfrm>
          <a:custGeom>
            <a:avLst/>
            <a:gdLst/>
            <a:ahLst/>
            <a:cxnLst/>
            <a:rect l="l" t="t" r="r" b="b"/>
            <a:pathLst>
              <a:path w="1929129" h="357504">
                <a:moveTo>
                  <a:pt x="0" y="59562"/>
                </a:moveTo>
                <a:lnTo>
                  <a:pt x="4661" y="36379"/>
                </a:lnTo>
                <a:lnTo>
                  <a:pt x="17383" y="17446"/>
                </a:lnTo>
                <a:lnTo>
                  <a:pt x="36272" y="4681"/>
                </a:lnTo>
                <a:lnTo>
                  <a:pt x="59435" y="0"/>
                </a:lnTo>
                <a:lnTo>
                  <a:pt x="1869185" y="0"/>
                </a:lnTo>
                <a:lnTo>
                  <a:pt x="1892369" y="4681"/>
                </a:lnTo>
                <a:lnTo>
                  <a:pt x="1911302" y="17446"/>
                </a:lnTo>
                <a:lnTo>
                  <a:pt x="1924067" y="36379"/>
                </a:lnTo>
                <a:lnTo>
                  <a:pt x="1928749" y="59562"/>
                </a:lnTo>
                <a:lnTo>
                  <a:pt x="1928749" y="297688"/>
                </a:lnTo>
                <a:lnTo>
                  <a:pt x="1924067" y="320840"/>
                </a:lnTo>
                <a:lnTo>
                  <a:pt x="1911302" y="339753"/>
                </a:lnTo>
                <a:lnTo>
                  <a:pt x="1892369" y="352509"/>
                </a:lnTo>
                <a:lnTo>
                  <a:pt x="1869185" y="357187"/>
                </a:lnTo>
                <a:lnTo>
                  <a:pt x="59435" y="357187"/>
                </a:lnTo>
                <a:lnTo>
                  <a:pt x="36272" y="352509"/>
                </a:lnTo>
                <a:lnTo>
                  <a:pt x="17383" y="339753"/>
                </a:lnTo>
                <a:lnTo>
                  <a:pt x="4661" y="320840"/>
                </a:lnTo>
                <a:lnTo>
                  <a:pt x="0" y="297688"/>
                </a:lnTo>
                <a:lnTo>
                  <a:pt x="0" y="59562"/>
                </a:lnTo>
                <a:close/>
              </a:path>
            </a:pathLst>
          </a:custGeom>
          <a:ln w="127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83782" y="4763211"/>
            <a:ext cx="1844675" cy="840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L1</a:t>
            </a:r>
            <a:r>
              <a:rPr sz="1600" b="1" spc="-10" dirty="0">
                <a:latin typeface="宋体"/>
                <a:cs typeface="宋体"/>
              </a:rPr>
              <a:t>级：技术互操作</a:t>
            </a:r>
            <a:endParaRPr sz="1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369570">
              <a:lnSpc>
                <a:spcPct val="100000"/>
              </a:lnSpc>
            </a:pPr>
            <a:r>
              <a:rPr sz="1600" b="1" spc="-5" dirty="0">
                <a:solidFill>
                  <a:srgbClr val="343562"/>
                </a:solidFill>
                <a:latin typeface="Arial"/>
                <a:cs typeface="Arial"/>
              </a:rPr>
              <a:t>L0</a:t>
            </a:r>
            <a:r>
              <a:rPr sz="1600" b="1" spc="-10" dirty="0">
                <a:solidFill>
                  <a:srgbClr val="343562"/>
                </a:solidFill>
                <a:latin typeface="宋体"/>
                <a:cs typeface="宋体"/>
              </a:rPr>
              <a:t>级：无互操作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51753" y="4244085"/>
            <a:ext cx="48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集成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12028" y="2762453"/>
            <a:ext cx="2469515" cy="1270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L5</a:t>
            </a:r>
            <a:r>
              <a:rPr sz="1600" b="1" spc="-10" dirty="0">
                <a:latin typeface="宋体"/>
                <a:cs typeface="宋体"/>
              </a:rPr>
              <a:t>级：动态互操作</a:t>
            </a:r>
            <a:endParaRPr sz="1600">
              <a:latin typeface="宋体"/>
              <a:cs typeface="宋体"/>
            </a:endParaRPr>
          </a:p>
          <a:p>
            <a:pPr marR="5080" algn="r">
              <a:lnSpc>
                <a:spcPts val="1805"/>
              </a:lnSpc>
            </a:pPr>
            <a:r>
              <a:rPr sz="1800" b="1" dirty="0">
                <a:latin typeface="宋体"/>
                <a:cs typeface="宋体"/>
              </a:rPr>
              <a:t>流程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ts val="1755"/>
              </a:lnSpc>
            </a:pPr>
            <a:r>
              <a:rPr sz="1600" b="1" spc="-5" dirty="0">
                <a:latin typeface="Arial"/>
                <a:cs typeface="Arial"/>
              </a:rPr>
              <a:t>L4</a:t>
            </a:r>
            <a:r>
              <a:rPr sz="1600" b="1" spc="-10" dirty="0">
                <a:latin typeface="宋体"/>
                <a:cs typeface="宋体"/>
              </a:rPr>
              <a:t>级：语用互操作</a:t>
            </a:r>
            <a:endParaRPr sz="1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L3</a:t>
            </a:r>
            <a:r>
              <a:rPr sz="1600" b="1" spc="-10" dirty="0">
                <a:latin typeface="宋体"/>
                <a:cs typeface="宋体"/>
              </a:rPr>
              <a:t>级：语义互操作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38135" y="2172080"/>
            <a:ext cx="48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数据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002" y="2263330"/>
            <a:ext cx="3320639" cy="3687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679" y="500634"/>
            <a:ext cx="5793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0000"/>
                </a:solidFill>
                <a:latin typeface="宋体"/>
                <a:cs typeface="宋体"/>
              </a:rPr>
              <a:t>有可操作性</a:t>
            </a:r>
            <a:r>
              <a:rPr sz="4000" spc="-10" dirty="0">
                <a:solidFill>
                  <a:srgbClr val="000000"/>
                </a:solidFill>
                <a:latin typeface="宋体"/>
                <a:cs typeface="宋体"/>
              </a:rPr>
              <a:t>的</a:t>
            </a:r>
            <a:r>
              <a:rPr sz="4000" b="0" spc="-5" dirty="0">
                <a:solidFill>
                  <a:srgbClr val="000000"/>
                </a:solidFill>
                <a:latin typeface="宋体"/>
                <a:cs typeface="宋体"/>
              </a:rPr>
              <a:t>“</a:t>
            </a:r>
            <a:r>
              <a:rPr sz="4000" spc="-15" dirty="0">
                <a:solidFill>
                  <a:srgbClr val="000000"/>
                </a:solidFill>
                <a:latin typeface="宋体"/>
                <a:cs typeface="宋体"/>
              </a:rPr>
              <a:t>互操作</a:t>
            </a:r>
            <a:r>
              <a:rPr sz="4000" spc="-10" dirty="0">
                <a:solidFill>
                  <a:srgbClr val="000000"/>
                </a:solidFill>
                <a:latin typeface="宋体"/>
                <a:cs typeface="宋体"/>
              </a:rPr>
              <a:t>”</a:t>
            </a:r>
            <a:r>
              <a:rPr sz="4000" spc="-10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5001" y="4500498"/>
            <a:ext cx="3571875" cy="1572260"/>
          </a:xfrm>
          <a:custGeom>
            <a:avLst/>
            <a:gdLst/>
            <a:ahLst/>
            <a:cxnLst/>
            <a:rect l="l" t="t" r="r" b="b"/>
            <a:pathLst>
              <a:path w="3571875" h="1572260">
                <a:moveTo>
                  <a:pt x="3571875" y="0"/>
                </a:moveTo>
                <a:lnTo>
                  <a:pt x="0" y="0"/>
                </a:lnTo>
                <a:lnTo>
                  <a:pt x="0" y="1571688"/>
                </a:lnTo>
                <a:lnTo>
                  <a:pt x="3309874" y="1571688"/>
                </a:lnTo>
                <a:lnTo>
                  <a:pt x="3571875" y="1309751"/>
                </a:lnTo>
                <a:lnTo>
                  <a:pt x="3571875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24875" y="5810250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262000" y="0"/>
                </a:moveTo>
                <a:lnTo>
                  <a:pt x="52324" y="52387"/>
                </a:lnTo>
                <a:lnTo>
                  <a:pt x="0" y="261937"/>
                </a:lnTo>
                <a:lnTo>
                  <a:pt x="262000" y="0"/>
                </a:lnTo>
                <a:close/>
              </a:path>
            </a:pathLst>
          </a:custGeom>
          <a:solidFill>
            <a:srgbClr val="CD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5001" y="4500498"/>
            <a:ext cx="3571875" cy="1572260"/>
          </a:xfrm>
          <a:custGeom>
            <a:avLst/>
            <a:gdLst/>
            <a:ahLst/>
            <a:cxnLst/>
            <a:rect l="l" t="t" r="r" b="b"/>
            <a:pathLst>
              <a:path w="3571875" h="1572260">
                <a:moveTo>
                  <a:pt x="3309874" y="1571688"/>
                </a:moveTo>
                <a:lnTo>
                  <a:pt x="3362198" y="1362138"/>
                </a:lnTo>
                <a:lnTo>
                  <a:pt x="3571875" y="1309751"/>
                </a:lnTo>
                <a:lnTo>
                  <a:pt x="3309874" y="1571688"/>
                </a:lnTo>
                <a:lnTo>
                  <a:pt x="0" y="1571688"/>
                </a:lnTo>
                <a:lnTo>
                  <a:pt x="0" y="0"/>
                </a:lnTo>
                <a:lnTo>
                  <a:pt x="3571875" y="0"/>
                </a:lnTo>
                <a:lnTo>
                  <a:pt x="3571875" y="130975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43375" y="4851400"/>
            <a:ext cx="1000125" cy="558165"/>
          </a:xfrm>
          <a:custGeom>
            <a:avLst/>
            <a:gdLst/>
            <a:ahLst/>
            <a:cxnLst/>
            <a:rect l="l" t="t" r="r" b="b"/>
            <a:pathLst>
              <a:path w="1000125" h="558164">
                <a:moveTo>
                  <a:pt x="974906" y="506412"/>
                </a:moveTo>
                <a:lnTo>
                  <a:pt x="905128" y="547116"/>
                </a:lnTo>
                <a:lnTo>
                  <a:pt x="904113" y="551053"/>
                </a:lnTo>
                <a:lnTo>
                  <a:pt x="907669" y="557149"/>
                </a:lnTo>
                <a:lnTo>
                  <a:pt x="911478" y="558165"/>
                </a:lnTo>
                <a:lnTo>
                  <a:pt x="989452" y="512699"/>
                </a:lnTo>
                <a:lnTo>
                  <a:pt x="987551" y="512699"/>
                </a:lnTo>
                <a:lnTo>
                  <a:pt x="987551" y="511937"/>
                </a:lnTo>
                <a:lnTo>
                  <a:pt x="984376" y="511937"/>
                </a:lnTo>
                <a:lnTo>
                  <a:pt x="974906" y="506412"/>
                </a:lnTo>
                <a:close/>
              </a:path>
              <a:path w="1000125" h="558164">
                <a:moveTo>
                  <a:pt x="493649" y="6350"/>
                </a:moveTo>
                <a:lnTo>
                  <a:pt x="493649" y="509905"/>
                </a:lnTo>
                <a:lnTo>
                  <a:pt x="496570" y="512699"/>
                </a:lnTo>
                <a:lnTo>
                  <a:pt x="964129" y="512699"/>
                </a:lnTo>
                <a:lnTo>
                  <a:pt x="974797" y="506475"/>
                </a:lnTo>
                <a:lnTo>
                  <a:pt x="506349" y="506475"/>
                </a:lnTo>
                <a:lnTo>
                  <a:pt x="499999" y="499999"/>
                </a:lnTo>
                <a:lnTo>
                  <a:pt x="506349" y="499999"/>
                </a:lnTo>
                <a:lnTo>
                  <a:pt x="506349" y="12700"/>
                </a:lnTo>
                <a:lnTo>
                  <a:pt x="499999" y="12700"/>
                </a:lnTo>
                <a:lnTo>
                  <a:pt x="493649" y="6350"/>
                </a:lnTo>
                <a:close/>
              </a:path>
              <a:path w="1000125" h="558164">
                <a:moveTo>
                  <a:pt x="989045" y="499999"/>
                </a:moveTo>
                <a:lnTo>
                  <a:pt x="987551" y="499999"/>
                </a:lnTo>
                <a:lnTo>
                  <a:pt x="987551" y="512699"/>
                </a:lnTo>
                <a:lnTo>
                  <a:pt x="989452" y="512699"/>
                </a:lnTo>
                <a:lnTo>
                  <a:pt x="1000125" y="506475"/>
                </a:lnTo>
                <a:lnTo>
                  <a:pt x="989045" y="499999"/>
                </a:lnTo>
                <a:close/>
              </a:path>
              <a:path w="1000125" h="558164">
                <a:moveTo>
                  <a:pt x="984376" y="500888"/>
                </a:moveTo>
                <a:lnTo>
                  <a:pt x="974906" y="506412"/>
                </a:lnTo>
                <a:lnTo>
                  <a:pt x="984376" y="511937"/>
                </a:lnTo>
                <a:lnTo>
                  <a:pt x="984376" y="500888"/>
                </a:lnTo>
                <a:close/>
              </a:path>
              <a:path w="1000125" h="558164">
                <a:moveTo>
                  <a:pt x="987551" y="500888"/>
                </a:moveTo>
                <a:lnTo>
                  <a:pt x="984376" y="500888"/>
                </a:lnTo>
                <a:lnTo>
                  <a:pt x="984376" y="511937"/>
                </a:lnTo>
                <a:lnTo>
                  <a:pt x="987551" y="511937"/>
                </a:lnTo>
                <a:lnTo>
                  <a:pt x="987551" y="500888"/>
                </a:lnTo>
                <a:close/>
              </a:path>
              <a:path w="1000125" h="558164">
                <a:moveTo>
                  <a:pt x="506349" y="499999"/>
                </a:moveTo>
                <a:lnTo>
                  <a:pt x="499999" y="499999"/>
                </a:lnTo>
                <a:lnTo>
                  <a:pt x="506349" y="506475"/>
                </a:lnTo>
                <a:lnTo>
                  <a:pt x="506349" y="499999"/>
                </a:lnTo>
                <a:close/>
              </a:path>
              <a:path w="1000125" h="558164">
                <a:moveTo>
                  <a:pt x="963911" y="499999"/>
                </a:moveTo>
                <a:lnTo>
                  <a:pt x="506349" y="499999"/>
                </a:lnTo>
                <a:lnTo>
                  <a:pt x="506349" y="506475"/>
                </a:lnTo>
                <a:lnTo>
                  <a:pt x="974797" y="506475"/>
                </a:lnTo>
                <a:lnTo>
                  <a:pt x="963911" y="499999"/>
                </a:lnTo>
                <a:close/>
              </a:path>
              <a:path w="1000125" h="558164">
                <a:moveTo>
                  <a:pt x="911478" y="454659"/>
                </a:moveTo>
                <a:lnTo>
                  <a:pt x="907669" y="455675"/>
                </a:lnTo>
                <a:lnTo>
                  <a:pt x="904113" y="461772"/>
                </a:lnTo>
                <a:lnTo>
                  <a:pt x="905128" y="465709"/>
                </a:lnTo>
                <a:lnTo>
                  <a:pt x="974906" y="506412"/>
                </a:lnTo>
                <a:lnTo>
                  <a:pt x="984376" y="500888"/>
                </a:lnTo>
                <a:lnTo>
                  <a:pt x="987551" y="500888"/>
                </a:lnTo>
                <a:lnTo>
                  <a:pt x="987551" y="499999"/>
                </a:lnTo>
                <a:lnTo>
                  <a:pt x="989045" y="499999"/>
                </a:lnTo>
                <a:lnTo>
                  <a:pt x="911478" y="454659"/>
                </a:lnTo>
                <a:close/>
              </a:path>
              <a:path w="1000125" h="558164">
                <a:moveTo>
                  <a:pt x="503554" y="0"/>
                </a:moveTo>
                <a:lnTo>
                  <a:pt x="0" y="0"/>
                </a:lnTo>
                <a:lnTo>
                  <a:pt x="0" y="12700"/>
                </a:lnTo>
                <a:lnTo>
                  <a:pt x="493649" y="12700"/>
                </a:lnTo>
                <a:lnTo>
                  <a:pt x="493649" y="6350"/>
                </a:lnTo>
                <a:lnTo>
                  <a:pt x="506349" y="6350"/>
                </a:lnTo>
                <a:lnTo>
                  <a:pt x="506349" y="2793"/>
                </a:lnTo>
                <a:lnTo>
                  <a:pt x="503554" y="0"/>
                </a:lnTo>
                <a:close/>
              </a:path>
              <a:path w="1000125" h="558164">
                <a:moveTo>
                  <a:pt x="506349" y="6350"/>
                </a:moveTo>
                <a:lnTo>
                  <a:pt x="493649" y="6350"/>
                </a:lnTo>
                <a:lnTo>
                  <a:pt x="499999" y="12700"/>
                </a:lnTo>
                <a:lnTo>
                  <a:pt x="506349" y="12700"/>
                </a:lnTo>
                <a:lnTo>
                  <a:pt x="506349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5001" y="3143250"/>
            <a:ext cx="3714750" cy="1000125"/>
          </a:xfrm>
          <a:custGeom>
            <a:avLst/>
            <a:gdLst/>
            <a:ahLst/>
            <a:cxnLst/>
            <a:rect l="l" t="t" r="r" b="b"/>
            <a:pathLst>
              <a:path w="3714750" h="1000125">
                <a:moveTo>
                  <a:pt x="3714750" y="0"/>
                </a:moveTo>
                <a:lnTo>
                  <a:pt x="0" y="0"/>
                </a:lnTo>
                <a:lnTo>
                  <a:pt x="0" y="1000125"/>
                </a:lnTo>
                <a:lnTo>
                  <a:pt x="3547999" y="1000125"/>
                </a:lnTo>
                <a:lnTo>
                  <a:pt x="3714750" y="833374"/>
                </a:lnTo>
                <a:lnTo>
                  <a:pt x="37147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3976623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4">
                <a:moveTo>
                  <a:pt x="166750" y="0"/>
                </a:moveTo>
                <a:lnTo>
                  <a:pt x="33274" y="33400"/>
                </a:lnTo>
                <a:lnTo>
                  <a:pt x="0" y="166750"/>
                </a:lnTo>
                <a:lnTo>
                  <a:pt x="166750" y="0"/>
                </a:lnTo>
                <a:close/>
              </a:path>
            </a:pathLst>
          </a:custGeom>
          <a:solidFill>
            <a:srgbClr val="CD9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15001" y="3143250"/>
            <a:ext cx="3714750" cy="1000125"/>
          </a:xfrm>
          <a:custGeom>
            <a:avLst/>
            <a:gdLst/>
            <a:ahLst/>
            <a:cxnLst/>
            <a:rect l="l" t="t" r="r" b="b"/>
            <a:pathLst>
              <a:path w="3714750" h="1000125">
                <a:moveTo>
                  <a:pt x="3547999" y="1000125"/>
                </a:moveTo>
                <a:lnTo>
                  <a:pt x="3581273" y="866775"/>
                </a:lnTo>
                <a:lnTo>
                  <a:pt x="3714750" y="833374"/>
                </a:lnTo>
                <a:lnTo>
                  <a:pt x="3547999" y="1000125"/>
                </a:lnTo>
                <a:lnTo>
                  <a:pt x="0" y="1000125"/>
                </a:lnTo>
                <a:lnTo>
                  <a:pt x="0" y="0"/>
                </a:lnTo>
                <a:lnTo>
                  <a:pt x="3714750" y="0"/>
                </a:lnTo>
                <a:lnTo>
                  <a:pt x="3714750" y="8333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94503" y="3172459"/>
            <a:ext cx="3601720" cy="275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宋体"/>
                <a:cs typeface="宋体"/>
              </a:rPr>
              <a:t>新型互操作：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</a:t>
            </a:r>
            <a:r>
              <a:rPr sz="1800" b="1" spc="-5" dirty="0">
                <a:latin typeface="宋体"/>
                <a:cs typeface="宋体"/>
              </a:rPr>
              <a:t>，无需人工</a:t>
            </a:r>
            <a:r>
              <a:rPr sz="1800" b="1" spc="0" dirty="0">
                <a:latin typeface="宋体"/>
                <a:cs typeface="宋体"/>
              </a:rPr>
              <a:t>参</a:t>
            </a:r>
            <a:r>
              <a:rPr sz="1800" b="1" spc="-5" dirty="0">
                <a:latin typeface="宋体"/>
                <a:cs typeface="宋体"/>
              </a:rPr>
              <a:t>与的自动化互操作</a:t>
            </a:r>
            <a:r>
              <a:rPr sz="1800" b="1" spc="-10" dirty="0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</a:t>
            </a:r>
            <a:r>
              <a:rPr sz="1800" b="1" spc="-5" dirty="0">
                <a:latin typeface="宋体"/>
                <a:cs typeface="宋体"/>
              </a:rPr>
              <a:t>，操作的主体是相关系统；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</a:t>
            </a:r>
            <a:r>
              <a:rPr sz="1800" b="1" spc="-5" dirty="0">
                <a:latin typeface="宋体"/>
                <a:cs typeface="宋体"/>
              </a:rPr>
              <a:t>，医院集成平台中</a:t>
            </a:r>
            <a:endParaRPr sz="1800">
              <a:latin typeface="宋体"/>
              <a:cs typeface="宋体"/>
            </a:endParaRPr>
          </a:p>
          <a:p>
            <a:pPr marR="47625" algn="ctr">
              <a:lnSpc>
                <a:spcPct val="100000"/>
              </a:lnSpc>
            </a:pPr>
            <a:r>
              <a:rPr sz="1800" b="1" spc="-5" dirty="0">
                <a:latin typeface="宋体"/>
                <a:cs typeface="宋体"/>
              </a:rPr>
              <a:t>已经具有了此三种互操作；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91795" marR="692785" indent="-37973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</a:t>
            </a:r>
            <a:r>
              <a:rPr sz="1800" b="1" spc="-5" dirty="0">
                <a:latin typeface="宋体"/>
                <a:cs typeface="宋体"/>
              </a:rPr>
              <a:t>，区域平台主要采用此三种 互操作；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86250" y="3450209"/>
            <a:ext cx="857250" cy="103505"/>
          </a:xfrm>
          <a:custGeom>
            <a:avLst/>
            <a:gdLst/>
            <a:ahLst/>
            <a:cxnLst/>
            <a:rect l="l" t="t" r="r" b="b"/>
            <a:pathLst>
              <a:path w="857250" h="103504">
                <a:moveTo>
                  <a:pt x="768730" y="0"/>
                </a:moveTo>
                <a:lnTo>
                  <a:pt x="764794" y="1015"/>
                </a:lnTo>
                <a:lnTo>
                  <a:pt x="763015" y="3937"/>
                </a:lnTo>
                <a:lnTo>
                  <a:pt x="761364" y="6985"/>
                </a:lnTo>
                <a:lnTo>
                  <a:pt x="762380" y="10921"/>
                </a:lnTo>
                <a:lnTo>
                  <a:pt x="765301" y="12700"/>
                </a:lnTo>
                <a:lnTo>
                  <a:pt x="821233" y="45420"/>
                </a:lnTo>
                <a:lnTo>
                  <a:pt x="844676" y="45465"/>
                </a:lnTo>
                <a:lnTo>
                  <a:pt x="844676" y="58165"/>
                </a:lnTo>
                <a:lnTo>
                  <a:pt x="821110" y="58165"/>
                </a:lnTo>
                <a:lnTo>
                  <a:pt x="762126" y="92328"/>
                </a:lnTo>
                <a:lnTo>
                  <a:pt x="761111" y="96265"/>
                </a:lnTo>
                <a:lnTo>
                  <a:pt x="764666" y="102362"/>
                </a:lnTo>
                <a:lnTo>
                  <a:pt x="768603" y="103377"/>
                </a:lnTo>
                <a:lnTo>
                  <a:pt x="771525" y="101600"/>
                </a:lnTo>
                <a:lnTo>
                  <a:pt x="846315" y="58165"/>
                </a:lnTo>
                <a:lnTo>
                  <a:pt x="844676" y="58165"/>
                </a:lnTo>
                <a:lnTo>
                  <a:pt x="846394" y="58120"/>
                </a:lnTo>
                <a:lnTo>
                  <a:pt x="857250" y="51815"/>
                </a:lnTo>
                <a:lnTo>
                  <a:pt x="768730" y="0"/>
                </a:lnTo>
                <a:close/>
              </a:path>
              <a:path w="857250" h="103504">
                <a:moveTo>
                  <a:pt x="832120" y="51788"/>
                </a:moveTo>
                <a:lnTo>
                  <a:pt x="821189" y="58120"/>
                </a:lnTo>
                <a:lnTo>
                  <a:pt x="844676" y="58165"/>
                </a:lnTo>
                <a:lnTo>
                  <a:pt x="844676" y="57276"/>
                </a:lnTo>
                <a:lnTo>
                  <a:pt x="841501" y="57276"/>
                </a:lnTo>
                <a:lnTo>
                  <a:pt x="832120" y="51788"/>
                </a:lnTo>
                <a:close/>
              </a:path>
              <a:path w="857250" h="103504">
                <a:moveTo>
                  <a:pt x="0" y="43814"/>
                </a:moveTo>
                <a:lnTo>
                  <a:pt x="0" y="56514"/>
                </a:lnTo>
                <a:lnTo>
                  <a:pt x="821189" y="58120"/>
                </a:lnTo>
                <a:lnTo>
                  <a:pt x="832120" y="51788"/>
                </a:lnTo>
                <a:lnTo>
                  <a:pt x="821233" y="45420"/>
                </a:lnTo>
                <a:lnTo>
                  <a:pt x="0" y="43814"/>
                </a:lnTo>
                <a:close/>
              </a:path>
              <a:path w="857250" h="103504">
                <a:moveTo>
                  <a:pt x="841501" y="46354"/>
                </a:moveTo>
                <a:lnTo>
                  <a:pt x="832120" y="51788"/>
                </a:lnTo>
                <a:lnTo>
                  <a:pt x="841501" y="57276"/>
                </a:lnTo>
                <a:lnTo>
                  <a:pt x="841501" y="46354"/>
                </a:lnTo>
                <a:close/>
              </a:path>
              <a:path w="857250" h="103504">
                <a:moveTo>
                  <a:pt x="844676" y="46354"/>
                </a:moveTo>
                <a:lnTo>
                  <a:pt x="841501" y="46354"/>
                </a:lnTo>
                <a:lnTo>
                  <a:pt x="841501" y="57276"/>
                </a:lnTo>
                <a:lnTo>
                  <a:pt x="844676" y="57276"/>
                </a:lnTo>
                <a:lnTo>
                  <a:pt x="844676" y="46354"/>
                </a:lnTo>
                <a:close/>
              </a:path>
              <a:path w="857250" h="103504">
                <a:moveTo>
                  <a:pt x="821233" y="45420"/>
                </a:moveTo>
                <a:lnTo>
                  <a:pt x="832120" y="51788"/>
                </a:lnTo>
                <a:lnTo>
                  <a:pt x="841501" y="46354"/>
                </a:lnTo>
                <a:lnTo>
                  <a:pt x="844676" y="46354"/>
                </a:lnTo>
                <a:lnTo>
                  <a:pt x="844676" y="45465"/>
                </a:lnTo>
                <a:lnTo>
                  <a:pt x="821233" y="45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15001" y="1857375"/>
            <a:ext cx="3215005" cy="1000125"/>
          </a:xfrm>
          <a:custGeom>
            <a:avLst/>
            <a:gdLst/>
            <a:ahLst/>
            <a:cxnLst/>
            <a:rect l="l" t="t" r="r" b="b"/>
            <a:pathLst>
              <a:path w="3215004" h="1000125">
                <a:moveTo>
                  <a:pt x="3214624" y="0"/>
                </a:moveTo>
                <a:lnTo>
                  <a:pt x="0" y="0"/>
                </a:lnTo>
                <a:lnTo>
                  <a:pt x="0" y="1000125"/>
                </a:lnTo>
                <a:lnTo>
                  <a:pt x="3047873" y="1000125"/>
                </a:lnTo>
                <a:lnTo>
                  <a:pt x="3214624" y="833374"/>
                </a:lnTo>
                <a:lnTo>
                  <a:pt x="3214624" y="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62873" y="2690748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5">
                <a:moveTo>
                  <a:pt x="166750" y="0"/>
                </a:moveTo>
                <a:lnTo>
                  <a:pt x="33400" y="33400"/>
                </a:lnTo>
                <a:lnTo>
                  <a:pt x="0" y="166750"/>
                </a:lnTo>
                <a:lnTo>
                  <a:pt x="166750" y="0"/>
                </a:lnTo>
                <a:close/>
              </a:path>
            </a:pathLst>
          </a:custGeom>
          <a:solidFill>
            <a:srgbClr val="52CD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15001" y="1857375"/>
            <a:ext cx="3215005" cy="1000125"/>
          </a:xfrm>
          <a:custGeom>
            <a:avLst/>
            <a:gdLst/>
            <a:ahLst/>
            <a:cxnLst/>
            <a:rect l="l" t="t" r="r" b="b"/>
            <a:pathLst>
              <a:path w="3215004" h="1000125">
                <a:moveTo>
                  <a:pt x="3047873" y="1000125"/>
                </a:moveTo>
                <a:lnTo>
                  <a:pt x="3081274" y="866775"/>
                </a:lnTo>
                <a:lnTo>
                  <a:pt x="3214624" y="833374"/>
                </a:lnTo>
                <a:lnTo>
                  <a:pt x="3047873" y="1000125"/>
                </a:lnTo>
                <a:lnTo>
                  <a:pt x="0" y="1000125"/>
                </a:lnTo>
                <a:lnTo>
                  <a:pt x="0" y="0"/>
                </a:lnTo>
                <a:lnTo>
                  <a:pt x="3214624" y="0"/>
                </a:lnTo>
                <a:lnTo>
                  <a:pt x="3214624" y="8333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94503" y="1886203"/>
            <a:ext cx="2787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宋体"/>
                <a:cs typeface="宋体"/>
              </a:rPr>
              <a:t>数据互操作；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宋体"/>
                <a:cs typeface="宋体"/>
              </a:rPr>
              <a:t>数据可按需组合式互操作；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00500" y="2162810"/>
            <a:ext cx="1143000" cy="415290"/>
          </a:xfrm>
          <a:custGeom>
            <a:avLst/>
            <a:gdLst/>
            <a:ahLst/>
            <a:cxnLst/>
            <a:rect l="l" t="t" r="r" b="b"/>
            <a:pathLst>
              <a:path w="1143000" h="415289">
                <a:moveTo>
                  <a:pt x="565150" y="402589"/>
                </a:moveTo>
                <a:lnTo>
                  <a:pt x="0" y="402589"/>
                </a:lnTo>
                <a:lnTo>
                  <a:pt x="0" y="415289"/>
                </a:lnTo>
                <a:lnTo>
                  <a:pt x="575055" y="415289"/>
                </a:lnTo>
                <a:lnTo>
                  <a:pt x="577850" y="412495"/>
                </a:lnTo>
                <a:lnTo>
                  <a:pt x="577850" y="408939"/>
                </a:lnTo>
                <a:lnTo>
                  <a:pt x="565150" y="408939"/>
                </a:lnTo>
                <a:lnTo>
                  <a:pt x="565150" y="402589"/>
                </a:lnTo>
                <a:close/>
              </a:path>
              <a:path w="1143000" h="415289">
                <a:moveTo>
                  <a:pt x="1106786" y="45338"/>
                </a:moveTo>
                <a:lnTo>
                  <a:pt x="567944" y="45338"/>
                </a:lnTo>
                <a:lnTo>
                  <a:pt x="565150" y="48260"/>
                </a:lnTo>
                <a:lnTo>
                  <a:pt x="565150" y="408939"/>
                </a:lnTo>
                <a:lnTo>
                  <a:pt x="571500" y="402589"/>
                </a:lnTo>
                <a:lnTo>
                  <a:pt x="577850" y="402589"/>
                </a:lnTo>
                <a:lnTo>
                  <a:pt x="577850" y="58038"/>
                </a:lnTo>
                <a:lnTo>
                  <a:pt x="571500" y="58038"/>
                </a:lnTo>
                <a:lnTo>
                  <a:pt x="577850" y="51688"/>
                </a:lnTo>
                <a:lnTo>
                  <a:pt x="1117672" y="51688"/>
                </a:lnTo>
                <a:lnTo>
                  <a:pt x="1106786" y="45338"/>
                </a:lnTo>
                <a:close/>
              </a:path>
              <a:path w="1143000" h="415289">
                <a:moveTo>
                  <a:pt x="577850" y="402589"/>
                </a:moveTo>
                <a:lnTo>
                  <a:pt x="571500" y="402589"/>
                </a:lnTo>
                <a:lnTo>
                  <a:pt x="565150" y="408939"/>
                </a:lnTo>
                <a:lnTo>
                  <a:pt x="577850" y="408939"/>
                </a:lnTo>
                <a:lnTo>
                  <a:pt x="577850" y="402589"/>
                </a:lnTo>
                <a:close/>
              </a:path>
              <a:path w="1143000" h="415289">
                <a:moveTo>
                  <a:pt x="1117781" y="51752"/>
                </a:moveTo>
                <a:lnTo>
                  <a:pt x="1048003" y="92455"/>
                </a:lnTo>
                <a:lnTo>
                  <a:pt x="1046988" y="96392"/>
                </a:lnTo>
                <a:lnTo>
                  <a:pt x="1050544" y="102488"/>
                </a:lnTo>
                <a:lnTo>
                  <a:pt x="1054353" y="103504"/>
                </a:lnTo>
                <a:lnTo>
                  <a:pt x="1132136" y="58038"/>
                </a:lnTo>
                <a:lnTo>
                  <a:pt x="1130427" y="58038"/>
                </a:lnTo>
                <a:lnTo>
                  <a:pt x="1130427" y="57276"/>
                </a:lnTo>
                <a:lnTo>
                  <a:pt x="1127252" y="57276"/>
                </a:lnTo>
                <a:lnTo>
                  <a:pt x="1117781" y="51752"/>
                </a:lnTo>
                <a:close/>
              </a:path>
              <a:path w="1143000" h="415289">
                <a:moveTo>
                  <a:pt x="577850" y="51688"/>
                </a:moveTo>
                <a:lnTo>
                  <a:pt x="571500" y="58038"/>
                </a:lnTo>
                <a:lnTo>
                  <a:pt x="577850" y="58038"/>
                </a:lnTo>
                <a:lnTo>
                  <a:pt x="577850" y="51688"/>
                </a:lnTo>
                <a:close/>
              </a:path>
              <a:path w="1143000" h="415289">
                <a:moveTo>
                  <a:pt x="1117672" y="51688"/>
                </a:moveTo>
                <a:lnTo>
                  <a:pt x="577850" y="51688"/>
                </a:lnTo>
                <a:lnTo>
                  <a:pt x="577850" y="58038"/>
                </a:lnTo>
                <a:lnTo>
                  <a:pt x="1107004" y="58038"/>
                </a:lnTo>
                <a:lnTo>
                  <a:pt x="1117781" y="51752"/>
                </a:lnTo>
                <a:close/>
              </a:path>
              <a:path w="1143000" h="415289">
                <a:moveTo>
                  <a:pt x="1132109" y="45338"/>
                </a:moveTo>
                <a:lnTo>
                  <a:pt x="1130427" y="45338"/>
                </a:lnTo>
                <a:lnTo>
                  <a:pt x="1130427" y="58038"/>
                </a:lnTo>
                <a:lnTo>
                  <a:pt x="1132136" y="58038"/>
                </a:lnTo>
                <a:lnTo>
                  <a:pt x="1143000" y="51688"/>
                </a:lnTo>
                <a:lnTo>
                  <a:pt x="1132109" y="45338"/>
                </a:lnTo>
                <a:close/>
              </a:path>
              <a:path w="1143000" h="415289">
                <a:moveTo>
                  <a:pt x="1127252" y="46227"/>
                </a:moveTo>
                <a:lnTo>
                  <a:pt x="1117781" y="51752"/>
                </a:lnTo>
                <a:lnTo>
                  <a:pt x="1127252" y="57276"/>
                </a:lnTo>
                <a:lnTo>
                  <a:pt x="1127252" y="46227"/>
                </a:lnTo>
                <a:close/>
              </a:path>
              <a:path w="1143000" h="415289">
                <a:moveTo>
                  <a:pt x="1130427" y="46227"/>
                </a:moveTo>
                <a:lnTo>
                  <a:pt x="1127252" y="46227"/>
                </a:lnTo>
                <a:lnTo>
                  <a:pt x="1127252" y="57276"/>
                </a:lnTo>
                <a:lnTo>
                  <a:pt x="1130427" y="57276"/>
                </a:lnTo>
                <a:lnTo>
                  <a:pt x="1130427" y="46227"/>
                </a:lnTo>
                <a:close/>
              </a:path>
              <a:path w="1143000" h="415289">
                <a:moveTo>
                  <a:pt x="1054353" y="0"/>
                </a:moveTo>
                <a:lnTo>
                  <a:pt x="1050544" y="1015"/>
                </a:lnTo>
                <a:lnTo>
                  <a:pt x="1046988" y="7112"/>
                </a:lnTo>
                <a:lnTo>
                  <a:pt x="1048003" y="11049"/>
                </a:lnTo>
                <a:lnTo>
                  <a:pt x="1117781" y="51752"/>
                </a:lnTo>
                <a:lnTo>
                  <a:pt x="1127252" y="46227"/>
                </a:lnTo>
                <a:lnTo>
                  <a:pt x="1130427" y="46227"/>
                </a:lnTo>
                <a:lnTo>
                  <a:pt x="1130427" y="45338"/>
                </a:lnTo>
                <a:lnTo>
                  <a:pt x="1132109" y="45338"/>
                </a:lnTo>
                <a:lnTo>
                  <a:pt x="1054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062" y="2071751"/>
            <a:ext cx="7787005" cy="3500754"/>
          </a:xfrm>
          <a:custGeom>
            <a:avLst/>
            <a:gdLst/>
            <a:ahLst/>
            <a:cxnLst/>
            <a:rect l="l" t="t" r="r" b="b"/>
            <a:pathLst>
              <a:path w="7787005" h="3500754">
                <a:moveTo>
                  <a:pt x="0" y="3500374"/>
                </a:moveTo>
                <a:lnTo>
                  <a:pt x="7786624" y="3500374"/>
                </a:lnTo>
                <a:lnTo>
                  <a:pt x="7786624" y="0"/>
                </a:lnTo>
                <a:lnTo>
                  <a:pt x="0" y="0"/>
                </a:lnTo>
                <a:lnTo>
                  <a:pt x="0" y="3500374"/>
                </a:lnTo>
                <a:close/>
              </a:path>
            </a:pathLst>
          </a:custGeom>
          <a:solidFill>
            <a:srgbClr val="181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0062" y="2071751"/>
            <a:ext cx="7787005" cy="3500754"/>
          </a:xfrm>
          <a:custGeom>
            <a:avLst/>
            <a:gdLst/>
            <a:ahLst/>
            <a:cxnLst/>
            <a:rect l="l" t="t" r="r" b="b"/>
            <a:pathLst>
              <a:path w="7787005" h="3500754">
                <a:moveTo>
                  <a:pt x="0" y="3500374"/>
                </a:moveTo>
                <a:lnTo>
                  <a:pt x="7786624" y="3500374"/>
                </a:lnTo>
                <a:lnTo>
                  <a:pt x="7786624" y="0"/>
                </a:lnTo>
                <a:lnTo>
                  <a:pt x="0" y="0"/>
                </a:lnTo>
                <a:lnTo>
                  <a:pt x="0" y="35003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679" y="500634"/>
            <a:ext cx="6442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0000"/>
                </a:solidFill>
                <a:latin typeface="宋体"/>
                <a:cs typeface="宋体"/>
              </a:rPr>
              <a:t>跨系统自动化互操作</a:t>
            </a:r>
            <a:r>
              <a:rPr sz="4000" spc="-5" dirty="0">
                <a:solidFill>
                  <a:srgbClr val="000000"/>
                </a:solidFill>
                <a:latin typeface="宋体"/>
                <a:cs typeface="宋体"/>
              </a:rPr>
              <a:t>：</a:t>
            </a:r>
            <a:r>
              <a:rPr sz="4000" spc="-5" dirty="0">
                <a:solidFill>
                  <a:srgbClr val="000000"/>
                </a:solidFill>
                <a:latin typeface="Arial"/>
                <a:cs typeface="Arial"/>
              </a:rPr>
              <a:t>L4/L5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0725" y="3262312"/>
            <a:ext cx="1250950" cy="125571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23075" y="3249548"/>
            <a:ext cx="1190625" cy="119062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75176" y="3156204"/>
            <a:ext cx="1367027" cy="1367028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04588" y="3785615"/>
            <a:ext cx="106679" cy="10668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165" y="3194939"/>
            <a:ext cx="1235075" cy="1235075"/>
          </a:xfrm>
          <a:custGeom>
            <a:avLst/>
            <a:gdLst/>
            <a:ahLst/>
            <a:cxnLst/>
            <a:rect l="l" t="t" r="r" b="b"/>
            <a:pathLst>
              <a:path w="1235075" h="1235075">
                <a:moveTo>
                  <a:pt x="621411" y="0"/>
                </a:moveTo>
                <a:lnTo>
                  <a:pt x="1234694" y="610235"/>
                </a:lnTo>
                <a:lnTo>
                  <a:pt x="613410" y="1234821"/>
                </a:lnTo>
                <a:lnTo>
                  <a:pt x="0" y="624713"/>
                </a:lnTo>
                <a:lnTo>
                  <a:pt x="621411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44748" y="3765550"/>
            <a:ext cx="963930" cy="78105"/>
          </a:xfrm>
          <a:custGeom>
            <a:avLst/>
            <a:gdLst/>
            <a:ahLst/>
            <a:cxnLst/>
            <a:rect l="l" t="t" r="r" b="b"/>
            <a:pathLst>
              <a:path w="963929" h="78104">
                <a:moveTo>
                  <a:pt x="887454" y="45951"/>
                </a:moveTo>
                <a:lnTo>
                  <a:pt x="887349" y="77597"/>
                </a:lnTo>
                <a:lnTo>
                  <a:pt x="950912" y="45974"/>
                </a:lnTo>
                <a:lnTo>
                  <a:pt x="900176" y="45974"/>
                </a:lnTo>
                <a:lnTo>
                  <a:pt x="887454" y="45951"/>
                </a:lnTo>
                <a:close/>
              </a:path>
              <a:path w="963929" h="78104">
                <a:moveTo>
                  <a:pt x="38226" y="0"/>
                </a:moveTo>
                <a:lnTo>
                  <a:pt x="23377" y="2986"/>
                </a:lnTo>
                <a:lnTo>
                  <a:pt x="11255" y="11128"/>
                </a:lnTo>
                <a:lnTo>
                  <a:pt x="3061" y="23199"/>
                </a:lnTo>
                <a:lnTo>
                  <a:pt x="0" y="37973"/>
                </a:lnTo>
                <a:lnTo>
                  <a:pt x="2988" y="52839"/>
                </a:lnTo>
                <a:lnTo>
                  <a:pt x="11144" y="64992"/>
                </a:lnTo>
                <a:lnTo>
                  <a:pt x="23252" y="73191"/>
                </a:lnTo>
                <a:lnTo>
                  <a:pt x="38100" y="76200"/>
                </a:lnTo>
                <a:lnTo>
                  <a:pt x="52947" y="73213"/>
                </a:lnTo>
                <a:lnTo>
                  <a:pt x="65055" y="65071"/>
                </a:lnTo>
                <a:lnTo>
                  <a:pt x="73211" y="53000"/>
                </a:lnTo>
                <a:lnTo>
                  <a:pt x="74928" y="44515"/>
                </a:lnTo>
                <a:lnTo>
                  <a:pt x="38100" y="44450"/>
                </a:lnTo>
                <a:lnTo>
                  <a:pt x="38226" y="31750"/>
                </a:lnTo>
                <a:lnTo>
                  <a:pt x="74930" y="31750"/>
                </a:lnTo>
                <a:lnTo>
                  <a:pt x="73284" y="23360"/>
                </a:lnTo>
                <a:lnTo>
                  <a:pt x="65166" y="11207"/>
                </a:lnTo>
                <a:lnTo>
                  <a:pt x="53072" y="3008"/>
                </a:lnTo>
                <a:lnTo>
                  <a:pt x="38226" y="0"/>
                </a:lnTo>
                <a:close/>
              </a:path>
              <a:path w="963929" h="78104">
                <a:moveTo>
                  <a:pt x="887496" y="33251"/>
                </a:moveTo>
                <a:lnTo>
                  <a:pt x="887454" y="45951"/>
                </a:lnTo>
                <a:lnTo>
                  <a:pt x="900176" y="45974"/>
                </a:lnTo>
                <a:lnTo>
                  <a:pt x="900176" y="33274"/>
                </a:lnTo>
                <a:lnTo>
                  <a:pt x="887496" y="33251"/>
                </a:lnTo>
                <a:close/>
              </a:path>
              <a:path w="963929" h="78104">
                <a:moveTo>
                  <a:pt x="887602" y="1397"/>
                </a:moveTo>
                <a:lnTo>
                  <a:pt x="887496" y="33251"/>
                </a:lnTo>
                <a:lnTo>
                  <a:pt x="900176" y="33274"/>
                </a:lnTo>
                <a:lnTo>
                  <a:pt x="900176" y="45974"/>
                </a:lnTo>
                <a:lnTo>
                  <a:pt x="950912" y="45974"/>
                </a:lnTo>
                <a:lnTo>
                  <a:pt x="963676" y="39624"/>
                </a:lnTo>
                <a:lnTo>
                  <a:pt x="887602" y="1397"/>
                </a:lnTo>
                <a:close/>
              </a:path>
              <a:path w="963929" h="78104">
                <a:moveTo>
                  <a:pt x="74942" y="31814"/>
                </a:moveTo>
                <a:lnTo>
                  <a:pt x="76200" y="38226"/>
                </a:lnTo>
                <a:lnTo>
                  <a:pt x="74928" y="44515"/>
                </a:lnTo>
                <a:lnTo>
                  <a:pt x="887454" y="45951"/>
                </a:lnTo>
                <a:lnTo>
                  <a:pt x="887496" y="33251"/>
                </a:lnTo>
                <a:lnTo>
                  <a:pt x="74942" y="31814"/>
                </a:lnTo>
                <a:close/>
              </a:path>
              <a:path w="963929" h="78104">
                <a:moveTo>
                  <a:pt x="38226" y="31750"/>
                </a:moveTo>
                <a:lnTo>
                  <a:pt x="38100" y="44450"/>
                </a:lnTo>
                <a:lnTo>
                  <a:pt x="74928" y="44515"/>
                </a:lnTo>
                <a:lnTo>
                  <a:pt x="76200" y="38226"/>
                </a:lnTo>
                <a:lnTo>
                  <a:pt x="74942" y="31814"/>
                </a:lnTo>
                <a:lnTo>
                  <a:pt x="38226" y="31750"/>
                </a:lnTo>
                <a:close/>
              </a:path>
              <a:path w="963929" h="78104">
                <a:moveTo>
                  <a:pt x="74930" y="31750"/>
                </a:moveTo>
                <a:lnTo>
                  <a:pt x="38226" y="31750"/>
                </a:lnTo>
                <a:lnTo>
                  <a:pt x="74942" y="31814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5223" y="3778503"/>
            <a:ext cx="941705" cy="96520"/>
          </a:xfrm>
          <a:custGeom>
            <a:avLst/>
            <a:gdLst/>
            <a:ahLst/>
            <a:cxnLst/>
            <a:rect l="l" t="t" r="r" b="b"/>
            <a:pathLst>
              <a:path w="941704" h="96520">
                <a:moveTo>
                  <a:pt x="866370" y="63867"/>
                </a:moveTo>
                <a:lnTo>
                  <a:pt x="867886" y="72445"/>
                </a:lnTo>
                <a:lnTo>
                  <a:pt x="875760" y="84740"/>
                </a:lnTo>
                <a:lnTo>
                  <a:pt x="887682" y="93178"/>
                </a:lnTo>
                <a:lnTo>
                  <a:pt x="902462" y="96520"/>
                </a:lnTo>
                <a:lnTo>
                  <a:pt x="917322" y="93904"/>
                </a:lnTo>
                <a:lnTo>
                  <a:pt x="929624" y="86074"/>
                </a:lnTo>
                <a:lnTo>
                  <a:pt x="938091" y="74195"/>
                </a:lnTo>
                <a:lnTo>
                  <a:pt x="940236" y="64770"/>
                </a:lnTo>
                <a:lnTo>
                  <a:pt x="903224" y="64770"/>
                </a:lnTo>
                <a:lnTo>
                  <a:pt x="866370" y="63867"/>
                </a:lnTo>
                <a:close/>
              </a:path>
              <a:path w="941704" h="96520">
                <a:moveTo>
                  <a:pt x="77215" y="0"/>
                </a:moveTo>
                <a:lnTo>
                  <a:pt x="0" y="36195"/>
                </a:lnTo>
                <a:lnTo>
                  <a:pt x="75311" y="76200"/>
                </a:lnTo>
                <a:lnTo>
                  <a:pt x="76103" y="44507"/>
                </a:lnTo>
                <a:lnTo>
                  <a:pt x="63373" y="44196"/>
                </a:lnTo>
                <a:lnTo>
                  <a:pt x="63753" y="31496"/>
                </a:lnTo>
                <a:lnTo>
                  <a:pt x="76428" y="31496"/>
                </a:lnTo>
                <a:lnTo>
                  <a:pt x="77215" y="0"/>
                </a:lnTo>
                <a:close/>
              </a:path>
              <a:path w="941704" h="96520">
                <a:moveTo>
                  <a:pt x="866671" y="51289"/>
                </a:moveTo>
                <a:lnTo>
                  <a:pt x="865251" y="57531"/>
                </a:lnTo>
                <a:lnTo>
                  <a:pt x="866370" y="63867"/>
                </a:lnTo>
                <a:lnTo>
                  <a:pt x="903224" y="64770"/>
                </a:lnTo>
                <a:lnTo>
                  <a:pt x="903477" y="52197"/>
                </a:lnTo>
                <a:lnTo>
                  <a:pt x="866671" y="51289"/>
                </a:lnTo>
                <a:close/>
              </a:path>
              <a:path w="941704" h="96520">
                <a:moveTo>
                  <a:pt x="904239" y="20447"/>
                </a:moveTo>
                <a:lnTo>
                  <a:pt x="889379" y="23062"/>
                </a:lnTo>
                <a:lnTo>
                  <a:pt x="877077" y="30892"/>
                </a:lnTo>
                <a:lnTo>
                  <a:pt x="868610" y="42771"/>
                </a:lnTo>
                <a:lnTo>
                  <a:pt x="866671" y="51289"/>
                </a:lnTo>
                <a:lnTo>
                  <a:pt x="903477" y="52197"/>
                </a:lnTo>
                <a:lnTo>
                  <a:pt x="903224" y="64770"/>
                </a:lnTo>
                <a:lnTo>
                  <a:pt x="940236" y="64770"/>
                </a:lnTo>
                <a:lnTo>
                  <a:pt x="941451" y="59436"/>
                </a:lnTo>
                <a:lnTo>
                  <a:pt x="938807" y="44507"/>
                </a:lnTo>
                <a:lnTo>
                  <a:pt x="930941" y="32226"/>
                </a:lnTo>
                <a:lnTo>
                  <a:pt x="919019" y="23788"/>
                </a:lnTo>
                <a:lnTo>
                  <a:pt x="904239" y="20447"/>
                </a:lnTo>
                <a:close/>
              </a:path>
              <a:path w="941704" h="96520">
                <a:moveTo>
                  <a:pt x="76420" y="31808"/>
                </a:moveTo>
                <a:lnTo>
                  <a:pt x="76103" y="44507"/>
                </a:lnTo>
                <a:lnTo>
                  <a:pt x="866370" y="63867"/>
                </a:lnTo>
                <a:lnTo>
                  <a:pt x="865251" y="57531"/>
                </a:lnTo>
                <a:lnTo>
                  <a:pt x="866671" y="51289"/>
                </a:lnTo>
                <a:lnTo>
                  <a:pt x="76420" y="31808"/>
                </a:lnTo>
                <a:close/>
              </a:path>
              <a:path w="941704" h="96520">
                <a:moveTo>
                  <a:pt x="63753" y="31496"/>
                </a:moveTo>
                <a:lnTo>
                  <a:pt x="63373" y="44196"/>
                </a:lnTo>
                <a:lnTo>
                  <a:pt x="76103" y="44507"/>
                </a:lnTo>
                <a:lnTo>
                  <a:pt x="76420" y="31808"/>
                </a:lnTo>
                <a:lnTo>
                  <a:pt x="63753" y="31496"/>
                </a:lnTo>
                <a:close/>
              </a:path>
              <a:path w="941704" h="96520">
                <a:moveTo>
                  <a:pt x="76428" y="31496"/>
                </a:moveTo>
                <a:lnTo>
                  <a:pt x="63753" y="31496"/>
                </a:lnTo>
                <a:lnTo>
                  <a:pt x="76420" y="31808"/>
                </a:lnTo>
                <a:lnTo>
                  <a:pt x="76428" y="31496"/>
                </a:lnTo>
                <a:close/>
              </a:path>
            </a:pathLst>
          </a:custGeom>
          <a:solidFill>
            <a:srgbClr val="B6D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28823" y="3269361"/>
            <a:ext cx="8235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人机操作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21452" y="3312414"/>
            <a:ext cx="824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人机操作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34204" y="3442461"/>
            <a:ext cx="62103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00"/>
                </a:solidFill>
                <a:latin typeface="微软雅黑"/>
                <a:cs typeface="微软雅黑"/>
              </a:rPr>
              <a:t>集成 信息共 享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06573" y="4815967"/>
            <a:ext cx="600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宋体"/>
                <a:cs typeface="宋体"/>
              </a:rPr>
              <a:t>系统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50330" y="4815967"/>
            <a:ext cx="600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宋体"/>
                <a:cs typeface="宋体"/>
              </a:rPr>
              <a:t>系统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643509"/>
            <a:ext cx="6894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00000"/>
                </a:solidFill>
                <a:latin typeface="Arial"/>
                <a:cs typeface="Arial"/>
              </a:rPr>
              <a:t>L6</a:t>
            </a:r>
            <a:r>
              <a:rPr sz="4000" spc="-15" dirty="0">
                <a:solidFill>
                  <a:srgbClr val="000000"/>
                </a:solidFill>
                <a:latin typeface="宋体"/>
                <a:cs typeface="宋体"/>
              </a:rPr>
              <a:t>概念互操</a:t>
            </a:r>
            <a:r>
              <a:rPr sz="4000" spc="-20" dirty="0">
                <a:solidFill>
                  <a:srgbClr val="000000"/>
                </a:solidFill>
                <a:latin typeface="宋体"/>
                <a:cs typeface="宋体"/>
              </a:rPr>
              <a:t>作</a:t>
            </a:r>
            <a:r>
              <a:rPr sz="4000" spc="-5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4000" spc="-15" dirty="0">
                <a:solidFill>
                  <a:srgbClr val="000000"/>
                </a:solidFill>
                <a:latin typeface="宋体"/>
                <a:cs typeface="宋体"/>
              </a:rPr>
              <a:t>数据结构与</a:t>
            </a:r>
            <a:r>
              <a:rPr sz="4000" spc="-5" dirty="0">
                <a:solidFill>
                  <a:srgbClr val="000000"/>
                </a:solidFill>
                <a:latin typeface="宋体"/>
                <a:cs typeface="宋体"/>
              </a:rPr>
              <a:t>重</a:t>
            </a:r>
            <a:r>
              <a:rPr sz="4000" spc="-20" dirty="0">
                <a:solidFill>
                  <a:srgbClr val="000000"/>
                </a:solidFill>
                <a:latin typeface="宋体"/>
                <a:cs typeface="宋体"/>
              </a:rPr>
              <a:t>构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43250" y="1821726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50436" y="1643126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688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688" y="535686"/>
                </a:lnTo>
                <a:lnTo>
                  <a:pt x="178688" y="0"/>
                </a:lnTo>
                <a:close/>
              </a:path>
            </a:pathLst>
          </a:custGeom>
          <a:solidFill>
            <a:srgbClr val="5A2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3250" y="1643126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69">
                <a:moveTo>
                  <a:pt x="785876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876" y="0"/>
                </a:lnTo>
                <a:close/>
              </a:path>
            </a:pathLst>
          </a:custGeom>
          <a:solidFill>
            <a:srgbClr val="8B5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876" y="2607475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12" y="535774"/>
                </a:lnTo>
                <a:lnTo>
                  <a:pt x="607212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79063" y="2428875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562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562" y="535813"/>
                </a:lnTo>
                <a:lnTo>
                  <a:pt x="178562" y="0"/>
                </a:lnTo>
                <a:close/>
              </a:path>
            </a:pathLst>
          </a:custGeom>
          <a:solidFill>
            <a:srgbClr val="5A2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1876" y="2428875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69">
                <a:moveTo>
                  <a:pt x="785749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749" y="0"/>
                </a:lnTo>
                <a:close/>
              </a:path>
            </a:pathLst>
          </a:custGeom>
          <a:solidFill>
            <a:srgbClr val="8B5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71876" y="3464724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12" y="535774"/>
                </a:lnTo>
                <a:lnTo>
                  <a:pt x="607212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79063" y="3286125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562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562" y="535813"/>
                </a:lnTo>
                <a:lnTo>
                  <a:pt x="178562" y="0"/>
                </a:lnTo>
                <a:close/>
              </a:path>
            </a:pathLst>
          </a:custGeom>
          <a:solidFill>
            <a:srgbClr val="5A2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1876" y="3286125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749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749" y="0"/>
                </a:lnTo>
                <a:close/>
              </a:path>
            </a:pathLst>
          </a:custGeom>
          <a:solidFill>
            <a:srgbClr val="8B5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14876" y="3464724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12" y="535774"/>
                </a:lnTo>
                <a:lnTo>
                  <a:pt x="607212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22063" y="3286125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562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562" y="535813"/>
                </a:lnTo>
                <a:lnTo>
                  <a:pt x="178562" y="0"/>
                </a:lnTo>
                <a:close/>
              </a:path>
            </a:pathLst>
          </a:custGeom>
          <a:solidFill>
            <a:srgbClr val="5A2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14876" y="3286125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749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749" y="0"/>
                </a:lnTo>
                <a:close/>
              </a:path>
            </a:pathLst>
          </a:custGeom>
          <a:solidFill>
            <a:srgbClr val="8B5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14876" y="2678976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12" y="535774"/>
                </a:lnTo>
                <a:lnTo>
                  <a:pt x="607212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22063" y="2500376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562" y="0"/>
                </a:moveTo>
                <a:lnTo>
                  <a:pt x="0" y="178562"/>
                </a:lnTo>
                <a:lnTo>
                  <a:pt x="0" y="714248"/>
                </a:lnTo>
                <a:lnTo>
                  <a:pt x="178562" y="535686"/>
                </a:lnTo>
                <a:lnTo>
                  <a:pt x="178562" y="0"/>
                </a:lnTo>
                <a:close/>
              </a:path>
            </a:pathLst>
          </a:custGeom>
          <a:solidFill>
            <a:srgbClr val="5A2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4876" y="2500376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69">
                <a:moveTo>
                  <a:pt x="785749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749" y="0"/>
                </a:lnTo>
                <a:close/>
              </a:path>
            </a:pathLst>
          </a:custGeom>
          <a:solidFill>
            <a:srgbClr val="8B5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14876" y="1821726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12" y="535774"/>
                </a:lnTo>
                <a:lnTo>
                  <a:pt x="607212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22063" y="1643126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562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562" y="535686"/>
                </a:lnTo>
                <a:lnTo>
                  <a:pt x="178562" y="0"/>
                </a:lnTo>
                <a:close/>
              </a:path>
            </a:pathLst>
          </a:custGeom>
          <a:solidFill>
            <a:srgbClr val="5A2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14876" y="1643126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69">
                <a:moveTo>
                  <a:pt x="785749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749" y="0"/>
                </a:lnTo>
                <a:close/>
              </a:path>
            </a:pathLst>
          </a:custGeom>
          <a:solidFill>
            <a:srgbClr val="8B5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15001" y="1821726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12" y="535774"/>
                </a:lnTo>
                <a:lnTo>
                  <a:pt x="607212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22188" y="1643126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562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562" y="535686"/>
                </a:lnTo>
                <a:lnTo>
                  <a:pt x="178562" y="0"/>
                </a:lnTo>
                <a:close/>
              </a:path>
            </a:pathLst>
          </a:custGeom>
          <a:solidFill>
            <a:srgbClr val="5A2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15001" y="1643126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69">
                <a:moveTo>
                  <a:pt x="785749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749" y="0"/>
                </a:lnTo>
                <a:close/>
              </a:path>
            </a:pathLst>
          </a:custGeom>
          <a:solidFill>
            <a:srgbClr val="8B5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15001" y="2678976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12" y="535774"/>
                </a:lnTo>
                <a:lnTo>
                  <a:pt x="607212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22188" y="2500376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562" y="0"/>
                </a:moveTo>
                <a:lnTo>
                  <a:pt x="0" y="178562"/>
                </a:lnTo>
                <a:lnTo>
                  <a:pt x="0" y="714248"/>
                </a:lnTo>
                <a:lnTo>
                  <a:pt x="178562" y="535686"/>
                </a:lnTo>
                <a:lnTo>
                  <a:pt x="178562" y="0"/>
                </a:lnTo>
                <a:close/>
              </a:path>
            </a:pathLst>
          </a:custGeom>
          <a:solidFill>
            <a:srgbClr val="5A2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15001" y="2500376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69">
                <a:moveTo>
                  <a:pt x="785749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749" y="0"/>
                </a:lnTo>
                <a:close/>
              </a:path>
            </a:pathLst>
          </a:custGeom>
          <a:solidFill>
            <a:srgbClr val="8B5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15001" y="3464724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12" y="535774"/>
                </a:lnTo>
                <a:lnTo>
                  <a:pt x="607212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22188" y="3286125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562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562" y="535813"/>
                </a:lnTo>
                <a:lnTo>
                  <a:pt x="178562" y="0"/>
                </a:lnTo>
                <a:close/>
              </a:path>
            </a:pathLst>
          </a:custGeom>
          <a:solidFill>
            <a:srgbClr val="5A2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15001" y="3286125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749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749" y="0"/>
                </a:lnTo>
                <a:close/>
              </a:path>
            </a:pathLst>
          </a:custGeom>
          <a:solidFill>
            <a:srgbClr val="8B5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00376" y="2321725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4" h="535939">
                <a:moveTo>
                  <a:pt x="0" y="535774"/>
                </a:moveTo>
                <a:lnTo>
                  <a:pt x="607212" y="535774"/>
                </a:lnTo>
                <a:lnTo>
                  <a:pt x="607212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07563" y="2143125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562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562" y="535813"/>
                </a:lnTo>
                <a:lnTo>
                  <a:pt x="178562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00376" y="2143125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69">
                <a:moveTo>
                  <a:pt x="785749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749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28875" y="3107601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4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36061" y="2928873"/>
            <a:ext cx="179070" cy="715010"/>
          </a:xfrm>
          <a:custGeom>
            <a:avLst/>
            <a:gdLst/>
            <a:ahLst/>
            <a:cxnLst/>
            <a:rect l="l" t="t" r="r" b="b"/>
            <a:pathLst>
              <a:path w="179069" h="715010">
                <a:moveTo>
                  <a:pt x="178688" y="0"/>
                </a:moveTo>
                <a:lnTo>
                  <a:pt x="0" y="178688"/>
                </a:lnTo>
                <a:lnTo>
                  <a:pt x="0" y="714501"/>
                </a:lnTo>
                <a:lnTo>
                  <a:pt x="178688" y="535813"/>
                </a:lnTo>
                <a:lnTo>
                  <a:pt x="17868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28875" y="2928873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30" h="179069">
                <a:moveTo>
                  <a:pt x="785876" y="0"/>
                </a:moveTo>
                <a:lnTo>
                  <a:pt x="178562" y="0"/>
                </a:lnTo>
                <a:lnTo>
                  <a:pt x="0" y="178688"/>
                </a:lnTo>
                <a:lnTo>
                  <a:pt x="607187" y="178688"/>
                </a:lnTo>
                <a:lnTo>
                  <a:pt x="785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28875" y="3964724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4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36061" y="3786251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69" h="714375">
                <a:moveTo>
                  <a:pt x="178688" y="0"/>
                </a:moveTo>
                <a:lnTo>
                  <a:pt x="0" y="178562"/>
                </a:lnTo>
                <a:lnTo>
                  <a:pt x="0" y="714248"/>
                </a:lnTo>
                <a:lnTo>
                  <a:pt x="178688" y="535686"/>
                </a:lnTo>
                <a:lnTo>
                  <a:pt x="17868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28875" y="3786251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30" h="179070">
                <a:moveTo>
                  <a:pt x="785876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71875" y="3964724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79061" y="3786251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688" y="0"/>
                </a:moveTo>
                <a:lnTo>
                  <a:pt x="0" y="178562"/>
                </a:lnTo>
                <a:lnTo>
                  <a:pt x="0" y="714248"/>
                </a:lnTo>
                <a:lnTo>
                  <a:pt x="178688" y="535686"/>
                </a:lnTo>
                <a:lnTo>
                  <a:pt x="17868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71875" y="3786251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876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71875" y="3178975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79061" y="3000375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688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688" y="535813"/>
                </a:lnTo>
                <a:lnTo>
                  <a:pt x="17868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71875" y="3000375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69">
                <a:moveTo>
                  <a:pt x="785876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71875" y="2321725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79061" y="2143125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688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688" y="535813"/>
                </a:lnTo>
                <a:lnTo>
                  <a:pt x="17868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71875" y="2143125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69">
                <a:moveTo>
                  <a:pt x="785876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72000" y="2321725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79186" y="2143125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688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688" y="535813"/>
                </a:lnTo>
                <a:lnTo>
                  <a:pt x="17868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72000" y="2143125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69">
                <a:moveTo>
                  <a:pt x="785876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72000" y="3178975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9186" y="3000375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688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688" y="535813"/>
                </a:lnTo>
                <a:lnTo>
                  <a:pt x="17868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72000" y="3000375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69">
                <a:moveTo>
                  <a:pt x="785876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72000" y="3964724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79186" y="3786251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688" y="0"/>
                </a:moveTo>
                <a:lnTo>
                  <a:pt x="0" y="178562"/>
                </a:lnTo>
                <a:lnTo>
                  <a:pt x="0" y="714248"/>
                </a:lnTo>
                <a:lnTo>
                  <a:pt x="178688" y="535686"/>
                </a:lnTo>
                <a:lnTo>
                  <a:pt x="17868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72000" y="3786251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876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71751" y="2821851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4" h="535939">
                <a:moveTo>
                  <a:pt x="0" y="535774"/>
                </a:moveTo>
                <a:lnTo>
                  <a:pt x="607212" y="535774"/>
                </a:lnTo>
                <a:lnTo>
                  <a:pt x="607212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78938" y="2643251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69" h="714375">
                <a:moveTo>
                  <a:pt x="178562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562" y="535686"/>
                </a:lnTo>
                <a:lnTo>
                  <a:pt x="178562" y="0"/>
                </a:lnTo>
                <a:close/>
              </a:path>
            </a:pathLst>
          </a:custGeom>
          <a:solidFill>
            <a:srgbClr val="005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71751" y="2643251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30" h="179069">
                <a:moveTo>
                  <a:pt x="785749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749" y="0"/>
                </a:lnTo>
                <a:close/>
              </a:path>
            </a:pathLst>
          </a:custGeom>
          <a:solidFill>
            <a:srgbClr val="318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00250" y="3607599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4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07436" y="3429000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69" h="714375">
                <a:moveTo>
                  <a:pt x="178688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688" y="535813"/>
                </a:lnTo>
                <a:lnTo>
                  <a:pt x="178688" y="0"/>
                </a:lnTo>
                <a:close/>
              </a:path>
            </a:pathLst>
          </a:custGeom>
          <a:solidFill>
            <a:srgbClr val="005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00250" y="3429000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30" h="179070">
                <a:moveTo>
                  <a:pt x="785876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876" y="0"/>
                </a:lnTo>
                <a:close/>
              </a:path>
            </a:pathLst>
          </a:custGeom>
          <a:solidFill>
            <a:srgbClr val="318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00250" y="4464849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4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07436" y="4286250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69" h="714375">
                <a:moveTo>
                  <a:pt x="178688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688" y="535813"/>
                </a:lnTo>
                <a:lnTo>
                  <a:pt x="178688" y="0"/>
                </a:lnTo>
                <a:close/>
              </a:path>
            </a:pathLst>
          </a:custGeom>
          <a:solidFill>
            <a:srgbClr val="005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00250" y="4286250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30" h="179070">
                <a:moveTo>
                  <a:pt x="785876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876" y="0"/>
                </a:lnTo>
                <a:close/>
              </a:path>
            </a:pathLst>
          </a:custGeom>
          <a:solidFill>
            <a:srgbClr val="318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43250" y="4464849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750436" y="4286250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688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688" y="535813"/>
                </a:lnTo>
                <a:lnTo>
                  <a:pt x="178688" y="0"/>
                </a:lnTo>
                <a:close/>
              </a:path>
            </a:pathLst>
          </a:custGeom>
          <a:solidFill>
            <a:srgbClr val="005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43250" y="4286250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876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876" y="0"/>
                </a:lnTo>
                <a:close/>
              </a:path>
            </a:pathLst>
          </a:custGeom>
          <a:solidFill>
            <a:srgbClr val="318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43250" y="3678974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50436" y="3500501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688" y="0"/>
                </a:moveTo>
                <a:lnTo>
                  <a:pt x="0" y="178562"/>
                </a:lnTo>
                <a:lnTo>
                  <a:pt x="0" y="714248"/>
                </a:lnTo>
                <a:lnTo>
                  <a:pt x="178688" y="535686"/>
                </a:lnTo>
                <a:lnTo>
                  <a:pt x="178688" y="0"/>
                </a:lnTo>
                <a:close/>
              </a:path>
            </a:pathLst>
          </a:custGeom>
          <a:solidFill>
            <a:srgbClr val="005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43250" y="3500501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876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876" y="0"/>
                </a:lnTo>
                <a:close/>
              </a:path>
            </a:pathLst>
          </a:custGeom>
          <a:solidFill>
            <a:srgbClr val="318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43250" y="2821851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50436" y="2643251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688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688" y="535686"/>
                </a:lnTo>
                <a:lnTo>
                  <a:pt x="178688" y="0"/>
                </a:lnTo>
                <a:close/>
              </a:path>
            </a:pathLst>
          </a:custGeom>
          <a:solidFill>
            <a:srgbClr val="005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43250" y="2643251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69">
                <a:moveTo>
                  <a:pt x="785876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876" y="0"/>
                </a:lnTo>
                <a:close/>
              </a:path>
            </a:pathLst>
          </a:custGeom>
          <a:solidFill>
            <a:srgbClr val="318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43375" y="2821851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50561" y="2643251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688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688" y="535686"/>
                </a:lnTo>
                <a:lnTo>
                  <a:pt x="178688" y="0"/>
                </a:lnTo>
                <a:close/>
              </a:path>
            </a:pathLst>
          </a:custGeom>
          <a:solidFill>
            <a:srgbClr val="005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43375" y="2643251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69">
                <a:moveTo>
                  <a:pt x="785876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876" y="0"/>
                </a:lnTo>
                <a:close/>
              </a:path>
            </a:pathLst>
          </a:custGeom>
          <a:solidFill>
            <a:srgbClr val="318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143375" y="3678974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50561" y="3500501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688" y="0"/>
                </a:moveTo>
                <a:lnTo>
                  <a:pt x="0" y="178562"/>
                </a:lnTo>
                <a:lnTo>
                  <a:pt x="0" y="714248"/>
                </a:lnTo>
                <a:lnTo>
                  <a:pt x="178688" y="535686"/>
                </a:lnTo>
                <a:lnTo>
                  <a:pt x="178688" y="0"/>
                </a:lnTo>
                <a:close/>
              </a:path>
            </a:pathLst>
          </a:custGeom>
          <a:solidFill>
            <a:srgbClr val="005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43375" y="3500501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876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876" y="0"/>
                </a:lnTo>
                <a:close/>
              </a:path>
            </a:pathLst>
          </a:custGeom>
          <a:solidFill>
            <a:srgbClr val="318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43375" y="4464849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750561" y="4286250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688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688" y="535813"/>
                </a:lnTo>
                <a:lnTo>
                  <a:pt x="178688" y="0"/>
                </a:lnTo>
                <a:close/>
              </a:path>
            </a:pathLst>
          </a:custGeom>
          <a:solidFill>
            <a:srgbClr val="005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43375" y="4286250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876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876" y="0"/>
                </a:lnTo>
                <a:close/>
              </a:path>
            </a:pathLst>
          </a:custGeom>
          <a:solidFill>
            <a:srgbClr val="318B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1876" y="3464724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12" y="535774"/>
                </a:lnTo>
                <a:lnTo>
                  <a:pt x="607212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79063" y="3286125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562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562" y="535813"/>
                </a:lnTo>
                <a:lnTo>
                  <a:pt x="178562" y="0"/>
                </a:lnTo>
                <a:close/>
              </a:path>
            </a:pathLst>
          </a:custGeom>
          <a:solidFill>
            <a:srgbClr val="5A2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1876" y="3286125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749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749" y="0"/>
                </a:lnTo>
                <a:close/>
              </a:path>
            </a:pathLst>
          </a:custGeom>
          <a:solidFill>
            <a:srgbClr val="8B5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14876" y="3464724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12" y="535774"/>
                </a:lnTo>
                <a:lnTo>
                  <a:pt x="607212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2063" y="3286125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562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562" y="535813"/>
                </a:lnTo>
                <a:lnTo>
                  <a:pt x="178562" y="0"/>
                </a:lnTo>
                <a:close/>
              </a:path>
            </a:pathLst>
          </a:custGeom>
          <a:solidFill>
            <a:srgbClr val="5A2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4876" y="3286125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749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749" y="0"/>
                </a:lnTo>
                <a:close/>
              </a:path>
            </a:pathLst>
          </a:custGeom>
          <a:solidFill>
            <a:srgbClr val="8B5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5001" y="3464724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12" y="535774"/>
                </a:lnTo>
                <a:lnTo>
                  <a:pt x="607212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22188" y="3286125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562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562" y="535813"/>
                </a:lnTo>
                <a:lnTo>
                  <a:pt x="178562" y="0"/>
                </a:lnTo>
                <a:close/>
              </a:path>
            </a:pathLst>
          </a:custGeom>
          <a:solidFill>
            <a:srgbClr val="5A2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15001" y="3286125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749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749" y="0"/>
                </a:lnTo>
                <a:close/>
              </a:path>
            </a:pathLst>
          </a:custGeom>
          <a:solidFill>
            <a:srgbClr val="8B5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1876" y="4893474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12" y="535774"/>
                </a:lnTo>
                <a:lnTo>
                  <a:pt x="607212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79063" y="4714875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562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562" y="535813"/>
                </a:lnTo>
                <a:lnTo>
                  <a:pt x="178562" y="0"/>
                </a:lnTo>
                <a:close/>
              </a:path>
            </a:pathLst>
          </a:custGeom>
          <a:solidFill>
            <a:srgbClr val="5A2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71876" y="4714875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749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749" y="0"/>
                </a:lnTo>
                <a:close/>
              </a:path>
            </a:pathLst>
          </a:custGeom>
          <a:solidFill>
            <a:srgbClr val="8B5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15001" y="4964976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12" y="535774"/>
                </a:lnTo>
                <a:lnTo>
                  <a:pt x="607212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22188" y="4786248"/>
            <a:ext cx="179070" cy="715010"/>
          </a:xfrm>
          <a:custGeom>
            <a:avLst/>
            <a:gdLst/>
            <a:ahLst/>
            <a:cxnLst/>
            <a:rect l="l" t="t" r="r" b="b"/>
            <a:pathLst>
              <a:path w="179070" h="715010">
                <a:moveTo>
                  <a:pt x="178562" y="0"/>
                </a:moveTo>
                <a:lnTo>
                  <a:pt x="0" y="178688"/>
                </a:lnTo>
                <a:lnTo>
                  <a:pt x="0" y="714501"/>
                </a:lnTo>
                <a:lnTo>
                  <a:pt x="178562" y="535813"/>
                </a:lnTo>
                <a:lnTo>
                  <a:pt x="178562" y="0"/>
                </a:lnTo>
                <a:close/>
              </a:path>
            </a:pathLst>
          </a:custGeom>
          <a:solidFill>
            <a:srgbClr val="5A2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15001" y="4786248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749" y="0"/>
                </a:moveTo>
                <a:lnTo>
                  <a:pt x="178562" y="0"/>
                </a:lnTo>
                <a:lnTo>
                  <a:pt x="0" y="178688"/>
                </a:lnTo>
                <a:lnTo>
                  <a:pt x="607187" y="178688"/>
                </a:lnTo>
                <a:lnTo>
                  <a:pt x="785749" y="0"/>
                </a:lnTo>
                <a:close/>
              </a:path>
            </a:pathLst>
          </a:custGeom>
          <a:solidFill>
            <a:srgbClr val="8B5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4876" y="4964976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12" y="535774"/>
                </a:lnTo>
                <a:lnTo>
                  <a:pt x="607212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22063" y="4786248"/>
            <a:ext cx="179070" cy="715010"/>
          </a:xfrm>
          <a:custGeom>
            <a:avLst/>
            <a:gdLst/>
            <a:ahLst/>
            <a:cxnLst/>
            <a:rect l="l" t="t" r="r" b="b"/>
            <a:pathLst>
              <a:path w="179070" h="715010">
                <a:moveTo>
                  <a:pt x="178562" y="0"/>
                </a:moveTo>
                <a:lnTo>
                  <a:pt x="0" y="178688"/>
                </a:lnTo>
                <a:lnTo>
                  <a:pt x="0" y="714501"/>
                </a:lnTo>
                <a:lnTo>
                  <a:pt x="178562" y="535813"/>
                </a:lnTo>
                <a:lnTo>
                  <a:pt x="178562" y="0"/>
                </a:lnTo>
                <a:close/>
              </a:path>
            </a:pathLst>
          </a:custGeom>
          <a:solidFill>
            <a:srgbClr val="5A2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14876" y="4786248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749" y="0"/>
                </a:moveTo>
                <a:lnTo>
                  <a:pt x="178562" y="0"/>
                </a:lnTo>
                <a:lnTo>
                  <a:pt x="0" y="178688"/>
                </a:lnTo>
                <a:lnTo>
                  <a:pt x="607187" y="178688"/>
                </a:lnTo>
                <a:lnTo>
                  <a:pt x="785749" y="0"/>
                </a:lnTo>
                <a:close/>
              </a:path>
            </a:pathLst>
          </a:custGeom>
          <a:solidFill>
            <a:srgbClr val="8B5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00250" y="5893599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4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07436" y="5715000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69" h="714375">
                <a:moveTo>
                  <a:pt x="178688" y="0"/>
                </a:moveTo>
                <a:lnTo>
                  <a:pt x="0" y="178587"/>
                </a:lnTo>
                <a:lnTo>
                  <a:pt x="0" y="714375"/>
                </a:lnTo>
                <a:lnTo>
                  <a:pt x="178688" y="535774"/>
                </a:lnTo>
                <a:lnTo>
                  <a:pt x="178688" y="0"/>
                </a:lnTo>
                <a:close/>
              </a:path>
            </a:pathLst>
          </a:custGeom>
          <a:solidFill>
            <a:srgbClr val="005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00250" y="5715000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30" h="179070">
                <a:moveTo>
                  <a:pt x="785876" y="0"/>
                </a:moveTo>
                <a:lnTo>
                  <a:pt x="178562" y="0"/>
                </a:lnTo>
                <a:lnTo>
                  <a:pt x="0" y="178587"/>
                </a:lnTo>
                <a:lnTo>
                  <a:pt x="607187" y="178587"/>
                </a:lnTo>
                <a:lnTo>
                  <a:pt x="785876" y="0"/>
                </a:lnTo>
                <a:close/>
              </a:path>
            </a:pathLst>
          </a:custGeom>
          <a:solidFill>
            <a:srgbClr val="318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43250" y="5965037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50436" y="5786437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688" y="0"/>
                </a:moveTo>
                <a:lnTo>
                  <a:pt x="0" y="178600"/>
                </a:lnTo>
                <a:lnTo>
                  <a:pt x="0" y="714375"/>
                </a:lnTo>
                <a:lnTo>
                  <a:pt x="178688" y="535774"/>
                </a:lnTo>
                <a:lnTo>
                  <a:pt x="178688" y="0"/>
                </a:lnTo>
                <a:close/>
              </a:path>
            </a:pathLst>
          </a:custGeom>
          <a:solidFill>
            <a:srgbClr val="005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43250" y="5786437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876" y="0"/>
                </a:moveTo>
                <a:lnTo>
                  <a:pt x="178562" y="0"/>
                </a:lnTo>
                <a:lnTo>
                  <a:pt x="0" y="178600"/>
                </a:lnTo>
                <a:lnTo>
                  <a:pt x="607187" y="178600"/>
                </a:lnTo>
                <a:lnTo>
                  <a:pt x="785876" y="0"/>
                </a:lnTo>
                <a:close/>
              </a:path>
            </a:pathLst>
          </a:custGeom>
          <a:solidFill>
            <a:srgbClr val="318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43375" y="5965037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50561" y="5786437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688" y="0"/>
                </a:moveTo>
                <a:lnTo>
                  <a:pt x="0" y="178600"/>
                </a:lnTo>
                <a:lnTo>
                  <a:pt x="0" y="714375"/>
                </a:lnTo>
                <a:lnTo>
                  <a:pt x="178688" y="535774"/>
                </a:lnTo>
                <a:lnTo>
                  <a:pt x="178688" y="0"/>
                </a:lnTo>
                <a:close/>
              </a:path>
            </a:pathLst>
          </a:custGeom>
          <a:solidFill>
            <a:srgbClr val="005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43375" y="5786437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876" y="0"/>
                </a:moveTo>
                <a:lnTo>
                  <a:pt x="178562" y="0"/>
                </a:lnTo>
                <a:lnTo>
                  <a:pt x="0" y="178600"/>
                </a:lnTo>
                <a:lnTo>
                  <a:pt x="607187" y="178600"/>
                </a:lnTo>
                <a:lnTo>
                  <a:pt x="785876" y="0"/>
                </a:lnTo>
                <a:close/>
              </a:path>
            </a:pathLst>
          </a:custGeom>
          <a:solidFill>
            <a:srgbClr val="318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14875" y="5393537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22061" y="5214873"/>
            <a:ext cx="179070" cy="715010"/>
          </a:xfrm>
          <a:custGeom>
            <a:avLst/>
            <a:gdLst/>
            <a:ahLst/>
            <a:cxnLst/>
            <a:rect l="l" t="t" r="r" b="b"/>
            <a:pathLst>
              <a:path w="179070" h="715010">
                <a:moveTo>
                  <a:pt x="178688" y="0"/>
                </a:moveTo>
                <a:lnTo>
                  <a:pt x="0" y="178688"/>
                </a:lnTo>
                <a:lnTo>
                  <a:pt x="0" y="714438"/>
                </a:lnTo>
                <a:lnTo>
                  <a:pt x="178688" y="535838"/>
                </a:lnTo>
                <a:lnTo>
                  <a:pt x="17868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14875" y="5214873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876" y="0"/>
                </a:moveTo>
                <a:lnTo>
                  <a:pt x="178562" y="0"/>
                </a:lnTo>
                <a:lnTo>
                  <a:pt x="0" y="178688"/>
                </a:lnTo>
                <a:lnTo>
                  <a:pt x="607187" y="178688"/>
                </a:lnTo>
                <a:lnTo>
                  <a:pt x="785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57875" y="5464974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12" y="535774"/>
                </a:lnTo>
                <a:lnTo>
                  <a:pt x="607212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65061" y="5286375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688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688" y="535774"/>
                </a:lnTo>
                <a:lnTo>
                  <a:pt x="17868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57875" y="5286375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876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58000" y="5464974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65186" y="5286375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689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689" y="535774"/>
                </a:lnTo>
                <a:lnTo>
                  <a:pt x="178689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58000" y="5286375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876" y="0"/>
                </a:moveTo>
                <a:lnTo>
                  <a:pt x="178561" y="0"/>
                </a:lnTo>
                <a:lnTo>
                  <a:pt x="0" y="178562"/>
                </a:lnTo>
                <a:lnTo>
                  <a:pt x="607186" y="178562"/>
                </a:lnTo>
                <a:lnTo>
                  <a:pt x="785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43625" y="4321974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50811" y="4143375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689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689" y="535813"/>
                </a:lnTo>
                <a:lnTo>
                  <a:pt x="178689" y="0"/>
                </a:lnTo>
                <a:close/>
              </a:path>
            </a:pathLst>
          </a:custGeom>
          <a:solidFill>
            <a:srgbClr val="5A2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43625" y="4143375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876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6" y="178562"/>
                </a:lnTo>
                <a:lnTo>
                  <a:pt x="785876" y="0"/>
                </a:lnTo>
                <a:close/>
              </a:path>
            </a:pathLst>
          </a:custGeom>
          <a:solidFill>
            <a:srgbClr val="8B5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29501" y="3821849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12" y="535774"/>
                </a:lnTo>
                <a:lnTo>
                  <a:pt x="607212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36688" y="3643376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561" y="0"/>
                </a:moveTo>
                <a:lnTo>
                  <a:pt x="0" y="178562"/>
                </a:lnTo>
                <a:lnTo>
                  <a:pt x="0" y="714248"/>
                </a:lnTo>
                <a:lnTo>
                  <a:pt x="178561" y="535686"/>
                </a:lnTo>
                <a:lnTo>
                  <a:pt x="178561" y="0"/>
                </a:lnTo>
                <a:close/>
              </a:path>
            </a:pathLst>
          </a:custGeom>
          <a:solidFill>
            <a:srgbClr val="5A2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29501" y="3643376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749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749" y="0"/>
                </a:lnTo>
                <a:close/>
              </a:path>
            </a:pathLst>
          </a:custGeom>
          <a:solidFill>
            <a:srgbClr val="8B5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86751" y="4179099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12" y="535774"/>
                </a:lnTo>
                <a:lnTo>
                  <a:pt x="607212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93938" y="4000500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561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561" y="535813"/>
                </a:lnTo>
                <a:lnTo>
                  <a:pt x="178561" y="0"/>
                </a:lnTo>
                <a:close/>
              </a:path>
            </a:pathLst>
          </a:custGeom>
          <a:solidFill>
            <a:srgbClr val="5A2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86751" y="4000500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749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749" y="0"/>
                </a:lnTo>
                <a:close/>
              </a:path>
            </a:pathLst>
          </a:custGeom>
          <a:solidFill>
            <a:srgbClr val="8B5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71750" y="5107787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4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78936" y="4929123"/>
            <a:ext cx="179070" cy="715010"/>
          </a:xfrm>
          <a:custGeom>
            <a:avLst/>
            <a:gdLst/>
            <a:ahLst/>
            <a:cxnLst/>
            <a:rect l="l" t="t" r="r" b="b"/>
            <a:pathLst>
              <a:path w="179070" h="715010">
                <a:moveTo>
                  <a:pt x="178688" y="0"/>
                </a:moveTo>
                <a:lnTo>
                  <a:pt x="0" y="178688"/>
                </a:lnTo>
                <a:lnTo>
                  <a:pt x="0" y="714438"/>
                </a:lnTo>
                <a:lnTo>
                  <a:pt x="178688" y="535813"/>
                </a:lnTo>
                <a:lnTo>
                  <a:pt x="17868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71750" y="4929123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876" y="0"/>
                </a:moveTo>
                <a:lnTo>
                  <a:pt x="178562" y="0"/>
                </a:lnTo>
                <a:lnTo>
                  <a:pt x="0" y="178688"/>
                </a:lnTo>
                <a:lnTo>
                  <a:pt x="607187" y="178688"/>
                </a:lnTo>
                <a:lnTo>
                  <a:pt x="785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28875" y="3964724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4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36061" y="3786251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69" h="714375">
                <a:moveTo>
                  <a:pt x="178688" y="0"/>
                </a:moveTo>
                <a:lnTo>
                  <a:pt x="0" y="178562"/>
                </a:lnTo>
                <a:lnTo>
                  <a:pt x="0" y="714248"/>
                </a:lnTo>
                <a:lnTo>
                  <a:pt x="178688" y="535686"/>
                </a:lnTo>
                <a:lnTo>
                  <a:pt x="17868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28875" y="3786251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30" h="179070">
                <a:moveTo>
                  <a:pt x="785876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71875" y="3964724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79061" y="3786251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688" y="0"/>
                </a:moveTo>
                <a:lnTo>
                  <a:pt x="0" y="178562"/>
                </a:lnTo>
                <a:lnTo>
                  <a:pt x="0" y="714248"/>
                </a:lnTo>
                <a:lnTo>
                  <a:pt x="178688" y="535686"/>
                </a:lnTo>
                <a:lnTo>
                  <a:pt x="17868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71875" y="3786251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876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43376" y="5107787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12" y="535774"/>
                </a:lnTo>
                <a:lnTo>
                  <a:pt x="607212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50563" y="4929123"/>
            <a:ext cx="179070" cy="715010"/>
          </a:xfrm>
          <a:custGeom>
            <a:avLst/>
            <a:gdLst/>
            <a:ahLst/>
            <a:cxnLst/>
            <a:rect l="l" t="t" r="r" b="b"/>
            <a:pathLst>
              <a:path w="179070" h="715010">
                <a:moveTo>
                  <a:pt x="178562" y="0"/>
                </a:moveTo>
                <a:lnTo>
                  <a:pt x="0" y="178688"/>
                </a:lnTo>
                <a:lnTo>
                  <a:pt x="0" y="714438"/>
                </a:lnTo>
                <a:lnTo>
                  <a:pt x="178562" y="535813"/>
                </a:lnTo>
                <a:lnTo>
                  <a:pt x="178562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43376" y="4929123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749" y="0"/>
                </a:moveTo>
                <a:lnTo>
                  <a:pt x="178562" y="0"/>
                </a:lnTo>
                <a:lnTo>
                  <a:pt x="0" y="178688"/>
                </a:lnTo>
                <a:lnTo>
                  <a:pt x="607187" y="178688"/>
                </a:lnTo>
                <a:lnTo>
                  <a:pt x="785749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64963" y="5107787"/>
            <a:ext cx="285750" cy="535940"/>
          </a:xfrm>
          <a:custGeom>
            <a:avLst/>
            <a:gdLst/>
            <a:ahLst/>
            <a:cxnLst/>
            <a:rect l="l" t="t" r="r" b="b"/>
            <a:pathLst>
              <a:path w="285750" h="535939">
                <a:moveTo>
                  <a:pt x="0" y="535774"/>
                </a:moveTo>
                <a:lnTo>
                  <a:pt x="285750" y="535774"/>
                </a:lnTo>
                <a:lnTo>
                  <a:pt x="285750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50688" y="4929123"/>
            <a:ext cx="179070" cy="715010"/>
          </a:xfrm>
          <a:custGeom>
            <a:avLst/>
            <a:gdLst/>
            <a:ahLst/>
            <a:cxnLst/>
            <a:rect l="l" t="t" r="r" b="b"/>
            <a:pathLst>
              <a:path w="179070" h="715010">
                <a:moveTo>
                  <a:pt x="178562" y="0"/>
                </a:moveTo>
                <a:lnTo>
                  <a:pt x="0" y="178688"/>
                </a:lnTo>
                <a:lnTo>
                  <a:pt x="0" y="714438"/>
                </a:lnTo>
                <a:lnTo>
                  <a:pt x="178562" y="535813"/>
                </a:lnTo>
                <a:lnTo>
                  <a:pt x="178562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43501" y="4929123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749" y="0"/>
                </a:moveTo>
                <a:lnTo>
                  <a:pt x="178562" y="0"/>
                </a:lnTo>
                <a:lnTo>
                  <a:pt x="0" y="178688"/>
                </a:lnTo>
                <a:lnTo>
                  <a:pt x="607187" y="178688"/>
                </a:lnTo>
                <a:lnTo>
                  <a:pt x="785749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72000" y="3964724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79186" y="3786251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688" y="0"/>
                </a:moveTo>
                <a:lnTo>
                  <a:pt x="0" y="178562"/>
                </a:lnTo>
                <a:lnTo>
                  <a:pt x="0" y="714248"/>
                </a:lnTo>
                <a:lnTo>
                  <a:pt x="178688" y="535686"/>
                </a:lnTo>
                <a:lnTo>
                  <a:pt x="178688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72000" y="3786251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876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876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57751" y="5107787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12" y="535774"/>
                </a:lnTo>
                <a:lnTo>
                  <a:pt x="607212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64938" y="4929123"/>
            <a:ext cx="179070" cy="715010"/>
          </a:xfrm>
          <a:custGeom>
            <a:avLst/>
            <a:gdLst/>
            <a:ahLst/>
            <a:cxnLst/>
            <a:rect l="l" t="t" r="r" b="b"/>
            <a:pathLst>
              <a:path w="179070" h="715010">
                <a:moveTo>
                  <a:pt x="178562" y="0"/>
                </a:moveTo>
                <a:lnTo>
                  <a:pt x="0" y="178688"/>
                </a:lnTo>
                <a:lnTo>
                  <a:pt x="0" y="714438"/>
                </a:lnTo>
                <a:lnTo>
                  <a:pt x="178562" y="535813"/>
                </a:lnTo>
                <a:lnTo>
                  <a:pt x="178562" y="0"/>
                </a:lnTo>
                <a:close/>
              </a:path>
            </a:pathLst>
          </a:custGeom>
          <a:solidFill>
            <a:srgbClr val="005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57751" y="4929123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749" y="0"/>
                </a:moveTo>
                <a:lnTo>
                  <a:pt x="178562" y="0"/>
                </a:lnTo>
                <a:lnTo>
                  <a:pt x="0" y="178688"/>
                </a:lnTo>
                <a:lnTo>
                  <a:pt x="607187" y="178688"/>
                </a:lnTo>
                <a:lnTo>
                  <a:pt x="785749" y="0"/>
                </a:lnTo>
                <a:close/>
              </a:path>
            </a:pathLst>
          </a:custGeom>
          <a:solidFill>
            <a:srgbClr val="318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00250" y="4464849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4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607436" y="4286250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69" h="714375">
                <a:moveTo>
                  <a:pt x="178688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688" y="535813"/>
                </a:lnTo>
                <a:lnTo>
                  <a:pt x="178688" y="0"/>
                </a:lnTo>
                <a:close/>
              </a:path>
            </a:pathLst>
          </a:custGeom>
          <a:solidFill>
            <a:srgbClr val="005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00250" y="4286250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30" h="179070">
                <a:moveTo>
                  <a:pt x="785876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876" y="0"/>
                </a:lnTo>
                <a:close/>
              </a:path>
            </a:pathLst>
          </a:custGeom>
          <a:solidFill>
            <a:srgbClr val="318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43250" y="4464849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50436" y="4286250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688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688" y="535813"/>
                </a:lnTo>
                <a:lnTo>
                  <a:pt x="178688" y="0"/>
                </a:lnTo>
                <a:close/>
              </a:path>
            </a:pathLst>
          </a:custGeom>
          <a:solidFill>
            <a:srgbClr val="005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43250" y="4286250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876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876" y="0"/>
                </a:lnTo>
                <a:close/>
              </a:path>
            </a:pathLst>
          </a:custGeom>
          <a:solidFill>
            <a:srgbClr val="318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29250" y="5107787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12" y="535774"/>
                </a:lnTo>
                <a:lnTo>
                  <a:pt x="607212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36436" y="4929123"/>
            <a:ext cx="179070" cy="715010"/>
          </a:xfrm>
          <a:custGeom>
            <a:avLst/>
            <a:gdLst/>
            <a:ahLst/>
            <a:cxnLst/>
            <a:rect l="l" t="t" r="r" b="b"/>
            <a:pathLst>
              <a:path w="179070" h="715010">
                <a:moveTo>
                  <a:pt x="178688" y="0"/>
                </a:moveTo>
                <a:lnTo>
                  <a:pt x="0" y="178688"/>
                </a:lnTo>
                <a:lnTo>
                  <a:pt x="0" y="714438"/>
                </a:lnTo>
                <a:lnTo>
                  <a:pt x="178688" y="535813"/>
                </a:lnTo>
                <a:lnTo>
                  <a:pt x="178688" y="0"/>
                </a:lnTo>
                <a:close/>
              </a:path>
            </a:pathLst>
          </a:custGeom>
          <a:solidFill>
            <a:srgbClr val="005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429250" y="4929123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876" y="0"/>
                </a:moveTo>
                <a:lnTo>
                  <a:pt x="178562" y="0"/>
                </a:lnTo>
                <a:lnTo>
                  <a:pt x="0" y="178688"/>
                </a:lnTo>
                <a:lnTo>
                  <a:pt x="607187" y="178688"/>
                </a:lnTo>
                <a:lnTo>
                  <a:pt x="785876" y="0"/>
                </a:lnTo>
                <a:close/>
              </a:path>
            </a:pathLst>
          </a:custGeom>
          <a:solidFill>
            <a:srgbClr val="318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29375" y="5107787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36561" y="4929123"/>
            <a:ext cx="179070" cy="715010"/>
          </a:xfrm>
          <a:custGeom>
            <a:avLst/>
            <a:gdLst/>
            <a:ahLst/>
            <a:cxnLst/>
            <a:rect l="l" t="t" r="r" b="b"/>
            <a:pathLst>
              <a:path w="179070" h="715010">
                <a:moveTo>
                  <a:pt x="178689" y="0"/>
                </a:moveTo>
                <a:lnTo>
                  <a:pt x="0" y="178688"/>
                </a:lnTo>
                <a:lnTo>
                  <a:pt x="0" y="714438"/>
                </a:lnTo>
                <a:lnTo>
                  <a:pt x="178689" y="535813"/>
                </a:lnTo>
                <a:lnTo>
                  <a:pt x="178689" y="0"/>
                </a:lnTo>
                <a:close/>
              </a:path>
            </a:pathLst>
          </a:custGeom>
          <a:solidFill>
            <a:srgbClr val="005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29375" y="4929123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876" y="0"/>
                </a:moveTo>
                <a:lnTo>
                  <a:pt x="178561" y="0"/>
                </a:lnTo>
                <a:lnTo>
                  <a:pt x="0" y="178688"/>
                </a:lnTo>
                <a:lnTo>
                  <a:pt x="607186" y="178688"/>
                </a:lnTo>
                <a:lnTo>
                  <a:pt x="785876" y="0"/>
                </a:lnTo>
                <a:close/>
              </a:path>
            </a:pathLst>
          </a:custGeom>
          <a:solidFill>
            <a:srgbClr val="318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43375" y="4464849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5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50561" y="4286250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70" h="714375">
                <a:moveTo>
                  <a:pt x="178688" y="0"/>
                </a:moveTo>
                <a:lnTo>
                  <a:pt x="0" y="178562"/>
                </a:lnTo>
                <a:lnTo>
                  <a:pt x="0" y="714375"/>
                </a:lnTo>
                <a:lnTo>
                  <a:pt x="178688" y="535813"/>
                </a:lnTo>
                <a:lnTo>
                  <a:pt x="178688" y="0"/>
                </a:lnTo>
                <a:close/>
              </a:path>
            </a:pathLst>
          </a:custGeom>
          <a:solidFill>
            <a:srgbClr val="005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43375" y="4286250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29" h="179070">
                <a:moveTo>
                  <a:pt x="785876" y="0"/>
                </a:moveTo>
                <a:lnTo>
                  <a:pt x="178562" y="0"/>
                </a:lnTo>
                <a:lnTo>
                  <a:pt x="0" y="178562"/>
                </a:lnTo>
                <a:lnTo>
                  <a:pt x="607187" y="178562"/>
                </a:lnTo>
                <a:lnTo>
                  <a:pt x="785876" y="0"/>
                </a:lnTo>
                <a:close/>
              </a:path>
            </a:pathLst>
          </a:custGeom>
          <a:solidFill>
            <a:srgbClr val="318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357375" y="5250662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4" h="535939">
                <a:moveTo>
                  <a:pt x="0" y="535774"/>
                </a:moveTo>
                <a:lnTo>
                  <a:pt x="607212" y="535774"/>
                </a:lnTo>
                <a:lnTo>
                  <a:pt x="607212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964563" y="5071998"/>
            <a:ext cx="179070" cy="715010"/>
          </a:xfrm>
          <a:custGeom>
            <a:avLst/>
            <a:gdLst/>
            <a:ahLst/>
            <a:cxnLst/>
            <a:rect l="l" t="t" r="r" b="b"/>
            <a:pathLst>
              <a:path w="179069" h="715010">
                <a:moveTo>
                  <a:pt x="178562" y="0"/>
                </a:moveTo>
                <a:lnTo>
                  <a:pt x="0" y="178688"/>
                </a:lnTo>
                <a:lnTo>
                  <a:pt x="0" y="714438"/>
                </a:lnTo>
                <a:lnTo>
                  <a:pt x="178562" y="535838"/>
                </a:lnTo>
                <a:lnTo>
                  <a:pt x="178562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357375" y="5071998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30" h="179070">
                <a:moveTo>
                  <a:pt x="785749" y="0"/>
                </a:moveTo>
                <a:lnTo>
                  <a:pt x="178562" y="0"/>
                </a:lnTo>
                <a:lnTo>
                  <a:pt x="0" y="178688"/>
                </a:lnTo>
                <a:lnTo>
                  <a:pt x="607187" y="178688"/>
                </a:lnTo>
                <a:lnTo>
                  <a:pt x="785749" y="0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8625" y="4679099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4" h="535939">
                <a:moveTo>
                  <a:pt x="0" y="535774"/>
                </a:moveTo>
                <a:lnTo>
                  <a:pt x="607225" y="535774"/>
                </a:lnTo>
                <a:lnTo>
                  <a:pt x="607225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35850" y="4500498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69" h="714375">
                <a:moveTo>
                  <a:pt x="178587" y="0"/>
                </a:moveTo>
                <a:lnTo>
                  <a:pt x="0" y="178688"/>
                </a:lnTo>
                <a:lnTo>
                  <a:pt x="0" y="714375"/>
                </a:lnTo>
                <a:lnTo>
                  <a:pt x="178587" y="535813"/>
                </a:lnTo>
                <a:lnTo>
                  <a:pt x="178587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8625" y="4500498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30" h="179070">
                <a:moveTo>
                  <a:pt x="785812" y="0"/>
                </a:moveTo>
                <a:lnTo>
                  <a:pt x="178600" y="0"/>
                </a:lnTo>
                <a:lnTo>
                  <a:pt x="0" y="178688"/>
                </a:lnTo>
                <a:lnTo>
                  <a:pt x="607225" y="178688"/>
                </a:lnTo>
                <a:lnTo>
                  <a:pt x="785812" y="0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14312" y="5822162"/>
            <a:ext cx="607695" cy="535940"/>
          </a:xfrm>
          <a:custGeom>
            <a:avLst/>
            <a:gdLst/>
            <a:ahLst/>
            <a:cxnLst/>
            <a:rect l="l" t="t" r="r" b="b"/>
            <a:pathLst>
              <a:path w="607694" h="535939">
                <a:moveTo>
                  <a:pt x="0" y="535774"/>
                </a:moveTo>
                <a:lnTo>
                  <a:pt x="607212" y="535774"/>
                </a:lnTo>
                <a:lnTo>
                  <a:pt x="607212" y="0"/>
                </a:lnTo>
                <a:lnTo>
                  <a:pt x="0" y="0"/>
                </a:lnTo>
                <a:lnTo>
                  <a:pt x="0" y="5357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21524" y="5643562"/>
            <a:ext cx="179070" cy="714375"/>
          </a:xfrm>
          <a:custGeom>
            <a:avLst/>
            <a:gdLst/>
            <a:ahLst/>
            <a:cxnLst/>
            <a:rect l="l" t="t" r="r" b="b"/>
            <a:pathLst>
              <a:path w="179069" h="714375">
                <a:moveTo>
                  <a:pt x="178600" y="0"/>
                </a:moveTo>
                <a:lnTo>
                  <a:pt x="0" y="178600"/>
                </a:lnTo>
                <a:lnTo>
                  <a:pt x="0" y="714375"/>
                </a:lnTo>
                <a:lnTo>
                  <a:pt x="178600" y="535774"/>
                </a:lnTo>
                <a:lnTo>
                  <a:pt x="178600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4312" y="5643562"/>
            <a:ext cx="786130" cy="179070"/>
          </a:xfrm>
          <a:custGeom>
            <a:avLst/>
            <a:gdLst/>
            <a:ahLst/>
            <a:cxnLst/>
            <a:rect l="l" t="t" r="r" b="b"/>
            <a:pathLst>
              <a:path w="786130" h="179070">
                <a:moveTo>
                  <a:pt x="785812" y="0"/>
                </a:moveTo>
                <a:lnTo>
                  <a:pt x="178600" y="0"/>
                </a:lnTo>
                <a:lnTo>
                  <a:pt x="0" y="178600"/>
                </a:lnTo>
                <a:lnTo>
                  <a:pt x="607212" y="178600"/>
                </a:lnTo>
                <a:lnTo>
                  <a:pt x="785812" y="0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>
            <a:spLocks noGrp="1"/>
          </p:cNvSpPr>
          <p:nvPr>
            <p:ph type="title"/>
          </p:nvPr>
        </p:nvSpPr>
        <p:spPr>
          <a:xfrm>
            <a:off x="453339" y="643509"/>
            <a:ext cx="6894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00000"/>
                </a:solidFill>
                <a:latin typeface="Arial"/>
                <a:cs typeface="Arial"/>
              </a:rPr>
              <a:t>L6</a:t>
            </a:r>
            <a:r>
              <a:rPr sz="4000" spc="-15" dirty="0">
                <a:solidFill>
                  <a:srgbClr val="000000"/>
                </a:solidFill>
                <a:latin typeface="宋体"/>
                <a:cs typeface="宋体"/>
              </a:rPr>
              <a:t>概念互操</a:t>
            </a:r>
            <a:r>
              <a:rPr sz="4000" spc="-20" dirty="0">
                <a:solidFill>
                  <a:srgbClr val="000000"/>
                </a:solidFill>
                <a:latin typeface="宋体"/>
                <a:cs typeface="宋体"/>
              </a:rPr>
              <a:t>作</a:t>
            </a:r>
            <a:r>
              <a:rPr sz="4000" spc="-5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4000" spc="-15" dirty="0">
                <a:solidFill>
                  <a:srgbClr val="000000"/>
                </a:solidFill>
                <a:latin typeface="宋体"/>
                <a:cs typeface="宋体"/>
              </a:rPr>
              <a:t>数据结构与</a:t>
            </a:r>
            <a:r>
              <a:rPr sz="4000" spc="-5" dirty="0">
                <a:solidFill>
                  <a:srgbClr val="000000"/>
                </a:solidFill>
                <a:latin typeface="宋体"/>
                <a:cs typeface="宋体"/>
              </a:rPr>
              <a:t>重</a:t>
            </a:r>
            <a:r>
              <a:rPr sz="4000" spc="-20" dirty="0">
                <a:solidFill>
                  <a:srgbClr val="000000"/>
                </a:solidFill>
                <a:latin typeface="宋体"/>
                <a:cs typeface="宋体"/>
              </a:rPr>
              <a:t>构</a:t>
            </a:r>
            <a:endParaRPr sz="4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368</Words>
  <Application>Microsoft Office PowerPoint</Application>
  <PresentationFormat>On-screen Show (4:3)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黑体</vt:lpstr>
      <vt:lpstr>宋体</vt:lpstr>
      <vt:lpstr>微软雅黑</vt:lpstr>
      <vt:lpstr>Arial</vt:lpstr>
      <vt:lpstr>Calibri</vt:lpstr>
      <vt:lpstr>Times New Roman</vt:lpstr>
      <vt:lpstr>Office Theme</vt:lpstr>
      <vt:lpstr>互操作技术与互操作平台： 从理念到应用，由实践达理论。</vt:lpstr>
      <vt:lpstr>互操作技术分级</vt:lpstr>
      <vt:lpstr>互操作分类模型LCIM: (Levers of Conceptual Interoperability Model)</vt:lpstr>
      <vt:lpstr>为什么需要互操作？</vt:lpstr>
      <vt:lpstr>再次解读互操作分类模型LCIM: (Levers of Conceptual Interoperability Model)</vt:lpstr>
      <vt:lpstr>有可操作性的“互操作”:</vt:lpstr>
      <vt:lpstr>跨系统自动化互操作：L4/L5</vt:lpstr>
      <vt:lpstr>L6概念互操作:数据结构与重构</vt:lpstr>
      <vt:lpstr>L6概念互操作:数据结构与重构</vt:lpstr>
      <vt:lpstr>互操作平台</vt:lpstr>
      <vt:lpstr>为什么需要互操作平台？</vt:lpstr>
      <vt:lpstr>FHIR所支持的互操作</vt:lpstr>
      <vt:lpstr>互操作与大数据（数据中心）</vt:lpstr>
      <vt:lpstr>“互操作”适宜实践与创新应用：</vt:lpstr>
      <vt:lpstr>1，医技自动预约互操作平台：</vt:lpstr>
      <vt:lpstr>1，医技自动预约互操作平台：</vt:lpstr>
      <vt:lpstr>1，医技自动预约互操作平台框架：</vt:lpstr>
      <vt:lpstr>2，服务医院管理者的互操作平台：</vt:lpstr>
      <vt:lpstr>3，服务临床医生的互操作平台：</vt:lpstr>
      <vt:lpstr>互操作技术与互操作平台： 从理念到应用，由实践达理论。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hnboyuan</dc:creator>
  <cp:lastModifiedBy>Rob</cp:lastModifiedBy>
  <cp:revision>3</cp:revision>
  <dcterms:created xsi:type="dcterms:W3CDTF">2019-07-28T03:14:42Z</dcterms:created>
  <dcterms:modified xsi:type="dcterms:W3CDTF">2019-07-28T12:57:00Z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2019-07-28T00:00:00Z</vt:filetime>
  </property>
</Properties>
</file>