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2" r:id="rId9"/>
    <p:sldId id="261" r:id="rId10"/>
    <p:sldId id="276" r:id="rId11"/>
    <p:sldId id="270" r:id="rId12"/>
    <p:sldId id="271" r:id="rId13"/>
    <p:sldId id="264" r:id="rId14"/>
    <p:sldId id="274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CEE43"/>
    <a:srgbClr val="00A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0" autoAdjust="0"/>
    <p:restoredTop sz="94038" autoAdjust="0"/>
  </p:normalViewPr>
  <p:slideViewPr>
    <p:cSldViewPr snapToGrid="0">
      <p:cViewPr>
        <p:scale>
          <a:sx n="93" d="100"/>
          <a:sy n="93" d="100"/>
        </p:scale>
        <p:origin x="2752" y="1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686CA-CD00-4254-86BC-E3233A835482}" type="datetimeFigureOut">
              <a:rPr lang="zh-CN" altLang="en-US" smtClean="0"/>
              <a:t>16/5/21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DDF8-C782-43A1-8285-3FFB57E7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6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5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4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5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74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www.51pptmo ban.com</a:t>
            </a:r>
            <a:fld id="{22B81BB9-3E35-4744-9589-1ECF177A2E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9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1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0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7D6E-5AF7-4F86-BAA8-C920859A6E0F}" type="datetimeFigureOut">
              <a:rPr lang="zh-CN" altLang="en-US" smtClean="0"/>
              <a:pPr/>
              <a:t>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&#22270;/&#35780;&#20272;&#39033;&#26435;&#37325;&#35774;&#32622;.bmp" TargetMode="External"/><Relationship Id="rId4" Type="http://schemas.openxmlformats.org/officeDocument/2006/relationships/hyperlink" Target="&#28436;&#31034;&#22270;/&#24471;&#20998;&#31639;&#27861;.bmp" TargetMode="External"/><Relationship Id="rId5" Type="http://schemas.openxmlformats.org/officeDocument/2006/relationships/hyperlink" Target="&#28436;&#31034;&#22270;/&#26426;&#26500;&#35780;&#20272;&#21442;&#25968;&#35774;&#32622;.bmp" TargetMode="External"/><Relationship Id="rId6" Type="http://schemas.openxmlformats.org/officeDocument/2006/relationships/hyperlink" Target="&#28436;&#31034;&#22270;/&#19994;&#21153;&#25351;&#26631;&#26680;&#23545;.bm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&#28436;&#31034;&#22270;/&#25968;&#25454;&#35780;&#20272;&#21475;&#24452;&#35828;&#26126;.bm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&#22270;/&#32508;&#21512;&#35780;&#20272;&#25253;&#21578;.docx" TargetMode="External"/><Relationship Id="rId4" Type="http://schemas.openxmlformats.org/officeDocument/2006/relationships/hyperlink" Target="&#28436;&#31034;&#22270;/&#26426;&#26500;&#35780;&#20272;&#25253;&#21578;.docx" TargetMode="External"/><Relationship Id="rId5" Type="http://schemas.openxmlformats.org/officeDocument/2006/relationships/hyperlink" Target="&#28436;&#31034;&#22270;/&#25968;&#25454;&#36136;&#37327;&#35780;&#20272;.docx" TargetMode="External"/><Relationship Id="rId6" Type="http://schemas.openxmlformats.org/officeDocument/2006/relationships/hyperlink" Target="&#28436;&#31034;&#22270;/&#19994;&#21153;&#25351;&#26631;&#26376;&#24230;&#32479;&#35745;.bmp" TargetMode="External"/><Relationship Id="rId7" Type="http://schemas.openxmlformats.org/officeDocument/2006/relationships/hyperlink" Target="&#28436;&#31034;&#22270;/&#19994;&#21153;&#25351;&#26631;&#26102;&#38388;&#27573;&#32479;&#35745;.bm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&#28436;&#31034;&#22270;/&#32508;&#21512;&#35780;&#20272;&#20998;&#26512;.doc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&#22270;/&#25968;&#25454;&#36136;&#37327;&#24635;&#35272;.bmp" TargetMode="External"/><Relationship Id="rId4" Type="http://schemas.openxmlformats.org/officeDocument/2006/relationships/hyperlink" Target="&#28436;&#31034;&#22270;/&#26657;&#39564;&#24322;&#24120;&#32479;&#35745;.docx" TargetMode="External"/><Relationship Id="rId5" Type="http://schemas.openxmlformats.org/officeDocument/2006/relationships/hyperlink" Target="&#28436;&#31034;&#22270;/&#34920;&#32423;&#24322;&#24120;&#36861;&#36394;.docx" TargetMode="External"/><Relationship Id="rId6" Type="http://schemas.openxmlformats.org/officeDocument/2006/relationships/hyperlink" Target="&#28436;&#31034;&#22270;/&#25968;&#25454;&#36136;&#37327;&#35780;&#20272;.docx" TargetMode="External"/><Relationship Id="rId7" Type="http://schemas.openxmlformats.org/officeDocument/2006/relationships/hyperlink" Target="&#28436;&#31034;&#22270;/&#23545;&#30721;&#24773;&#20917;&#24635;&#35272;.docx" TargetMode="External"/><Relationship Id="rId8" Type="http://schemas.openxmlformats.org/officeDocument/2006/relationships/hyperlink" Target="&#28436;&#31034;&#22270;/&#25968;&#25454;&#20851;&#32852;&#24773;&#20917;&#20998;&#26512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8436;&#31034;&#22270;/&#36830;&#25509;&#29366;&#24577;.bmp" TargetMode="External"/><Relationship Id="rId4" Type="http://schemas.openxmlformats.org/officeDocument/2006/relationships/hyperlink" Target="&#28436;&#31034;&#22270;/&#36830;&#25509;&#24322;&#24120;&#32479;&#35745;.bmp" TargetMode="External"/><Relationship Id="rId5" Type="http://schemas.openxmlformats.org/officeDocument/2006/relationships/hyperlink" Target="&#28436;&#31034;&#22270;/&#32593;&#32476;&#25509;&#20837;&#24635;&#35272;.bmp" TargetMode="External"/><Relationship Id="rId6" Type="http://schemas.openxmlformats.org/officeDocument/2006/relationships/hyperlink" Target="&#28436;&#31034;&#22270;/&#25968;&#25454;&#36136;&#37327;&#24635;&#35272;.b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0800000">
            <a:off x="4358244" y="0"/>
            <a:ext cx="7833756" cy="6881750"/>
          </a:xfrm>
          <a:custGeom>
            <a:avLst/>
            <a:gdLst>
              <a:gd name="connsiteX0" fmla="*/ 0 w 10743210"/>
              <a:gd name="connsiteY0" fmla="*/ 6858000 h 6858000"/>
              <a:gd name="connsiteX1" fmla="*/ 0 w 10743210"/>
              <a:gd name="connsiteY1" fmla="*/ 0 h 6858000"/>
              <a:gd name="connsiteX2" fmla="*/ 10743210 w 10743210"/>
              <a:gd name="connsiteY2" fmla="*/ 6858000 h 6858000"/>
              <a:gd name="connsiteX3" fmla="*/ 0 w 10743210"/>
              <a:gd name="connsiteY3" fmla="*/ 6858000 h 6858000"/>
              <a:gd name="connsiteX0" fmla="*/ 0 w 10743210"/>
              <a:gd name="connsiteY0" fmla="*/ 6984731 h 6984731"/>
              <a:gd name="connsiteX1" fmla="*/ 0 w 10743210"/>
              <a:gd name="connsiteY1" fmla="*/ 126731 h 6984731"/>
              <a:gd name="connsiteX2" fmla="*/ 5411190 w 10743210"/>
              <a:gd name="connsiteY2" fmla="*/ 132669 h 6984731"/>
              <a:gd name="connsiteX3" fmla="*/ 10743210 w 10743210"/>
              <a:gd name="connsiteY3" fmla="*/ 6984731 h 6984731"/>
              <a:gd name="connsiteX4" fmla="*/ 0 w 10743210"/>
              <a:gd name="connsiteY4" fmla="*/ 6984731 h 6984731"/>
              <a:gd name="connsiteX0" fmla="*/ 11875 w 10755085"/>
              <a:gd name="connsiteY0" fmla="*/ 6987556 h 6987556"/>
              <a:gd name="connsiteX1" fmla="*/ 0 w 10755085"/>
              <a:gd name="connsiteY1" fmla="*/ 105806 h 6987556"/>
              <a:gd name="connsiteX2" fmla="*/ 5423065 w 10755085"/>
              <a:gd name="connsiteY2" fmla="*/ 135494 h 6987556"/>
              <a:gd name="connsiteX3" fmla="*/ 10755085 w 10755085"/>
              <a:gd name="connsiteY3" fmla="*/ 6987556 h 6987556"/>
              <a:gd name="connsiteX4" fmla="*/ 11875 w 10755085"/>
              <a:gd name="connsiteY4" fmla="*/ 6987556 h 6987556"/>
              <a:gd name="connsiteX0" fmla="*/ 11875 w 10755085"/>
              <a:gd name="connsiteY0" fmla="*/ 7051119 h 7051119"/>
              <a:gd name="connsiteX1" fmla="*/ 0 w 10755085"/>
              <a:gd name="connsiteY1" fmla="*/ 169369 h 7051119"/>
              <a:gd name="connsiteX2" fmla="*/ 5423065 w 10755085"/>
              <a:gd name="connsiteY2" fmla="*/ 199057 h 7051119"/>
              <a:gd name="connsiteX3" fmla="*/ 10755085 w 10755085"/>
              <a:gd name="connsiteY3" fmla="*/ 7051119 h 7051119"/>
              <a:gd name="connsiteX4" fmla="*/ 11875 w 10755085"/>
              <a:gd name="connsiteY4" fmla="*/ 7051119 h 7051119"/>
              <a:gd name="connsiteX0" fmla="*/ 11875 w 10755085"/>
              <a:gd name="connsiteY0" fmla="*/ 6881750 h 6881750"/>
              <a:gd name="connsiteX1" fmla="*/ 0 w 10755085"/>
              <a:gd name="connsiteY1" fmla="*/ 0 h 6881750"/>
              <a:gd name="connsiteX2" fmla="*/ 5423065 w 10755085"/>
              <a:gd name="connsiteY2" fmla="*/ 29688 h 6881750"/>
              <a:gd name="connsiteX3" fmla="*/ 10755085 w 10755085"/>
              <a:gd name="connsiteY3" fmla="*/ 6881750 h 6881750"/>
              <a:gd name="connsiteX4" fmla="*/ 11875 w 10755085"/>
              <a:gd name="connsiteY4" fmla="*/ 6881750 h 68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5085" h="6881750">
                <a:moveTo>
                  <a:pt x="11875" y="6881750"/>
                </a:moveTo>
                <a:cubicBezTo>
                  <a:pt x="7917" y="4587833"/>
                  <a:pt x="3958" y="2293917"/>
                  <a:pt x="0" y="0"/>
                </a:cubicBezTo>
                <a:cubicBezTo>
                  <a:pt x="1269341" y="53439"/>
                  <a:pt x="3856842" y="-1"/>
                  <a:pt x="5423065" y="29688"/>
                </a:cubicBezTo>
                <a:lnTo>
                  <a:pt x="10755085" y="6881750"/>
                </a:lnTo>
                <a:lnTo>
                  <a:pt x="11875" y="688175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7560" y="2443045"/>
            <a:ext cx="10209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凉城数据中心建设方案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9868" y="3994660"/>
            <a:ext cx="42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马路</a:t>
            </a:r>
          </a:p>
        </p:txBody>
      </p:sp>
    </p:spTree>
    <p:extLst>
      <p:ext uri="{BB962C8B-B14F-4D97-AF65-F5344CB8AC3E}">
        <p14:creationId xmlns:p14="http://schemas.microsoft.com/office/powerpoint/2010/main" val="1765756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5	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25034" y="2306017"/>
            <a:ext cx="2683823" cy="2588821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63015" y="320881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  验证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784985" y="3393479"/>
            <a:ext cx="1187330" cy="0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019820" y="2239554"/>
            <a:ext cx="3497862" cy="230785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核对清洗任务，如果结果与任务目标不一致，则要进一步定位分析与纠正。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总结，录入到问题知识库中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69023" y="1426624"/>
            <a:ext cx="517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20250" y="922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670543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40383" y="1635225"/>
            <a:ext cx="1678581" cy="2304111"/>
            <a:chOff x="3452670" y="2288743"/>
            <a:chExt cx="1364365" cy="1729253"/>
          </a:xfrm>
        </p:grpSpPr>
        <p:sp>
          <p:nvSpPr>
            <p:cNvPr id="5" name="矩形 4"/>
            <p:cNvSpPr/>
            <p:nvPr/>
          </p:nvSpPr>
          <p:spPr>
            <a:xfrm>
              <a:off x="3520891" y="2288743"/>
              <a:ext cx="1296144" cy="172925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3452670" y="354107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68196" y="2595041"/>
              <a:ext cx="912335" cy="705244"/>
              <a:chOff x="2080986" y="2685311"/>
              <a:chExt cx="795564" cy="6149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080986" y="2685311"/>
                <a:ext cx="432048" cy="144016"/>
              </a:xfrm>
              <a:prstGeom prst="ellipse">
                <a:avLst/>
              </a:pr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0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101"/>
              <p:cNvSpPr/>
              <p:nvPr/>
            </p:nvSpPr>
            <p:spPr>
              <a:xfrm>
                <a:off x="2427708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414082" y="1635485"/>
            <a:ext cx="1787043" cy="2303852"/>
            <a:chOff x="2254686" y="2296363"/>
            <a:chExt cx="1152128" cy="1729253"/>
          </a:xfrm>
        </p:grpSpPr>
        <p:sp>
          <p:nvSpPr>
            <p:cNvPr id="39" name="矩形 38"/>
            <p:cNvSpPr/>
            <p:nvPr/>
          </p:nvSpPr>
          <p:spPr>
            <a:xfrm>
              <a:off x="2317592" y="2296363"/>
              <a:ext cx="1003204" cy="1729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40" name="TextBox 41"/>
            <p:cNvSpPr txBox="1"/>
            <p:nvPr/>
          </p:nvSpPr>
          <p:spPr>
            <a:xfrm>
              <a:off x="2254686" y="3559444"/>
              <a:ext cx="1152128" cy="2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知识库不完善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374584" y="2665333"/>
              <a:ext cx="787323" cy="710400"/>
              <a:chOff x="3890964" y="2672953"/>
              <a:chExt cx="787323" cy="7104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90964" y="2676193"/>
                <a:ext cx="787323" cy="707160"/>
                <a:chOff x="2387269" y="2676193"/>
                <a:chExt cx="787323" cy="707160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2631056" y="3096408"/>
                  <a:ext cx="108012" cy="1188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2738135" y="3086273"/>
                  <a:ext cx="84811" cy="65075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5400000" flipH="1" flipV="1">
                  <a:off x="2721007" y="3175841"/>
                  <a:ext cx="180974" cy="7143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 flipH="1" flipV="1">
                  <a:off x="2797430" y="2962270"/>
                  <a:ext cx="214316" cy="14287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rot="16200000" flipV="1">
                  <a:off x="2414437" y="3002424"/>
                  <a:ext cx="95251" cy="8572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rot="16200000" flipV="1">
                  <a:off x="2357178" y="2820916"/>
                  <a:ext cx="138115" cy="779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rot="10800000" flipV="1">
                  <a:off x="2973896" y="2802730"/>
                  <a:ext cx="142875" cy="119063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10800000" flipV="1">
                  <a:off x="2596172" y="2721769"/>
                  <a:ext cx="107803" cy="82204"/>
                </a:xfrm>
                <a:prstGeom prst="line">
                  <a:avLst/>
                </a:prstGeom>
                <a:ln w="19050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2579391" y="2676193"/>
                  <a:ext cx="595201" cy="707160"/>
                </a:xfrm>
                <a:prstGeom prst="rect">
                  <a:avLst/>
                </a:prstGeom>
                <a:solidFill>
                  <a:srgbClr val="EFF9FF"/>
                </a:solidFill>
                <a:ln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dirty="0">
                    <a:ln w="12700">
                      <a:noFill/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endParaRPr>
                </a:p>
              </p:txBody>
            </p:sp>
          </p:grpSp>
          <p:sp>
            <p:nvSpPr>
              <p:cNvPr id="43" name="等腰三角形 42"/>
              <p:cNvSpPr/>
              <p:nvPr/>
            </p:nvSpPr>
            <p:spPr>
              <a:xfrm rot="3049430">
                <a:off x="4160044" y="2693193"/>
                <a:ext cx="100012" cy="59531"/>
              </a:xfrm>
              <a:prstGeom prst="triangl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2397826" y="189725"/>
            <a:ext cx="6264510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薄弱环节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弦形 53"/>
          <p:cNvSpPr/>
          <p:nvPr/>
        </p:nvSpPr>
        <p:spPr>
          <a:xfrm rot="1400506">
            <a:off x="11611541" y="2111545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2137612">
            <a:off x="-278054" y="2003679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半闭框 55"/>
          <p:cNvSpPr/>
          <p:nvPr/>
        </p:nvSpPr>
        <p:spPr>
          <a:xfrm rot="8325694">
            <a:off x="11620260" y="2271748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半闭框 57"/>
          <p:cNvSpPr/>
          <p:nvPr/>
        </p:nvSpPr>
        <p:spPr>
          <a:xfrm rot="18707137">
            <a:off x="89153" y="2184122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16" y="5287752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092894" y="1625458"/>
            <a:ext cx="1668654" cy="2366658"/>
            <a:chOff x="3124220" y="2288743"/>
            <a:chExt cx="1356290" cy="1776195"/>
          </a:xfrm>
        </p:grpSpPr>
        <p:sp>
          <p:nvSpPr>
            <p:cNvPr id="60" name="矩形 59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1" name="TextBox 7"/>
            <p:cNvSpPr txBox="1"/>
            <p:nvPr/>
          </p:nvSpPr>
          <p:spPr>
            <a:xfrm>
              <a:off x="3203848" y="3579862"/>
              <a:ext cx="1152128" cy="48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过程截断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564946" y="2629966"/>
              <a:ext cx="915564" cy="670319"/>
              <a:chOff x="2078167" y="2715766"/>
              <a:chExt cx="798383" cy="584527"/>
            </a:xfrm>
          </p:grpSpPr>
          <p:sp>
            <p:nvSpPr>
              <p:cNvPr id="65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sp>
        <p:nvSpPr>
          <p:cNvPr id="63" name="TextBox 7"/>
          <p:cNvSpPr txBox="1"/>
          <p:nvPr/>
        </p:nvSpPr>
        <p:spPr>
          <a:xfrm>
            <a:off x="1087145" y="4203929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ETL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工具无法监测</a:t>
            </a:r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>
            <a:endCxn id="63" idx="0"/>
          </p:cNvCxnSpPr>
          <p:nvPr/>
        </p:nvCxnSpPr>
        <p:spPr>
          <a:xfrm>
            <a:off x="1879589" y="3929569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7"/>
          <p:cNvSpPr txBox="1"/>
          <p:nvPr/>
        </p:nvSpPr>
        <p:spPr>
          <a:xfrm>
            <a:off x="3227494" y="4202904"/>
            <a:ext cx="2398284" cy="25853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缺乏行为关系知识库</a:t>
            </a:r>
            <a:endParaRPr lang="en-US" altLang="zh-CN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缺乏问题反馈知识库</a:t>
            </a:r>
            <a:endParaRPr lang="en-US" altLang="zh-CN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缺乏错误类型对照库</a:t>
            </a:r>
            <a:endParaRPr lang="en-US" altLang="zh-CN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缺乏数据关系和数据间关系知识库</a:t>
            </a:r>
            <a:endParaRPr lang="en-US" altLang="zh-CN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343381" y="3928544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7"/>
          <p:cNvSpPr txBox="1"/>
          <p:nvPr/>
        </p:nvSpPr>
        <p:spPr>
          <a:xfrm>
            <a:off x="6050751" y="4215178"/>
            <a:ext cx="279886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无完善数据追踪机制。。</a:t>
            </a: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308171" y="3947382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8843154" y="1618453"/>
            <a:ext cx="1787043" cy="2303852"/>
            <a:chOff x="2254686" y="2296363"/>
            <a:chExt cx="1152128" cy="1729253"/>
          </a:xfrm>
        </p:grpSpPr>
        <p:sp>
          <p:nvSpPr>
            <p:cNvPr id="71" name="矩形 70"/>
            <p:cNvSpPr/>
            <p:nvPr/>
          </p:nvSpPr>
          <p:spPr>
            <a:xfrm>
              <a:off x="2317592" y="2296363"/>
              <a:ext cx="1003204" cy="1729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72" name="TextBox 41"/>
            <p:cNvSpPr txBox="1"/>
            <p:nvPr/>
          </p:nvSpPr>
          <p:spPr>
            <a:xfrm>
              <a:off x="2254686" y="3559444"/>
              <a:ext cx="1152128" cy="2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绩效框架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374584" y="2665333"/>
              <a:ext cx="787323" cy="710400"/>
              <a:chOff x="3890964" y="2672953"/>
              <a:chExt cx="787323" cy="71040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3890964" y="2676193"/>
                <a:ext cx="787323" cy="707160"/>
                <a:chOff x="2387269" y="2676193"/>
                <a:chExt cx="787323" cy="707160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2631056" y="3096408"/>
                  <a:ext cx="108012" cy="1188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2738135" y="3086273"/>
                  <a:ext cx="84811" cy="65075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rot="5400000" flipH="1" flipV="1">
                  <a:off x="2721007" y="3175841"/>
                  <a:ext cx="180974" cy="7143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rot="5400000" flipH="1" flipV="1">
                  <a:off x="2797430" y="2962270"/>
                  <a:ext cx="214316" cy="14287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rot="16200000" flipV="1">
                  <a:off x="2414437" y="3002424"/>
                  <a:ext cx="95251" cy="8572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rot="16200000" flipV="1">
                  <a:off x="2357178" y="2820916"/>
                  <a:ext cx="138115" cy="779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rot="10800000" flipV="1">
                  <a:off x="2973896" y="2802730"/>
                  <a:ext cx="142875" cy="119063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rot="10800000" flipV="1">
                  <a:off x="2596172" y="2721769"/>
                  <a:ext cx="107803" cy="82204"/>
                </a:xfrm>
                <a:prstGeom prst="line">
                  <a:avLst/>
                </a:prstGeom>
                <a:ln w="19050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矩形 83"/>
                <p:cNvSpPr/>
                <p:nvPr/>
              </p:nvSpPr>
              <p:spPr>
                <a:xfrm>
                  <a:off x="2579391" y="2676193"/>
                  <a:ext cx="595201" cy="7071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dirty="0">
                    <a:ln w="12700">
                      <a:noFill/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endParaRPr>
                </a:p>
              </p:txBody>
            </p:sp>
          </p:grpSp>
          <p:sp>
            <p:nvSpPr>
              <p:cNvPr id="75" name="等腰三角形 74"/>
              <p:cNvSpPr/>
              <p:nvPr/>
            </p:nvSpPr>
            <p:spPr>
              <a:xfrm rot="3049430">
                <a:off x="4160044" y="2693193"/>
                <a:ext cx="100012" cy="59531"/>
              </a:xfrm>
              <a:prstGeom prst="triangl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cxnSp>
        <p:nvCxnSpPr>
          <p:cNvPr id="85" name="直接箭头连接符 84"/>
          <p:cNvCxnSpPr/>
          <p:nvPr/>
        </p:nvCxnSpPr>
        <p:spPr>
          <a:xfrm>
            <a:off x="9821097" y="3908388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7"/>
          <p:cNvSpPr txBox="1"/>
          <p:nvPr/>
        </p:nvSpPr>
        <p:spPr>
          <a:xfrm>
            <a:off x="8993838" y="4203929"/>
            <a:ext cx="1589772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无可自定义配置的评分绩效框架</a:t>
            </a:r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90333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920921" y="169230"/>
            <a:ext cx="8109769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他山之石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弦形 53"/>
          <p:cNvSpPr/>
          <p:nvPr/>
        </p:nvSpPr>
        <p:spPr>
          <a:xfrm rot="1400506">
            <a:off x="11611541" y="2111545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2137612">
            <a:off x="-278054" y="2003679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半闭框 55"/>
          <p:cNvSpPr/>
          <p:nvPr/>
        </p:nvSpPr>
        <p:spPr>
          <a:xfrm rot="8325694">
            <a:off x="11620260" y="2271748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半闭框 57"/>
          <p:cNvSpPr/>
          <p:nvPr/>
        </p:nvSpPr>
        <p:spPr>
          <a:xfrm rot="18707137">
            <a:off x="89153" y="2184122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16" y="5287752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13686" y="1479811"/>
            <a:ext cx="8217005" cy="501675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期间，参考了其他公司的质控系统，经过比较，我们系统在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综合评估和专题分析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方面，和其他公司比较，还是有些差距，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数据质量定位和跟踪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方面大家做的还是比较粗糙。规则知识库方面我们做的相对精细。下面我们先看看其他公司的界面原型。</a:t>
            </a:r>
          </a:p>
        </p:txBody>
      </p:sp>
    </p:spTree>
    <p:extLst>
      <p:ext uri="{BB962C8B-B14F-4D97-AF65-F5344CB8AC3E}">
        <p14:creationId xmlns:p14="http://schemas.microsoft.com/office/powerpoint/2010/main" val="108060583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73321" y="0"/>
            <a:ext cx="8109769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核心功能比较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0387"/>
              </p:ext>
            </p:extLst>
          </p:nvPr>
        </p:nvGraphicFramePr>
        <p:xfrm>
          <a:off x="586508" y="1537084"/>
          <a:ext cx="1031009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7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25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19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65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zh-CN" altLang="en-US" sz="2400" dirty="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sz="2400" dirty="0"/>
                        <a:t>卫宁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差异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其他公司截图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指标评估口径说明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我们的展示效果不尽直观。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都没有提供导出功能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/>
                        <a:t>1. </a:t>
                      </a:r>
                      <a:r>
                        <a:rPr lang="zh-CN" altLang="en-US" baseline="0" dirty="0"/>
                        <a:t>改善展示效果。 </a:t>
                      </a:r>
                      <a:r>
                        <a:rPr lang="en-US" altLang="zh-CN" baseline="0" dirty="0"/>
                        <a:t>2. </a:t>
                      </a:r>
                      <a:r>
                        <a:rPr lang="zh-CN" altLang="en-US" baseline="0" dirty="0"/>
                        <a:t>增加导出功能。</a:t>
                      </a:r>
                      <a:endParaRPr lang="zh-CN" altLang="en-US" dirty="0"/>
                    </a:p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2" action="ppaction://hlinkfile"/>
                        </a:rPr>
                        <a:t>评估口径说明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评估权重设置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双方公司评估算法略有不同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建议我方增加多种算法支持。以适应各地的不同需求。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3" action="ppaction://hlinkfile"/>
                        </a:rPr>
                        <a:t>评估项权重设置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4" action="ppaction://hlinkfile"/>
                        </a:rPr>
                        <a:t>得分算法</a:t>
                      </a:r>
                      <a:endParaRPr lang="zh-CN" altLang="en-US" dirty="0"/>
                    </a:p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机构评估参数设置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我方没有至少上传几张表及休息日设置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5" action="ppaction://hlinkfile"/>
                        </a:rPr>
                        <a:t>机构评估参数设置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清洗规则库，评分规则库业务指标库双方系统都有，但是都没有提供问题跟踪知识库。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增加问题追踪知识库。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我方目前没有将业务指标核对并入评分系统。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6" action="ppaction://hlinkfile"/>
                        </a:rPr>
                        <a:t>业务指标说明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6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73321" y="0"/>
            <a:ext cx="8109769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核心功能比较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64409"/>
              </p:ext>
            </p:extLst>
          </p:nvPr>
        </p:nvGraphicFramePr>
        <p:xfrm>
          <a:off x="586508" y="1537084"/>
          <a:ext cx="1031009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7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25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19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65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zh-CN" altLang="en-US" sz="2400" dirty="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sz="2400" dirty="0"/>
                        <a:t>卫宁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差异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其他公司截图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综合评估分析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/>
                        <a:t>增加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2" action="ppaction://hlinkfile"/>
                        </a:rPr>
                        <a:t>综合评估分析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综合评估报告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增加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3" action="ppaction://hlinkfile"/>
                        </a:rPr>
                        <a:t>综合评估报告</a:t>
                      </a:r>
                      <a:endParaRPr lang="zh-CN" altLang="en-US" dirty="0"/>
                    </a:p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机构评估报告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我方展示不直观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4" action="ppaction://hlinkfile"/>
                        </a:rPr>
                        <a:t>机构评估报告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数据质量评估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我方展示不直观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5" action="ppaction://hlinkfile"/>
                        </a:rPr>
                        <a:t>数据质量评估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业务指标月度统计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我方业务指标统计部分没有纳入评分体系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6" action="ppaction://hlinkfile"/>
                        </a:rPr>
                        <a:t>业务指标月度统计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业务指标时间段统计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7" action="ppaction://hlinkfile"/>
                        </a:rPr>
                        <a:t>业务指标时间段统计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31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73321" y="0"/>
            <a:ext cx="8109769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核心功能比较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03469"/>
              </p:ext>
            </p:extLst>
          </p:nvPr>
        </p:nvGraphicFramePr>
        <p:xfrm>
          <a:off x="586508" y="1537084"/>
          <a:ext cx="1031009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7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25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19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65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zh-CN" altLang="en-US" sz="2400" dirty="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sz="2400" dirty="0"/>
                        <a:t>卫宁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差异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其他公司截图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数据质量总览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/>
                        <a:t>整合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3" action="ppaction://hlinkfile"/>
                        </a:rPr>
                        <a:t>数据质量总览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校验异常统计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4" action="ppaction://hlinkfile"/>
                        </a:rPr>
                        <a:t>检验异常统计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表级异常追踪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5" action="ppaction://hlinkfile"/>
                        </a:rPr>
                        <a:t>表级异常追踪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数据质量评估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6" action="ppaction://hlinkfile"/>
                        </a:rPr>
                        <a:t>数据质量评估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对码情况总览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7" action="ppaction://hlinkfile"/>
                        </a:rPr>
                        <a:t>对码情况总览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数据关联情况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8" action="ppaction://hlinkfile"/>
                        </a:rPr>
                        <a:t>数据关联情况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35098" y="-308344"/>
            <a:ext cx="8109769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前置机运维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77806"/>
              </p:ext>
            </p:extLst>
          </p:nvPr>
        </p:nvGraphicFramePr>
        <p:xfrm>
          <a:off x="340848" y="691117"/>
          <a:ext cx="103100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7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25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19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465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zh-CN" altLang="en-US" sz="2400" dirty="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sz="2400" dirty="0"/>
                        <a:t>卫宁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差异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其他公司截图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网络监控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网络状态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我方展示效果不佳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/>
                        <a:t>整合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3" action="ppaction://hlinkfile"/>
                        </a:rPr>
                        <a:t>连接状态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网络监控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连接异常统计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增加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4" action="ppaction://hlinkfile"/>
                        </a:rPr>
                        <a:t>连接异常统计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网络监控－网络接入总览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增加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5" action="ppaction://hlinkfile"/>
                        </a:rPr>
                        <a:t>网络接入总览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前置机质量分析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数据质量总览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>
                          <a:hlinkClick r:id="rId6" action="ppaction://hlinkfile"/>
                        </a:rPr>
                        <a:t>数据质量总览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3204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前置机质量分析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校验异常追踪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各有千秋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/>
                        <a:t>校验异常追踪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7281" y="32443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年工作展望</a:t>
            </a:r>
          </a:p>
        </p:txBody>
      </p:sp>
      <p:sp>
        <p:nvSpPr>
          <p:cNvPr id="2" name="右箭头 1"/>
          <p:cNvSpPr/>
          <p:nvPr/>
        </p:nvSpPr>
        <p:spPr>
          <a:xfrm>
            <a:off x="855089" y="1658789"/>
            <a:ext cx="10677897" cy="4300435"/>
          </a:xfrm>
          <a:prstGeom prst="rightArrow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67358" y="2890610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数据质量问题定位</a:t>
            </a: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09600" y="2866899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数据追踪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1275" y="2890610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61525" y="2858296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917872" y="4793841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32312" y="5700728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定义排错路径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0328" y="4692953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404768" y="5599840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路径追踪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937392" y="4866700"/>
            <a:ext cx="2873" cy="695310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078223" y="5512914"/>
            <a:ext cx="1798115" cy="140560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评估分析评估报告质量评估机构评估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06242" y="4845150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199758" y="5752037"/>
            <a:ext cx="1587052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对码情况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关联情况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476801" y="808636"/>
            <a:ext cx="427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排错路径</a:t>
            </a: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747107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98565" y="602893"/>
            <a:ext cx="2492990" cy="39395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2" name="直角三角形 11"/>
          <p:cNvSpPr/>
          <p:nvPr/>
        </p:nvSpPr>
        <p:spPr>
          <a:xfrm>
            <a:off x="0" y="-392557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7034919 h 7034919"/>
              <a:gd name="connsiteX1" fmla="*/ 0 w 12192000"/>
              <a:gd name="connsiteY1" fmla="*/ 176919 h 7034919"/>
              <a:gd name="connsiteX2" fmla="*/ 7612083 w 12192000"/>
              <a:gd name="connsiteY2" fmla="*/ 190229 h 7034919"/>
              <a:gd name="connsiteX3" fmla="*/ 12192000 w 12192000"/>
              <a:gd name="connsiteY3" fmla="*/ 7034919 h 7034919"/>
              <a:gd name="connsiteX4" fmla="*/ 0 w 12192000"/>
              <a:gd name="connsiteY4" fmla="*/ 7034919 h 7034919"/>
              <a:gd name="connsiteX0" fmla="*/ 0 w 12192000"/>
              <a:gd name="connsiteY0" fmla="*/ 7138571 h 7138571"/>
              <a:gd name="connsiteX1" fmla="*/ 0 w 12192000"/>
              <a:gd name="connsiteY1" fmla="*/ 280571 h 7138571"/>
              <a:gd name="connsiteX2" fmla="*/ 7612083 w 12192000"/>
              <a:gd name="connsiteY2" fmla="*/ 293881 h 7138571"/>
              <a:gd name="connsiteX3" fmla="*/ 12192000 w 12192000"/>
              <a:gd name="connsiteY3" fmla="*/ 7138571 h 7138571"/>
              <a:gd name="connsiteX4" fmla="*/ 0 w 12192000"/>
              <a:gd name="connsiteY4" fmla="*/ 7138571 h 7138571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6210795 w 12192000"/>
              <a:gd name="connsiteY3" fmla="*/ 3409653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5985164 w 12192000"/>
              <a:gd name="connsiteY3" fmla="*/ 3623409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5985164 w 12192000"/>
              <a:gd name="connsiteY3" fmla="*/ 3623409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5985164 w 12192000"/>
              <a:gd name="connsiteY3" fmla="*/ 3623409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7612083" y="13310"/>
                </a:lnTo>
                <a:cubicBezTo>
                  <a:pt x="6871855" y="1707523"/>
                  <a:pt x="6594764" y="2178578"/>
                  <a:pt x="5985164" y="3623409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9466" y="35445"/>
            <a:ext cx="2031325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整体构成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存储架构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数据流程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质控管理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1681245" y="149048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1681245" y="1264320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1681245" y="2350982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1681245" y="3446712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616" y="6053947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1681245" y="4532364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1681245" y="5580852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180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弦形 53"/>
          <p:cNvSpPr/>
          <p:nvPr/>
        </p:nvSpPr>
        <p:spPr>
          <a:xfrm rot="1400506">
            <a:off x="11611541" y="2111545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2137612">
            <a:off x="-278054" y="2003679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半闭框 55"/>
          <p:cNvSpPr/>
          <p:nvPr/>
        </p:nvSpPr>
        <p:spPr>
          <a:xfrm rot="8325694">
            <a:off x="11620260" y="2271748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半闭框 57"/>
          <p:cNvSpPr/>
          <p:nvPr/>
        </p:nvSpPr>
        <p:spPr>
          <a:xfrm rot="18707137">
            <a:off x="89153" y="2184122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16" y="5287752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5" y="2268475"/>
            <a:ext cx="6981496" cy="39217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698217" y="189725"/>
            <a:ext cx="626451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整体构成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21627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弦形 53"/>
          <p:cNvSpPr/>
          <p:nvPr/>
        </p:nvSpPr>
        <p:spPr>
          <a:xfrm rot="1400506">
            <a:off x="11611541" y="2111545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2137612">
            <a:off x="-278054" y="2003679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半闭框 55"/>
          <p:cNvSpPr/>
          <p:nvPr/>
        </p:nvSpPr>
        <p:spPr>
          <a:xfrm rot="8325694">
            <a:off x="11620260" y="2271748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半闭框 57"/>
          <p:cNvSpPr/>
          <p:nvPr/>
        </p:nvSpPr>
        <p:spPr>
          <a:xfrm rot="18707137">
            <a:off x="89153" y="2184122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16" y="5287752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98217" y="189725"/>
            <a:ext cx="626451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整体架构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07" y="1290874"/>
            <a:ext cx="6827177" cy="5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841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75414" y="1627179"/>
            <a:ext cx="1821566" cy="2304111"/>
            <a:chOff x="3124220" y="2288743"/>
            <a:chExt cx="1480578" cy="1729253"/>
          </a:xfrm>
        </p:grpSpPr>
        <p:sp>
          <p:nvSpPr>
            <p:cNvPr id="5" name="矩形 4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3452670" y="354107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64947" y="2595041"/>
              <a:ext cx="915564" cy="705244"/>
              <a:chOff x="2078167" y="2685311"/>
              <a:chExt cx="798383" cy="6149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080986" y="2685311"/>
                <a:ext cx="432048" cy="144016"/>
              </a:xfrm>
              <a:prstGeom prst="ellipse">
                <a:avLst/>
              </a:pr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9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0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196979" y="1626156"/>
            <a:ext cx="1829938" cy="2286625"/>
            <a:chOff x="4599083" y="2296362"/>
            <a:chExt cx="1459290" cy="1729253"/>
          </a:xfrm>
        </p:grpSpPr>
        <p:sp>
          <p:nvSpPr>
            <p:cNvPr id="12" name="矩形 11"/>
            <p:cNvSpPr/>
            <p:nvPr/>
          </p:nvSpPr>
          <p:spPr>
            <a:xfrm>
              <a:off x="4599083" y="2296362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4906245" y="3561820"/>
              <a:ext cx="1152128" cy="27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修正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32040" y="2474024"/>
              <a:ext cx="727384" cy="841896"/>
              <a:chOff x="5191179" y="2480453"/>
              <a:chExt cx="468245" cy="541961"/>
            </a:xfrm>
          </p:grpSpPr>
          <p:sp>
            <p:nvSpPr>
              <p:cNvPr id="15" name="圆角矩形 105"/>
              <p:cNvSpPr/>
              <p:nvPr/>
            </p:nvSpPr>
            <p:spPr>
              <a:xfrm rot="2700000">
                <a:off x="5097177" y="2634478"/>
                <a:ext cx="541961" cy="233912"/>
              </a:xfrm>
              <a:custGeom>
                <a:avLst/>
                <a:gdLst/>
                <a:ahLst/>
                <a:cxnLst/>
                <a:rect l="l" t="t" r="r" b="b"/>
                <a:pathLst>
                  <a:path w="541961" h="233912">
                    <a:moveTo>
                      <a:pt x="390377" y="177970"/>
                    </a:moveTo>
                    <a:cubicBezTo>
                      <a:pt x="391561" y="176400"/>
                      <a:pt x="392980" y="176294"/>
                      <a:pt x="394423" y="176294"/>
                    </a:cubicBezTo>
                    <a:lnTo>
                      <a:pt x="513151" y="176294"/>
                    </a:lnTo>
                    <a:cubicBezTo>
                      <a:pt x="529062" y="176294"/>
                      <a:pt x="541960" y="189192"/>
                      <a:pt x="541960" y="205103"/>
                    </a:cubicBezTo>
                    <a:cubicBezTo>
                      <a:pt x="541960" y="221014"/>
                      <a:pt x="529062" y="233912"/>
                      <a:pt x="513151" y="233912"/>
                    </a:cubicBezTo>
                    <a:lnTo>
                      <a:pt x="394423" y="233912"/>
                    </a:lnTo>
                    <a:lnTo>
                      <a:pt x="390377" y="232236"/>
                    </a:lnTo>
                    <a:close/>
                    <a:moveTo>
                      <a:pt x="390377" y="117957"/>
                    </a:moveTo>
                    <a:cubicBezTo>
                      <a:pt x="391103" y="117017"/>
                      <a:pt x="391911" y="116983"/>
                      <a:pt x="392728" y="116983"/>
                    </a:cubicBezTo>
                    <a:lnTo>
                      <a:pt x="511456" y="116983"/>
                    </a:lnTo>
                    <a:cubicBezTo>
                      <a:pt x="527367" y="116983"/>
                      <a:pt x="540265" y="129881"/>
                      <a:pt x="540265" y="145791"/>
                    </a:cubicBezTo>
                    <a:cubicBezTo>
                      <a:pt x="540265" y="161703"/>
                      <a:pt x="527367" y="174601"/>
                      <a:pt x="511456" y="174600"/>
                    </a:cubicBezTo>
                    <a:lnTo>
                      <a:pt x="392728" y="174600"/>
                    </a:lnTo>
                    <a:lnTo>
                      <a:pt x="390377" y="173626"/>
                    </a:lnTo>
                    <a:close/>
                    <a:moveTo>
                      <a:pt x="390377" y="60989"/>
                    </a:moveTo>
                    <a:cubicBezTo>
                      <a:pt x="391562" y="59419"/>
                      <a:pt x="392980" y="59313"/>
                      <a:pt x="394424" y="59313"/>
                    </a:cubicBezTo>
                    <a:lnTo>
                      <a:pt x="513152" y="59313"/>
                    </a:lnTo>
                    <a:cubicBezTo>
                      <a:pt x="529063" y="59313"/>
                      <a:pt x="541961" y="72211"/>
                      <a:pt x="541961" y="88122"/>
                    </a:cubicBezTo>
                    <a:cubicBezTo>
                      <a:pt x="541961" y="104033"/>
                      <a:pt x="529063" y="116931"/>
                      <a:pt x="513152" y="116931"/>
                    </a:cubicBezTo>
                    <a:lnTo>
                      <a:pt x="394424" y="116931"/>
                    </a:lnTo>
                    <a:lnTo>
                      <a:pt x="390377" y="115255"/>
                    </a:lnTo>
                    <a:close/>
                    <a:moveTo>
                      <a:pt x="390377" y="974"/>
                    </a:moveTo>
                    <a:cubicBezTo>
                      <a:pt x="391103" y="34"/>
                      <a:pt x="391912" y="0"/>
                      <a:pt x="392728" y="0"/>
                    </a:cubicBezTo>
                    <a:lnTo>
                      <a:pt x="511456" y="0"/>
                    </a:lnTo>
                    <a:cubicBezTo>
                      <a:pt x="527367" y="0"/>
                      <a:pt x="540265" y="12898"/>
                      <a:pt x="540265" y="28809"/>
                    </a:cubicBezTo>
                    <a:cubicBezTo>
                      <a:pt x="540265" y="44720"/>
                      <a:pt x="527367" y="57618"/>
                      <a:pt x="511456" y="57618"/>
                    </a:cubicBezTo>
                    <a:lnTo>
                      <a:pt x="392728" y="57618"/>
                    </a:lnTo>
                    <a:lnTo>
                      <a:pt x="390377" y="56644"/>
                    </a:lnTo>
                    <a:close/>
                    <a:moveTo>
                      <a:pt x="33741" y="35489"/>
                    </a:moveTo>
                    <a:cubicBezTo>
                      <a:pt x="54588" y="14642"/>
                      <a:pt x="83387" y="1748"/>
                      <a:pt x="115199" y="1748"/>
                    </a:cubicBezTo>
                    <a:lnTo>
                      <a:pt x="387598" y="1748"/>
                    </a:lnTo>
                    <a:lnTo>
                      <a:pt x="387598" y="232147"/>
                    </a:lnTo>
                    <a:lnTo>
                      <a:pt x="115200" y="232147"/>
                    </a:lnTo>
                    <a:cubicBezTo>
                      <a:pt x="51576" y="232148"/>
                      <a:pt x="0" y="180571"/>
                      <a:pt x="0" y="116948"/>
                    </a:cubicBezTo>
                    <a:cubicBezTo>
                      <a:pt x="0" y="85136"/>
                      <a:pt x="12894" y="56336"/>
                      <a:pt x="33741" y="35489"/>
                    </a:cubicBezTo>
                    <a:close/>
                  </a:path>
                </a:pathLst>
              </a:custGeom>
              <a:noFill/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6" name="圆角矩形 105"/>
              <p:cNvSpPr/>
              <p:nvPr/>
            </p:nvSpPr>
            <p:spPr>
              <a:xfrm rot="8100000">
                <a:off x="5287644" y="2769518"/>
                <a:ext cx="178042" cy="233912"/>
              </a:xfrm>
              <a:custGeom>
                <a:avLst/>
                <a:gdLst/>
                <a:ahLst/>
                <a:cxnLst/>
                <a:rect l="l" t="t" r="r" b="b"/>
                <a:pathLst>
                  <a:path w="178042" h="233912">
                    <a:moveTo>
                      <a:pt x="10133" y="184732"/>
                    </a:moveTo>
                    <a:cubicBezTo>
                      <a:pt x="15346" y="179518"/>
                      <a:pt x="22548" y="176294"/>
                      <a:pt x="30504" y="176294"/>
                    </a:cubicBezTo>
                    <a:lnTo>
                      <a:pt x="149232" y="176294"/>
                    </a:lnTo>
                    <a:cubicBezTo>
                      <a:pt x="165143" y="176294"/>
                      <a:pt x="178041" y="189192"/>
                      <a:pt x="178041" y="205103"/>
                    </a:cubicBezTo>
                    <a:cubicBezTo>
                      <a:pt x="178041" y="221014"/>
                      <a:pt x="165143" y="233912"/>
                      <a:pt x="149232" y="233912"/>
                    </a:cubicBezTo>
                    <a:lnTo>
                      <a:pt x="30504" y="233912"/>
                    </a:lnTo>
                    <a:cubicBezTo>
                      <a:pt x="14593" y="233912"/>
                      <a:pt x="1695" y="221014"/>
                      <a:pt x="1695" y="205103"/>
                    </a:cubicBezTo>
                    <a:cubicBezTo>
                      <a:pt x="1695" y="197147"/>
                      <a:pt x="4919" y="189945"/>
                      <a:pt x="10133" y="184732"/>
                    </a:cubicBezTo>
                    <a:close/>
                    <a:moveTo>
                      <a:pt x="8438" y="125420"/>
                    </a:moveTo>
                    <a:cubicBezTo>
                      <a:pt x="13651" y="120207"/>
                      <a:pt x="20853" y="116983"/>
                      <a:pt x="28809" y="116983"/>
                    </a:cubicBezTo>
                    <a:lnTo>
                      <a:pt x="147537" y="116983"/>
                    </a:lnTo>
                    <a:cubicBezTo>
                      <a:pt x="163448" y="116983"/>
                      <a:pt x="176346" y="129881"/>
                      <a:pt x="176346" y="145791"/>
                    </a:cubicBezTo>
                    <a:cubicBezTo>
                      <a:pt x="176346" y="161703"/>
                      <a:pt x="163448" y="174601"/>
                      <a:pt x="147537" y="174600"/>
                    </a:cubicBezTo>
                    <a:lnTo>
                      <a:pt x="28809" y="174600"/>
                    </a:lnTo>
                    <a:cubicBezTo>
                      <a:pt x="12898" y="174601"/>
                      <a:pt x="0" y="161703"/>
                      <a:pt x="0" y="145791"/>
                    </a:cubicBezTo>
                    <a:cubicBezTo>
                      <a:pt x="0" y="137836"/>
                      <a:pt x="3224" y="130634"/>
                      <a:pt x="8438" y="125420"/>
                    </a:cubicBezTo>
                    <a:close/>
                    <a:moveTo>
                      <a:pt x="10134" y="67751"/>
                    </a:moveTo>
                    <a:cubicBezTo>
                      <a:pt x="15348" y="62537"/>
                      <a:pt x="22550" y="59313"/>
                      <a:pt x="30505" y="59313"/>
                    </a:cubicBezTo>
                    <a:lnTo>
                      <a:pt x="149233" y="59313"/>
                    </a:lnTo>
                    <a:cubicBezTo>
                      <a:pt x="165144" y="59313"/>
                      <a:pt x="178042" y="72211"/>
                      <a:pt x="178042" y="88122"/>
                    </a:cubicBezTo>
                    <a:cubicBezTo>
                      <a:pt x="178042" y="104033"/>
                      <a:pt x="165144" y="116931"/>
                      <a:pt x="149233" y="116931"/>
                    </a:cubicBezTo>
                    <a:lnTo>
                      <a:pt x="30505" y="116931"/>
                    </a:lnTo>
                    <a:cubicBezTo>
                      <a:pt x="14594" y="116931"/>
                      <a:pt x="1696" y="104033"/>
                      <a:pt x="1696" y="88122"/>
                    </a:cubicBezTo>
                    <a:cubicBezTo>
                      <a:pt x="1696" y="80167"/>
                      <a:pt x="4921" y="72964"/>
                      <a:pt x="10134" y="67751"/>
                    </a:cubicBezTo>
                    <a:close/>
                    <a:moveTo>
                      <a:pt x="8438" y="8438"/>
                    </a:moveTo>
                    <a:cubicBezTo>
                      <a:pt x="13651" y="3225"/>
                      <a:pt x="20853" y="0"/>
                      <a:pt x="28809" y="0"/>
                    </a:cubicBezTo>
                    <a:lnTo>
                      <a:pt x="147537" y="0"/>
                    </a:lnTo>
                    <a:cubicBezTo>
                      <a:pt x="163448" y="0"/>
                      <a:pt x="176346" y="12898"/>
                      <a:pt x="176346" y="28809"/>
                    </a:cubicBezTo>
                    <a:cubicBezTo>
                      <a:pt x="176346" y="44720"/>
                      <a:pt x="163448" y="57618"/>
                      <a:pt x="147537" y="57618"/>
                    </a:cubicBezTo>
                    <a:lnTo>
                      <a:pt x="28809" y="57618"/>
                    </a:lnTo>
                    <a:cubicBezTo>
                      <a:pt x="12898" y="57618"/>
                      <a:pt x="0" y="44720"/>
                      <a:pt x="0" y="28809"/>
                    </a:cubicBezTo>
                    <a:cubicBezTo>
                      <a:pt x="0" y="20854"/>
                      <a:pt x="3224" y="13652"/>
                      <a:pt x="8438" y="843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7" name="圆角矩形 45"/>
              <p:cNvSpPr/>
              <p:nvPr/>
            </p:nvSpPr>
            <p:spPr>
              <a:xfrm rot="8100000">
                <a:off x="5444948" y="2512866"/>
                <a:ext cx="214476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214476" h="230400">
                    <a:moveTo>
                      <a:pt x="33741" y="196659"/>
                    </a:moveTo>
                    <a:cubicBezTo>
                      <a:pt x="12894" y="175812"/>
                      <a:pt x="0" y="147011"/>
                      <a:pt x="0" y="115200"/>
                    </a:cubicBezTo>
                    <a:cubicBezTo>
                      <a:pt x="0" y="51577"/>
                      <a:pt x="51577" y="0"/>
                      <a:pt x="115200" y="0"/>
                    </a:cubicBezTo>
                    <a:lnTo>
                      <a:pt x="214476" y="0"/>
                    </a:lnTo>
                    <a:lnTo>
                      <a:pt x="214476" y="230400"/>
                    </a:lnTo>
                    <a:lnTo>
                      <a:pt x="115200" y="230400"/>
                    </a:lnTo>
                    <a:cubicBezTo>
                      <a:pt x="83389" y="230400"/>
                      <a:pt x="54588" y="217506"/>
                      <a:pt x="33741" y="196659"/>
                    </a:cubicBezTo>
                    <a:close/>
                  </a:path>
                </a:pathLst>
              </a:custGeom>
              <a:noFill/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191179" y="2608406"/>
                <a:ext cx="317021" cy="139304"/>
                <a:chOff x="5218846" y="3160989"/>
                <a:chExt cx="317021" cy="139304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5296792" y="3160989"/>
                  <a:ext cx="139304" cy="139304"/>
                </a:xfrm>
                <a:prstGeom prst="line">
                  <a:avLst/>
                </a:prstGeom>
                <a:ln w="28575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弧形 22"/>
                <p:cNvSpPr/>
                <p:nvPr/>
              </p:nvSpPr>
              <p:spPr>
                <a:xfrm rot="20101304" flipV="1">
                  <a:off x="5218846" y="3198821"/>
                  <a:ext cx="317021" cy="69764"/>
                </a:xfrm>
                <a:prstGeom prst="arc">
                  <a:avLst>
                    <a:gd name="adj1" fmla="val 11506295"/>
                    <a:gd name="adj2" fmla="val 20903882"/>
                  </a:avLst>
                </a:prstGeom>
                <a:ln w="28575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 flipV="1">
                <a:off x="5454537" y="2764101"/>
                <a:ext cx="65913" cy="61316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451469" y="2681325"/>
                <a:ext cx="104238" cy="91974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403951" y="2627673"/>
                <a:ext cx="33724" cy="27594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/>
          <p:cNvGrpSpPr/>
          <p:nvPr/>
        </p:nvGrpSpPr>
        <p:grpSpPr>
          <a:xfrm>
            <a:off x="9150487" y="1644104"/>
            <a:ext cx="1677768" cy="2318401"/>
            <a:chOff x="6156176" y="2296363"/>
            <a:chExt cx="1296144" cy="1779630"/>
          </a:xfrm>
        </p:grpSpPr>
        <p:sp>
          <p:nvSpPr>
            <p:cNvPr id="25" name="矩形 24"/>
            <p:cNvSpPr/>
            <p:nvPr/>
          </p:nvSpPr>
          <p:spPr>
            <a:xfrm>
              <a:off x="6156176" y="229636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6" name="TextBox 27"/>
            <p:cNvSpPr txBox="1"/>
            <p:nvPr/>
          </p:nvSpPr>
          <p:spPr>
            <a:xfrm>
              <a:off x="6228184" y="3579862"/>
              <a:ext cx="1152128" cy="49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en-US" altLang="zh-CN" b="1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b="1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430403" y="2622031"/>
              <a:ext cx="699444" cy="700587"/>
              <a:chOff x="6536852" y="2711144"/>
              <a:chExt cx="534789" cy="535663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732541" y="2905078"/>
                <a:ext cx="143413" cy="143413"/>
              </a:xfrm>
              <a:prstGeom prst="ellips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9" name="椭圆 77"/>
              <p:cNvSpPr/>
              <p:nvPr/>
            </p:nvSpPr>
            <p:spPr>
              <a:xfrm>
                <a:off x="6572706" y="2748803"/>
                <a:ext cx="463082" cy="463082"/>
              </a:xfrm>
              <a:custGeom>
                <a:avLst/>
                <a:gdLst/>
                <a:ahLst/>
                <a:cxnLst/>
                <a:rect l="l" t="t" r="r" b="b"/>
                <a:pathLst>
                  <a:path w="463082" h="463082">
                    <a:moveTo>
                      <a:pt x="231541" y="84127"/>
                    </a:moveTo>
                    <a:cubicBezTo>
                      <a:pt x="153045" y="84127"/>
                      <a:pt x="89412" y="147760"/>
                      <a:pt x="89412" y="226256"/>
                    </a:cubicBezTo>
                    <a:cubicBezTo>
                      <a:pt x="89412" y="304752"/>
                      <a:pt x="153045" y="368385"/>
                      <a:pt x="231541" y="368385"/>
                    </a:cubicBezTo>
                    <a:cubicBezTo>
                      <a:pt x="310037" y="368385"/>
                      <a:pt x="373670" y="304752"/>
                      <a:pt x="373670" y="226256"/>
                    </a:cubicBezTo>
                    <a:cubicBezTo>
                      <a:pt x="373670" y="147760"/>
                      <a:pt x="310037" y="84127"/>
                      <a:pt x="231541" y="84127"/>
                    </a:cubicBezTo>
                    <a:close/>
                    <a:moveTo>
                      <a:pt x="231541" y="0"/>
                    </a:moveTo>
                    <a:cubicBezTo>
                      <a:pt x="359418" y="0"/>
                      <a:pt x="463082" y="103664"/>
                      <a:pt x="463082" y="231541"/>
                    </a:cubicBezTo>
                    <a:cubicBezTo>
                      <a:pt x="463082" y="359418"/>
                      <a:pt x="359418" y="463082"/>
                      <a:pt x="231541" y="463082"/>
                    </a:cubicBezTo>
                    <a:cubicBezTo>
                      <a:pt x="103664" y="463082"/>
                      <a:pt x="0" y="359418"/>
                      <a:pt x="0" y="231541"/>
                    </a:cubicBezTo>
                    <a:cubicBezTo>
                      <a:pt x="0" y="103664"/>
                      <a:pt x="103664" y="0"/>
                      <a:pt x="231541" y="0"/>
                    </a:cubicBezTo>
                    <a:close/>
                  </a:path>
                </a:pathLst>
              </a:custGeom>
              <a:solidFill>
                <a:srgbClr val="EFF9FF"/>
              </a:solidFill>
              <a:ln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67028" y="2711144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772805" y="317696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999934" y="293171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536852" y="293171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2438898">
                <a:off x="6949041" y="3114467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438898">
                <a:off x="6602323" y="2775010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rot="2438898">
                <a:off x="6923654" y="2762377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2438898">
                <a:off x="6602323" y="3115108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442622" y="1627439"/>
            <a:ext cx="1787043" cy="2303852"/>
            <a:chOff x="2254686" y="2296363"/>
            <a:chExt cx="1152128" cy="1729253"/>
          </a:xfrm>
        </p:grpSpPr>
        <p:sp>
          <p:nvSpPr>
            <p:cNvPr id="39" name="矩形 38"/>
            <p:cNvSpPr/>
            <p:nvPr/>
          </p:nvSpPr>
          <p:spPr>
            <a:xfrm>
              <a:off x="2317592" y="2296363"/>
              <a:ext cx="100320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40" name="TextBox 41"/>
            <p:cNvSpPr txBox="1"/>
            <p:nvPr/>
          </p:nvSpPr>
          <p:spPr>
            <a:xfrm>
              <a:off x="2254686" y="3559444"/>
              <a:ext cx="1152128" cy="2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检测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374584" y="2665333"/>
              <a:ext cx="787323" cy="710400"/>
              <a:chOff x="3890964" y="2672953"/>
              <a:chExt cx="787323" cy="7104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90964" y="2676193"/>
                <a:ext cx="787323" cy="707160"/>
                <a:chOff x="2387269" y="2676193"/>
                <a:chExt cx="787323" cy="70716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579391" y="2676193"/>
                  <a:ext cx="595201" cy="707160"/>
                </a:xfrm>
                <a:prstGeom prst="rect">
                  <a:avLst/>
                </a:prstGeom>
                <a:solidFill>
                  <a:srgbClr val="EFF9FF"/>
                </a:solidFill>
                <a:ln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dirty="0">
                    <a:ln w="12700">
                      <a:noFill/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endParaRPr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2631056" y="3096408"/>
                  <a:ext cx="108012" cy="1188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2738135" y="3086273"/>
                  <a:ext cx="84811" cy="65075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5400000" flipH="1" flipV="1">
                  <a:off x="2721007" y="3175841"/>
                  <a:ext cx="180974" cy="7143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 flipH="1" flipV="1">
                  <a:off x="2797430" y="2962270"/>
                  <a:ext cx="214316" cy="14287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rot="16200000" flipV="1">
                  <a:off x="2414437" y="3002424"/>
                  <a:ext cx="95251" cy="8572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rot="16200000" flipV="1">
                  <a:off x="2357178" y="2820916"/>
                  <a:ext cx="138115" cy="779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rot="10800000" flipV="1">
                  <a:off x="2973896" y="2802730"/>
                  <a:ext cx="142875" cy="119063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10800000" flipV="1">
                  <a:off x="2596172" y="2721769"/>
                  <a:ext cx="107803" cy="82204"/>
                </a:xfrm>
                <a:prstGeom prst="line">
                  <a:avLst/>
                </a:prstGeom>
                <a:ln w="19050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等腰三角形 42"/>
              <p:cNvSpPr/>
              <p:nvPr/>
            </p:nvSpPr>
            <p:spPr>
              <a:xfrm rot="3049430">
                <a:off x="4160044" y="2693193"/>
                <a:ext cx="100012" cy="59531"/>
              </a:xfrm>
              <a:prstGeom prst="triangl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1698217" y="189725"/>
            <a:ext cx="626451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清洗框架</a:t>
            </a:r>
            <a:r>
              <a:rPr lang="en-US" altLang="zh-CN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5400" b="1" dirty="0" err="1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pdlmv</a:t>
            </a:r>
            <a:r>
              <a:rPr lang="en-US" altLang="zh-CN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弦形 53"/>
          <p:cNvSpPr/>
          <p:nvPr/>
        </p:nvSpPr>
        <p:spPr>
          <a:xfrm rot="1400506">
            <a:off x="11611541" y="2111545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2137612">
            <a:off x="-278054" y="2003679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半闭框 55"/>
          <p:cNvSpPr/>
          <p:nvPr/>
        </p:nvSpPr>
        <p:spPr>
          <a:xfrm rot="8325694">
            <a:off x="11620260" y="2271748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半闭框 57"/>
          <p:cNvSpPr/>
          <p:nvPr/>
        </p:nvSpPr>
        <p:spPr>
          <a:xfrm rot="18707137">
            <a:off x="89153" y="2184122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16" y="5287752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702219" y="1617412"/>
            <a:ext cx="1668654" cy="2304111"/>
            <a:chOff x="3124220" y="2288743"/>
            <a:chExt cx="1356290" cy="1729253"/>
          </a:xfrm>
        </p:grpSpPr>
        <p:sp>
          <p:nvSpPr>
            <p:cNvPr id="60" name="矩形 59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1" name="TextBox 7"/>
            <p:cNvSpPr txBox="1"/>
            <p:nvPr/>
          </p:nvSpPr>
          <p:spPr>
            <a:xfrm>
              <a:off x="3203848" y="357986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准备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564946" y="2629966"/>
              <a:ext cx="915564" cy="670319"/>
              <a:chOff x="2078167" y="2715766"/>
              <a:chExt cx="798383" cy="584527"/>
            </a:xfrm>
          </p:grpSpPr>
          <p:sp>
            <p:nvSpPr>
              <p:cNvPr id="64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65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3" name="TextBox 7"/>
          <p:cNvSpPr txBox="1"/>
          <p:nvPr/>
        </p:nvSpPr>
        <p:spPr>
          <a:xfrm>
            <a:off x="1707103" y="4195883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获取清洗任务</a:t>
            </a:r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>
            <a:stCxn id="60" idx="2"/>
            <a:endCxn id="63" idx="0"/>
          </p:cNvCxnSpPr>
          <p:nvPr/>
        </p:nvCxnSpPr>
        <p:spPr>
          <a:xfrm>
            <a:off x="2499547" y="3921523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7"/>
          <p:cNvSpPr txBox="1"/>
          <p:nvPr/>
        </p:nvSpPr>
        <p:spPr>
          <a:xfrm>
            <a:off x="3590110" y="4194858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获取数据质量信息</a:t>
            </a:r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>
            <a:off x="4382554" y="3920498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7"/>
          <p:cNvSpPr txBox="1"/>
          <p:nvPr/>
        </p:nvSpPr>
        <p:spPr>
          <a:xfrm>
            <a:off x="5400499" y="4207132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确定质量问题及位置</a:t>
            </a:r>
          </a:p>
        </p:txBody>
      </p:sp>
      <p:cxnSp>
        <p:nvCxnSpPr>
          <p:cNvPr id="69" name="直接箭头连接符 68"/>
          <p:cNvCxnSpPr>
            <a:endCxn id="68" idx="0"/>
          </p:cNvCxnSpPr>
          <p:nvPr/>
        </p:nvCxnSpPr>
        <p:spPr>
          <a:xfrm>
            <a:off x="6192943" y="3932772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7"/>
          <p:cNvSpPr txBox="1"/>
          <p:nvPr/>
        </p:nvSpPr>
        <p:spPr>
          <a:xfrm>
            <a:off x="5396661" y="5147530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确定数据修正方案</a:t>
            </a:r>
          </a:p>
        </p:txBody>
      </p:sp>
      <p:cxnSp>
        <p:nvCxnSpPr>
          <p:cNvPr id="71" name="直接箭头连接符 70"/>
          <p:cNvCxnSpPr>
            <a:endCxn id="70" idx="0"/>
          </p:cNvCxnSpPr>
          <p:nvPr/>
        </p:nvCxnSpPr>
        <p:spPr>
          <a:xfrm>
            <a:off x="6189105" y="4873170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"/>
          <p:cNvSpPr txBox="1"/>
          <p:nvPr/>
        </p:nvSpPr>
        <p:spPr>
          <a:xfrm>
            <a:off x="9178790" y="4162123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验证与任务定义的符合性</a:t>
            </a:r>
          </a:p>
        </p:txBody>
      </p:sp>
      <p:cxnSp>
        <p:nvCxnSpPr>
          <p:cNvPr id="73" name="直接箭头连接符 72"/>
          <p:cNvCxnSpPr>
            <a:endCxn id="72" idx="0"/>
          </p:cNvCxnSpPr>
          <p:nvPr/>
        </p:nvCxnSpPr>
        <p:spPr>
          <a:xfrm>
            <a:off x="9971234" y="3887763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"/>
          <p:cNvSpPr txBox="1"/>
          <p:nvPr/>
        </p:nvSpPr>
        <p:spPr>
          <a:xfrm>
            <a:off x="7283507" y="4199970"/>
            <a:ext cx="158977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修正问题</a:t>
            </a:r>
          </a:p>
        </p:txBody>
      </p:sp>
      <p:cxnSp>
        <p:nvCxnSpPr>
          <p:cNvPr id="75" name="直接箭头连接符 74"/>
          <p:cNvCxnSpPr>
            <a:endCxn id="74" idx="0"/>
          </p:cNvCxnSpPr>
          <p:nvPr/>
        </p:nvCxnSpPr>
        <p:spPr>
          <a:xfrm>
            <a:off x="8075951" y="3925610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1949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6801" y="808636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8120776" y="161451"/>
            <a:ext cx="3128562" cy="204736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842863" y="4317611"/>
            <a:ext cx="2340191" cy="1836856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定义清洗方法</a:t>
            </a:r>
          </a:p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3513" y="5075875"/>
            <a:ext cx="1849493" cy="145555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基本配置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959646" y="253228"/>
            <a:ext cx="470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明确清洗需求，梳理清洗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评分规则等。</a:t>
            </a: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044" y="4550870"/>
            <a:ext cx="51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根据数据源类别确定接口表，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评估口径说明，评估权重设定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机构评估参数设计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节点设计等。</a:t>
            </a: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651697" y="3573099"/>
            <a:ext cx="427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针对不同任务制定不同策略。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898416" y="5237018"/>
            <a:ext cx="1578385" cy="795647"/>
            <a:chOff x="1898416" y="5237018"/>
            <a:chExt cx="1578385" cy="79564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900050" y="5237018"/>
              <a:ext cx="11875" cy="795647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233764" y="3960149"/>
            <a:ext cx="1578385" cy="657559"/>
            <a:chOff x="1898416" y="5237018"/>
            <a:chExt cx="1578385" cy="79564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900050" y="5237018"/>
              <a:ext cx="11875" cy="795647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542391" y="793335"/>
            <a:ext cx="1578385" cy="544445"/>
            <a:chOff x="1898416" y="5575740"/>
            <a:chExt cx="1578385" cy="456925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898416" y="5575740"/>
              <a:ext cx="13509" cy="456925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506061" y="2228566"/>
            <a:ext cx="2859185" cy="1808669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任务定义</a:t>
            </a:r>
          </a:p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927676" y="2860450"/>
            <a:ext cx="1578385" cy="544445"/>
            <a:chOff x="1898416" y="5575740"/>
            <a:chExt cx="1578385" cy="45692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898416" y="5575740"/>
              <a:ext cx="13509" cy="456925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081044" y="2222148"/>
            <a:ext cx="47069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确定清洗规则知识库，评分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规则知识库，问题知识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库，业务指标知识库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信息规则库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1187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2	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25034" y="2306017"/>
            <a:ext cx="2683823" cy="2588821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63015" y="320881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17406" y="1829880"/>
            <a:ext cx="666166" cy="512496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51366" y="2498271"/>
            <a:ext cx="630760" cy="565472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19678" y="3809007"/>
            <a:ext cx="633965" cy="242182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612619" y="660531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相似重复记录检测</a:t>
            </a:r>
          </a:p>
        </p:txBody>
      </p:sp>
      <p:sp>
        <p:nvSpPr>
          <p:cNvPr id="18" name="椭圆 17"/>
          <p:cNvSpPr/>
          <p:nvPr/>
        </p:nvSpPr>
        <p:spPr>
          <a:xfrm>
            <a:off x="4895494" y="1671148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完整性检测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69023" y="1426624"/>
            <a:ext cx="517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33141" y="945593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MPI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484967" y="2181211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表单上传率，业务约束率，业务指标核对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472922" y="4544239"/>
            <a:ext cx="620640" cy="447805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144878" y="4431252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621935" y="4930934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字典核查，非空核查，关联性，合法率，匹配率，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620250" y="922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4865797" y="3139355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稳定性检测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59785" y="3694335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上传连续性，上传表范围</a:t>
            </a:r>
          </a:p>
        </p:txBody>
      </p:sp>
      <p:sp>
        <p:nvSpPr>
          <p:cNvPr id="33" name="椭圆 32"/>
          <p:cNvSpPr/>
          <p:nvPr/>
        </p:nvSpPr>
        <p:spPr>
          <a:xfrm>
            <a:off x="2708248" y="4768141"/>
            <a:ext cx="739016" cy="114128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及时性</a:t>
            </a:r>
          </a:p>
        </p:txBody>
      </p:sp>
    </p:spTree>
    <p:extLst>
      <p:ext uri="{BB962C8B-B14F-4D97-AF65-F5344CB8AC3E}">
        <p14:creationId xmlns:p14="http://schemas.microsoft.com/office/powerpoint/2010/main" val="284265127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7281" y="32443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年工作展望</a:t>
            </a:r>
          </a:p>
        </p:txBody>
      </p:sp>
      <p:sp>
        <p:nvSpPr>
          <p:cNvPr id="2" name="右箭头 1"/>
          <p:cNvSpPr/>
          <p:nvPr/>
        </p:nvSpPr>
        <p:spPr>
          <a:xfrm>
            <a:off x="855089" y="1658789"/>
            <a:ext cx="10677897" cy="4300435"/>
          </a:xfrm>
          <a:prstGeom prst="rightArrow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67358" y="2890610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数据质量问题定位</a:t>
            </a: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09600" y="2866899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数据追踪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1275" y="2890610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61525" y="2858296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917872" y="4793841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32312" y="5700728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定义排错路径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0328" y="4692953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404768" y="5599840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路径追踪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937392" y="4866700"/>
            <a:ext cx="2873" cy="695310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078223" y="5512914"/>
            <a:ext cx="1798115" cy="140560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评估分析评估报告质量评估机构评估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06242" y="4845150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199758" y="5752037"/>
            <a:ext cx="1587052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对码情况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关联情况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476801" y="808636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99860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4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6801" y="808636"/>
            <a:ext cx="34868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7281" y="32443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年工作展望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484217" y="2208811"/>
            <a:ext cx="3862152" cy="4251366"/>
          </a:xfrm>
          <a:prstGeom prst="triangle">
            <a:avLst/>
          </a:prstGeom>
          <a:solidFill>
            <a:srgbClr val="2F5597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梯形 11"/>
          <p:cNvSpPr/>
          <p:nvPr/>
        </p:nvSpPr>
        <p:spPr>
          <a:xfrm>
            <a:off x="647675" y="3895161"/>
            <a:ext cx="3590950" cy="1503099"/>
          </a:xfrm>
          <a:custGeom>
            <a:avLst/>
            <a:gdLst>
              <a:gd name="connsiteX0" fmla="*/ 0 w 2410692"/>
              <a:gd name="connsiteY0" fmla="*/ 1294786 h 1294786"/>
              <a:gd name="connsiteX1" fmla="*/ 323697 w 2410692"/>
              <a:gd name="connsiteY1" fmla="*/ 0 h 1294786"/>
              <a:gd name="connsiteX2" fmla="*/ 2086996 w 2410692"/>
              <a:gd name="connsiteY2" fmla="*/ 0 h 1294786"/>
              <a:gd name="connsiteX3" fmla="*/ 2410692 w 2410692"/>
              <a:gd name="connsiteY3" fmla="*/ 1294786 h 1294786"/>
              <a:gd name="connsiteX4" fmla="*/ 0 w 2410692"/>
              <a:gd name="connsiteY4" fmla="*/ 1294786 h 1294786"/>
              <a:gd name="connsiteX0" fmla="*/ 0 w 2755076"/>
              <a:gd name="connsiteY0" fmla="*/ 1294786 h 1472916"/>
              <a:gd name="connsiteX1" fmla="*/ 323697 w 2755076"/>
              <a:gd name="connsiteY1" fmla="*/ 0 h 1472916"/>
              <a:gd name="connsiteX2" fmla="*/ 2086996 w 2755076"/>
              <a:gd name="connsiteY2" fmla="*/ 0 h 1472916"/>
              <a:gd name="connsiteX3" fmla="*/ 2755076 w 2755076"/>
              <a:gd name="connsiteY3" fmla="*/ 1472916 h 1472916"/>
              <a:gd name="connsiteX4" fmla="*/ 0 w 2755076"/>
              <a:gd name="connsiteY4" fmla="*/ 1294786 h 1472916"/>
              <a:gd name="connsiteX0" fmla="*/ 0 w 3075710"/>
              <a:gd name="connsiteY0" fmla="*/ 1461041 h 1472916"/>
              <a:gd name="connsiteX1" fmla="*/ 644331 w 3075710"/>
              <a:gd name="connsiteY1" fmla="*/ 0 h 1472916"/>
              <a:gd name="connsiteX2" fmla="*/ 2407630 w 3075710"/>
              <a:gd name="connsiteY2" fmla="*/ 0 h 1472916"/>
              <a:gd name="connsiteX3" fmla="*/ 3075710 w 3075710"/>
              <a:gd name="connsiteY3" fmla="*/ 1472916 h 1472916"/>
              <a:gd name="connsiteX4" fmla="*/ 0 w 3075710"/>
              <a:gd name="connsiteY4" fmla="*/ 1461041 h 1472916"/>
              <a:gd name="connsiteX0" fmla="*/ 0 w 3123395"/>
              <a:gd name="connsiteY0" fmla="*/ 1508719 h 1508719"/>
              <a:gd name="connsiteX1" fmla="*/ 692016 w 3123395"/>
              <a:gd name="connsiteY1" fmla="*/ 0 h 1508719"/>
              <a:gd name="connsiteX2" fmla="*/ 2455315 w 3123395"/>
              <a:gd name="connsiteY2" fmla="*/ 0 h 1508719"/>
              <a:gd name="connsiteX3" fmla="*/ 3123395 w 3123395"/>
              <a:gd name="connsiteY3" fmla="*/ 1472916 h 1508719"/>
              <a:gd name="connsiteX4" fmla="*/ 0 w 3123395"/>
              <a:gd name="connsiteY4" fmla="*/ 1508719 h 150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3395" h="1508719">
                <a:moveTo>
                  <a:pt x="0" y="1508719"/>
                </a:moveTo>
                <a:lnTo>
                  <a:pt x="692016" y="0"/>
                </a:lnTo>
                <a:lnTo>
                  <a:pt x="2455315" y="0"/>
                </a:lnTo>
                <a:lnTo>
                  <a:pt x="3123395" y="1472916"/>
                </a:lnTo>
                <a:lnTo>
                  <a:pt x="0" y="1508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135086" y="3823911"/>
            <a:ext cx="795647" cy="1769369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21725" y="3716977"/>
            <a:ext cx="1000197" cy="220881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01340" y="3161940"/>
            <a:ext cx="5271160" cy="0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942608" y="4512907"/>
            <a:ext cx="5135678" cy="24591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579916" y="5925787"/>
            <a:ext cx="5237184" cy="0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078286" y="2610368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重传</a:t>
            </a:r>
          </a:p>
        </p:txBody>
      </p:sp>
      <p:sp>
        <p:nvSpPr>
          <p:cNvPr id="24" name="椭圆 23"/>
          <p:cNvSpPr/>
          <p:nvPr/>
        </p:nvSpPr>
        <p:spPr>
          <a:xfrm>
            <a:off x="9500582" y="3919196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标记删除</a:t>
            </a:r>
          </a:p>
        </p:txBody>
      </p:sp>
      <p:sp>
        <p:nvSpPr>
          <p:cNvPr id="25" name="椭圆 24"/>
          <p:cNvSpPr/>
          <p:nvPr/>
        </p:nvSpPr>
        <p:spPr>
          <a:xfrm>
            <a:off x="10086142" y="5310120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077" y="563764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合并，过滤，修正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841880" y="318399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问题数据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</a:p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488733" y="4144690"/>
            <a:ext cx="19800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不可用数据</a:t>
            </a:r>
            <a:endParaRPr lang="en-US" altLang="zh-CN" sz="28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0616" y="6434960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9115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</TotalTime>
  <Words>888</Words>
  <Application>Microsoft Macintosh PowerPoint</Application>
  <PresentationFormat>宽屏</PresentationFormat>
  <Paragraphs>297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lu ma</cp:lastModifiedBy>
  <cp:revision>204</cp:revision>
  <dcterms:created xsi:type="dcterms:W3CDTF">2014-12-17T08:05:58Z</dcterms:created>
  <dcterms:modified xsi:type="dcterms:W3CDTF">2016-05-21T08:22:00Z</dcterms:modified>
</cp:coreProperties>
</file>