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6" r:id="rId9"/>
    <p:sldId id="270" r:id="rId10"/>
    <p:sldId id="27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FCEE43"/>
    <a:srgbClr val="00A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39" autoAdjust="0"/>
  </p:normalViewPr>
  <p:slideViewPr>
    <p:cSldViewPr snapToGrid="0">
      <p:cViewPr>
        <p:scale>
          <a:sx n="78" d="100"/>
          <a:sy n="78" d="100"/>
        </p:scale>
        <p:origin x="-380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686CA-CD00-4254-86BC-E3233A835482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2DDF8-C782-43A1-8285-3FFB57E7C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79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2DDF8-C782-43A1-8285-3FFB57E7CF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669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2DDF8-C782-43A1-8285-3FFB57E7CFF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05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6E-5AF7-4F86-BAA8-C920859A6E0F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74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6E-5AF7-4F86-BAA8-C920859A6E0F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1BB9-3E35-4744-9589-1ECF177A2E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6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6E-5AF7-4F86-BAA8-C920859A6E0F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www.51pptmo ban.com</a:t>
            </a:r>
            <a:fld id="{22B81BB9-3E35-4744-9589-1ECF177A2E2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7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6E-5AF7-4F86-BAA8-C920859A6E0F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99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6E-5AF7-4F86-BAA8-C920859A6E0F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1BB9-3E35-4744-9589-1ECF177A2E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5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6E-5AF7-4F86-BAA8-C920859A6E0F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1BB9-3E35-4744-9589-1ECF177A2E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63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6E-5AF7-4F86-BAA8-C920859A6E0F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1BB9-3E35-4744-9589-1ECF177A2E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1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6E-5AF7-4F86-BAA8-C920859A6E0F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1BB9-3E35-4744-9589-1ECF177A2E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37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6E-5AF7-4F86-BAA8-C920859A6E0F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1BB9-3E35-4744-9589-1ECF177A2E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50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6E-5AF7-4F86-BAA8-C920859A6E0F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1BB9-3E35-4744-9589-1ECF177A2E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37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7D6E-5AF7-4F86-BAA8-C920859A6E0F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81BB9-3E35-4744-9589-1ECF177A2E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87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7D6E-5AF7-4F86-BAA8-C920859A6E0F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31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0800000">
            <a:off x="4358244" y="0"/>
            <a:ext cx="7833756" cy="6881750"/>
          </a:xfrm>
          <a:custGeom>
            <a:avLst/>
            <a:gdLst>
              <a:gd name="connsiteX0" fmla="*/ 0 w 10743210"/>
              <a:gd name="connsiteY0" fmla="*/ 6858000 h 6858000"/>
              <a:gd name="connsiteX1" fmla="*/ 0 w 10743210"/>
              <a:gd name="connsiteY1" fmla="*/ 0 h 6858000"/>
              <a:gd name="connsiteX2" fmla="*/ 10743210 w 10743210"/>
              <a:gd name="connsiteY2" fmla="*/ 6858000 h 6858000"/>
              <a:gd name="connsiteX3" fmla="*/ 0 w 10743210"/>
              <a:gd name="connsiteY3" fmla="*/ 6858000 h 6858000"/>
              <a:gd name="connsiteX0" fmla="*/ 0 w 10743210"/>
              <a:gd name="connsiteY0" fmla="*/ 6984731 h 6984731"/>
              <a:gd name="connsiteX1" fmla="*/ 0 w 10743210"/>
              <a:gd name="connsiteY1" fmla="*/ 126731 h 6984731"/>
              <a:gd name="connsiteX2" fmla="*/ 5411190 w 10743210"/>
              <a:gd name="connsiteY2" fmla="*/ 132669 h 6984731"/>
              <a:gd name="connsiteX3" fmla="*/ 10743210 w 10743210"/>
              <a:gd name="connsiteY3" fmla="*/ 6984731 h 6984731"/>
              <a:gd name="connsiteX4" fmla="*/ 0 w 10743210"/>
              <a:gd name="connsiteY4" fmla="*/ 6984731 h 6984731"/>
              <a:gd name="connsiteX0" fmla="*/ 11875 w 10755085"/>
              <a:gd name="connsiteY0" fmla="*/ 6987556 h 6987556"/>
              <a:gd name="connsiteX1" fmla="*/ 0 w 10755085"/>
              <a:gd name="connsiteY1" fmla="*/ 105806 h 6987556"/>
              <a:gd name="connsiteX2" fmla="*/ 5423065 w 10755085"/>
              <a:gd name="connsiteY2" fmla="*/ 135494 h 6987556"/>
              <a:gd name="connsiteX3" fmla="*/ 10755085 w 10755085"/>
              <a:gd name="connsiteY3" fmla="*/ 6987556 h 6987556"/>
              <a:gd name="connsiteX4" fmla="*/ 11875 w 10755085"/>
              <a:gd name="connsiteY4" fmla="*/ 6987556 h 6987556"/>
              <a:gd name="connsiteX0" fmla="*/ 11875 w 10755085"/>
              <a:gd name="connsiteY0" fmla="*/ 7051119 h 7051119"/>
              <a:gd name="connsiteX1" fmla="*/ 0 w 10755085"/>
              <a:gd name="connsiteY1" fmla="*/ 169369 h 7051119"/>
              <a:gd name="connsiteX2" fmla="*/ 5423065 w 10755085"/>
              <a:gd name="connsiteY2" fmla="*/ 199057 h 7051119"/>
              <a:gd name="connsiteX3" fmla="*/ 10755085 w 10755085"/>
              <a:gd name="connsiteY3" fmla="*/ 7051119 h 7051119"/>
              <a:gd name="connsiteX4" fmla="*/ 11875 w 10755085"/>
              <a:gd name="connsiteY4" fmla="*/ 7051119 h 7051119"/>
              <a:gd name="connsiteX0" fmla="*/ 11875 w 10755085"/>
              <a:gd name="connsiteY0" fmla="*/ 6881750 h 6881750"/>
              <a:gd name="connsiteX1" fmla="*/ 0 w 10755085"/>
              <a:gd name="connsiteY1" fmla="*/ 0 h 6881750"/>
              <a:gd name="connsiteX2" fmla="*/ 5423065 w 10755085"/>
              <a:gd name="connsiteY2" fmla="*/ 29688 h 6881750"/>
              <a:gd name="connsiteX3" fmla="*/ 10755085 w 10755085"/>
              <a:gd name="connsiteY3" fmla="*/ 6881750 h 6881750"/>
              <a:gd name="connsiteX4" fmla="*/ 11875 w 10755085"/>
              <a:gd name="connsiteY4" fmla="*/ 6881750 h 688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55085" h="6881750">
                <a:moveTo>
                  <a:pt x="11875" y="6881750"/>
                </a:moveTo>
                <a:cubicBezTo>
                  <a:pt x="7917" y="4587833"/>
                  <a:pt x="3958" y="2293917"/>
                  <a:pt x="0" y="0"/>
                </a:cubicBezTo>
                <a:cubicBezTo>
                  <a:pt x="1269341" y="53439"/>
                  <a:pt x="3856842" y="-1"/>
                  <a:pt x="5423065" y="29688"/>
                </a:cubicBezTo>
                <a:lnTo>
                  <a:pt x="10755085" y="6881750"/>
                </a:lnTo>
                <a:lnTo>
                  <a:pt x="11875" y="688175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62156" y="2443045"/>
            <a:ext cx="91550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数据质</a:t>
            </a:r>
            <a:r>
              <a:rPr lang="zh-CN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控整体解决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616" y="6367848"/>
            <a:ext cx="1847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689868" y="3994660"/>
            <a:ext cx="4201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马路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575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266700"/>
            <a:ext cx="9305925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-84258"/>
            <a:ext cx="3429000" cy="9233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zh-CN" altLang="en-US" sz="5400" b="1" dirty="0">
                <a:ln w="12700">
                  <a:noFill/>
                  <a:prstDash val="solid"/>
                </a:ln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排错</a:t>
            </a:r>
            <a:r>
              <a:rPr lang="zh-CN" altLang="en-US" sz="5400" b="1" dirty="0" smtClean="0">
                <a:ln w="12700">
                  <a:noFill/>
                  <a:prstDash val="solid"/>
                </a:ln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环节</a:t>
            </a:r>
            <a:endParaRPr lang="zh-CN" altLang="en-US" sz="5400" b="1" cap="none" spc="0" dirty="0" smtClean="0">
              <a:ln w="12700">
                <a:noFill/>
                <a:prstDash val="solid"/>
              </a:ln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12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598565" y="602893"/>
            <a:ext cx="2492990" cy="39395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15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直角三角形 11"/>
          <p:cNvSpPr/>
          <p:nvPr/>
        </p:nvSpPr>
        <p:spPr>
          <a:xfrm>
            <a:off x="0" y="-325776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7034919 h 7034919"/>
              <a:gd name="connsiteX1" fmla="*/ 0 w 12192000"/>
              <a:gd name="connsiteY1" fmla="*/ 176919 h 7034919"/>
              <a:gd name="connsiteX2" fmla="*/ 7612083 w 12192000"/>
              <a:gd name="connsiteY2" fmla="*/ 190229 h 7034919"/>
              <a:gd name="connsiteX3" fmla="*/ 12192000 w 12192000"/>
              <a:gd name="connsiteY3" fmla="*/ 7034919 h 7034919"/>
              <a:gd name="connsiteX4" fmla="*/ 0 w 12192000"/>
              <a:gd name="connsiteY4" fmla="*/ 7034919 h 7034919"/>
              <a:gd name="connsiteX0" fmla="*/ 0 w 12192000"/>
              <a:gd name="connsiteY0" fmla="*/ 7138571 h 7138571"/>
              <a:gd name="connsiteX1" fmla="*/ 0 w 12192000"/>
              <a:gd name="connsiteY1" fmla="*/ 280571 h 7138571"/>
              <a:gd name="connsiteX2" fmla="*/ 7612083 w 12192000"/>
              <a:gd name="connsiteY2" fmla="*/ 293881 h 7138571"/>
              <a:gd name="connsiteX3" fmla="*/ 12192000 w 12192000"/>
              <a:gd name="connsiteY3" fmla="*/ 7138571 h 7138571"/>
              <a:gd name="connsiteX4" fmla="*/ 0 w 12192000"/>
              <a:gd name="connsiteY4" fmla="*/ 7138571 h 7138571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7612083 w 12192000"/>
              <a:gd name="connsiteY2" fmla="*/ 1331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7612083 w 12192000"/>
              <a:gd name="connsiteY2" fmla="*/ 13310 h 6858000"/>
              <a:gd name="connsiteX3" fmla="*/ 6210795 w 12192000"/>
              <a:gd name="connsiteY3" fmla="*/ 3409653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7612083 w 12192000"/>
              <a:gd name="connsiteY2" fmla="*/ 13310 h 6858000"/>
              <a:gd name="connsiteX3" fmla="*/ 5985164 w 12192000"/>
              <a:gd name="connsiteY3" fmla="*/ 3623409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7612083 w 12192000"/>
              <a:gd name="connsiteY2" fmla="*/ 13310 h 6858000"/>
              <a:gd name="connsiteX3" fmla="*/ 5985164 w 12192000"/>
              <a:gd name="connsiteY3" fmla="*/ 3623409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7612083 w 12192000"/>
              <a:gd name="connsiteY2" fmla="*/ 13310 h 6858000"/>
              <a:gd name="connsiteX3" fmla="*/ 5985164 w 12192000"/>
              <a:gd name="connsiteY3" fmla="*/ 3623409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7612083" y="13310"/>
                </a:lnTo>
                <a:cubicBezTo>
                  <a:pt x="6871855" y="1707523"/>
                  <a:pt x="6594764" y="2178578"/>
                  <a:pt x="5985164" y="3623409"/>
                </a:cubicBez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64877" y="924166"/>
            <a:ext cx="24929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清洗框架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薄弱环节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排错路径？</a:t>
            </a:r>
            <a:endParaRPr lang="en-US" altLang="zh-CN" sz="3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决策 13"/>
          <p:cNvSpPr/>
          <p:nvPr/>
        </p:nvSpPr>
        <p:spPr>
          <a:xfrm>
            <a:off x="1681245" y="1053180"/>
            <a:ext cx="486888" cy="475013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1668337" y="2169458"/>
            <a:ext cx="486888" cy="475013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决策 15"/>
          <p:cNvSpPr/>
          <p:nvPr/>
        </p:nvSpPr>
        <p:spPr>
          <a:xfrm>
            <a:off x="1681245" y="3234563"/>
            <a:ext cx="486888" cy="475013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0616" y="6053947"/>
            <a:ext cx="1847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00718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375414" y="1627179"/>
            <a:ext cx="1821566" cy="2304111"/>
            <a:chOff x="3124220" y="2288743"/>
            <a:chExt cx="1480578" cy="1729253"/>
          </a:xfrm>
        </p:grpSpPr>
        <p:sp>
          <p:nvSpPr>
            <p:cNvPr id="5" name="矩形 4"/>
            <p:cNvSpPr/>
            <p:nvPr/>
          </p:nvSpPr>
          <p:spPr>
            <a:xfrm>
              <a:off x="3124220" y="2288743"/>
              <a:ext cx="1296144" cy="172925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  <p:sp>
          <p:nvSpPr>
            <p:cNvPr id="6" name="TextBox 7"/>
            <p:cNvSpPr txBox="1"/>
            <p:nvPr/>
          </p:nvSpPr>
          <p:spPr>
            <a:xfrm>
              <a:off x="3452670" y="3541072"/>
              <a:ext cx="1152128" cy="277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定位</a:t>
              </a:r>
              <a:r>
                <a:rPr lang="en-US" altLang="zh-CN" dirty="0" smtClean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endParaRPr lang="zh-CN" altLang="en-US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3564947" y="2595041"/>
              <a:ext cx="915564" cy="705244"/>
              <a:chOff x="2078167" y="2685311"/>
              <a:chExt cx="798383" cy="6149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080986" y="2685311"/>
                <a:ext cx="432048" cy="144016"/>
              </a:xfrm>
              <a:prstGeom prst="ellipse">
                <a:avLst/>
              </a:prstGeom>
              <a:solidFill>
                <a:srgbClr val="EFF9FF"/>
              </a:solidFill>
            </p:spPr>
            <p:txBody>
              <a:bodyPr wrap="non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 smtClean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9" name="椭圆 101"/>
              <p:cNvSpPr/>
              <p:nvPr/>
            </p:nvSpPr>
            <p:spPr>
              <a:xfrm>
                <a:off x="2078167" y="2762467"/>
                <a:ext cx="432048" cy="537826"/>
              </a:xfrm>
              <a:custGeom>
                <a:avLst/>
                <a:gdLst/>
                <a:ahLst/>
                <a:cxnLst/>
                <a:rect l="l" t="t" r="r" b="b"/>
                <a:pathLst>
                  <a:path w="432048" h="537826">
                    <a:moveTo>
                      <a:pt x="0" y="0"/>
                    </a:moveTo>
                    <a:cubicBezTo>
                      <a:pt x="0" y="39769"/>
                      <a:pt x="96717" y="72008"/>
                      <a:pt x="216024" y="72008"/>
                    </a:cubicBezTo>
                    <a:cubicBezTo>
                      <a:pt x="335331" y="72008"/>
                      <a:pt x="432048" y="39769"/>
                      <a:pt x="432048" y="0"/>
                    </a:cubicBezTo>
                    <a:lnTo>
                      <a:pt x="432048" y="465818"/>
                    </a:lnTo>
                    <a:cubicBezTo>
                      <a:pt x="432048" y="505587"/>
                      <a:pt x="335331" y="537826"/>
                      <a:pt x="216024" y="537826"/>
                    </a:cubicBezTo>
                    <a:cubicBezTo>
                      <a:pt x="96717" y="537826"/>
                      <a:pt x="0" y="505587"/>
                      <a:pt x="0" y="465818"/>
                    </a:cubicBezTo>
                    <a:close/>
                  </a:path>
                </a:pathLst>
              </a:custGeom>
              <a:solidFill>
                <a:srgbClr val="EFF9FF"/>
              </a:solidFill>
            </p:spPr>
            <p:txBody>
              <a:bodyPr wrap="non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 smtClean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10" name="TextBox 11"/>
              <p:cNvSpPr txBox="1"/>
              <p:nvPr/>
            </p:nvSpPr>
            <p:spPr>
              <a:xfrm>
                <a:off x="2270572" y="2715766"/>
                <a:ext cx="605978" cy="151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900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7196979" y="1626156"/>
            <a:ext cx="1829938" cy="2286625"/>
            <a:chOff x="4599083" y="2296362"/>
            <a:chExt cx="1459290" cy="1729253"/>
          </a:xfrm>
        </p:grpSpPr>
        <p:sp>
          <p:nvSpPr>
            <p:cNvPr id="12" name="矩形 11"/>
            <p:cNvSpPr/>
            <p:nvPr/>
          </p:nvSpPr>
          <p:spPr>
            <a:xfrm>
              <a:off x="4599083" y="2296362"/>
              <a:ext cx="1296144" cy="172925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  <p:sp>
          <p:nvSpPr>
            <p:cNvPr id="13" name="TextBox 14"/>
            <p:cNvSpPr txBox="1"/>
            <p:nvPr/>
          </p:nvSpPr>
          <p:spPr>
            <a:xfrm>
              <a:off x="4906245" y="3561820"/>
              <a:ext cx="1152128" cy="27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修正</a:t>
              </a:r>
              <a:r>
                <a:rPr lang="en-US" altLang="zh-CN" dirty="0" smtClean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endParaRPr lang="zh-CN" altLang="en-US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932040" y="2474024"/>
              <a:ext cx="727384" cy="841896"/>
              <a:chOff x="5191179" y="2480453"/>
              <a:chExt cx="468245" cy="541961"/>
            </a:xfrm>
          </p:grpSpPr>
          <p:sp>
            <p:nvSpPr>
              <p:cNvPr id="15" name="圆角矩形 105"/>
              <p:cNvSpPr/>
              <p:nvPr/>
            </p:nvSpPr>
            <p:spPr>
              <a:xfrm rot="2700000">
                <a:off x="5097177" y="2634478"/>
                <a:ext cx="541961" cy="233912"/>
              </a:xfrm>
              <a:custGeom>
                <a:avLst/>
                <a:gdLst/>
                <a:ahLst/>
                <a:cxnLst/>
                <a:rect l="l" t="t" r="r" b="b"/>
                <a:pathLst>
                  <a:path w="541961" h="233912">
                    <a:moveTo>
                      <a:pt x="390377" y="177970"/>
                    </a:moveTo>
                    <a:cubicBezTo>
                      <a:pt x="391561" y="176400"/>
                      <a:pt x="392980" y="176294"/>
                      <a:pt x="394423" y="176294"/>
                    </a:cubicBezTo>
                    <a:lnTo>
                      <a:pt x="513151" y="176294"/>
                    </a:lnTo>
                    <a:cubicBezTo>
                      <a:pt x="529062" y="176294"/>
                      <a:pt x="541960" y="189192"/>
                      <a:pt x="541960" y="205103"/>
                    </a:cubicBezTo>
                    <a:cubicBezTo>
                      <a:pt x="541960" y="221014"/>
                      <a:pt x="529062" y="233912"/>
                      <a:pt x="513151" y="233912"/>
                    </a:cubicBezTo>
                    <a:lnTo>
                      <a:pt x="394423" y="233912"/>
                    </a:lnTo>
                    <a:lnTo>
                      <a:pt x="390377" y="232236"/>
                    </a:lnTo>
                    <a:close/>
                    <a:moveTo>
                      <a:pt x="390377" y="117957"/>
                    </a:moveTo>
                    <a:cubicBezTo>
                      <a:pt x="391103" y="117017"/>
                      <a:pt x="391911" y="116983"/>
                      <a:pt x="392728" y="116983"/>
                    </a:cubicBezTo>
                    <a:lnTo>
                      <a:pt x="511456" y="116983"/>
                    </a:lnTo>
                    <a:cubicBezTo>
                      <a:pt x="527367" y="116983"/>
                      <a:pt x="540265" y="129881"/>
                      <a:pt x="540265" y="145791"/>
                    </a:cubicBezTo>
                    <a:cubicBezTo>
                      <a:pt x="540265" y="161703"/>
                      <a:pt x="527367" y="174601"/>
                      <a:pt x="511456" y="174600"/>
                    </a:cubicBezTo>
                    <a:lnTo>
                      <a:pt x="392728" y="174600"/>
                    </a:lnTo>
                    <a:lnTo>
                      <a:pt x="390377" y="173626"/>
                    </a:lnTo>
                    <a:close/>
                    <a:moveTo>
                      <a:pt x="390377" y="60989"/>
                    </a:moveTo>
                    <a:cubicBezTo>
                      <a:pt x="391562" y="59419"/>
                      <a:pt x="392980" y="59313"/>
                      <a:pt x="394424" y="59313"/>
                    </a:cubicBezTo>
                    <a:lnTo>
                      <a:pt x="513152" y="59313"/>
                    </a:lnTo>
                    <a:cubicBezTo>
                      <a:pt x="529063" y="59313"/>
                      <a:pt x="541961" y="72211"/>
                      <a:pt x="541961" y="88122"/>
                    </a:cubicBezTo>
                    <a:cubicBezTo>
                      <a:pt x="541961" y="104033"/>
                      <a:pt x="529063" y="116931"/>
                      <a:pt x="513152" y="116931"/>
                    </a:cubicBezTo>
                    <a:lnTo>
                      <a:pt x="394424" y="116931"/>
                    </a:lnTo>
                    <a:lnTo>
                      <a:pt x="390377" y="115255"/>
                    </a:lnTo>
                    <a:close/>
                    <a:moveTo>
                      <a:pt x="390377" y="974"/>
                    </a:moveTo>
                    <a:cubicBezTo>
                      <a:pt x="391103" y="34"/>
                      <a:pt x="391912" y="0"/>
                      <a:pt x="392728" y="0"/>
                    </a:cubicBezTo>
                    <a:lnTo>
                      <a:pt x="511456" y="0"/>
                    </a:lnTo>
                    <a:cubicBezTo>
                      <a:pt x="527367" y="0"/>
                      <a:pt x="540265" y="12898"/>
                      <a:pt x="540265" y="28809"/>
                    </a:cubicBezTo>
                    <a:cubicBezTo>
                      <a:pt x="540265" y="44720"/>
                      <a:pt x="527367" y="57618"/>
                      <a:pt x="511456" y="57618"/>
                    </a:cubicBezTo>
                    <a:lnTo>
                      <a:pt x="392728" y="57618"/>
                    </a:lnTo>
                    <a:lnTo>
                      <a:pt x="390377" y="56644"/>
                    </a:lnTo>
                    <a:close/>
                    <a:moveTo>
                      <a:pt x="33741" y="35489"/>
                    </a:moveTo>
                    <a:cubicBezTo>
                      <a:pt x="54588" y="14642"/>
                      <a:pt x="83387" y="1748"/>
                      <a:pt x="115199" y="1748"/>
                    </a:cubicBezTo>
                    <a:lnTo>
                      <a:pt x="387598" y="1748"/>
                    </a:lnTo>
                    <a:lnTo>
                      <a:pt x="387598" y="232147"/>
                    </a:lnTo>
                    <a:lnTo>
                      <a:pt x="115200" y="232147"/>
                    </a:lnTo>
                    <a:cubicBezTo>
                      <a:pt x="51576" y="232148"/>
                      <a:pt x="0" y="180571"/>
                      <a:pt x="0" y="116948"/>
                    </a:cubicBezTo>
                    <a:cubicBezTo>
                      <a:pt x="0" y="85136"/>
                      <a:pt x="12894" y="56336"/>
                      <a:pt x="33741" y="35489"/>
                    </a:cubicBezTo>
                    <a:close/>
                  </a:path>
                </a:pathLst>
              </a:custGeom>
              <a:noFill/>
              <a:ln w="28575">
                <a:solidFill>
                  <a:srgbClr val="EFF9FF"/>
                </a:solidFill>
              </a:ln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 smtClean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16" name="圆角矩形 105"/>
              <p:cNvSpPr/>
              <p:nvPr/>
            </p:nvSpPr>
            <p:spPr>
              <a:xfrm rot="8100000">
                <a:off x="5287644" y="2769518"/>
                <a:ext cx="178042" cy="233912"/>
              </a:xfrm>
              <a:custGeom>
                <a:avLst/>
                <a:gdLst/>
                <a:ahLst/>
                <a:cxnLst/>
                <a:rect l="l" t="t" r="r" b="b"/>
                <a:pathLst>
                  <a:path w="178042" h="233912">
                    <a:moveTo>
                      <a:pt x="10133" y="184732"/>
                    </a:moveTo>
                    <a:cubicBezTo>
                      <a:pt x="15346" y="179518"/>
                      <a:pt x="22548" y="176294"/>
                      <a:pt x="30504" y="176294"/>
                    </a:cubicBezTo>
                    <a:lnTo>
                      <a:pt x="149232" y="176294"/>
                    </a:lnTo>
                    <a:cubicBezTo>
                      <a:pt x="165143" y="176294"/>
                      <a:pt x="178041" y="189192"/>
                      <a:pt x="178041" y="205103"/>
                    </a:cubicBezTo>
                    <a:cubicBezTo>
                      <a:pt x="178041" y="221014"/>
                      <a:pt x="165143" y="233912"/>
                      <a:pt x="149232" y="233912"/>
                    </a:cubicBezTo>
                    <a:lnTo>
                      <a:pt x="30504" y="233912"/>
                    </a:lnTo>
                    <a:cubicBezTo>
                      <a:pt x="14593" y="233912"/>
                      <a:pt x="1695" y="221014"/>
                      <a:pt x="1695" y="205103"/>
                    </a:cubicBezTo>
                    <a:cubicBezTo>
                      <a:pt x="1695" y="197147"/>
                      <a:pt x="4919" y="189945"/>
                      <a:pt x="10133" y="184732"/>
                    </a:cubicBezTo>
                    <a:close/>
                    <a:moveTo>
                      <a:pt x="8438" y="125420"/>
                    </a:moveTo>
                    <a:cubicBezTo>
                      <a:pt x="13651" y="120207"/>
                      <a:pt x="20853" y="116983"/>
                      <a:pt x="28809" y="116983"/>
                    </a:cubicBezTo>
                    <a:lnTo>
                      <a:pt x="147537" y="116983"/>
                    </a:lnTo>
                    <a:cubicBezTo>
                      <a:pt x="163448" y="116983"/>
                      <a:pt x="176346" y="129881"/>
                      <a:pt x="176346" y="145791"/>
                    </a:cubicBezTo>
                    <a:cubicBezTo>
                      <a:pt x="176346" y="161703"/>
                      <a:pt x="163448" y="174601"/>
                      <a:pt x="147537" y="174600"/>
                    </a:cubicBezTo>
                    <a:lnTo>
                      <a:pt x="28809" y="174600"/>
                    </a:lnTo>
                    <a:cubicBezTo>
                      <a:pt x="12898" y="174601"/>
                      <a:pt x="0" y="161703"/>
                      <a:pt x="0" y="145791"/>
                    </a:cubicBezTo>
                    <a:cubicBezTo>
                      <a:pt x="0" y="137836"/>
                      <a:pt x="3224" y="130634"/>
                      <a:pt x="8438" y="125420"/>
                    </a:cubicBezTo>
                    <a:close/>
                    <a:moveTo>
                      <a:pt x="10134" y="67751"/>
                    </a:moveTo>
                    <a:cubicBezTo>
                      <a:pt x="15348" y="62537"/>
                      <a:pt x="22550" y="59313"/>
                      <a:pt x="30505" y="59313"/>
                    </a:cubicBezTo>
                    <a:lnTo>
                      <a:pt x="149233" y="59313"/>
                    </a:lnTo>
                    <a:cubicBezTo>
                      <a:pt x="165144" y="59313"/>
                      <a:pt x="178042" y="72211"/>
                      <a:pt x="178042" y="88122"/>
                    </a:cubicBezTo>
                    <a:cubicBezTo>
                      <a:pt x="178042" y="104033"/>
                      <a:pt x="165144" y="116931"/>
                      <a:pt x="149233" y="116931"/>
                    </a:cubicBezTo>
                    <a:lnTo>
                      <a:pt x="30505" y="116931"/>
                    </a:lnTo>
                    <a:cubicBezTo>
                      <a:pt x="14594" y="116931"/>
                      <a:pt x="1696" y="104033"/>
                      <a:pt x="1696" y="88122"/>
                    </a:cubicBezTo>
                    <a:cubicBezTo>
                      <a:pt x="1696" y="80167"/>
                      <a:pt x="4921" y="72964"/>
                      <a:pt x="10134" y="67751"/>
                    </a:cubicBezTo>
                    <a:close/>
                    <a:moveTo>
                      <a:pt x="8438" y="8438"/>
                    </a:moveTo>
                    <a:cubicBezTo>
                      <a:pt x="13651" y="3225"/>
                      <a:pt x="20853" y="0"/>
                      <a:pt x="28809" y="0"/>
                    </a:cubicBezTo>
                    <a:lnTo>
                      <a:pt x="147537" y="0"/>
                    </a:lnTo>
                    <a:cubicBezTo>
                      <a:pt x="163448" y="0"/>
                      <a:pt x="176346" y="12898"/>
                      <a:pt x="176346" y="28809"/>
                    </a:cubicBezTo>
                    <a:cubicBezTo>
                      <a:pt x="176346" y="44720"/>
                      <a:pt x="163448" y="57618"/>
                      <a:pt x="147537" y="57618"/>
                    </a:cubicBezTo>
                    <a:lnTo>
                      <a:pt x="28809" y="57618"/>
                    </a:lnTo>
                    <a:cubicBezTo>
                      <a:pt x="12898" y="57618"/>
                      <a:pt x="0" y="44720"/>
                      <a:pt x="0" y="28809"/>
                    </a:cubicBezTo>
                    <a:cubicBezTo>
                      <a:pt x="0" y="20854"/>
                      <a:pt x="3224" y="13652"/>
                      <a:pt x="8438" y="8438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28575">
                <a:solidFill>
                  <a:srgbClr val="EFF9FF"/>
                </a:solidFill>
              </a:ln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 smtClean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17" name="圆角矩形 45"/>
              <p:cNvSpPr/>
              <p:nvPr/>
            </p:nvSpPr>
            <p:spPr>
              <a:xfrm rot="8100000">
                <a:off x="5444948" y="2512866"/>
                <a:ext cx="214476" cy="230400"/>
              </a:xfrm>
              <a:custGeom>
                <a:avLst/>
                <a:gdLst/>
                <a:ahLst/>
                <a:cxnLst/>
                <a:rect l="l" t="t" r="r" b="b"/>
                <a:pathLst>
                  <a:path w="214476" h="230400">
                    <a:moveTo>
                      <a:pt x="33741" y="196659"/>
                    </a:moveTo>
                    <a:cubicBezTo>
                      <a:pt x="12894" y="175812"/>
                      <a:pt x="0" y="147011"/>
                      <a:pt x="0" y="115200"/>
                    </a:cubicBezTo>
                    <a:cubicBezTo>
                      <a:pt x="0" y="51577"/>
                      <a:pt x="51577" y="0"/>
                      <a:pt x="115200" y="0"/>
                    </a:cubicBezTo>
                    <a:lnTo>
                      <a:pt x="214476" y="0"/>
                    </a:lnTo>
                    <a:lnTo>
                      <a:pt x="214476" y="230400"/>
                    </a:lnTo>
                    <a:lnTo>
                      <a:pt x="115200" y="230400"/>
                    </a:lnTo>
                    <a:cubicBezTo>
                      <a:pt x="83389" y="230400"/>
                      <a:pt x="54588" y="217506"/>
                      <a:pt x="33741" y="196659"/>
                    </a:cubicBezTo>
                    <a:close/>
                  </a:path>
                </a:pathLst>
              </a:custGeom>
              <a:noFill/>
              <a:ln w="28575">
                <a:solidFill>
                  <a:srgbClr val="EFF9FF"/>
                </a:solidFill>
              </a:ln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 smtClean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5191179" y="2608406"/>
                <a:ext cx="317021" cy="139304"/>
                <a:chOff x="5218846" y="3160989"/>
                <a:chExt cx="317021" cy="139304"/>
              </a:xfrm>
            </p:grpSpPr>
            <p:cxnSp>
              <p:nvCxnSpPr>
                <p:cNvPr id="22" name="直接连接符 21"/>
                <p:cNvCxnSpPr/>
                <p:nvPr/>
              </p:nvCxnSpPr>
              <p:spPr>
                <a:xfrm flipH="1">
                  <a:off x="5296792" y="3160989"/>
                  <a:ext cx="139304" cy="139304"/>
                </a:xfrm>
                <a:prstGeom prst="line">
                  <a:avLst/>
                </a:prstGeom>
                <a:ln w="28575">
                  <a:solidFill>
                    <a:srgbClr val="EFF9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弧形 22"/>
                <p:cNvSpPr/>
                <p:nvPr/>
              </p:nvSpPr>
              <p:spPr>
                <a:xfrm rot="20101304" flipV="1">
                  <a:off x="5218846" y="3198821"/>
                  <a:ext cx="317021" cy="69764"/>
                </a:xfrm>
                <a:prstGeom prst="arc">
                  <a:avLst>
                    <a:gd name="adj1" fmla="val 11506295"/>
                    <a:gd name="adj2" fmla="val 20903882"/>
                  </a:avLst>
                </a:prstGeom>
                <a:ln w="28575">
                  <a:solidFill>
                    <a:srgbClr val="EFF9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9" name="直接连接符 18"/>
              <p:cNvCxnSpPr/>
              <p:nvPr/>
            </p:nvCxnSpPr>
            <p:spPr>
              <a:xfrm flipV="1">
                <a:off x="5454537" y="2764101"/>
                <a:ext cx="65913" cy="61316"/>
              </a:xfrm>
              <a:prstGeom prst="line">
                <a:avLst/>
              </a:prstGeom>
              <a:ln w="571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5451469" y="2681325"/>
                <a:ext cx="104238" cy="91974"/>
              </a:xfrm>
              <a:prstGeom prst="line">
                <a:avLst/>
              </a:prstGeom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403951" y="2627673"/>
                <a:ext cx="33724" cy="27594"/>
              </a:xfrm>
              <a:prstGeom prst="line">
                <a:avLst/>
              </a:prstGeom>
              <a:ln w="571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组合 23"/>
          <p:cNvGrpSpPr/>
          <p:nvPr/>
        </p:nvGrpSpPr>
        <p:grpSpPr>
          <a:xfrm>
            <a:off x="9150487" y="1644104"/>
            <a:ext cx="1677768" cy="2318401"/>
            <a:chOff x="6156176" y="2296363"/>
            <a:chExt cx="1296144" cy="1779630"/>
          </a:xfrm>
        </p:grpSpPr>
        <p:sp>
          <p:nvSpPr>
            <p:cNvPr id="25" name="矩形 24"/>
            <p:cNvSpPr/>
            <p:nvPr/>
          </p:nvSpPr>
          <p:spPr>
            <a:xfrm>
              <a:off x="6156176" y="2296363"/>
              <a:ext cx="1296144" cy="172925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  <p:sp>
          <p:nvSpPr>
            <p:cNvPr id="26" name="TextBox 27"/>
            <p:cNvSpPr txBox="1"/>
            <p:nvPr/>
          </p:nvSpPr>
          <p:spPr>
            <a:xfrm>
              <a:off x="6228184" y="3579862"/>
              <a:ext cx="1152128" cy="496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验证</a:t>
              </a:r>
              <a:endParaRPr lang="en-US" altLang="zh-CN" b="1" dirty="0" smtClean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b="1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6430403" y="2622031"/>
              <a:ext cx="699444" cy="700587"/>
              <a:chOff x="6536852" y="2711144"/>
              <a:chExt cx="534789" cy="535663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6732541" y="2905078"/>
                <a:ext cx="143413" cy="143413"/>
              </a:xfrm>
              <a:prstGeom prst="ellipse">
                <a:avLst/>
              </a:prstGeom>
              <a:solidFill>
                <a:srgbClr val="EFF9FF"/>
              </a:solidFill>
              <a:ln>
                <a:noFill/>
              </a:ln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 smtClean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29" name="椭圆 77"/>
              <p:cNvSpPr/>
              <p:nvPr/>
            </p:nvSpPr>
            <p:spPr>
              <a:xfrm>
                <a:off x="6572706" y="2748803"/>
                <a:ext cx="463082" cy="463082"/>
              </a:xfrm>
              <a:custGeom>
                <a:avLst/>
                <a:gdLst/>
                <a:ahLst/>
                <a:cxnLst/>
                <a:rect l="l" t="t" r="r" b="b"/>
                <a:pathLst>
                  <a:path w="463082" h="463082">
                    <a:moveTo>
                      <a:pt x="231541" y="84127"/>
                    </a:moveTo>
                    <a:cubicBezTo>
                      <a:pt x="153045" y="84127"/>
                      <a:pt x="89412" y="147760"/>
                      <a:pt x="89412" y="226256"/>
                    </a:cubicBezTo>
                    <a:cubicBezTo>
                      <a:pt x="89412" y="304752"/>
                      <a:pt x="153045" y="368385"/>
                      <a:pt x="231541" y="368385"/>
                    </a:cubicBezTo>
                    <a:cubicBezTo>
                      <a:pt x="310037" y="368385"/>
                      <a:pt x="373670" y="304752"/>
                      <a:pt x="373670" y="226256"/>
                    </a:cubicBezTo>
                    <a:cubicBezTo>
                      <a:pt x="373670" y="147760"/>
                      <a:pt x="310037" y="84127"/>
                      <a:pt x="231541" y="84127"/>
                    </a:cubicBezTo>
                    <a:close/>
                    <a:moveTo>
                      <a:pt x="231541" y="0"/>
                    </a:moveTo>
                    <a:cubicBezTo>
                      <a:pt x="359418" y="0"/>
                      <a:pt x="463082" y="103664"/>
                      <a:pt x="463082" y="231541"/>
                    </a:cubicBezTo>
                    <a:cubicBezTo>
                      <a:pt x="463082" y="359418"/>
                      <a:pt x="359418" y="463082"/>
                      <a:pt x="231541" y="463082"/>
                    </a:cubicBezTo>
                    <a:cubicBezTo>
                      <a:pt x="103664" y="463082"/>
                      <a:pt x="0" y="359418"/>
                      <a:pt x="0" y="231541"/>
                    </a:cubicBezTo>
                    <a:cubicBezTo>
                      <a:pt x="0" y="103664"/>
                      <a:pt x="103664" y="0"/>
                      <a:pt x="231541" y="0"/>
                    </a:cubicBezTo>
                    <a:close/>
                  </a:path>
                </a:pathLst>
              </a:custGeom>
              <a:solidFill>
                <a:srgbClr val="EFF9FF"/>
              </a:solidFill>
              <a:ln>
                <a:noFill/>
              </a:ln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 smtClean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767028" y="2711144"/>
                <a:ext cx="71707" cy="69844"/>
              </a:xfrm>
              <a:prstGeom prst="rect">
                <a:avLst/>
              </a:prstGeom>
              <a:solidFill>
                <a:srgbClr val="EFF9FF"/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 smtClean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772805" y="3176963"/>
                <a:ext cx="71707" cy="69844"/>
              </a:xfrm>
              <a:prstGeom prst="rect">
                <a:avLst/>
              </a:prstGeom>
              <a:solidFill>
                <a:srgbClr val="EFF9FF"/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 smtClean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999934" y="2931713"/>
                <a:ext cx="71707" cy="69844"/>
              </a:xfrm>
              <a:prstGeom prst="rect">
                <a:avLst/>
              </a:prstGeom>
              <a:solidFill>
                <a:srgbClr val="EFF9FF"/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 smtClean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536852" y="2931713"/>
                <a:ext cx="71707" cy="69844"/>
              </a:xfrm>
              <a:prstGeom prst="rect">
                <a:avLst/>
              </a:prstGeom>
              <a:solidFill>
                <a:srgbClr val="EFF9FF"/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 smtClean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 rot="2438898">
                <a:off x="6949041" y="3114467"/>
                <a:ext cx="71707" cy="69844"/>
              </a:xfrm>
              <a:prstGeom prst="rect">
                <a:avLst/>
              </a:prstGeom>
              <a:solidFill>
                <a:srgbClr val="EFF9FF"/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 smtClean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 rot="2438898">
                <a:off x="6602323" y="2775010"/>
                <a:ext cx="71707" cy="69844"/>
              </a:xfrm>
              <a:prstGeom prst="rect">
                <a:avLst/>
              </a:prstGeom>
              <a:solidFill>
                <a:srgbClr val="EFF9FF"/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 smtClean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 rot="2438898">
                <a:off x="6923654" y="2762377"/>
                <a:ext cx="71707" cy="69844"/>
              </a:xfrm>
              <a:prstGeom prst="rect">
                <a:avLst/>
              </a:prstGeom>
              <a:solidFill>
                <a:srgbClr val="EFF9FF"/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 smtClean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 rot="2438898">
                <a:off x="6602323" y="3115108"/>
                <a:ext cx="71707" cy="69844"/>
              </a:xfrm>
              <a:prstGeom prst="rect">
                <a:avLst/>
              </a:prstGeom>
              <a:solidFill>
                <a:srgbClr val="EFF9FF"/>
              </a:solidFill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 smtClean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3442622" y="1627439"/>
            <a:ext cx="1787043" cy="2303852"/>
            <a:chOff x="2254686" y="2296363"/>
            <a:chExt cx="1152128" cy="1729253"/>
          </a:xfrm>
        </p:grpSpPr>
        <p:sp>
          <p:nvSpPr>
            <p:cNvPr id="39" name="矩形 38"/>
            <p:cNvSpPr/>
            <p:nvPr/>
          </p:nvSpPr>
          <p:spPr>
            <a:xfrm>
              <a:off x="2317592" y="2296363"/>
              <a:ext cx="1003204" cy="172925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  <p:sp>
          <p:nvSpPr>
            <p:cNvPr id="40" name="TextBox 41"/>
            <p:cNvSpPr txBox="1"/>
            <p:nvPr/>
          </p:nvSpPr>
          <p:spPr>
            <a:xfrm>
              <a:off x="2254686" y="3559444"/>
              <a:ext cx="1152128" cy="2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检测</a:t>
              </a:r>
              <a:endParaRPr lang="zh-CN" altLang="en-US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2374584" y="2665333"/>
              <a:ext cx="787323" cy="710400"/>
              <a:chOff x="3890964" y="2672953"/>
              <a:chExt cx="787323" cy="710400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890964" y="2676193"/>
                <a:ext cx="787323" cy="707160"/>
                <a:chOff x="2387269" y="2676193"/>
                <a:chExt cx="787323" cy="707160"/>
              </a:xfrm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2579391" y="2676193"/>
                  <a:ext cx="595201" cy="707160"/>
                </a:xfrm>
                <a:prstGeom prst="rect">
                  <a:avLst/>
                </a:prstGeom>
                <a:solidFill>
                  <a:srgbClr val="EFF9FF"/>
                </a:solidFill>
                <a:ln>
                  <a:noFill/>
                </a:ln>
              </p:spPr>
              <p:txBody>
                <a:bodyPr wrap="square" lIns="91440" tIns="45720" rIns="91440" bIns="45720" rtlCol="0" anchor="ctr">
                  <a:spAutoFit/>
                </a:bodyPr>
                <a:lstStyle/>
                <a:p>
                  <a:pPr algn="ctr"/>
                  <a:endParaRPr lang="zh-CN" altLang="en-US" sz="5400" b="1" cap="none" spc="0" dirty="0" smtClean="0">
                    <a:ln w="12700">
                      <a:noFill/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endParaRPr>
                </a:p>
              </p:txBody>
            </p:sp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2631056" y="3096408"/>
                  <a:ext cx="108012" cy="118834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>
                  <a:off x="2738135" y="3086273"/>
                  <a:ext cx="84811" cy="65075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/>
                <p:nvPr/>
              </p:nvCxnSpPr>
              <p:spPr>
                <a:xfrm rot="5400000" flipH="1" flipV="1">
                  <a:off x="2721007" y="3175841"/>
                  <a:ext cx="180974" cy="71436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/>
              </p:nvCxnSpPr>
              <p:spPr>
                <a:xfrm rot="5400000" flipH="1" flipV="1">
                  <a:off x="2797430" y="2962270"/>
                  <a:ext cx="214316" cy="142876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/>
                <p:nvPr/>
              </p:nvCxnSpPr>
              <p:spPr>
                <a:xfrm rot="16200000" flipV="1">
                  <a:off x="2414437" y="3002424"/>
                  <a:ext cx="95251" cy="85726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/>
                <p:cNvCxnSpPr/>
                <p:nvPr/>
              </p:nvCxnSpPr>
              <p:spPr>
                <a:xfrm rot="16200000" flipV="1">
                  <a:off x="2357178" y="2820916"/>
                  <a:ext cx="138115" cy="77934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 rot="10800000" flipV="1">
                  <a:off x="2973896" y="2802730"/>
                  <a:ext cx="142875" cy="119063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 rot="10800000" flipV="1">
                  <a:off x="2596172" y="2721769"/>
                  <a:ext cx="107803" cy="82204"/>
                </a:xfrm>
                <a:prstGeom prst="line">
                  <a:avLst/>
                </a:prstGeom>
                <a:ln w="19050">
                  <a:solidFill>
                    <a:srgbClr val="EFF9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等腰三角形 42"/>
              <p:cNvSpPr/>
              <p:nvPr/>
            </p:nvSpPr>
            <p:spPr>
              <a:xfrm rot="3049430">
                <a:off x="4160044" y="2693193"/>
                <a:ext cx="100012" cy="59531"/>
              </a:xfrm>
              <a:prstGeom prst="triangle">
                <a:avLst/>
              </a:prstGeom>
              <a:solidFill>
                <a:srgbClr val="EFF9FF"/>
              </a:solidFill>
              <a:ln>
                <a:noFill/>
              </a:ln>
            </p:spPr>
            <p:txBody>
              <a:bodyPr wrap="non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 smtClean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</p:grpSp>
      </p:grpSp>
      <p:sp>
        <p:nvSpPr>
          <p:cNvPr id="53" name="矩形 52"/>
          <p:cNvSpPr/>
          <p:nvPr/>
        </p:nvSpPr>
        <p:spPr>
          <a:xfrm>
            <a:off x="1698217" y="189725"/>
            <a:ext cx="6264510" cy="9233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zh-CN" altLang="en-US" sz="5400" b="1" dirty="0" smtClean="0">
                <a:ln w="12700">
                  <a:noFill/>
                  <a:prstDash val="solid"/>
                </a:ln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清洗框架</a:t>
            </a:r>
            <a:r>
              <a:rPr lang="en-US" altLang="zh-CN" sz="5400" b="1" dirty="0" smtClean="0">
                <a:ln w="12700">
                  <a:noFill/>
                  <a:prstDash val="solid"/>
                </a:ln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5400" b="1" dirty="0" err="1" smtClean="0">
                <a:ln w="12700">
                  <a:noFill/>
                  <a:prstDash val="solid"/>
                </a:ln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pdlmv</a:t>
            </a:r>
            <a:r>
              <a:rPr lang="en-US" altLang="zh-CN" sz="5400" b="1" dirty="0" smtClean="0">
                <a:ln w="12700">
                  <a:noFill/>
                  <a:prstDash val="solid"/>
                </a:ln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5400" b="1" cap="none" spc="0" dirty="0" smtClean="0">
              <a:ln w="12700">
                <a:noFill/>
                <a:prstDash val="solid"/>
              </a:ln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弦形 53"/>
          <p:cNvSpPr/>
          <p:nvPr/>
        </p:nvSpPr>
        <p:spPr>
          <a:xfrm rot="1400506">
            <a:off x="11611541" y="2111545"/>
            <a:ext cx="877501" cy="817575"/>
          </a:xfrm>
          <a:prstGeom prst="chord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弦形 54"/>
          <p:cNvSpPr/>
          <p:nvPr/>
        </p:nvSpPr>
        <p:spPr>
          <a:xfrm rot="12137612">
            <a:off x="-278054" y="2003679"/>
            <a:ext cx="877501" cy="817575"/>
          </a:xfrm>
          <a:prstGeom prst="chord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半闭框 55"/>
          <p:cNvSpPr/>
          <p:nvPr/>
        </p:nvSpPr>
        <p:spPr>
          <a:xfrm rot="8325694">
            <a:off x="11620260" y="2271748"/>
            <a:ext cx="472344" cy="442511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半闭框 57"/>
          <p:cNvSpPr/>
          <p:nvPr/>
        </p:nvSpPr>
        <p:spPr>
          <a:xfrm rot="18707137">
            <a:off x="89153" y="2184122"/>
            <a:ext cx="472344" cy="442511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0616" y="5287752"/>
            <a:ext cx="1847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grpSp>
        <p:nvGrpSpPr>
          <p:cNvPr id="59" name="组合 58"/>
          <p:cNvGrpSpPr/>
          <p:nvPr/>
        </p:nvGrpSpPr>
        <p:grpSpPr>
          <a:xfrm>
            <a:off x="1702219" y="1617412"/>
            <a:ext cx="1668654" cy="2304111"/>
            <a:chOff x="3124220" y="2288743"/>
            <a:chExt cx="1356290" cy="1729253"/>
          </a:xfrm>
        </p:grpSpPr>
        <p:sp>
          <p:nvSpPr>
            <p:cNvPr id="60" name="矩形 59"/>
            <p:cNvSpPr/>
            <p:nvPr/>
          </p:nvSpPr>
          <p:spPr>
            <a:xfrm>
              <a:off x="3124220" y="2288743"/>
              <a:ext cx="1296144" cy="172925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  <p:sp>
          <p:nvSpPr>
            <p:cNvPr id="61" name="TextBox 7"/>
            <p:cNvSpPr txBox="1"/>
            <p:nvPr/>
          </p:nvSpPr>
          <p:spPr>
            <a:xfrm>
              <a:off x="3203848" y="3579862"/>
              <a:ext cx="1152128" cy="277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dirty="0" smtClean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准备</a:t>
              </a:r>
              <a:r>
                <a:rPr lang="en-US" altLang="zh-CN" dirty="0" smtClean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endParaRPr lang="zh-CN" altLang="en-US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3564946" y="2629966"/>
              <a:ext cx="915564" cy="670319"/>
              <a:chOff x="2078167" y="2715766"/>
              <a:chExt cx="798383" cy="584527"/>
            </a:xfrm>
          </p:grpSpPr>
          <p:sp>
            <p:nvSpPr>
              <p:cNvPr id="64" name="椭圆 101"/>
              <p:cNvSpPr/>
              <p:nvPr/>
            </p:nvSpPr>
            <p:spPr>
              <a:xfrm>
                <a:off x="2078167" y="2762467"/>
                <a:ext cx="432048" cy="537826"/>
              </a:xfrm>
              <a:custGeom>
                <a:avLst/>
                <a:gdLst/>
                <a:ahLst/>
                <a:cxnLst/>
                <a:rect l="l" t="t" r="r" b="b"/>
                <a:pathLst>
                  <a:path w="432048" h="537826">
                    <a:moveTo>
                      <a:pt x="0" y="0"/>
                    </a:moveTo>
                    <a:cubicBezTo>
                      <a:pt x="0" y="39769"/>
                      <a:pt x="96717" y="72008"/>
                      <a:pt x="216024" y="72008"/>
                    </a:cubicBezTo>
                    <a:cubicBezTo>
                      <a:pt x="335331" y="72008"/>
                      <a:pt x="432048" y="39769"/>
                      <a:pt x="432048" y="0"/>
                    </a:cubicBezTo>
                    <a:lnTo>
                      <a:pt x="432048" y="465818"/>
                    </a:lnTo>
                    <a:cubicBezTo>
                      <a:pt x="432048" y="505587"/>
                      <a:pt x="335331" y="537826"/>
                      <a:pt x="216024" y="537826"/>
                    </a:cubicBezTo>
                    <a:cubicBezTo>
                      <a:pt x="96717" y="537826"/>
                      <a:pt x="0" y="505587"/>
                      <a:pt x="0" y="465818"/>
                    </a:cubicBezTo>
                    <a:close/>
                  </a:path>
                </a:pathLst>
              </a:custGeom>
              <a:solidFill>
                <a:srgbClr val="EFF9FF"/>
              </a:solidFill>
            </p:spPr>
            <p:txBody>
              <a:bodyPr wrap="non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 smtClean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65" name="TextBox 11"/>
              <p:cNvSpPr txBox="1"/>
              <p:nvPr/>
            </p:nvSpPr>
            <p:spPr>
              <a:xfrm>
                <a:off x="2270572" y="2715766"/>
                <a:ext cx="605978" cy="151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900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63" name="TextBox 7"/>
          <p:cNvSpPr txBox="1"/>
          <p:nvPr/>
        </p:nvSpPr>
        <p:spPr>
          <a:xfrm>
            <a:off x="1707103" y="4195883"/>
            <a:ext cx="1589772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获取清洗任务</a:t>
            </a:r>
            <a:r>
              <a:rPr lang="en-US" altLang="zh-CN" dirty="0" smtClean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dirty="0"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箭头连接符 2"/>
          <p:cNvCxnSpPr>
            <a:stCxn id="60" idx="2"/>
            <a:endCxn id="63" idx="0"/>
          </p:cNvCxnSpPr>
          <p:nvPr/>
        </p:nvCxnSpPr>
        <p:spPr>
          <a:xfrm>
            <a:off x="2499547" y="3921523"/>
            <a:ext cx="2442" cy="274360"/>
          </a:xfrm>
          <a:prstGeom prst="straightConnector1">
            <a:avLst/>
          </a:prstGeom>
          <a:ln w="2857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7"/>
          <p:cNvSpPr txBox="1"/>
          <p:nvPr/>
        </p:nvSpPr>
        <p:spPr>
          <a:xfrm>
            <a:off x="3590110" y="4194858"/>
            <a:ext cx="1589772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获取数据质量信息</a:t>
            </a:r>
            <a:r>
              <a:rPr lang="en-US" altLang="zh-CN" dirty="0" smtClean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dirty="0"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7" name="直接箭头连接符 66"/>
          <p:cNvCxnSpPr>
            <a:endCxn id="66" idx="0"/>
          </p:cNvCxnSpPr>
          <p:nvPr/>
        </p:nvCxnSpPr>
        <p:spPr>
          <a:xfrm>
            <a:off x="4382554" y="3920498"/>
            <a:ext cx="2442" cy="274360"/>
          </a:xfrm>
          <a:prstGeom prst="straightConnector1">
            <a:avLst/>
          </a:prstGeom>
          <a:ln w="2857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7"/>
          <p:cNvSpPr txBox="1"/>
          <p:nvPr/>
        </p:nvSpPr>
        <p:spPr>
          <a:xfrm>
            <a:off x="5400499" y="4207132"/>
            <a:ext cx="1589772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确定质量问题及位置</a:t>
            </a:r>
            <a:endParaRPr lang="zh-CN" altLang="en-US" dirty="0"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9" name="直接箭头连接符 68"/>
          <p:cNvCxnSpPr>
            <a:endCxn id="68" idx="0"/>
          </p:cNvCxnSpPr>
          <p:nvPr/>
        </p:nvCxnSpPr>
        <p:spPr>
          <a:xfrm>
            <a:off x="6192943" y="3932772"/>
            <a:ext cx="2442" cy="274360"/>
          </a:xfrm>
          <a:prstGeom prst="straightConnector1">
            <a:avLst/>
          </a:prstGeom>
          <a:ln w="2857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7"/>
          <p:cNvSpPr txBox="1"/>
          <p:nvPr/>
        </p:nvSpPr>
        <p:spPr>
          <a:xfrm>
            <a:off x="5396661" y="5147530"/>
            <a:ext cx="1589772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确定数据修正方案</a:t>
            </a:r>
            <a:endParaRPr lang="zh-CN" altLang="en-US" dirty="0"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1" name="直接箭头连接符 70"/>
          <p:cNvCxnSpPr>
            <a:endCxn id="70" idx="0"/>
          </p:cNvCxnSpPr>
          <p:nvPr/>
        </p:nvCxnSpPr>
        <p:spPr>
          <a:xfrm>
            <a:off x="6189105" y="4873170"/>
            <a:ext cx="2442" cy="274360"/>
          </a:xfrm>
          <a:prstGeom prst="straightConnector1">
            <a:avLst/>
          </a:prstGeom>
          <a:ln w="2857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"/>
          <p:cNvSpPr txBox="1"/>
          <p:nvPr/>
        </p:nvSpPr>
        <p:spPr>
          <a:xfrm>
            <a:off x="9178790" y="4162123"/>
            <a:ext cx="1589772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验证与任务定义的符合性</a:t>
            </a:r>
            <a:endParaRPr lang="zh-CN" altLang="en-US" dirty="0"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3" name="直接箭头连接符 72"/>
          <p:cNvCxnSpPr>
            <a:endCxn id="72" idx="0"/>
          </p:cNvCxnSpPr>
          <p:nvPr/>
        </p:nvCxnSpPr>
        <p:spPr>
          <a:xfrm>
            <a:off x="9971234" y="3887763"/>
            <a:ext cx="2442" cy="274360"/>
          </a:xfrm>
          <a:prstGeom prst="straightConnector1">
            <a:avLst/>
          </a:prstGeom>
          <a:ln w="2857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"/>
          <p:cNvSpPr txBox="1"/>
          <p:nvPr/>
        </p:nvSpPr>
        <p:spPr>
          <a:xfrm>
            <a:off x="7283507" y="4199970"/>
            <a:ext cx="1589772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修正问题</a:t>
            </a:r>
            <a:endParaRPr lang="zh-CN" altLang="en-US" dirty="0"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5" name="直接箭头连接符 74"/>
          <p:cNvCxnSpPr>
            <a:endCxn id="74" idx="0"/>
          </p:cNvCxnSpPr>
          <p:nvPr/>
        </p:nvCxnSpPr>
        <p:spPr>
          <a:xfrm>
            <a:off x="8075951" y="3925610"/>
            <a:ext cx="2442" cy="274360"/>
          </a:xfrm>
          <a:prstGeom prst="straightConnector1">
            <a:avLst/>
          </a:prstGeom>
          <a:ln w="2857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2194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弦形 5"/>
          <p:cNvSpPr/>
          <p:nvPr/>
        </p:nvSpPr>
        <p:spPr>
          <a:xfrm rot="1400506">
            <a:off x="11611541" y="3191641"/>
            <a:ext cx="877501" cy="817575"/>
          </a:xfrm>
          <a:prstGeom prst="chor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弦形 6"/>
          <p:cNvSpPr/>
          <p:nvPr/>
        </p:nvSpPr>
        <p:spPr>
          <a:xfrm rot="12137612">
            <a:off x="-278054" y="3083775"/>
            <a:ext cx="877501" cy="817575"/>
          </a:xfrm>
          <a:prstGeom prst="chor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半闭框 7"/>
          <p:cNvSpPr/>
          <p:nvPr/>
        </p:nvSpPr>
        <p:spPr>
          <a:xfrm rot="8325694">
            <a:off x="11620260" y="3351844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半闭框 8"/>
          <p:cNvSpPr/>
          <p:nvPr/>
        </p:nvSpPr>
        <p:spPr>
          <a:xfrm rot="18707137">
            <a:off x="89153" y="3264218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10800000">
            <a:off x="721726" y="0"/>
            <a:ext cx="3396342" cy="2208810"/>
          </a:xfrm>
          <a:prstGeom prst="triangl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15778" y="22386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</a:rPr>
              <a:t>1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76801" y="808636"/>
            <a:ext cx="2826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清洗框架</a:t>
            </a:r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endParaRPr lang="zh-CN" altLang="en-US" sz="3200" dirty="0"/>
          </a:p>
        </p:txBody>
      </p:sp>
      <p:sp>
        <p:nvSpPr>
          <p:cNvPr id="15" name="椭圆 14"/>
          <p:cNvSpPr/>
          <p:nvPr/>
        </p:nvSpPr>
        <p:spPr>
          <a:xfrm>
            <a:off x="8120776" y="161451"/>
            <a:ext cx="3128562" cy="2047360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5842863" y="4317611"/>
            <a:ext cx="2340191" cy="1836856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定义清洗方法</a:t>
            </a:r>
          </a:p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573513" y="5075875"/>
            <a:ext cx="1849493" cy="1455553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基本配置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59646" y="253228"/>
            <a:ext cx="4706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明确清洗需求，梳理清洗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评分规则等。</a:t>
            </a:r>
          </a:p>
          <a:p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3044" y="4550870"/>
            <a:ext cx="5177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根据数据源类别确定接口表，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评估口径说明，评估权重设定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机构评估参数设计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节点设计等。</a:t>
            </a:r>
          </a:p>
          <a:p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651697" y="3573099"/>
            <a:ext cx="427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针对不同任务制定不同策略。</a:t>
            </a:r>
            <a:endParaRPr lang="zh-CN" altLang="en-US" b="1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898416" y="5237018"/>
            <a:ext cx="1578385" cy="795647"/>
            <a:chOff x="1898416" y="5237018"/>
            <a:chExt cx="1578385" cy="795647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1900050" y="5237018"/>
              <a:ext cx="11875" cy="795647"/>
            </a:xfrm>
            <a:prstGeom prst="line">
              <a:avLst/>
            </a:prstGeom>
            <a:ln w="2540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1898416" y="6008914"/>
              <a:ext cx="1578385" cy="11876"/>
            </a:xfrm>
            <a:prstGeom prst="straightConnector1">
              <a:avLst/>
            </a:prstGeom>
            <a:ln w="2540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4233764" y="3960149"/>
            <a:ext cx="1578385" cy="657559"/>
            <a:chOff x="1898416" y="5237018"/>
            <a:chExt cx="1578385" cy="79564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900050" y="5237018"/>
              <a:ext cx="11875" cy="795647"/>
            </a:xfrm>
            <a:prstGeom prst="line">
              <a:avLst/>
            </a:prstGeom>
            <a:ln w="2540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V="1">
              <a:off x="1898416" y="6008914"/>
              <a:ext cx="1578385" cy="11876"/>
            </a:xfrm>
            <a:prstGeom prst="straightConnector1">
              <a:avLst/>
            </a:prstGeom>
            <a:ln w="2540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6542391" y="793335"/>
            <a:ext cx="1578385" cy="544445"/>
            <a:chOff x="1898416" y="5575740"/>
            <a:chExt cx="1578385" cy="456925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1898416" y="5575740"/>
              <a:ext cx="13509" cy="456925"/>
            </a:xfrm>
            <a:prstGeom prst="line">
              <a:avLst/>
            </a:prstGeom>
            <a:ln w="2540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V="1">
              <a:off x="1898416" y="6008914"/>
              <a:ext cx="1578385" cy="11876"/>
            </a:xfrm>
            <a:prstGeom prst="straightConnector1">
              <a:avLst/>
            </a:prstGeom>
            <a:ln w="2540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/>
          <p:cNvSpPr txBox="1"/>
          <p:nvPr/>
        </p:nvSpPr>
        <p:spPr>
          <a:xfrm>
            <a:off x="90616" y="6367848"/>
            <a:ext cx="1847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7506061" y="2228566"/>
            <a:ext cx="2859185" cy="1808669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任务定义</a:t>
            </a:r>
          </a:p>
          <a:p>
            <a:pPr algn="ctr"/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5927676" y="2860450"/>
            <a:ext cx="1578385" cy="544445"/>
            <a:chOff x="1898416" y="5575740"/>
            <a:chExt cx="1578385" cy="456925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898416" y="5575740"/>
              <a:ext cx="13509" cy="456925"/>
            </a:xfrm>
            <a:prstGeom prst="line">
              <a:avLst/>
            </a:prstGeom>
            <a:ln w="2540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1898416" y="6008914"/>
              <a:ext cx="1578385" cy="11876"/>
            </a:xfrm>
            <a:prstGeom prst="straightConnector1">
              <a:avLst/>
            </a:prstGeom>
            <a:ln w="2540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5081044" y="2222148"/>
            <a:ext cx="47069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确定清洗规则库，评分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规则库，问题知识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库，业务指标库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信息规则库。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3118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弦形 5"/>
          <p:cNvSpPr/>
          <p:nvPr/>
        </p:nvSpPr>
        <p:spPr>
          <a:xfrm rot="1400506">
            <a:off x="11611541" y="3191641"/>
            <a:ext cx="877501" cy="817575"/>
          </a:xfrm>
          <a:prstGeom prst="chor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弦形 6"/>
          <p:cNvSpPr/>
          <p:nvPr/>
        </p:nvSpPr>
        <p:spPr>
          <a:xfrm rot="12137612">
            <a:off x="-278054" y="3083775"/>
            <a:ext cx="877501" cy="817575"/>
          </a:xfrm>
          <a:prstGeom prst="chor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半闭框 7"/>
          <p:cNvSpPr/>
          <p:nvPr/>
        </p:nvSpPr>
        <p:spPr>
          <a:xfrm rot="8325694">
            <a:off x="11620260" y="3351844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半闭框 8"/>
          <p:cNvSpPr/>
          <p:nvPr/>
        </p:nvSpPr>
        <p:spPr>
          <a:xfrm rot="18707137">
            <a:off x="89153" y="3264218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10800000">
            <a:off x="721726" y="0"/>
            <a:ext cx="3396342" cy="2208810"/>
          </a:xfrm>
          <a:prstGeom prst="triangl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15778" y="223861"/>
            <a:ext cx="11079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</a:rPr>
              <a:t>2	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1125034" y="2306017"/>
            <a:ext cx="2683823" cy="2588821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663015" y="320881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017406" y="1829880"/>
            <a:ext cx="666166" cy="512496"/>
          </a:xfrm>
          <a:prstGeom prst="line">
            <a:avLst/>
          </a:prstGeom>
          <a:ln w="603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251366" y="2498271"/>
            <a:ext cx="630760" cy="565472"/>
          </a:xfrm>
          <a:prstGeom prst="line">
            <a:avLst/>
          </a:prstGeom>
          <a:ln w="603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019678" y="3809007"/>
            <a:ext cx="633965" cy="242182"/>
          </a:xfrm>
          <a:prstGeom prst="line">
            <a:avLst/>
          </a:prstGeom>
          <a:ln w="603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612619" y="660531"/>
            <a:ext cx="1474496" cy="1397363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相似重复记录检测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895494" y="1671148"/>
            <a:ext cx="1474496" cy="1397363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完整性检测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69023" y="1426624"/>
            <a:ext cx="5177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133141" y="945593"/>
            <a:ext cx="517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MPI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484967" y="2181211"/>
            <a:ext cx="517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表单上传率，业务约束率，业务指标核对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0616" y="6367848"/>
            <a:ext cx="1847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3472922" y="4544239"/>
            <a:ext cx="620640" cy="447805"/>
          </a:xfrm>
          <a:prstGeom prst="line">
            <a:avLst/>
          </a:prstGeom>
          <a:ln w="603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144878" y="4431252"/>
            <a:ext cx="1474496" cy="1397363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准确性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621935" y="4930934"/>
            <a:ext cx="517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字典核查，非空核查，关联性，合法率，匹配率，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620250" y="9222"/>
            <a:ext cx="2826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清洗框架</a:t>
            </a:r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zh-CN" altLang="en-US" sz="3200" dirty="0"/>
          </a:p>
        </p:txBody>
      </p:sp>
      <p:sp>
        <p:nvSpPr>
          <p:cNvPr id="27" name="椭圆 26"/>
          <p:cNvSpPr/>
          <p:nvPr/>
        </p:nvSpPr>
        <p:spPr>
          <a:xfrm>
            <a:off x="4865797" y="3139355"/>
            <a:ext cx="1474496" cy="1397363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稳定性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59785" y="3694335"/>
            <a:ext cx="517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</a:t>
            </a:r>
            <a:r>
              <a:rPr lang="zh-CN" altLang="en-US" dirty="0" smtClean="0"/>
              <a:t>传连续性，上传表范围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2708248" y="4768141"/>
            <a:ext cx="739016" cy="1141284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及时性</a:t>
            </a:r>
          </a:p>
        </p:txBody>
      </p:sp>
    </p:spTree>
    <p:extLst>
      <p:ext uri="{BB962C8B-B14F-4D97-AF65-F5344CB8AC3E}">
        <p14:creationId xmlns:p14="http://schemas.microsoft.com/office/powerpoint/2010/main" val="28426512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弦形 5"/>
          <p:cNvSpPr/>
          <p:nvPr/>
        </p:nvSpPr>
        <p:spPr>
          <a:xfrm rot="1400506">
            <a:off x="11611541" y="3191641"/>
            <a:ext cx="877501" cy="817575"/>
          </a:xfrm>
          <a:prstGeom prst="chor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弦形 6"/>
          <p:cNvSpPr/>
          <p:nvPr/>
        </p:nvSpPr>
        <p:spPr>
          <a:xfrm rot="12137612">
            <a:off x="-278054" y="3083775"/>
            <a:ext cx="877501" cy="817575"/>
          </a:xfrm>
          <a:prstGeom prst="chor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半闭框 7"/>
          <p:cNvSpPr/>
          <p:nvPr/>
        </p:nvSpPr>
        <p:spPr>
          <a:xfrm rot="8325694">
            <a:off x="11620260" y="3351844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半闭框 8"/>
          <p:cNvSpPr/>
          <p:nvPr/>
        </p:nvSpPr>
        <p:spPr>
          <a:xfrm rot="18707137">
            <a:off x="89153" y="3264218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10800000">
            <a:off x="721726" y="0"/>
            <a:ext cx="3396342" cy="2208810"/>
          </a:xfrm>
          <a:prstGeom prst="triangl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15778" y="22386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</a:rPr>
              <a:t>3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57281" y="3244334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年工作展望</a:t>
            </a:r>
          </a:p>
        </p:txBody>
      </p:sp>
      <p:sp>
        <p:nvSpPr>
          <p:cNvPr id="2" name="右箭头 1"/>
          <p:cNvSpPr/>
          <p:nvPr/>
        </p:nvSpPr>
        <p:spPr>
          <a:xfrm>
            <a:off x="855089" y="1658789"/>
            <a:ext cx="10677897" cy="4300435"/>
          </a:xfrm>
          <a:prstGeom prst="rightArrow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67358" y="2890610"/>
            <a:ext cx="1932945" cy="1895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数据质量问题定位</a:t>
            </a:r>
          </a:p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009600" y="2866899"/>
            <a:ext cx="1932945" cy="1895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数据追踪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81275" y="2890610"/>
            <a:ext cx="1932945" cy="1895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61525" y="2858296"/>
            <a:ext cx="1932945" cy="1895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专题分析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0616" y="6367848"/>
            <a:ext cx="1847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917872" y="4793841"/>
            <a:ext cx="2169" cy="926392"/>
          </a:xfrm>
          <a:prstGeom prst="straightConnector1">
            <a:avLst/>
          </a:prstGeom>
          <a:ln w="444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5332312" y="5700728"/>
            <a:ext cx="1171120" cy="1103144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定义排错路径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990328" y="4692953"/>
            <a:ext cx="2169" cy="926392"/>
          </a:xfrm>
          <a:prstGeom prst="straightConnector1">
            <a:avLst/>
          </a:prstGeom>
          <a:ln w="444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7404768" y="5599840"/>
            <a:ext cx="1171120" cy="1103144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路径追踪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1937392" y="4866700"/>
            <a:ext cx="2873" cy="695310"/>
          </a:xfrm>
          <a:prstGeom prst="straightConnector1">
            <a:avLst/>
          </a:prstGeom>
          <a:ln w="444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1078223" y="5512914"/>
            <a:ext cx="1798115" cy="1405603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评估分析评估报告质量评估机构评估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006242" y="4845150"/>
            <a:ext cx="2169" cy="926392"/>
          </a:xfrm>
          <a:prstGeom prst="straightConnector1">
            <a:avLst/>
          </a:prstGeom>
          <a:ln w="444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3199758" y="5752037"/>
            <a:ext cx="1587052" cy="1103144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对码情况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关联情况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476801" y="808636"/>
            <a:ext cx="2826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清洗框架</a:t>
            </a:r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399860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弦形 5"/>
          <p:cNvSpPr/>
          <p:nvPr/>
        </p:nvSpPr>
        <p:spPr>
          <a:xfrm rot="1400506">
            <a:off x="11611541" y="3191641"/>
            <a:ext cx="877501" cy="817575"/>
          </a:xfrm>
          <a:prstGeom prst="chor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弦形 6"/>
          <p:cNvSpPr/>
          <p:nvPr/>
        </p:nvSpPr>
        <p:spPr>
          <a:xfrm rot="12137612">
            <a:off x="-278054" y="3083775"/>
            <a:ext cx="877501" cy="817575"/>
          </a:xfrm>
          <a:prstGeom prst="chor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半闭框 7"/>
          <p:cNvSpPr/>
          <p:nvPr/>
        </p:nvSpPr>
        <p:spPr>
          <a:xfrm rot="8325694">
            <a:off x="11620260" y="3351844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半闭框 8"/>
          <p:cNvSpPr/>
          <p:nvPr/>
        </p:nvSpPr>
        <p:spPr>
          <a:xfrm rot="18707137">
            <a:off x="89153" y="3264218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10800000">
            <a:off x="721726" y="0"/>
            <a:ext cx="3396342" cy="2208810"/>
          </a:xfrm>
          <a:prstGeom prst="triangl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15778" y="22386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</a:rPr>
              <a:t>4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76801" y="808636"/>
            <a:ext cx="348685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清洗框架</a:t>
            </a:r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修正</a:t>
            </a:r>
            <a:endParaRPr lang="en-US" altLang="zh-CN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57281" y="3244334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年工作展望</a:t>
            </a:r>
          </a:p>
        </p:txBody>
      </p:sp>
      <p:sp>
        <p:nvSpPr>
          <p:cNvPr id="11" name="等腰三角形 10"/>
          <p:cNvSpPr/>
          <p:nvPr/>
        </p:nvSpPr>
        <p:spPr>
          <a:xfrm>
            <a:off x="484217" y="2208811"/>
            <a:ext cx="3862152" cy="4251366"/>
          </a:xfrm>
          <a:prstGeom prst="triangle">
            <a:avLst/>
          </a:prstGeom>
          <a:solidFill>
            <a:srgbClr val="2F5597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梯形 11"/>
          <p:cNvSpPr/>
          <p:nvPr/>
        </p:nvSpPr>
        <p:spPr>
          <a:xfrm>
            <a:off x="647675" y="3895161"/>
            <a:ext cx="3590950" cy="1503099"/>
          </a:xfrm>
          <a:custGeom>
            <a:avLst/>
            <a:gdLst>
              <a:gd name="connsiteX0" fmla="*/ 0 w 2410692"/>
              <a:gd name="connsiteY0" fmla="*/ 1294786 h 1294786"/>
              <a:gd name="connsiteX1" fmla="*/ 323697 w 2410692"/>
              <a:gd name="connsiteY1" fmla="*/ 0 h 1294786"/>
              <a:gd name="connsiteX2" fmla="*/ 2086996 w 2410692"/>
              <a:gd name="connsiteY2" fmla="*/ 0 h 1294786"/>
              <a:gd name="connsiteX3" fmla="*/ 2410692 w 2410692"/>
              <a:gd name="connsiteY3" fmla="*/ 1294786 h 1294786"/>
              <a:gd name="connsiteX4" fmla="*/ 0 w 2410692"/>
              <a:gd name="connsiteY4" fmla="*/ 1294786 h 1294786"/>
              <a:gd name="connsiteX0" fmla="*/ 0 w 2755076"/>
              <a:gd name="connsiteY0" fmla="*/ 1294786 h 1472916"/>
              <a:gd name="connsiteX1" fmla="*/ 323697 w 2755076"/>
              <a:gd name="connsiteY1" fmla="*/ 0 h 1472916"/>
              <a:gd name="connsiteX2" fmla="*/ 2086996 w 2755076"/>
              <a:gd name="connsiteY2" fmla="*/ 0 h 1472916"/>
              <a:gd name="connsiteX3" fmla="*/ 2755076 w 2755076"/>
              <a:gd name="connsiteY3" fmla="*/ 1472916 h 1472916"/>
              <a:gd name="connsiteX4" fmla="*/ 0 w 2755076"/>
              <a:gd name="connsiteY4" fmla="*/ 1294786 h 1472916"/>
              <a:gd name="connsiteX0" fmla="*/ 0 w 3075710"/>
              <a:gd name="connsiteY0" fmla="*/ 1461041 h 1472916"/>
              <a:gd name="connsiteX1" fmla="*/ 644331 w 3075710"/>
              <a:gd name="connsiteY1" fmla="*/ 0 h 1472916"/>
              <a:gd name="connsiteX2" fmla="*/ 2407630 w 3075710"/>
              <a:gd name="connsiteY2" fmla="*/ 0 h 1472916"/>
              <a:gd name="connsiteX3" fmla="*/ 3075710 w 3075710"/>
              <a:gd name="connsiteY3" fmla="*/ 1472916 h 1472916"/>
              <a:gd name="connsiteX4" fmla="*/ 0 w 3075710"/>
              <a:gd name="connsiteY4" fmla="*/ 1461041 h 1472916"/>
              <a:gd name="connsiteX0" fmla="*/ 0 w 3123395"/>
              <a:gd name="connsiteY0" fmla="*/ 1508719 h 1508719"/>
              <a:gd name="connsiteX1" fmla="*/ 692016 w 3123395"/>
              <a:gd name="connsiteY1" fmla="*/ 0 h 1508719"/>
              <a:gd name="connsiteX2" fmla="*/ 2455315 w 3123395"/>
              <a:gd name="connsiteY2" fmla="*/ 0 h 1508719"/>
              <a:gd name="connsiteX3" fmla="*/ 3123395 w 3123395"/>
              <a:gd name="connsiteY3" fmla="*/ 1472916 h 1508719"/>
              <a:gd name="connsiteX4" fmla="*/ 0 w 3123395"/>
              <a:gd name="connsiteY4" fmla="*/ 1508719 h 1508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3395" h="1508719">
                <a:moveTo>
                  <a:pt x="0" y="1508719"/>
                </a:moveTo>
                <a:lnTo>
                  <a:pt x="692016" y="0"/>
                </a:lnTo>
                <a:lnTo>
                  <a:pt x="2455315" y="0"/>
                </a:lnTo>
                <a:lnTo>
                  <a:pt x="3123395" y="1472916"/>
                </a:lnTo>
                <a:lnTo>
                  <a:pt x="0" y="15087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3135086" y="3823911"/>
            <a:ext cx="795647" cy="1769369"/>
          </a:xfrm>
          <a:prstGeom prst="line">
            <a:avLst/>
          </a:prstGeom>
          <a:ln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21725" y="3716977"/>
            <a:ext cx="1000197" cy="2208810"/>
          </a:xfrm>
          <a:prstGeom prst="line">
            <a:avLst/>
          </a:prstGeom>
          <a:ln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301340" y="3161940"/>
            <a:ext cx="5271160" cy="0"/>
          </a:xfrm>
          <a:prstGeom prst="straightConnector1">
            <a:avLst/>
          </a:prstGeom>
          <a:ln w="444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3942608" y="4512907"/>
            <a:ext cx="5135678" cy="24591"/>
          </a:xfrm>
          <a:prstGeom prst="straightConnector1">
            <a:avLst/>
          </a:prstGeom>
          <a:ln w="444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579916" y="5925787"/>
            <a:ext cx="5237184" cy="0"/>
          </a:xfrm>
          <a:prstGeom prst="straightConnector1">
            <a:avLst/>
          </a:prstGeom>
          <a:ln w="444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9078286" y="2610368"/>
            <a:ext cx="1171120" cy="1103144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9500582" y="3919196"/>
            <a:ext cx="1171120" cy="1103144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标记删除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086142" y="5310120"/>
            <a:ext cx="1171120" cy="1103144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mpi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4077" y="563764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合并，过滤，修正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41880" y="3183998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问题数据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</a:p>
          <a:p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488733" y="4144690"/>
            <a:ext cx="198002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800" b="1" dirty="0" smtClean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可用数据</a:t>
            </a:r>
            <a:endParaRPr lang="en-US" altLang="zh-CN" sz="2800" b="1" dirty="0" smtClean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  <a:p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90616" y="6434960"/>
            <a:ext cx="1847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9115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弦形 5"/>
          <p:cNvSpPr/>
          <p:nvPr/>
        </p:nvSpPr>
        <p:spPr>
          <a:xfrm rot="1400506">
            <a:off x="11611541" y="3191641"/>
            <a:ext cx="877501" cy="817575"/>
          </a:xfrm>
          <a:prstGeom prst="chor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弦形 6"/>
          <p:cNvSpPr/>
          <p:nvPr/>
        </p:nvSpPr>
        <p:spPr>
          <a:xfrm rot="12137612">
            <a:off x="-278054" y="3083775"/>
            <a:ext cx="877501" cy="817575"/>
          </a:xfrm>
          <a:prstGeom prst="chord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半闭框 7"/>
          <p:cNvSpPr/>
          <p:nvPr/>
        </p:nvSpPr>
        <p:spPr>
          <a:xfrm rot="8325694">
            <a:off x="11620260" y="3351844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半闭框 8"/>
          <p:cNvSpPr/>
          <p:nvPr/>
        </p:nvSpPr>
        <p:spPr>
          <a:xfrm rot="18707137">
            <a:off x="89153" y="3264218"/>
            <a:ext cx="472344" cy="442511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10800000">
            <a:off x="721726" y="0"/>
            <a:ext cx="3396342" cy="2208810"/>
          </a:xfrm>
          <a:prstGeom prst="triangl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15778" y="223861"/>
            <a:ext cx="11079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</a:rPr>
              <a:t>5	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1125034" y="2306017"/>
            <a:ext cx="2683823" cy="2588821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663015" y="3208813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  验证 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784985" y="3393479"/>
            <a:ext cx="1187330" cy="0"/>
          </a:xfrm>
          <a:prstGeom prst="line">
            <a:avLst/>
          </a:prstGeom>
          <a:ln w="603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5019820" y="2239554"/>
            <a:ext cx="3497862" cy="2307850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核对清洗任务，如果结果与任务目标不一致，则要进一步定位分析与纠正。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总结，录入到问题知识库中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69023" y="1426624"/>
            <a:ext cx="5177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0616" y="6367848"/>
            <a:ext cx="1847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620250" y="9222"/>
            <a:ext cx="2826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清洗框架</a:t>
            </a:r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167054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440383" y="1635225"/>
            <a:ext cx="1678581" cy="2304111"/>
            <a:chOff x="3452670" y="2288743"/>
            <a:chExt cx="1364365" cy="1729253"/>
          </a:xfrm>
        </p:grpSpPr>
        <p:sp>
          <p:nvSpPr>
            <p:cNvPr id="5" name="矩形 4"/>
            <p:cNvSpPr/>
            <p:nvPr/>
          </p:nvSpPr>
          <p:spPr>
            <a:xfrm>
              <a:off x="3520891" y="2288743"/>
              <a:ext cx="1296144" cy="1729253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  <p:sp>
          <p:nvSpPr>
            <p:cNvPr id="6" name="TextBox 7"/>
            <p:cNvSpPr txBox="1"/>
            <p:nvPr/>
          </p:nvSpPr>
          <p:spPr>
            <a:xfrm>
              <a:off x="3452670" y="3541072"/>
              <a:ext cx="1152128" cy="277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定位</a:t>
              </a:r>
              <a:r>
                <a:rPr lang="en-US" altLang="zh-CN" dirty="0" smtClean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endParaRPr lang="zh-CN" altLang="en-US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3568196" y="2595041"/>
              <a:ext cx="912335" cy="705244"/>
              <a:chOff x="2080986" y="2685311"/>
              <a:chExt cx="795564" cy="6149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080986" y="2685311"/>
                <a:ext cx="432048" cy="144016"/>
              </a:xfrm>
              <a:prstGeom prst="ellipse">
                <a:avLst/>
              </a:prstGeom>
              <a:solidFill>
                <a:srgbClr val="EFF9FF"/>
              </a:solidFill>
            </p:spPr>
            <p:txBody>
              <a:bodyPr wrap="non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 smtClean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10" name="TextBox 11"/>
              <p:cNvSpPr txBox="1"/>
              <p:nvPr/>
            </p:nvSpPr>
            <p:spPr>
              <a:xfrm>
                <a:off x="2270572" y="2715766"/>
                <a:ext cx="605978" cy="151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900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椭圆 101"/>
              <p:cNvSpPr/>
              <p:nvPr/>
            </p:nvSpPr>
            <p:spPr>
              <a:xfrm>
                <a:off x="2427708" y="2762467"/>
                <a:ext cx="432048" cy="537826"/>
              </a:xfrm>
              <a:custGeom>
                <a:avLst/>
                <a:gdLst/>
                <a:ahLst/>
                <a:cxnLst/>
                <a:rect l="l" t="t" r="r" b="b"/>
                <a:pathLst>
                  <a:path w="432048" h="537826">
                    <a:moveTo>
                      <a:pt x="0" y="0"/>
                    </a:moveTo>
                    <a:cubicBezTo>
                      <a:pt x="0" y="39769"/>
                      <a:pt x="96717" y="72008"/>
                      <a:pt x="216024" y="72008"/>
                    </a:cubicBezTo>
                    <a:cubicBezTo>
                      <a:pt x="335331" y="72008"/>
                      <a:pt x="432048" y="39769"/>
                      <a:pt x="432048" y="0"/>
                    </a:cubicBezTo>
                    <a:lnTo>
                      <a:pt x="432048" y="465818"/>
                    </a:lnTo>
                    <a:cubicBezTo>
                      <a:pt x="432048" y="505587"/>
                      <a:pt x="335331" y="537826"/>
                      <a:pt x="216024" y="537826"/>
                    </a:cubicBezTo>
                    <a:cubicBezTo>
                      <a:pt x="96717" y="537826"/>
                      <a:pt x="0" y="505587"/>
                      <a:pt x="0" y="465818"/>
                    </a:cubicBezTo>
                    <a:close/>
                  </a:path>
                </a:pathLst>
              </a:custGeom>
              <a:solidFill>
                <a:srgbClr val="EFF9FF"/>
              </a:solidFill>
            </p:spPr>
            <p:txBody>
              <a:bodyPr wrap="non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 smtClean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3414082" y="1635485"/>
            <a:ext cx="1787043" cy="2303852"/>
            <a:chOff x="2254686" y="2296363"/>
            <a:chExt cx="1152128" cy="1729253"/>
          </a:xfrm>
        </p:grpSpPr>
        <p:sp>
          <p:nvSpPr>
            <p:cNvPr id="39" name="矩形 38"/>
            <p:cNvSpPr/>
            <p:nvPr/>
          </p:nvSpPr>
          <p:spPr>
            <a:xfrm>
              <a:off x="2317592" y="2296363"/>
              <a:ext cx="1003204" cy="172925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  <p:sp>
          <p:nvSpPr>
            <p:cNvPr id="40" name="TextBox 41"/>
            <p:cNvSpPr txBox="1"/>
            <p:nvPr/>
          </p:nvSpPr>
          <p:spPr>
            <a:xfrm>
              <a:off x="2254686" y="3559444"/>
              <a:ext cx="1152128" cy="2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知识库不完善</a:t>
              </a:r>
              <a:endParaRPr lang="zh-CN" altLang="en-US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2374584" y="2665333"/>
              <a:ext cx="787323" cy="710400"/>
              <a:chOff x="3890964" y="2672953"/>
              <a:chExt cx="787323" cy="710400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890964" y="2676193"/>
                <a:ext cx="787323" cy="707160"/>
                <a:chOff x="2387269" y="2676193"/>
                <a:chExt cx="787323" cy="707160"/>
              </a:xfrm>
            </p:grpSpPr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2631056" y="3096408"/>
                  <a:ext cx="108012" cy="118834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>
                  <a:off x="2738135" y="3086273"/>
                  <a:ext cx="84811" cy="65075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/>
                <p:nvPr/>
              </p:nvCxnSpPr>
              <p:spPr>
                <a:xfrm rot="5400000" flipH="1" flipV="1">
                  <a:off x="2721007" y="3175841"/>
                  <a:ext cx="180974" cy="71436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/>
              </p:nvCxnSpPr>
              <p:spPr>
                <a:xfrm rot="5400000" flipH="1" flipV="1">
                  <a:off x="2797430" y="2962270"/>
                  <a:ext cx="214316" cy="142876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/>
                <p:nvPr/>
              </p:nvCxnSpPr>
              <p:spPr>
                <a:xfrm rot="16200000" flipV="1">
                  <a:off x="2414437" y="3002424"/>
                  <a:ext cx="95251" cy="85726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/>
                <p:cNvCxnSpPr/>
                <p:nvPr/>
              </p:nvCxnSpPr>
              <p:spPr>
                <a:xfrm rot="16200000" flipV="1">
                  <a:off x="2357178" y="2820916"/>
                  <a:ext cx="138115" cy="77934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 rot="10800000" flipV="1">
                  <a:off x="2973896" y="2802730"/>
                  <a:ext cx="142875" cy="119063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 rot="10800000" flipV="1">
                  <a:off x="2596172" y="2721769"/>
                  <a:ext cx="107803" cy="82204"/>
                </a:xfrm>
                <a:prstGeom prst="line">
                  <a:avLst/>
                </a:prstGeom>
                <a:ln w="19050">
                  <a:solidFill>
                    <a:srgbClr val="EFF9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矩形 43"/>
                <p:cNvSpPr/>
                <p:nvPr/>
              </p:nvSpPr>
              <p:spPr>
                <a:xfrm>
                  <a:off x="2579391" y="2676193"/>
                  <a:ext cx="595201" cy="707160"/>
                </a:xfrm>
                <a:prstGeom prst="rect">
                  <a:avLst/>
                </a:prstGeom>
                <a:solidFill>
                  <a:srgbClr val="EFF9FF"/>
                </a:solidFill>
                <a:ln>
                  <a:noFill/>
                </a:ln>
              </p:spPr>
              <p:txBody>
                <a:bodyPr wrap="square" lIns="91440" tIns="45720" rIns="91440" bIns="45720" rtlCol="0" anchor="ctr">
                  <a:spAutoFit/>
                </a:bodyPr>
                <a:lstStyle/>
                <a:p>
                  <a:pPr algn="ctr"/>
                  <a:endParaRPr lang="zh-CN" altLang="en-US" sz="5400" b="1" cap="none" spc="0" dirty="0" smtClean="0">
                    <a:ln w="12700">
                      <a:noFill/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endParaRPr>
                </a:p>
              </p:txBody>
            </p:sp>
          </p:grpSp>
          <p:sp>
            <p:nvSpPr>
              <p:cNvPr id="43" name="等腰三角形 42"/>
              <p:cNvSpPr/>
              <p:nvPr/>
            </p:nvSpPr>
            <p:spPr>
              <a:xfrm rot="3049430">
                <a:off x="4160044" y="2693193"/>
                <a:ext cx="100012" cy="59531"/>
              </a:xfrm>
              <a:prstGeom prst="triangle">
                <a:avLst/>
              </a:prstGeom>
              <a:solidFill>
                <a:srgbClr val="EFF9FF"/>
              </a:solidFill>
              <a:ln>
                <a:noFill/>
              </a:ln>
            </p:spPr>
            <p:txBody>
              <a:bodyPr wrap="non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 smtClean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</p:grpSp>
      </p:grpSp>
      <p:sp>
        <p:nvSpPr>
          <p:cNvPr id="53" name="矩形 52"/>
          <p:cNvSpPr/>
          <p:nvPr/>
        </p:nvSpPr>
        <p:spPr>
          <a:xfrm>
            <a:off x="2397826" y="189725"/>
            <a:ext cx="6264510" cy="9233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zh-CN" altLang="en-US" sz="5400" b="1" dirty="0" smtClean="0">
                <a:ln w="12700">
                  <a:noFill/>
                  <a:prstDash val="solid"/>
                </a:ln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薄弱环节</a:t>
            </a:r>
            <a:endParaRPr lang="zh-CN" altLang="en-US" sz="5400" b="1" cap="none" spc="0" dirty="0" smtClean="0">
              <a:ln w="12700">
                <a:noFill/>
                <a:prstDash val="solid"/>
              </a:ln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弦形 53"/>
          <p:cNvSpPr/>
          <p:nvPr/>
        </p:nvSpPr>
        <p:spPr>
          <a:xfrm rot="1400506">
            <a:off x="11611541" y="2111545"/>
            <a:ext cx="877501" cy="817575"/>
          </a:xfrm>
          <a:prstGeom prst="chord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弦形 54"/>
          <p:cNvSpPr/>
          <p:nvPr/>
        </p:nvSpPr>
        <p:spPr>
          <a:xfrm rot="12137612">
            <a:off x="-278054" y="2003679"/>
            <a:ext cx="877501" cy="817575"/>
          </a:xfrm>
          <a:prstGeom prst="chord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半闭框 55"/>
          <p:cNvSpPr/>
          <p:nvPr/>
        </p:nvSpPr>
        <p:spPr>
          <a:xfrm rot="8325694">
            <a:off x="11620260" y="2271748"/>
            <a:ext cx="472344" cy="442511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半闭框 57"/>
          <p:cNvSpPr/>
          <p:nvPr/>
        </p:nvSpPr>
        <p:spPr>
          <a:xfrm rot="18707137">
            <a:off x="89153" y="2184122"/>
            <a:ext cx="472344" cy="442511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0616" y="5287752"/>
            <a:ext cx="1847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grpSp>
        <p:nvGrpSpPr>
          <p:cNvPr id="59" name="组合 58"/>
          <p:cNvGrpSpPr/>
          <p:nvPr/>
        </p:nvGrpSpPr>
        <p:grpSpPr>
          <a:xfrm>
            <a:off x="1092894" y="1625458"/>
            <a:ext cx="1668654" cy="2366658"/>
            <a:chOff x="3124220" y="2288743"/>
            <a:chExt cx="1356290" cy="1776195"/>
          </a:xfrm>
        </p:grpSpPr>
        <p:sp>
          <p:nvSpPr>
            <p:cNvPr id="60" name="矩形 59"/>
            <p:cNvSpPr/>
            <p:nvPr/>
          </p:nvSpPr>
          <p:spPr>
            <a:xfrm>
              <a:off x="3124220" y="2288743"/>
              <a:ext cx="1296144" cy="172925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  <p:sp>
          <p:nvSpPr>
            <p:cNvPr id="61" name="TextBox 7"/>
            <p:cNvSpPr txBox="1"/>
            <p:nvPr/>
          </p:nvSpPr>
          <p:spPr>
            <a:xfrm>
              <a:off x="3203848" y="3579862"/>
              <a:ext cx="1152128" cy="485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dirty="0" smtClean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过程截断</a:t>
              </a:r>
              <a:r>
                <a:rPr lang="en-US" altLang="zh-CN" dirty="0" smtClean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endParaRPr lang="zh-CN" altLang="en-US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3564946" y="2629966"/>
              <a:ext cx="915564" cy="670319"/>
              <a:chOff x="2078167" y="2715766"/>
              <a:chExt cx="798383" cy="584527"/>
            </a:xfrm>
          </p:grpSpPr>
          <p:sp>
            <p:nvSpPr>
              <p:cNvPr id="65" name="TextBox 11"/>
              <p:cNvSpPr txBox="1"/>
              <p:nvPr/>
            </p:nvSpPr>
            <p:spPr>
              <a:xfrm>
                <a:off x="2270572" y="2715766"/>
                <a:ext cx="605978" cy="151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900" dirty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4" name="椭圆 101"/>
              <p:cNvSpPr/>
              <p:nvPr/>
            </p:nvSpPr>
            <p:spPr>
              <a:xfrm>
                <a:off x="2078167" y="2762467"/>
                <a:ext cx="432048" cy="537826"/>
              </a:xfrm>
              <a:custGeom>
                <a:avLst/>
                <a:gdLst/>
                <a:ahLst/>
                <a:cxnLst/>
                <a:rect l="l" t="t" r="r" b="b"/>
                <a:pathLst>
                  <a:path w="432048" h="537826">
                    <a:moveTo>
                      <a:pt x="0" y="0"/>
                    </a:moveTo>
                    <a:cubicBezTo>
                      <a:pt x="0" y="39769"/>
                      <a:pt x="96717" y="72008"/>
                      <a:pt x="216024" y="72008"/>
                    </a:cubicBezTo>
                    <a:cubicBezTo>
                      <a:pt x="335331" y="72008"/>
                      <a:pt x="432048" y="39769"/>
                      <a:pt x="432048" y="0"/>
                    </a:cubicBezTo>
                    <a:lnTo>
                      <a:pt x="432048" y="465818"/>
                    </a:lnTo>
                    <a:cubicBezTo>
                      <a:pt x="432048" y="505587"/>
                      <a:pt x="335331" y="537826"/>
                      <a:pt x="216024" y="537826"/>
                    </a:cubicBezTo>
                    <a:cubicBezTo>
                      <a:pt x="96717" y="537826"/>
                      <a:pt x="0" y="505587"/>
                      <a:pt x="0" y="465818"/>
                    </a:cubicBezTo>
                    <a:close/>
                  </a:path>
                </a:pathLst>
              </a:custGeom>
              <a:solidFill>
                <a:srgbClr val="EFF9FF"/>
              </a:solidFill>
            </p:spPr>
            <p:txBody>
              <a:bodyPr wrap="non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 smtClean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</p:grpSp>
      </p:grpSp>
      <p:sp>
        <p:nvSpPr>
          <p:cNvPr id="63" name="TextBox 7"/>
          <p:cNvSpPr txBox="1"/>
          <p:nvPr/>
        </p:nvSpPr>
        <p:spPr>
          <a:xfrm>
            <a:off x="1087145" y="4203929"/>
            <a:ext cx="1589772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 ETL</a:t>
            </a:r>
            <a:r>
              <a:rPr lang="zh-CN" altLang="en-US" dirty="0" smtClean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工具无法监测</a:t>
            </a:r>
            <a:r>
              <a:rPr lang="en-US" altLang="zh-CN" dirty="0" smtClean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dirty="0"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箭头连接符 2"/>
          <p:cNvCxnSpPr>
            <a:endCxn id="63" idx="0"/>
          </p:cNvCxnSpPr>
          <p:nvPr/>
        </p:nvCxnSpPr>
        <p:spPr>
          <a:xfrm>
            <a:off x="1879589" y="3929569"/>
            <a:ext cx="2442" cy="274360"/>
          </a:xfrm>
          <a:prstGeom prst="straightConnector1">
            <a:avLst/>
          </a:prstGeom>
          <a:ln w="2857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7"/>
          <p:cNvSpPr txBox="1"/>
          <p:nvPr/>
        </p:nvSpPr>
        <p:spPr>
          <a:xfrm>
            <a:off x="3227494" y="4202904"/>
            <a:ext cx="2398284" cy="258532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缺乏</a:t>
            </a:r>
            <a:r>
              <a:rPr lang="zh-CN" altLang="en-US" dirty="0" smtClean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行为关系知识库</a:t>
            </a:r>
            <a:endParaRPr lang="en-US" altLang="zh-CN" dirty="0" smtClean="0"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缺乏问题反馈知识库</a:t>
            </a:r>
            <a:endParaRPr lang="en-US" altLang="zh-CN" dirty="0" smtClean="0"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缺乏错误</a:t>
            </a:r>
            <a:r>
              <a:rPr lang="zh-CN" altLang="en-US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dirty="0" smtClean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对照库</a:t>
            </a:r>
            <a:endParaRPr lang="en-US" altLang="zh-CN" dirty="0" smtClean="0"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缺乏数据关系和数据间关系知识库</a:t>
            </a:r>
            <a:endParaRPr lang="en-US" altLang="zh-CN" dirty="0" smtClean="0"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4343381" y="3928544"/>
            <a:ext cx="2442" cy="274360"/>
          </a:xfrm>
          <a:prstGeom prst="straightConnector1">
            <a:avLst/>
          </a:prstGeom>
          <a:ln w="2857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7"/>
          <p:cNvSpPr txBox="1"/>
          <p:nvPr/>
        </p:nvSpPr>
        <p:spPr>
          <a:xfrm>
            <a:off x="6050751" y="4215178"/>
            <a:ext cx="2798865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无完善数据追踪机制。。</a:t>
            </a:r>
            <a:endParaRPr lang="zh-CN" altLang="en-US" dirty="0"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7308171" y="3947382"/>
            <a:ext cx="2442" cy="274360"/>
          </a:xfrm>
          <a:prstGeom prst="straightConnector1">
            <a:avLst/>
          </a:prstGeom>
          <a:ln w="2857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>
            <a:off x="8843154" y="1618453"/>
            <a:ext cx="1787043" cy="2303852"/>
            <a:chOff x="2254686" y="2296363"/>
            <a:chExt cx="1152128" cy="1729253"/>
          </a:xfrm>
        </p:grpSpPr>
        <p:sp>
          <p:nvSpPr>
            <p:cNvPr id="71" name="矩形 70"/>
            <p:cNvSpPr/>
            <p:nvPr/>
          </p:nvSpPr>
          <p:spPr>
            <a:xfrm>
              <a:off x="2317592" y="2296363"/>
              <a:ext cx="1003204" cy="172925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  <p:sp>
          <p:nvSpPr>
            <p:cNvPr id="72" name="TextBox 41"/>
            <p:cNvSpPr txBox="1"/>
            <p:nvPr/>
          </p:nvSpPr>
          <p:spPr>
            <a:xfrm>
              <a:off x="2254686" y="3559444"/>
              <a:ext cx="1152128" cy="2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EFF9FF"/>
                  </a:solidFill>
                  <a:latin typeface="微软雅黑" pitchFamily="34" charset="-122"/>
                  <a:ea typeface="微软雅黑" pitchFamily="34" charset="-122"/>
                </a:rPr>
                <a:t>绩效框架</a:t>
              </a:r>
              <a:endParaRPr lang="zh-CN" altLang="en-US" dirty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2374584" y="2665333"/>
              <a:ext cx="787323" cy="710400"/>
              <a:chOff x="3890964" y="2672953"/>
              <a:chExt cx="787323" cy="710400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3890964" y="2676193"/>
                <a:ext cx="787323" cy="707160"/>
                <a:chOff x="2387269" y="2676193"/>
                <a:chExt cx="787323" cy="707160"/>
              </a:xfrm>
            </p:grpSpPr>
            <p:cxnSp>
              <p:nvCxnSpPr>
                <p:cNvPr id="76" name="直接连接符 75"/>
                <p:cNvCxnSpPr/>
                <p:nvPr/>
              </p:nvCxnSpPr>
              <p:spPr>
                <a:xfrm flipV="1">
                  <a:off x="2631056" y="3096408"/>
                  <a:ext cx="108012" cy="118834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/>
              </p:nvCxnSpPr>
              <p:spPr>
                <a:xfrm>
                  <a:off x="2738135" y="3086273"/>
                  <a:ext cx="84811" cy="65075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 rot="5400000" flipH="1" flipV="1">
                  <a:off x="2721007" y="3175841"/>
                  <a:ext cx="180974" cy="71436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 rot="5400000" flipH="1" flipV="1">
                  <a:off x="2797430" y="2962270"/>
                  <a:ext cx="214316" cy="142876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 rot="16200000" flipV="1">
                  <a:off x="2414437" y="3002424"/>
                  <a:ext cx="95251" cy="85726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/>
              </p:nvCxnSpPr>
              <p:spPr>
                <a:xfrm rot="16200000" flipV="1">
                  <a:off x="2357178" y="2820916"/>
                  <a:ext cx="138115" cy="77934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/>
              </p:nvCxnSpPr>
              <p:spPr>
                <a:xfrm rot="10800000" flipV="1">
                  <a:off x="2973896" y="2802730"/>
                  <a:ext cx="142875" cy="119063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/>
                <p:nvPr/>
              </p:nvCxnSpPr>
              <p:spPr>
                <a:xfrm rot="10800000" flipV="1">
                  <a:off x="2596172" y="2721769"/>
                  <a:ext cx="107803" cy="82204"/>
                </a:xfrm>
                <a:prstGeom prst="line">
                  <a:avLst/>
                </a:prstGeom>
                <a:ln w="19050">
                  <a:solidFill>
                    <a:srgbClr val="EFF9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矩形 83"/>
                <p:cNvSpPr/>
                <p:nvPr/>
              </p:nvSpPr>
              <p:spPr>
                <a:xfrm>
                  <a:off x="2579391" y="2676193"/>
                  <a:ext cx="595201" cy="7071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40" tIns="45720" rIns="91440" bIns="45720" rtlCol="0" anchor="ctr">
                  <a:spAutoFit/>
                </a:bodyPr>
                <a:lstStyle/>
                <a:p>
                  <a:pPr algn="ctr"/>
                  <a:endParaRPr lang="zh-CN" altLang="en-US" sz="5400" b="1" cap="none" spc="0" dirty="0" smtClean="0">
                    <a:ln w="12700">
                      <a:noFill/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endParaRPr>
                </a:p>
              </p:txBody>
            </p:sp>
          </p:grpSp>
          <p:sp>
            <p:nvSpPr>
              <p:cNvPr id="75" name="等腰三角形 74"/>
              <p:cNvSpPr/>
              <p:nvPr/>
            </p:nvSpPr>
            <p:spPr>
              <a:xfrm rot="3049430">
                <a:off x="4160044" y="2693193"/>
                <a:ext cx="100012" cy="59531"/>
              </a:xfrm>
              <a:prstGeom prst="triangle">
                <a:avLst/>
              </a:prstGeom>
              <a:solidFill>
                <a:srgbClr val="EFF9FF"/>
              </a:solidFill>
              <a:ln>
                <a:noFill/>
              </a:ln>
            </p:spPr>
            <p:txBody>
              <a:bodyPr wrap="none" lIns="91440" tIns="45720" rIns="91440" bIns="45720" rtlCol="0" anchor="ctr">
                <a:spAutoFit/>
              </a:bodyPr>
              <a:lstStyle/>
              <a:p>
                <a:pPr algn="ctr"/>
                <a:endParaRPr lang="zh-CN" altLang="en-US" sz="5400" b="1" cap="none" spc="0" dirty="0" smtClean="0">
                  <a:ln w="12700">
                    <a:noFill/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</p:grpSp>
      </p:grpSp>
      <p:cxnSp>
        <p:nvCxnSpPr>
          <p:cNvPr id="85" name="直接箭头连接符 84"/>
          <p:cNvCxnSpPr/>
          <p:nvPr/>
        </p:nvCxnSpPr>
        <p:spPr>
          <a:xfrm>
            <a:off x="9821097" y="3908388"/>
            <a:ext cx="2442" cy="274360"/>
          </a:xfrm>
          <a:prstGeom prst="straightConnector1">
            <a:avLst/>
          </a:prstGeom>
          <a:ln w="2857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7"/>
          <p:cNvSpPr txBox="1"/>
          <p:nvPr/>
        </p:nvSpPr>
        <p:spPr>
          <a:xfrm>
            <a:off x="8993838" y="4203929"/>
            <a:ext cx="1589772" cy="9233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无可自定义配置的评分绩效框架</a:t>
            </a:r>
            <a:r>
              <a:rPr lang="en-US" altLang="zh-CN" dirty="0" smtClean="0">
                <a:solidFill>
                  <a:srgbClr val="EFF9FF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dirty="0">
              <a:solidFill>
                <a:srgbClr val="EFF9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89033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5878</TotalTime>
  <Words>343</Words>
  <Application>Microsoft Office PowerPoint</Application>
  <PresentationFormat>自定义</PresentationFormat>
  <Paragraphs>92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server</cp:lastModifiedBy>
  <cp:revision>185</cp:revision>
  <dcterms:created xsi:type="dcterms:W3CDTF">2014-12-17T08:05:58Z</dcterms:created>
  <dcterms:modified xsi:type="dcterms:W3CDTF">2015-04-24T02:54:11Z</dcterms:modified>
</cp:coreProperties>
</file>