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3" r:id="rId15"/>
    <p:sldId id="270" r:id="rId16"/>
    <p:sldId id="271" r:id="rId1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5BE6F-F34E-3750-EF02-D4BCB2B0A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99975F-A83B-B7CA-4D42-5FE7ADE37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EF4E1B-8061-12A6-1110-A3EFD4C5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61B7-6256-4D5E-A1C7-42C4D39E98B4}" type="datetimeFigureOut">
              <a:rPr lang="es-CL" smtClean="0"/>
              <a:t>30-06-2024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F1D992-14F0-1328-3949-DE27872A7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9D9AC4-31F5-5322-7522-81438D1D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7B9C-3292-479D-BCF1-6339EC1194C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556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153AD-6C6E-BEE7-E8A5-C066CC81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384873-C7D5-E320-18DB-5ACD828CD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0BE75C-9B4B-2609-6CDD-F17121AE3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61B7-6256-4D5E-A1C7-42C4D39E98B4}" type="datetimeFigureOut">
              <a:rPr lang="es-CL" smtClean="0"/>
              <a:t>30-06-2024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73875C-961B-ED13-DB61-D6404B4E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F88017-3C28-5AAF-0E8A-45C24ED9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7B9C-3292-479D-BCF1-6339EC1194C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805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CE80E5-BF4E-A6BC-6382-EBE47A341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D94F0F-8010-BCFF-D94B-3A085CB02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6C8253-7354-A96F-D436-F5D05E66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61B7-6256-4D5E-A1C7-42C4D39E98B4}" type="datetimeFigureOut">
              <a:rPr lang="es-CL" smtClean="0"/>
              <a:t>30-06-2024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9B1CF8-67A4-2B46-D12C-E48BBACEF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3C1EF2-2817-C999-870D-966BC7CE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7B9C-3292-479D-BCF1-6339EC1194C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18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A97A1-2493-57CC-C8A7-2F72A316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7D83F9-33CB-5D57-02E2-BD5A850B3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4CD9B0-66EE-0CB8-9CCE-370178C6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61B7-6256-4D5E-A1C7-42C4D39E98B4}" type="datetimeFigureOut">
              <a:rPr lang="es-CL" smtClean="0"/>
              <a:t>30-06-2024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66EF5A-D0C5-85D6-02BA-DF673A0A2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D9A2EB-6913-A80B-9D12-E7250DD0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7B9C-3292-479D-BCF1-6339EC1194C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270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1438A-603B-2801-A628-535969DC2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6FCD5F-2FE6-B21C-728C-ED923BE9E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86CDE4-80EC-B372-F7AC-B0E83C3C9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61B7-6256-4D5E-A1C7-42C4D39E98B4}" type="datetimeFigureOut">
              <a:rPr lang="es-CL" smtClean="0"/>
              <a:t>30-06-2024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7E60A5-B471-B2F2-BAC6-19E86A42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35063E-1D10-1E8A-0680-57DEE148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7B9C-3292-479D-BCF1-6339EC1194C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9939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D74D2-B703-5AA5-E14A-2BD13E7B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9DD27F-A233-8273-9B37-427110FDA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80DECF-EC44-DEE5-BBA2-75BB02D16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302488-0E80-7AF1-8F08-892A746D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61B7-6256-4D5E-A1C7-42C4D39E98B4}" type="datetimeFigureOut">
              <a:rPr lang="es-CL" smtClean="0"/>
              <a:t>30-06-2024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C89343-595F-65A4-E72D-1B99CC3B7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D0A438-5796-F746-EAC0-8E0DD28CC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7B9C-3292-479D-BCF1-6339EC1194C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5903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ED579-6F65-E5CE-C6BA-F157DA0C4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7F3E6F-9693-652C-BA15-C69964BB4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E05B5B-238B-06A8-C06E-00313E2BB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C62AF8-614C-2210-5C2F-028030808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F2CD71-1E3F-CFD2-7855-1C425C441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E19887A-0584-E7E9-7CC6-795E122EA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61B7-6256-4D5E-A1C7-42C4D39E98B4}" type="datetimeFigureOut">
              <a:rPr lang="es-CL" smtClean="0"/>
              <a:t>30-06-2024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0CF53D0-5974-BA41-4EFB-8537B9CED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3A23B6-D5D4-47ED-C223-B885CC64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7B9C-3292-479D-BCF1-6339EC1194C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903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2472C-88ED-25D9-3364-C12AD15A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0F1B38F-E021-AF82-920B-54B4CFE4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61B7-6256-4D5E-A1C7-42C4D39E98B4}" type="datetimeFigureOut">
              <a:rPr lang="es-CL" smtClean="0"/>
              <a:t>30-06-2024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87ED6F-5EB5-8648-F31B-0C5655F1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2C295BF-6E56-716C-7D3E-3A500D06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7B9C-3292-479D-BCF1-6339EC1194C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551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D6E48DB-96DC-1710-41BF-D9624FF15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61B7-6256-4D5E-A1C7-42C4D39E98B4}" type="datetimeFigureOut">
              <a:rPr lang="es-CL" smtClean="0"/>
              <a:t>30-06-2024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9E3ACF3-B8DA-22A0-9861-B5C330024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7F793B-E5F7-DE64-93F8-C7BD2C24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7B9C-3292-479D-BCF1-6339EC1194C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615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E8EE8-B8D6-2C87-E03D-A40691B79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FA6083-EE1E-564A-C1C0-160993524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45E093-3DEA-2335-5A16-42D082053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7FC1F0-0579-35BA-23F1-159F8D61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61B7-6256-4D5E-A1C7-42C4D39E98B4}" type="datetimeFigureOut">
              <a:rPr lang="es-CL" smtClean="0"/>
              <a:t>30-06-2024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FE0549-0493-F0A4-B6D7-6950BFAE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936E13-F45B-84D8-198D-EF3FC476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7B9C-3292-479D-BCF1-6339EC1194C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930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EA932-FA90-84FC-EC0D-EC54EA348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DA23D51-DDE7-FDB8-697E-C235C1CA8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60E4D5-C3FD-3806-9917-195B9F7A3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73D4A0-4DFA-0146-5048-5C628998D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61B7-6256-4D5E-A1C7-42C4D39E98B4}" type="datetimeFigureOut">
              <a:rPr lang="es-CL" smtClean="0"/>
              <a:t>30-06-2024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E62A05-AB2D-08C8-6D3D-C8495FBE8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1C6B57-ABDF-891D-53C8-8667365D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7B9C-3292-479D-BCF1-6339EC1194C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080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BF269FE-0578-A626-D580-4B5CFE8EF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6061A1-E903-6762-271C-2857E5ADA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3AD767-FF1A-70B3-D5B1-563B7F061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AD61B7-6256-4D5E-A1C7-42C4D39E98B4}" type="datetimeFigureOut">
              <a:rPr lang="es-CL" smtClean="0"/>
              <a:t>30-06-2024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6ADCF4-BACB-8A40-E634-48B36E406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5E25B3-5198-47B6-1771-215405BDC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B97B9C-3292-479D-BCF1-6339EC1194C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7379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B659EC-C540-9740-8018-B047D0216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s-ES" sz="7200"/>
              <a:t>Fundamentos de Machine Learning</a:t>
            </a:r>
            <a:endParaRPr lang="es-CL" sz="72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880901-CA5A-F456-C648-0225EB38D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s-ES" sz="2800"/>
              <a:t>Integrantes: Maximiliano Aros</a:t>
            </a:r>
            <a:endParaRPr lang="es-CL" sz="28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054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5C9638-0363-E136-AF34-5ED901C3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s-ES" sz="5400"/>
              <a:t>Modelamiento</a:t>
            </a:r>
            <a:endParaRPr lang="es-CL" sz="5400"/>
          </a:p>
        </p:txBody>
      </p:sp>
      <p:sp>
        <p:nvSpPr>
          <p:cNvPr id="513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B4ABFE-299C-B07D-F6BD-6FFE063D1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Árbol de decisión </a:t>
            </a:r>
            <a:endParaRPr lang="es-CL" sz="2200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E2E7EB17-6EE8-4677-DC20-9AABFA223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9966" y="1760367"/>
            <a:ext cx="4391138" cy="333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3DD4725B-2703-7162-9FB6-29B6B93F2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896" y="3569568"/>
            <a:ext cx="7107510" cy="209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342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9AD1BB-697F-8817-13AA-5C3E54DA8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s-ES" sz="5400"/>
              <a:t>Modelamiento</a:t>
            </a:r>
            <a:endParaRPr lang="es-CL" sz="5400"/>
          </a:p>
        </p:txBody>
      </p:sp>
      <p:sp>
        <p:nvSpPr>
          <p:cNvPr id="615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97F0A2-84FD-D8CE-A462-F041D9161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/>
              <a:t>Bosque aleatorio </a:t>
            </a:r>
            <a:endParaRPr lang="es-CL" sz="220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8E5D1798-EC01-20E6-2FDD-0A711010A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75037" y="1883664"/>
            <a:ext cx="4487779" cy="341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1BD2A984-76CD-5FAC-FB4C-D86884EC3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183" y="3428999"/>
            <a:ext cx="7045853" cy="211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041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0C5636-97C5-B3D9-7940-918AB9C9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Evaluación del modelo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F390C8-4846-89EF-66F8-C9B530144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2419141"/>
            <a:ext cx="10909643" cy="5526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Evaluación modelo de regresión linear</a:t>
            </a:r>
          </a:p>
        </p:txBody>
      </p:sp>
      <p:sp>
        <p:nvSpPr>
          <p:cNvPr id="7177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6A1B2F3-3137-6BAF-5A03-58DBBA3DE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9265" y="3442131"/>
            <a:ext cx="11548872" cy="112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066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0C5636-97C5-B3D9-7940-918AB9C9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Evaluación del modelo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F390C8-4846-89EF-66F8-C9B530144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2419141"/>
            <a:ext cx="10909643" cy="5526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Evaluación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modelo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arbol de decision</a:t>
            </a:r>
          </a:p>
        </p:txBody>
      </p:sp>
      <p:sp>
        <p:nvSpPr>
          <p:cNvPr id="7177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BBF75B0-872B-76C4-7407-819944CFC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47" y="3430066"/>
            <a:ext cx="11761880" cy="94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64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0C5636-97C5-B3D9-7940-918AB9C9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i="0" u="none" strike="noStrike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Evaluación</a:t>
            </a:r>
            <a:r>
              <a:rPr lang="en-US" sz="6600" b="1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del </a:t>
            </a:r>
            <a:r>
              <a:rPr lang="en-US" sz="6600" b="1" i="0" u="none" strike="noStrike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modelo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F390C8-4846-89EF-66F8-C9B530144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2419141"/>
            <a:ext cx="10909643" cy="5526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Evaluación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modelo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400" dirty="0"/>
              <a:t>bosque </a:t>
            </a:r>
            <a:r>
              <a:rPr lang="en-US" sz="2400" dirty="0" err="1"/>
              <a:t>aleatorio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177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B2114E-A0F4-66D2-146D-330BB0CE1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92" y="3342298"/>
            <a:ext cx="11664216" cy="98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80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7" name="Rectangle 1024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AAB5F6-708F-6175-EBF1-58622DAF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ES" sz="3800"/>
              <a:t>Implementación</a:t>
            </a:r>
            <a:endParaRPr lang="es-CL" sz="3800"/>
          </a:p>
        </p:txBody>
      </p:sp>
      <p:sp>
        <p:nvSpPr>
          <p:cNvPr id="1024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5D54C5-EB12-3E80-208B-78FFF58E3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200" b="0" i="0" u="none" strike="noStrike">
                <a:effectLst/>
                <a:latin typeface="Arial" panose="020B0604020202020204" pitchFamily="34" charset="0"/>
              </a:rPr>
              <a:t>A continuación crearemos un nuevo seguro para luego hacer la predicción.</a:t>
            </a:r>
            <a:endParaRPr lang="es-CL" sz="220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786A091-C27A-BA71-EB90-15AB2AD14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260342"/>
            <a:ext cx="6903720" cy="433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748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AB16BF-5C6A-A157-E34F-96BBCB919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CL" sz="5400" b="1" i="0" u="none" strike="noStrike">
                <a:effectLst/>
                <a:latin typeface="Arial" panose="020B0604020202020204" pitchFamily="34" charset="0"/>
              </a:rPr>
              <a:t>Conclusión</a:t>
            </a:r>
            <a:endParaRPr lang="es-CL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8505DF-B2F2-C757-20C8-1E498D35F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s-ES" sz="2200" b="0" i="0" u="none" strike="noStrike">
                <a:effectLst/>
                <a:latin typeface="Arial" panose="020B0604020202020204" pitchFamily="34" charset="0"/>
              </a:rPr>
              <a:t>Se pudo abordar el desafío de Safe de realizar predicciones de seguros en el mercado. Se ha llevado a cabo un proceso de comprensión del negocio y preparación de datos, seguido de la implementación de tres modelos de machine learning: Regresión Lineal, Árbol de Decisión y Bosque Aleatorio.</a:t>
            </a:r>
            <a:endParaRPr lang="es-ES" sz="2200" b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s-ES" sz="2200" b="0" i="0" u="none" strike="noStrike">
                <a:effectLst/>
                <a:latin typeface="Arial" panose="020B0604020202020204" pitchFamily="34" charset="0"/>
              </a:rPr>
              <a:t>Los resultados muestran que el modelo de Bosque Aleatorio ha demostrado ser el más efectivo para predecir el precio de mercado de un seguro, superando a los otros dos modelos en términos de precisión. Sin embargo, se reconoce que aún existe margen para mejorar la calidad del modelo.</a:t>
            </a:r>
            <a:endParaRPr lang="es-ES" sz="2200" b="0">
              <a:effectLst/>
            </a:endParaRPr>
          </a:p>
          <a:p>
            <a:pPr marL="0" indent="0">
              <a:buNone/>
            </a:pPr>
            <a:br>
              <a:rPr lang="es-ES" sz="2200"/>
            </a:br>
            <a:endParaRPr lang="es-CL" sz="2200"/>
          </a:p>
        </p:txBody>
      </p:sp>
    </p:spTree>
    <p:extLst>
      <p:ext uri="{BB962C8B-B14F-4D97-AF65-F5344CB8AC3E}">
        <p14:creationId xmlns:p14="http://schemas.microsoft.com/office/powerpoint/2010/main" val="414747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A4EB5F-A947-8727-102B-F54EA7AE7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ES" sz="3800" b="1" i="0" u="none" strike="noStrike">
                <a:effectLst/>
                <a:latin typeface="Arial" panose="020B0604020202020204" pitchFamily="34" charset="0"/>
              </a:rPr>
              <a:t>Comprensión del negocio</a:t>
            </a:r>
            <a:br>
              <a:rPr lang="es-ES" sz="3800" b="1">
                <a:effectLst/>
              </a:rPr>
            </a:br>
            <a:endParaRPr lang="es-CL" sz="380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BBFF2A-6484-5755-F396-7B63469EB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0" i="0" u="none" strike="noStrike">
                <a:effectLst/>
                <a:latin typeface="Arial" panose="020B0604020202020204" pitchFamily="34" charset="0"/>
              </a:rPr>
              <a:t>Safe es una compañía de seguros muy destacada y conocida en Estados Unidos, y actualmente tiene la necesidad de hacer predicciones de seguros </a:t>
            </a:r>
            <a:r>
              <a:rPr lang="es-ES" sz="2200">
                <a:latin typeface="Arial" panose="020B0604020202020204" pitchFamily="34" charset="0"/>
              </a:rPr>
              <a:t>de acuerdo al </a:t>
            </a:r>
            <a:r>
              <a:rPr lang="es-ES" sz="2200" b="0" i="0" u="none" strike="noStrike">
                <a:effectLst/>
                <a:latin typeface="Arial" panose="020B0604020202020204" pitchFamily="34" charset="0"/>
              </a:rPr>
              <a:t>mercado.</a:t>
            </a:r>
            <a:endParaRPr lang="es-ES" sz="2200" b="0">
              <a:effectLst/>
            </a:endParaRPr>
          </a:p>
          <a:p>
            <a:pPr marL="0" indent="0">
              <a:buNone/>
            </a:pPr>
            <a:br>
              <a:rPr lang="es-ES" sz="2200"/>
            </a:br>
            <a:endParaRPr lang="es-CL" sz="2200"/>
          </a:p>
        </p:txBody>
      </p:sp>
      <p:pic>
        <p:nvPicPr>
          <p:cNvPr id="5" name="Imagen 4" descr="Imagen que contiene persona, sostener, hombre, corte&#10;&#10;Descripción generada automáticamente">
            <a:extLst>
              <a:ext uri="{FF2B5EF4-FFF2-40B4-BE49-F238E27FC236}">
                <a16:creationId xmlns:a16="http://schemas.microsoft.com/office/drawing/2014/main" id="{8BC0474D-7EEF-FF99-B3AE-CBD27AF1A9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5" r="13544"/>
          <a:stretch/>
        </p:blipFill>
        <p:spPr>
          <a:xfrm>
            <a:off x="4654296" y="980826"/>
            <a:ext cx="6903720" cy="489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1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F095FF-F686-B262-C821-94FE7AF76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Comprensión de los datos</a:t>
            </a:r>
            <a:endParaRPr lang="en-US" sz="4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EB4B2E-2BF4-1901-D1C6-E28E8B9F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continuación conoceremos cuáles son los datos</a:t>
            </a: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A0A5D95F-E239-C1BE-1A1B-E3DE94AB9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782924"/>
            <a:ext cx="7214616" cy="526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38B581-ACDF-C5AE-B96C-62F842EF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Comprensión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los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datos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06F6A1-5FFC-7099-E6B5-59B02FC5A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Ahora conoceremos el promedio, desviación estándar, valor mínimo, valor máximo y los cuartiles.</a:t>
            </a:r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8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431DDBB5-ED57-9F2F-ABF0-3AC567A9D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929324"/>
            <a:ext cx="11548872" cy="299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3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B756FE-2A84-820B-89D1-1711D352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ES" sz="4600"/>
              <a:t>Comprensión de los datos</a:t>
            </a:r>
            <a:endParaRPr lang="es-CL" sz="46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66BFBB-7156-8DA3-0AAC-3DAD9EBA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CL" sz="2200" b="0" i="0" u="none" strike="noStrike" dirty="0">
                <a:effectLst/>
                <a:latin typeface="Arial" panose="020B0604020202020204" pitchFamily="34" charset="0"/>
              </a:rPr>
              <a:t>Por último podemos apreciar todos los gráficos generados</a:t>
            </a:r>
          </a:p>
          <a:p>
            <a:pPr marL="0" indent="0">
              <a:buNone/>
            </a:pPr>
            <a:endParaRPr lang="es-CL" sz="2200" dirty="0"/>
          </a:p>
        </p:txBody>
      </p:sp>
      <p:pic>
        <p:nvPicPr>
          <p:cNvPr id="5" name="Imagen 4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1544CF9D-486A-6F60-F04B-746337492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03" y="420824"/>
            <a:ext cx="6001310" cy="601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06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9C2529-A953-E98E-FB39-91BF14D2C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6986015" cy="1776484"/>
          </a:xfrm>
        </p:spPr>
        <p:txBody>
          <a:bodyPr anchor="b">
            <a:normAutofit/>
          </a:bodyPr>
          <a:lstStyle/>
          <a:p>
            <a:r>
              <a:rPr lang="es-CL" sz="5400" b="1" i="0" u="none" strike="noStrike">
                <a:effectLst/>
                <a:latin typeface="Arial" panose="020B0604020202020204" pitchFamily="34" charset="0"/>
              </a:rPr>
              <a:t>Preparación de los datos</a:t>
            </a:r>
            <a:endParaRPr lang="es-CL" sz="540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D36913B-0E5C-7A6B-38FA-92F809476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667" y="3532439"/>
            <a:ext cx="6314383" cy="133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D11788-A8B3-06D4-17E7-C58D724E2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04819"/>
            <a:ext cx="6986016" cy="3672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0" i="0" u="none" strike="noStrike" dirty="0">
                <a:effectLst/>
                <a:latin typeface="Arial" panose="020B0604020202020204" pitchFamily="34" charset="0"/>
              </a:rPr>
              <a:t>Búsqueda</a:t>
            </a:r>
            <a:r>
              <a:rPr lang="es-ES" sz="2200" dirty="0">
                <a:latin typeface="Arial" panose="020B0604020202020204" pitchFamily="34" charset="0"/>
              </a:rPr>
              <a:t> de</a:t>
            </a:r>
            <a:r>
              <a:rPr lang="es-ES" sz="2200" b="0" i="0" u="none" strike="noStrike" dirty="0">
                <a:effectLst/>
                <a:latin typeface="Arial" panose="020B0604020202020204" pitchFamily="34" charset="0"/>
              </a:rPr>
              <a:t> valores </a:t>
            </a:r>
            <a:r>
              <a:rPr lang="es-ES" sz="2200" b="0" i="0" u="none" strike="noStrike" dirty="0" err="1">
                <a:effectLst/>
                <a:latin typeface="Arial" panose="020B0604020202020204" pitchFamily="34" charset="0"/>
              </a:rPr>
              <a:t>atipicos</a:t>
            </a:r>
            <a:endParaRPr lang="es-CL" sz="2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67083C-4826-F2B7-B3C7-47066250E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50764" y="1196498"/>
            <a:ext cx="3656125" cy="223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Texto&#10;&#10;Descripción generada automáticamente con confianza media">
            <a:extLst>
              <a:ext uri="{FF2B5EF4-FFF2-40B4-BE49-F238E27FC236}">
                <a16:creationId xmlns:a16="http://schemas.microsoft.com/office/drawing/2014/main" id="{031259E7-77B5-50C4-522F-5C02DB83D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764" y="3680386"/>
            <a:ext cx="3858892" cy="223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09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E45D0D-2F8B-8C83-215E-CA694758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6986015" cy="1776484"/>
          </a:xfrm>
        </p:spPr>
        <p:txBody>
          <a:bodyPr anchor="b">
            <a:normAutofit/>
          </a:bodyPr>
          <a:lstStyle/>
          <a:p>
            <a:r>
              <a:rPr lang="es-CL" sz="5400" b="1" i="0" u="none" strike="noStrike">
                <a:effectLst/>
                <a:latin typeface="Arial" panose="020B0604020202020204" pitchFamily="34" charset="0"/>
              </a:rPr>
              <a:t>Preparación de los datos</a:t>
            </a:r>
            <a:endParaRPr lang="es-CL" sz="540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1D4BACB-6593-3FAD-8315-8B1422C5C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647" y="3065842"/>
            <a:ext cx="5911531" cy="264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FA2480-3024-95E2-F302-4D40D2953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04819"/>
            <a:ext cx="6986016" cy="3672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/>
              <a:t>Conversion de valores</a:t>
            </a:r>
            <a:endParaRPr lang="es-CL" sz="22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5FFF0B-BE1C-7D2A-3C8F-5B82B7DEC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0901" y="681037"/>
            <a:ext cx="4494615" cy="272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FEA143B-2C2D-A53B-51DB-D9CD79702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0902" y="3581551"/>
            <a:ext cx="4494614" cy="269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38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32666A-A83F-77A4-BC87-29C120DED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s-ES" sz="5400"/>
              <a:t>Preparación de los datos</a:t>
            </a:r>
            <a:endParaRPr lang="es-CL" sz="5400"/>
          </a:p>
        </p:txBody>
      </p:sp>
      <p:sp>
        <p:nvSpPr>
          <p:cNvPr id="308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C173F7-ECB8-7597-D20D-DF21A476E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/>
              <a:t>Crear  variables de prueba</a:t>
            </a:r>
            <a:endParaRPr lang="es-CL" sz="220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AE99CDF-8AE5-F2C5-5A44-B04D0CC39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89460" y="500954"/>
            <a:ext cx="4243587" cy="402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6E00710-0EAD-6121-6C0A-9715CBF2E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592" y="4714216"/>
            <a:ext cx="9693847" cy="99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202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AD6A71-8D93-B410-D24B-2C7D99B48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s-ES" sz="5400"/>
              <a:t>Modelamiento</a:t>
            </a:r>
            <a:endParaRPr lang="es-CL" sz="5400"/>
          </a:p>
        </p:txBody>
      </p:sp>
      <p:sp>
        <p:nvSpPr>
          <p:cNvPr id="410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B52B8C-C788-7E43-47E9-83F0AF799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2200" b="0" i="0" u="none" strike="noStrike" dirty="0">
                <a:effectLst/>
                <a:latin typeface="Arial" panose="020B0604020202020204" pitchFamily="34" charset="0"/>
              </a:rPr>
              <a:t>Regresión Lineal </a:t>
            </a:r>
            <a:endParaRPr lang="es-CL" sz="22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088A9F9-79A9-90A0-B8CF-3C9EDBB39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0968" y="2039112"/>
            <a:ext cx="4299477" cy="326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A0927574-3E3F-58EE-4720-5ABBF161A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896" y="3429000"/>
            <a:ext cx="7150072" cy="225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6872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264</Words>
  <Application>Microsoft Office PowerPoint</Application>
  <PresentationFormat>Panorámica</PresentationFormat>
  <Paragraphs>35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Tema de Office</vt:lpstr>
      <vt:lpstr>Fundamentos de Machine Learning</vt:lpstr>
      <vt:lpstr>Comprensión del negocio </vt:lpstr>
      <vt:lpstr>Comprensión de los datos</vt:lpstr>
      <vt:lpstr>Comprensión de los datos</vt:lpstr>
      <vt:lpstr>Comprensión de los datos</vt:lpstr>
      <vt:lpstr>Preparación de los datos</vt:lpstr>
      <vt:lpstr>Preparación de los datos</vt:lpstr>
      <vt:lpstr>Preparación de los datos</vt:lpstr>
      <vt:lpstr>Modelamiento</vt:lpstr>
      <vt:lpstr>Modelamiento</vt:lpstr>
      <vt:lpstr>Modelamiento</vt:lpstr>
      <vt:lpstr>Evaluación del modelo</vt:lpstr>
      <vt:lpstr>Evaluación del modelo</vt:lpstr>
      <vt:lpstr>Evaluación del modelo</vt:lpstr>
      <vt:lpstr>Implementación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MAXIMILIANO . AROS OSORIO</dc:creator>
  <cp:lastModifiedBy>MAXIMILIANO . AROS OSORIO</cp:lastModifiedBy>
  <cp:revision>1</cp:revision>
  <dcterms:created xsi:type="dcterms:W3CDTF">2024-07-01T01:42:08Z</dcterms:created>
  <dcterms:modified xsi:type="dcterms:W3CDTF">2024-07-01T02:39:39Z</dcterms:modified>
</cp:coreProperties>
</file>