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embeddedFontLst>
    <p:embeddedFont>
      <p:font typeface="Lato" panose="020B0604020202020204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Proxima Nova Extrabold" panose="020B0604020202020204" charset="0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33A3B8-CDB1-47B9-98BB-B970BDB085B2}">
  <a:tblStyle styleId="{8A33A3B8-CDB1-47B9-98BB-B970BDB08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c43b1a1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c43b1a1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a1b75c8e0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a1b75c8e0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0927e6e5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0927e6e5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a1b75c8e0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a1b75c8e0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('age', -0.022161768670647765),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('balance', 0.048427953837949615),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('day', 0.03102853793030991),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('duration', 1.0595952827863357),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('campaign', -0.2629713852064344),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('pdays', 0.043731580104090985),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('previous', 0.020966123676713657),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('job_blue-collar', -0.15659797736252692),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('job_entrepreneur', -0.07153548684774405),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('job_housemaid', -0.07763253630803328),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('job_management', -0.05664770313932616),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('job_retired', 0.07102192351544978),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('job_self-employed', -0.052672010485200774),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('job_services', -0.05606386463419025),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('job_student', 0.06892747908794138),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('job_technician', -0.07777908092687875),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('job_unemployed', -0.0266876581875167),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('job_unknown', -0.016577540379304086),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('marital_married', -0.07923188775487691),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('marital_single', 0.04003143433643656),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('education_secondary', 0.09302011598503104),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('education_tertiary', 0.18971434491993772),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('education_unknown', 0.042525670325890934),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('default_yes', 0.010404533840002955),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('housing_yes', -0.3619881986017921),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('loan_yes', -0.15854321072724692),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('month_aug', -0.21917947105060206),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('month_dec', 0.05061348484081748),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('month_feb', -0.04966867147194884),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('month_jan', -0.18521974332203917),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('month_jul', -0.26189434080675555),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('month_jun', -0.18541595924350443),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('month_mar', 0.1535460445183099),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('month_may', -0.42673285134673455),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('month_nov', -0.22594226362987396),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('month_oct', 0.11059967489317134),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('month_sep', 0.07953638698935532),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('poutcome_no contactado', -0.11711303014076499),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('poutcome_other', 0.04510981318912859),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('poutcome_success', 0.4053021673516115)]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0b15060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0b15060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('age', -0.022161768670647765),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('balance', 0.048427953837949615),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('day', 0.03102853793030991),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('duration', 1.0595952827863357),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('campaign', -0.2629713852064344),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('pdays', 0.043731580104090985),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('previous', 0.020966123676713657),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('job_blue-collar', -0.15659797736252692),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('job_entrepreneur', -0.07153548684774405),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('job_housemaid', -0.07763253630803328),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('job_management', -0.05664770313932616),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('job_retired', 0.07102192351544978),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('job_self-employed', -0.052672010485200774),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('job_services', -0.05606386463419025),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('job_student', 0.06892747908794138),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('job_technician', -0.07777908092687875),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('job_unemployed', -0.0266876581875167),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('job_unknown', -0.016577540379304086),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('marital_married', -0.07923188775487691),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('marital_single', 0.04003143433643656),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('education_secondary', 0.09302011598503104),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('education_tertiary', 0.18971434491993772),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('education_unknown', 0.042525670325890934),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('default_yes', 0.010404533840002955),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('housing_yes', -0.3619881986017921),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('loan_yes', -0.15854321072724692),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('month_aug', -0.21917947105060206),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('month_dec', 0.05061348484081748),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('month_feb', -0.04966867147194884),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('month_jan', -0.18521974332203917),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('month_jul', -0.26189434080675555),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('month_jun', -0.18541595924350443),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('month_mar', 0.1535460445183099),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('month_may', -0.42673285134673455),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('month_nov', -0.22594226362987396),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('month_oct', 0.11059967489317134),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('month_sep', 0.07953638698935532),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('poutcome_no contactado', -0.11711303014076499),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('poutcome_other', 0.04510981318912859),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 ('poutcome_success', 0.4053021673516115)]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a1b75c8e0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a1b75c8e0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0927e6e5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0927e6e5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0a3861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0a3861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0a38613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0a38613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0b150609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0b150609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0b1506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0b1506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927e6e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927e6e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0b150609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0b150609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0a386139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0a386139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0a38613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0a38613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0b150609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0b150609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0927e6e5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0927e6e5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0b150609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0b150609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0927e6e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0927e6e5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0a386139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0a386139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bc43b1a1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bc43b1a1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6b1a792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6b1a792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927e6e5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927e6e5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7a1e3c64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7a1e3c64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f3bed97c7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f3bed97c7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bc43b1a10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bc43b1a10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1: amenities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2: amenities, rooms, tipos de propiedad,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3: amenities, rooms, tipos de propiedad, barrios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4: amenities, rooms, tipos de propiedad, barrios, suma amenities, distancia al subte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212d66e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212d66e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7a1e3c6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7a1e3c64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b1a792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b1a792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212d66e7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212d66e7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212d66e7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f212d66e7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6b1a792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6b1a792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212d66e75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212d66e75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927e6e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927e6e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6b1a792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6b1a792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212d66e75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212d66e75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927e6e5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927e6e5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927e6e5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0927e6e5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927e6e5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927e6e5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1b75c8e0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1b75c8e0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1b75c8e0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1b75c8e0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archive.ics.uci.edu/ml/datasets/bank+marketi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736300" y="-75"/>
            <a:ext cx="6407700" cy="51435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21150" y="2039825"/>
            <a:ext cx="16614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y objetivo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 rot="10800000" flipH="1">
            <a:off x="60845" y="7883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860208" y="1093125"/>
            <a:ext cx="946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r>
              <a:rPr lang="es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sz="1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8508" y="336289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984258" y="2977500"/>
            <a:ext cx="698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Meta</a:t>
            </a:r>
            <a:endParaRPr sz="1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8508" y="148521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 rot="10800000" flipH="1">
            <a:off x="60853" y="44624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 flipH="1">
            <a:off x="2951575" y="7883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 flipH="1">
            <a:off x="2956781" y="44624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806400" y="945475"/>
            <a:ext cx="513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nuestra  institución bancaria se llevan a cabo muchas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campañas de marketing 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vía contacto telefónico con el objetivo de generar que los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clientes se suscriban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 diversos productos, entre ellos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plazos fijos.</a:t>
            </a:r>
            <a:b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3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Las campañas tienden a ser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poco dirigidas 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lograr  pocos suscriptores,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generando pérdidas 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por los altos costos de los llamados (U$D 5 c/u) 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007100" y="3029300"/>
            <a:ext cx="49362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Estimar un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clasificación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que realice predicciones sobre la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probabilidad de que un cliente se suscriba a un plazo fijo 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para minimizar las pérdidas por los altos costos de los llamados telefónicos, logrando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campañas de marketing más dirigidas y eficientes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346850" y="4694950"/>
            <a:ext cx="166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Fuente de datos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4864200" y="1444175"/>
            <a:ext cx="3821400" cy="3510600"/>
          </a:xfrm>
          <a:prstGeom prst="rect">
            <a:avLst/>
          </a:prstGeom>
          <a:noFill/>
          <a:ln w="9525" cap="flat" cmpd="sng">
            <a:solidFill>
              <a:srgbClr val="82B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37" y="2016200"/>
            <a:ext cx="3083287" cy="28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17850" y="787375"/>
            <a:ext cx="857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Usuarios que participaron en campañas previas y se suscribieron tienen alta probabilidad de ser suscriptos, especialmente si la campaña previa fue exitosa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208125" y="1952725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18%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95650" y="1876525"/>
            <a:ext cx="101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Mix usuarios</a:t>
            </a:r>
            <a:endParaRPr sz="10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364900" y="1952725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82%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5">
            <a:alphaModFix/>
          </a:blip>
          <a:srcRect t="18012" r="31675"/>
          <a:stretch/>
        </p:blipFill>
        <p:spPr>
          <a:xfrm>
            <a:off x="501625" y="2443825"/>
            <a:ext cx="2329175" cy="24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206200" y="1462450"/>
            <a:ext cx="4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Proporción de suscriptos según campaña previa 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895838" y="1462450"/>
            <a:ext cx="4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 campaña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suscripción según outcome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212879" y="2748225"/>
            <a:ext cx="359100" cy="1088700"/>
          </a:xfrm>
          <a:prstGeom prst="chevron">
            <a:avLst>
              <a:gd name="adj" fmla="val 75112"/>
            </a:avLst>
          </a:prstGeom>
          <a:solidFill>
            <a:srgbClr val="82B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6005700" y="1952725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59%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772275" y="1952725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22%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615050" y="1952725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19%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864200" y="1883425"/>
            <a:ext cx="101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Mix usuarios</a:t>
            </a:r>
            <a:endParaRPr sz="10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4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 txBox="1"/>
          <p:nvPr/>
        </p:nvSpPr>
        <p:spPr>
          <a:xfrm>
            <a:off x="1520800" y="1392325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1018300" y="13387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1018300" y="2233742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018300" y="3128708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68125" y="1297975"/>
            <a:ext cx="9056400" cy="9357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1520800" y="229125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1520800" y="3190192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79200" y="2726425"/>
            <a:ext cx="8552400" cy="20700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l="55508"/>
          <a:stretch/>
        </p:blipFill>
        <p:spPr>
          <a:xfrm>
            <a:off x="358600" y="1016675"/>
            <a:ext cx="2271950" cy="16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2706625" y="938050"/>
            <a:ext cx="24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627" y="2876648"/>
            <a:ext cx="3926323" cy="1501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5"/>
          <p:cNvGrpSpPr/>
          <p:nvPr/>
        </p:nvGrpSpPr>
        <p:grpSpPr>
          <a:xfrm>
            <a:off x="323850" y="2933025"/>
            <a:ext cx="6109575" cy="1403500"/>
            <a:chOff x="323850" y="2856825"/>
            <a:chExt cx="6109575" cy="1403500"/>
          </a:xfrm>
        </p:grpSpPr>
        <p:pic>
          <p:nvPicPr>
            <p:cNvPr id="242" name="Google Shape;242;p25"/>
            <p:cNvPicPr preferRelativeResize="0"/>
            <p:nvPr/>
          </p:nvPicPr>
          <p:blipFill rotWithShape="1">
            <a:blip r:embed="rId5">
              <a:alphaModFix/>
            </a:blip>
            <a:srcRect l="7745" r="2713" b="7011"/>
            <a:stretch/>
          </p:blipFill>
          <p:spPr>
            <a:xfrm>
              <a:off x="323850" y="2856825"/>
              <a:ext cx="2424225" cy="124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5"/>
            <p:cNvSpPr txBox="1"/>
            <p:nvPr/>
          </p:nvSpPr>
          <p:spPr>
            <a:xfrm>
              <a:off x="2667825" y="2860075"/>
              <a:ext cx="242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latin typeface="Proxima Nova"/>
                  <a:ea typeface="Proxima Nova"/>
                  <a:cs typeface="Proxima Nova"/>
                  <a:sym typeface="Proxima Nova"/>
                </a:rPr>
                <a:t>Regresión Logística 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2667825" y="3107875"/>
              <a:ext cx="20028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latin typeface="Proxima Nova"/>
                  <a:ea typeface="Proxima Nova"/>
                  <a:cs typeface="Proxima Nova"/>
                  <a:sym typeface="Proxima Nova"/>
                </a:rPr>
                <a:t>C_range = [0.01, 0.05, 0.1, 1, 10]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000">
                  <a:latin typeface="Proxima Nova"/>
                  <a:ea typeface="Proxima Nova"/>
                  <a:cs typeface="Proxima Nova"/>
                  <a:sym typeface="Proxima Nova"/>
                </a:rPr>
                <a:t>penalty_options = ['l1', 'l2']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s" sz="1000">
                  <a:latin typeface="Proxima Nova"/>
                  <a:ea typeface="Proxima Nova"/>
                  <a:cs typeface="Proxima Nova"/>
                  <a:sym typeface="Proxima Nova"/>
                </a:rPr>
                <a:t>solver_options = ["saga"]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5" name="Google Shape;245;p25"/>
            <p:cNvSpPr txBox="1"/>
            <p:nvPr/>
          </p:nvSpPr>
          <p:spPr>
            <a:xfrm>
              <a:off x="2667825" y="3914125"/>
              <a:ext cx="3765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50" b="1">
                  <a:solidFill>
                    <a:schemeClr val="dk1"/>
                  </a:solidFill>
                  <a:highlight>
                    <a:srgbClr val="FFFFFF"/>
                  </a:highlight>
                </a:rPr>
                <a:t>{'C': 1, 'penalty': 'l2', 'solver': 'saga'}</a:t>
              </a:r>
              <a:endParaRPr sz="10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6" name="Google Shape;246;p25"/>
          <p:cNvGrpSpPr/>
          <p:nvPr/>
        </p:nvGrpSpPr>
        <p:grpSpPr>
          <a:xfrm>
            <a:off x="4986374" y="565425"/>
            <a:ext cx="4081426" cy="2293800"/>
            <a:chOff x="4986374" y="260625"/>
            <a:chExt cx="4081426" cy="2293800"/>
          </a:xfrm>
        </p:grpSpPr>
        <p:pic>
          <p:nvPicPr>
            <p:cNvPr id="247" name="Google Shape;247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91700" y="939775"/>
              <a:ext cx="3722124" cy="133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5"/>
            <p:cNvSpPr/>
            <p:nvPr/>
          </p:nvSpPr>
          <p:spPr>
            <a:xfrm>
              <a:off x="4991700" y="1799250"/>
              <a:ext cx="3722100" cy="474300"/>
            </a:xfrm>
            <a:prstGeom prst="rect">
              <a:avLst/>
            </a:prstGeom>
            <a:noFill/>
            <a:ln w="28575" cap="flat" cmpd="sng">
              <a:solidFill>
                <a:srgbClr val="F8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7470625" y="939975"/>
              <a:ext cx="1243200" cy="1333800"/>
            </a:xfrm>
            <a:prstGeom prst="rect">
              <a:avLst/>
            </a:prstGeom>
            <a:noFill/>
            <a:ln w="28575" cap="flat" cmpd="sng">
              <a:solidFill>
                <a:srgbClr val="F8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5002125" y="2200425"/>
              <a:ext cx="200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s" sz="1100" b="1">
                  <a:latin typeface="Proxima Nova"/>
                  <a:ea typeface="Proxima Nova"/>
                  <a:cs typeface="Proxima Nova"/>
                  <a:sym typeface="Proxima Nova"/>
                </a:rPr>
                <a:t>Recall</a:t>
              </a:r>
              <a:endParaRPr sz="11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1" name="Google Shape;251;p25"/>
            <p:cNvSpPr txBox="1"/>
            <p:nvPr/>
          </p:nvSpPr>
          <p:spPr>
            <a:xfrm rot="5400000">
              <a:off x="8211450" y="1442125"/>
              <a:ext cx="1358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s" sz="1100" b="1">
                  <a:latin typeface="Proxima Nova"/>
                  <a:ea typeface="Proxima Nova"/>
                  <a:cs typeface="Proxima Nova"/>
                  <a:sym typeface="Proxima Nova"/>
                </a:rPr>
                <a:t>Precision</a:t>
              </a:r>
              <a:endParaRPr sz="11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252" name="Google Shape;252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86374" y="260625"/>
              <a:ext cx="1243201" cy="1156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t="3690" r="14704" b="11267"/>
          <a:stretch/>
        </p:blipFill>
        <p:spPr>
          <a:xfrm>
            <a:off x="1068400" y="1167325"/>
            <a:ext cx="2712400" cy="3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675" y="1757700"/>
            <a:ext cx="3714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de modelos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 t="2410" r="16387"/>
          <a:stretch/>
        </p:blipFill>
        <p:spPr>
          <a:xfrm>
            <a:off x="517175" y="1025025"/>
            <a:ext cx="4723599" cy="33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t="4105" r="40800" b="10715"/>
          <a:stretch/>
        </p:blipFill>
        <p:spPr>
          <a:xfrm>
            <a:off x="5447475" y="580900"/>
            <a:ext cx="2067125" cy="37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4" name="Google Shape;274;p28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5" name="Google Shape;275;p28"/>
          <p:cNvSpPr txBox="1"/>
          <p:nvPr/>
        </p:nvSpPr>
        <p:spPr>
          <a:xfrm>
            <a:off x="1520800" y="1392325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1018300" y="13387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1018300" y="2233742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1018300" y="3128708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43800" y="1221888"/>
            <a:ext cx="9056400" cy="19068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43800" y="3621299"/>
            <a:ext cx="9056400" cy="11451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1520800" y="229125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1520800" y="3190192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480950" y="2065000"/>
            <a:ext cx="7350600" cy="8265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323850" y="952500"/>
            <a:ext cx="8301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Evaluar un modelo solo por su accuracy nos puede hacer asumir que el costo asociado a un falso positivo es igual al de un falso negativo. Lo ideal es comparar el modelo con una estimación del costo o beneficio esperado por cada decisión posible del clasificador.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Proponemos utilizar el siguiente framework de Ganancia Esperada para evaluar los clasificadores propuestos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442550" y="2257475"/>
            <a:ext cx="71676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Evaluar la matriz de confusión sobre el test set.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Calcular los ratios de Error sobre el test set.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Estimar los costos y beneficios asociados a cada posibilidad.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Evaluar el Beneficio esperado global del modelo.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 txBox="1"/>
          <p:nvPr/>
        </p:nvSpPr>
        <p:spPr>
          <a:xfrm>
            <a:off x="192025" y="970500"/>
            <a:ext cx="2425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Análisis Costo / Beneficio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192025" y="1522200"/>
            <a:ext cx="38091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Costo por llamado = USD 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Beneficio estimado por Plazo fijo - Largo plazo = USD 100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492500" y="2126175"/>
            <a:ext cx="38091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False Positive b(Y,n)= Contactamos un usuario que pensamos iba a aceptar pero rechaza = USD -5 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False Negative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b(N,p)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= No Contactamos un usuario que iba a aceptar la oferta,  = USD -95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True Positive 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b(Y,p)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= Contactamos un usuario que aceptó la oferta = USD 100 - USD 5 = USD 95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True Negative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b(N,n) 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= No Contactamos un usuario que no hubiera aceptado la oferta = USD 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7" name="Google Shape;307;p30"/>
          <p:cNvCxnSpPr/>
          <p:nvPr/>
        </p:nvCxnSpPr>
        <p:spPr>
          <a:xfrm>
            <a:off x="4751275" y="863575"/>
            <a:ext cx="0" cy="38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0"/>
          <p:cNvSpPr txBox="1"/>
          <p:nvPr/>
        </p:nvSpPr>
        <p:spPr>
          <a:xfrm>
            <a:off x="5097175" y="1585600"/>
            <a:ext cx="38091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Probabilidad de Aceptar = 0.12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Probabilidad de Rechazar = 0.88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Ganancia Esperada = (0.12 x 95) + (0.88 x -5)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Ganancia Esperada = USD 7 por cada usuario contactado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4916425" y="970500"/>
            <a:ext cx="389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Situación actual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>
                <a:latin typeface="Proxima Nova"/>
                <a:ea typeface="Proxima Nova"/>
                <a:cs typeface="Proxima Nova"/>
                <a:sym typeface="Proxima Nova"/>
              </a:rPr>
              <a:t>Contacto a todos los usuarios de la base 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916425" y="2943925"/>
            <a:ext cx="389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i="1">
                <a:solidFill>
                  <a:srgbClr val="F84242"/>
                </a:solidFill>
                <a:latin typeface="Proxima Nova"/>
                <a:ea typeface="Proxima Nova"/>
                <a:cs typeface="Proxima Nova"/>
                <a:sym typeface="Proxima Nova"/>
              </a:rPr>
              <a:t>Cualquier modelo propuesto debería superar la ganancia esperada contactar a todos los usuarios</a:t>
            </a:r>
            <a:endParaRPr sz="1000" i="1">
              <a:solidFill>
                <a:srgbClr val="F8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5112100" y="2414475"/>
            <a:ext cx="3024600" cy="288300"/>
          </a:xfrm>
          <a:prstGeom prst="rect">
            <a:avLst/>
          </a:prstGeom>
          <a:noFill/>
          <a:ln w="9525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2" name="Google Shape;312;p30"/>
          <p:cNvGraphicFramePr/>
          <p:nvPr/>
        </p:nvGraphicFramePr>
        <p:xfrm>
          <a:off x="561325" y="3817650"/>
          <a:ext cx="1633425" cy="960060"/>
        </p:xfrm>
        <a:graphic>
          <a:graphicData uri="http://schemas.openxmlformats.org/drawingml/2006/table">
            <a:tbl>
              <a:tblPr>
                <a:noFill/>
                <a:tableStyleId>{8A33A3B8-CDB1-47B9-98BB-B970BDB085B2}</a:tableStyleId>
              </a:tblPr>
              <a:tblGrid>
                <a:gridCol w="5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b(Y,p)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b(Y,n)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b(N,p)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b(N,n)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3" name="Google Shape;313;p30"/>
          <p:cNvGraphicFramePr/>
          <p:nvPr/>
        </p:nvGraphicFramePr>
        <p:xfrm>
          <a:off x="2582000" y="3817650"/>
          <a:ext cx="1245075" cy="960030"/>
        </p:xfrm>
        <a:graphic>
          <a:graphicData uri="http://schemas.openxmlformats.org/drawingml/2006/table">
            <a:tbl>
              <a:tblPr>
                <a:noFill/>
                <a:tableStyleId>{8A33A3B8-CDB1-47B9-98BB-B970BDB085B2}</a:tableStyleId>
              </a:tblPr>
              <a:tblGrid>
                <a:gridCol w="4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192025" y="970500"/>
            <a:ext cx="2425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Análisis Costo / Beneficio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192025" y="1522200"/>
            <a:ext cx="38091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Costo por llamado = USD 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Beneficio estimado por Plazo fijo - Largo plazo = USD 100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492500" y="2126175"/>
            <a:ext cx="38091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False Positive b(Y,n)= Contactamos un usuario que pensamos iba a aceptar pero rechaza = USD -5 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False Negative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b(N,p)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= No Contactamos un usuario que iba a aceptar la oferta,  = USD -95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True Positive 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b(Y,p)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= Contactamos un usuario que aceptó la oferta = USD 100 - USD 5 = USD 95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True Negative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b(N,n) 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= No Contactamos un usuario que no hubiera aceptado la oferta = USD 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4" name="Google Shape;324;p31"/>
          <p:cNvCxnSpPr/>
          <p:nvPr/>
        </p:nvCxnSpPr>
        <p:spPr>
          <a:xfrm>
            <a:off x="4751275" y="863575"/>
            <a:ext cx="0" cy="38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31"/>
          <p:cNvSpPr txBox="1"/>
          <p:nvPr/>
        </p:nvSpPr>
        <p:spPr>
          <a:xfrm>
            <a:off x="5097175" y="1585600"/>
            <a:ext cx="38091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Probabilidad de Aceptar = 0.12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Probabilidad de Rechazar = 0.88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Ganancia Esperada = (0.12 x 95) + (0.88 x -5)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Ganancia Esperada = USD 7 por cada usuario contactado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4916425" y="970500"/>
            <a:ext cx="389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Situación actual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>
                <a:latin typeface="Proxima Nova"/>
                <a:ea typeface="Proxima Nova"/>
                <a:cs typeface="Proxima Nova"/>
                <a:sym typeface="Proxima Nova"/>
              </a:rPr>
              <a:t>Contacto a todos los usuarios de la base 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4916425" y="2943925"/>
            <a:ext cx="389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i="1">
                <a:solidFill>
                  <a:srgbClr val="F84242"/>
                </a:solidFill>
                <a:latin typeface="Proxima Nova"/>
                <a:ea typeface="Proxima Nova"/>
                <a:cs typeface="Proxima Nova"/>
                <a:sym typeface="Proxima Nova"/>
              </a:rPr>
              <a:t>Cualquier modelo propuesto debería superar la ganancia esperada contactar a todos los usuarios</a:t>
            </a:r>
            <a:endParaRPr sz="1000" i="1">
              <a:solidFill>
                <a:srgbClr val="F8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5112100" y="2414475"/>
            <a:ext cx="3024600" cy="288300"/>
          </a:xfrm>
          <a:prstGeom prst="rect">
            <a:avLst/>
          </a:prstGeom>
          <a:noFill/>
          <a:ln w="9525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9" name="Google Shape;329;p31"/>
          <p:cNvGraphicFramePr/>
          <p:nvPr/>
        </p:nvGraphicFramePr>
        <p:xfrm>
          <a:off x="561325" y="3817650"/>
          <a:ext cx="1633425" cy="960060"/>
        </p:xfrm>
        <a:graphic>
          <a:graphicData uri="http://schemas.openxmlformats.org/drawingml/2006/table">
            <a:tbl>
              <a:tblPr>
                <a:noFill/>
                <a:tableStyleId>{8A33A3B8-CDB1-47B9-98BB-B970BDB085B2}</a:tableStyleId>
              </a:tblPr>
              <a:tblGrid>
                <a:gridCol w="5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b(N,n)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b(N,p)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b(Y,n)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b(Y,p)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0" name="Google Shape;330;p31"/>
          <p:cNvGraphicFramePr/>
          <p:nvPr/>
        </p:nvGraphicFramePr>
        <p:xfrm>
          <a:off x="2582000" y="3817650"/>
          <a:ext cx="1245075" cy="960030"/>
        </p:xfrm>
        <a:graphic>
          <a:graphicData uri="http://schemas.openxmlformats.org/drawingml/2006/table">
            <a:tbl>
              <a:tblPr>
                <a:noFill/>
                <a:tableStyleId>{8A33A3B8-CDB1-47B9-98BB-B970BDB085B2}</a:tableStyleId>
              </a:tblPr>
              <a:tblGrid>
                <a:gridCol w="4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323850" y="478075"/>
            <a:ext cx="7137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 - Modelo Inicial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460725" y="3378450"/>
            <a:ext cx="2225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T = 13564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P = 845  =&gt; p(P) = 6%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N = 12719 =&gt; p(N) =  94%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TP rate = 534 / 845 = 0.63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FP rate = 311 / 845 = 0.37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TN rate = 11666 /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12719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 = 0.92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FN rate = 1053 /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12719 = 0.08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4060375" y="1135675"/>
            <a:ext cx="49821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Valor Esperado = E(x)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p(</a:t>
            </a:r>
            <a:r>
              <a:rPr lang="es" sz="1100" b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) x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[ 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TP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b(Y,p) ) + 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FP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b(N,p)) ] + p(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x [(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TN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b(N,n) )+ 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FN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b(Y,n)]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0.06 x [ (0.63 x 95) + (0.37 x -5) ] + 0.94 x [(0.92 x 5) + (0.08 x -95)]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USD 0.55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5975"/>
            <a:ext cx="3700699" cy="22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/>
          <p:nvPr/>
        </p:nvSpPr>
        <p:spPr>
          <a:xfrm>
            <a:off x="4045300" y="2033475"/>
            <a:ext cx="1158900" cy="288300"/>
          </a:xfrm>
          <a:prstGeom prst="rect">
            <a:avLst/>
          </a:prstGeom>
          <a:noFill/>
          <a:ln w="9525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5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1520800" y="1392325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018300" y="13387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20800" y="229125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520800" y="3190192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018300" y="2233742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018300" y="3128708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3"/>
          <p:cNvSpPr txBox="1"/>
          <p:nvPr/>
        </p:nvSpPr>
        <p:spPr>
          <a:xfrm>
            <a:off x="323850" y="478075"/>
            <a:ext cx="7137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 - Umbral Ajustado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475" y="863575"/>
            <a:ext cx="3227950" cy="230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33"/>
          <p:cNvGrpSpPr/>
          <p:nvPr/>
        </p:nvGrpSpPr>
        <p:grpSpPr>
          <a:xfrm>
            <a:off x="4600263" y="863573"/>
            <a:ext cx="3589826" cy="2312720"/>
            <a:chOff x="4447750" y="863575"/>
            <a:chExt cx="3971925" cy="2647950"/>
          </a:xfrm>
        </p:grpSpPr>
        <p:grpSp>
          <p:nvGrpSpPr>
            <p:cNvPr id="351" name="Google Shape;351;p33"/>
            <p:cNvGrpSpPr/>
            <p:nvPr/>
          </p:nvGrpSpPr>
          <p:grpSpPr>
            <a:xfrm>
              <a:off x="4447750" y="863575"/>
              <a:ext cx="3971925" cy="2647950"/>
              <a:chOff x="4447750" y="1015975"/>
              <a:chExt cx="3971925" cy="2647950"/>
            </a:xfrm>
          </p:grpSpPr>
          <p:pic>
            <p:nvPicPr>
              <p:cNvPr id="352" name="Google Shape;352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447750" y="1015975"/>
                <a:ext cx="3971925" cy="2647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53" name="Google Shape;353;p33"/>
              <p:cNvCxnSpPr/>
              <p:nvPr/>
            </p:nvCxnSpPr>
            <p:spPr>
              <a:xfrm>
                <a:off x="4900300" y="1799625"/>
                <a:ext cx="3307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8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33"/>
            <p:cNvGrpSpPr/>
            <p:nvPr/>
          </p:nvGrpSpPr>
          <p:grpSpPr>
            <a:xfrm>
              <a:off x="4973275" y="2291675"/>
              <a:ext cx="1629375" cy="875500"/>
              <a:chOff x="4973275" y="2444075"/>
              <a:chExt cx="1629375" cy="875500"/>
            </a:xfrm>
          </p:grpSpPr>
          <p:cxnSp>
            <p:nvCxnSpPr>
              <p:cNvPr id="355" name="Google Shape;355;p33"/>
              <p:cNvCxnSpPr/>
              <p:nvPr/>
            </p:nvCxnSpPr>
            <p:spPr>
              <a:xfrm rot="10800000">
                <a:off x="6602650" y="2456175"/>
                <a:ext cx="0" cy="86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33"/>
              <p:cNvCxnSpPr/>
              <p:nvPr/>
            </p:nvCxnSpPr>
            <p:spPr>
              <a:xfrm>
                <a:off x="4973275" y="2444075"/>
                <a:ext cx="1629300" cy="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57" name="Google Shape;3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8600" y="3176304"/>
            <a:ext cx="2738624" cy="196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5175" y="3139574"/>
            <a:ext cx="2639476" cy="19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323850" y="478075"/>
            <a:ext cx="7137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 - Umbral Ajustado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975075" y="3416825"/>
            <a:ext cx="2049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 = 13564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 = 2097  =&gt; p(P) = 16%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N = 11467 =&gt; p(N) =  84%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TP rate = 1052 / 2097 = 0.5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FP rate = 1045 / 2097 = 0.5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TN rate = 10932 /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11467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= 0,96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FN rate = 535 /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11467 = 0.04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25" y="1000625"/>
            <a:ext cx="3232399" cy="23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4060375" y="1135675"/>
            <a:ext cx="4966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Valor Esperado = E(x)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p(P) x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[ (TP x b(Y,p) ) + (FP x b(Y,n)) ] + p(N) x [(TN x b(N,n) )+ (FN x b(N,p)]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0.16 x [ (0.5 x 95) + (0.5 x -5) ] + 0.84 x [(0.96 x 5) + (0.04 x -5)]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0.16 x [ 0 ] + 0.84 x [4.8 + (-0.2)]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0.84 x [4.6]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3.846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4045300" y="2643075"/>
            <a:ext cx="890100" cy="288300"/>
          </a:xfrm>
          <a:prstGeom prst="rect">
            <a:avLst/>
          </a:prstGeom>
          <a:noFill/>
          <a:ln w="9525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5"/>
          <p:cNvSpPr txBox="1"/>
          <p:nvPr/>
        </p:nvSpPr>
        <p:spPr>
          <a:xfrm>
            <a:off x="323850" y="478075"/>
            <a:ext cx="7137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 - Modelo Inicial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5"/>
          <p:cNvSpPr txBox="1"/>
          <p:nvPr/>
        </p:nvSpPr>
        <p:spPr>
          <a:xfrm>
            <a:off x="460725" y="3378450"/>
            <a:ext cx="2225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T = 13564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P = 845  =&gt; p(P) = 6%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N = 12719 =&gt; p(N) =  94%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TP rate = 534 / 845 = 0.63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FP rate = 311 / 845 = 0.37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TN rate = 11666 /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12719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 = 0.92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FN rate = 1053 /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12719 = 0.08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4106450" y="1124825"/>
            <a:ext cx="4982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Valor Esperado = E(x)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p(</a:t>
            </a:r>
            <a:r>
              <a:rPr lang="es" sz="1100" b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) x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[ 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TP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b(Y,p) ) + 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FP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b(Y,n)) ] + p(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x [(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TN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b(N,n) )+ (</a:t>
            </a:r>
            <a:r>
              <a:rPr lang="es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FN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x b(N,p)]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0.06 x [ (0.63 x 95) + (0.37 x -95) ] + 0.94 x [(0.92 x 5) + (0.08 x -5)]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0.06 x [ 59.85 - 35.15 ] + 0.84 x [4.6 + (-0.4)]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1.482 + 3.948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5.43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5975"/>
            <a:ext cx="3700699" cy="22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/>
          <p:nvPr/>
        </p:nvSpPr>
        <p:spPr>
          <a:xfrm>
            <a:off x="4045300" y="2643075"/>
            <a:ext cx="890100" cy="288300"/>
          </a:xfrm>
          <a:prstGeom prst="rect">
            <a:avLst/>
          </a:prstGeom>
          <a:noFill/>
          <a:ln w="9525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6"/>
          <p:cNvSpPr txBox="1"/>
          <p:nvPr/>
        </p:nvSpPr>
        <p:spPr>
          <a:xfrm>
            <a:off x="323850" y="478075"/>
            <a:ext cx="7137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 / Pérdida - Umbral Ajustado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 txBox="1"/>
          <p:nvPr/>
        </p:nvSpPr>
        <p:spPr>
          <a:xfrm>
            <a:off x="975075" y="3416825"/>
            <a:ext cx="2049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 = 13564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 = 2097  =&gt; p(P) = 16%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N = 11467 =&gt; p(N) =  84%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TP rate = 1052 / 2097 = 0.5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FP rate = 1045 / 2097 = 0.5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TN rate = 10932 /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11467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= 0,96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FN rate = 535 / </a:t>
            </a:r>
            <a:r>
              <a:rPr lang="e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11467 = 0.04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25" y="1000625"/>
            <a:ext cx="3232399" cy="23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4060375" y="1135675"/>
            <a:ext cx="49668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Valor Esperado = E(x)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p(P) x </a:t>
            </a: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[ (TP x b(Y,p) ) + (FP x b(Y,n)) ] + p(N) x [(TN x b(N,n) )+ (FN x b(N,p)]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E(x) = 0.16 x [ (0.5 x 95) + (0.5 x -5) ] + 0.84 x [(0.96 x 5) + (0.04 x -95)]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E(x) = USD 7.26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4045300" y="2033475"/>
            <a:ext cx="1134600" cy="288300"/>
          </a:xfrm>
          <a:prstGeom prst="rect">
            <a:avLst/>
          </a:prstGeom>
          <a:noFill/>
          <a:ln w="9525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37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7" name="Google Shape;397;p37"/>
          <p:cNvSpPr txBox="1"/>
          <p:nvPr/>
        </p:nvSpPr>
        <p:spPr>
          <a:xfrm>
            <a:off x="1520800" y="1392325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018300" y="13387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1018300" y="2233742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1018300" y="3128708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4" name="Google Shape;4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7"/>
          <p:cNvSpPr txBox="1"/>
          <p:nvPr/>
        </p:nvSpPr>
        <p:spPr>
          <a:xfrm>
            <a:off x="1520800" y="229125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1520800" y="3190192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425950" y="1221675"/>
            <a:ext cx="8205900" cy="28020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8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 y Próximos pasos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8"/>
          <p:cNvSpPr txBox="1"/>
          <p:nvPr/>
        </p:nvSpPr>
        <p:spPr>
          <a:xfrm>
            <a:off x="323850" y="952500"/>
            <a:ext cx="83016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desbalanceo del dataset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que favorece los casos negativos por sobre los positivos genera que el modelo tenga una tendencia a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sobreestimar la predicción de casos negativos. 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Este desbalance debe ser contrarrestado en una futura iteración para lograr un modelo que permita identificar con mejor precisión los casos positivos.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 evaluación de los modelos debe realizarse teniendo en cuenta la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ganancia esperada global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de cada solución y comparándola con la versión actual.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Entre los modelos considerados, la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regresión logística 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tiene una ligera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mejor performance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que el modelo de Naive Bayes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 el modelo de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Regresión Logística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el máximo F1 score se alcanza modificando el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umbral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 0.2. No obstante,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económicamente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es más favorable reducirlo a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0.05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de modo de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reducir los FN.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/>
        </p:nvSpPr>
        <p:spPr>
          <a:xfrm>
            <a:off x="0" y="1709000"/>
            <a:ext cx="9144000" cy="1719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 txBox="1"/>
          <p:nvPr/>
        </p:nvSpPr>
        <p:spPr>
          <a:xfrm>
            <a:off x="311705" y="2219300"/>
            <a:ext cx="85206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ANEXO</a:t>
            </a:r>
            <a:endParaRPr sz="3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0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 y Próximos pasos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0"/>
          <p:cNvSpPr txBox="1"/>
          <p:nvPr/>
        </p:nvSpPr>
        <p:spPr>
          <a:xfrm>
            <a:off x="323850" y="952500"/>
            <a:ext cx="8301600" cy="2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 desbalanceo del dataset que favorece los casos negativos por sobre los positivos genera que el modelo tenga una tendencia a sobre estimar la predicción de casos negativos. Este desbalance debe ser contrarrestado en una futura iteración para lograr un modelo que permita identificar con mejor precisión los casos positivos.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 evaluación de los modelos debe realizarse teniendo en cuenta la ganancia esperada global de cada solución y comparándola con la versión actual.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Ninguno de los dos modelos supera la ganancia esperada de la alternativa actual de contactar a todos los usuarios de la base.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/>
        </p:nvSpPr>
        <p:spPr>
          <a:xfrm>
            <a:off x="323850" y="478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1"/>
          <p:cNvSpPr txBox="1"/>
          <p:nvPr/>
        </p:nvSpPr>
        <p:spPr>
          <a:xfrm>
            <a:off x="323850" y="1029250"/>
            <a:ext cx="68178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-"/>
            </a:pP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Nos focalizamos en las </a:t>
            </a: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CABA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-"/>
            </a:pP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Buscamos </a:t>
            </a: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predecir ‘Precio por m2 en USD’</a:t>
            </a: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con los siguientes regresores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propiedad</a:t>
            </a: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(Casa, Departamento, Tienda)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Barrios 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Rooms 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Distancia a la estación de SUBTE </a:t>
            </a: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más cercana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8" name="Google Shape;4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619" y="2803466"/>
            <a:ext cx="389683" cy="38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/>
        </p:nvSpPr>
        <p:spPr>
          <a:xfrm>
            <a:off x="323850" y="478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7" name="Google Shape;4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Regresores discretos y continuos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88" y="1272725"/>
            <a:ext cx="8190629" cy="3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6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1520800" y="1392325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018300" y="13387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018300" y="2233742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018300" y="3128708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520800" y="229125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520800" y="3190192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33225" y="1987050"/>
            <a:ext cx="7947000" cy="27759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/>
        </p:nvSpPr>
        <p:spPr>
          <a:xfrm>
            <a:off x="323850" y="478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7" name="Google Shape;4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Regresores categóricos - Amenities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0" name="Google Shape;46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25" y="1221150"/>
            <a:ext cx="8057361" cy="3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323850" y="485426"/>
            <a:ext cx="788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125" y="1178475"/>
            <a:ext cx="6062068" cy="3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4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Regresores categóricos - Barrios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6" name="Google Shape;4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52375"/>
            <a:ext cx="1115824" cy="3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5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Regresión lineal múltiple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8" name="Google Shape;478;p45"/>
          <p:cNvPicPr preferRelativeResize="0"/>
          <p:nvPr/>
        </p:nvPicPr>
        <p:blipFill rotWithShape="1">
          <a:blip r:embed="rId4">
            <a:alphaModFix/>
          </a:blip>
          <a:srcRect l="8570" t="12349" r="23948"/>
          <a:stretch/>
        </p:blipFill>
        <p:spPr>
          <a:xfrm>
            <a:off x="4933025" y="887225"/>
            <a:ext cx="3209751" cy="419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5"/>
          <p:cNvPicPr preferRelativeResize="0"/>
          <p:nvPr/>
        </p:nvPicPr>
        <p:blipFill rotWithShape="1">
          <a:blip r:embed="rId4">
            <a:alphaModFix/>
          </a:blip>
          <a:srcRect l="2958" r="6845" b="92681"/>
          <a:stretch/>
        </p:blipFill>
        <p:spPr>
          <a:xfrm>
            <a:off x="4690037" y="740563"/>
            <a:ext cx="3889625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5"/>
          <p:cNvSpPr/>
          <p:nvPr/>
        </p:nvSpPr>
        <p:spPr>
          <a:xfrm>
            <a:off x="255400" y="1373050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45"/>
          <p:cNvSpPr/>
          <p:nvPr/>
        </p:nvSpPr>
        <p:spPr>
          <a:xfrm>
            <a:off x="255400" y="2156479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255400" y="3016108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255400" y="3875738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4" name="Google Shape;484;p45"/>
          <p:cNvPicPr preferRelativeResize="0"/>
          <p:nvPr/>
        </p:nvPicPr>
        <p:blipFill rotWithShape="1">
          <a:blip r:embed="rId4">
            <a:alphaModFix/>
          </a:blip>
          <a:srcRect l="74507" t="12349" r="6842" b="68457"/>
          <a:stretch/>
        </p:blipFill>
        <p:spPr>
          <a:xfrm>
            <a:off x="8142776" y="970111"/>
            <a:ext cx="833900" cy="86391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5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Probamos regresiones con distintos predictores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660388" y="1339150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660388" y="21225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Amenities, rooms y tipos de propiedad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660388" y="2969563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Amenities, rooms,  tipos de propiedad y barrios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660388" y="3899063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Amenities, rooms,  tipos de propiedad,  barrios, suma de amenities y distancia al subte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902" y="1120325"/>
            <a:ext cx="833900" cy="46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8502" y="1931350"/>
            <a:ext cx="829492" cy="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9652" y="2830988"/>
            <a:ext cx="868527" cy="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9652" y="3645850"/>
            <a:ext cx="868525" cy="47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6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1" name="Google Shape;501;p46"/>
          <p:cNvSpPr txBox="1"/>
          <p:nvPr/>
        </p:nvSpPr>
        <p:spPr>
          <a:xfrm>
            <a:off x="879800" y="1212975"/>
            <a:ext cx="8010300" cy="30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Si la verdadera relación entre los estimadores y la variable de respuesta es lineal entonces tendremos un sesgo bajo. A veces una o más variables no están asociadas con la respuesta e incluirlas nos conduce a una mayor complejidad innecesaria.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 </a:t>
            </a:r>
            <a:r>
              <a:rPr lang="es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r>
              <a:rPr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busca evitar el sobreajuste encontrando un equilibrio entre el ajuste del modelo a los datos y la complejidad del mismo.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Funciona agregando a la función objetivo una </a:t>
            </a: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‘penalidad’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por complejidad.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Hay diferentes tipos de penalidades que pueden aplicarse, la más común suele ser la suma de los cuadrados de los pesos, a veces llamados norma L2.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Si incorporamos la penalidad de norma L2 a los mínimos cuadrados de una regresión lineal estándar tenemos una </a:t>
            </a: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Regresión Ridge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Si usamos la suma de los valores absolutos (en vez de los cuadrados) tenemos la </a:t>
            </a: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Regresión Lasso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2" name="Google Shape;502;p46"/>
          <p:cNvGrpSpPr/>
          <p:nvPr/>
        </p:nvGrpSpPr>
        <p:grpSpPr>
          <a:xfrm>
            <a:off x="464195" y="1289167"/>
            <a:ext cx="371861" cy="372850"/>
            <a:chOff x="-2060175" y="2768875"/>
            <a:chExt cx="291450" cy="292225"/>
          </a:xfrm>
        </p:grpSpPr>
        <p:sp>
          <p:nvSpPr>
            <p:cNvPr id="503" name="Google Shape;503;p46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6"/>
          <p:cNvGrpSpPr/>
          <p:nvPr/>
        </p:nvGrpSpPr>
        <p:grpSpPr>
          <a:xfrm>
            <a:off x="461900" y="2087636"/>
            <a:ext cx="375098" cy="371936"/>
            <a:chOff x="-47529700" y="2342000"/>
            <a:chExt cx="302450" cy="299900"/>
          </a:xfrm>
        </p:grpSpPr>
        <p:sp>
          <p:nvSpPr>
            <p:cNvPr id="506" name="Google Shape;506;p46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6"/>
          <p:cNvGrpSpPr/>
          <p:nvPr/>
        </p:nvGrpSpPr>
        <p:grpSpPr>
          <a:xfrm>
            <a:off x="502743" y="2885174"/>
            <a:ext cx="294754" cy="270403"/>
            <a:chOff x="6239575" y="4416275"/>
            <a:chExt cx="489625" cy="449175"/>
          </a:xfrm>
        </p:grpSpPr>
        <p:sp>
          <p:nvSpPr>
            <p:cNvPr id="509" name="Google Shape;509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7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47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predictores de Modelo 4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0" name="Google Shape;520;p47"/>
          <p:cNvPicPr preferRelativeResize="0"/>
          <p:nvPr/>
        </p:nvPicPr>
        <p:blipFill rotWithShape="1">
          <a:blip r:embed="rId4">
            <a:alphaModFix/>
          </a:blip>
          <a:srcRect r="22726"/>
          <a:stretch/>
        </p:blipFill>
        <p:spPr>
          <a:xfrm>
            <a:off x="1103850" y="1419700"/>
            <a:ext cx="2209125" cy="2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025" y="966200"/>
            <a:ext cx="3381108" cy="3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7"/>
          <p:cNvPicPr preferRelativeResize="0"/>
          <p:nvPr/>
        </p:nvPicPr>
        <p:blipFill rotWithShape="1">
          <a:blip r:embed="rId6">
            <a:alphaModFix/>
          </a:blip>
          <a:srcRect l="3827"/>
          <a:stretch/>
        </p:blipFill>
        <p:spPr>
          <a:xfrm>
            <a:off x="7309175" y="2241525"/>
            <a:ext cx="1302125" cy="6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0287" y="3054375"/>
            <a:ext cx="1388064" cy="6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7"/>
          <p:cNvSpPr txBox="1"/>
          <p:nvPr/>
        </p:nvSpPr>
        <p:spPr>
          <a:xfrm>
            <a:off x="2449300" y="1391075"/>
            <a:ext cx="135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66666"/>
                </a:solidFill>
                <a:highlight>
                  <a:srgbClr val="FFFFFF"/>
                </a:highlight>
              </a:rPr>
              <a:t>=&gt; 0.000001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/>
          <p:nvPr/>
        </p:nvSpPr>
        <p:spPr>
          <a:xfrm>
            <a:off x="358600" y="990350"/>
            <a:ext cx="25668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Analizamos cual es la probabilidad de que cada uno de los términos de la regresión afecte la respuesta del modelo.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El p-value alto de los términos aqui seleccionados implica que es baja la probabilidad de sean buenos predictores y cambios en los mismos afecten la respuesta del modelo.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 pesar de su baja probabilidad, el modelo Lasso no eliminó ninguno.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48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1" name="Google Shape;5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8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Stats Model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33" name="Google Shape;533;p48"/>
          <p:cNvGraphicFramePr/>
          <p:nvPr/>
        </p:nvGraphicFramePr>
        <p:xfrm>
          <a:off x="3261372" y="8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{8A33A3B8-CDB1-47B9-98BB-B970BDB085B2}</a:tableStyleId>
              </a:tblPr>
              <a:tblGrid>
                <a:gridCol w="10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coef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842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P&gt;|t|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8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balcón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-2.7128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0.765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baulera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-24.9045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0.167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hidromasaje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-24.7741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0.554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jacuzzi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50.3638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laundry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8.0186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0.634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mármol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19.8883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solarium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-6.4641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0.665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sum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4.7569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0.741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vigilancia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-6.113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0.794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4" name="Google Shape;534;p48"/>
          <p:cNvGraphicFramePr/>
          <p:nvPr/>
        </p:nvGraphicFramePr>
        <p:xfrm>
          <a:off x="6133350" y="863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{8A33A3B8-CDB1-47B9-98BB-B970BDB085B2}</a:tableStyleId>
              </a:tblPr>
              <a:tblGrid>
                <a:gridCol w="115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coef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42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P&gt;|t|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agronomía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-16.3978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0.907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almagro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76.8173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0.238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capital federal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52.2805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0.455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chacarita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-6.084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0.933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flores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-93.9281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liniers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-33.7595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0.648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monserrat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-38.8379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0.57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monte castro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29.1387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0.748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paternal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-96.158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tribunales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30.4528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0.731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velez sarsfield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-100.839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0.461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/>
          <p:nvPr/>
        </p:nvSpPr>
        <p:spPr>
          <a:xfrm>
            <a:off x="358600" y="2927875"/>
            <a:ext cx="78144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Otro estadístico importante a analizar es el coeficiente de “Durbin-Watson” que permite entender si existe colinealidad entre las variables del modelo. Este coeficiente toma valores entre 0 y 4.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El valor obtenido de 2 indica que no hay colinealidad entre las variables y no estaríamos subestimando el nivel de significancia.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4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1" name="Google Shape;5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9"/>
          <p:cNvSpPr txBox="1"/>
          <p:nvPr/>
        </p:nvSpPr>
        <p:spPr>
          <a:xfrm>
            <a:off x="323850" y="478075"/>
            <a:ext cx="5061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Stats Model - Durbin Watson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3" name="Google Shape;5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125" y="990350"/>
            <a:ext cx="69723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/>
          <p:nvPr/>
        </p:nvSpPr>
        <p:spPr>
          <a:xfrm>
            <a:off x="4400450" y="1140475"/>
            <a:ext cx="2976900" cy="317700"/>
          </a:xfrm>
          <a:prstGeom prst="rect">
            <a:avLst/>
          </a:prstGeom>
          <a:solidFill>
            <a:srgbClr val="FF0000">
              <a:alpha val="1340"/>
            </a:srgbClr>
          </a:solidFill>
          <a:ln w="19050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0"/>
          <p:cNvPicPr preferRelativeResize="0"/>
          <p:nvPr/>
        </p:nvPicPr>
        <p:blipFill rotWithShape="1">
          <a:blip r:embed="rId3">
            <a:alphaModFix/>
          </a:blip>
          <a:srcRect t="5687"/>
          <a:stretch/>
        </p:blipFill>
        <p:spPr>
          <a:xfrm>
            <a:off x="53800" y="1052425"/>
            <a:ext cx="7475199" cy="39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0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p50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Reducción de los valores de beta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4" name="Google Shape;554;p50"/>
          <p:cNvSpPr txBox="1"/>
          <p:nvPr/>
        </p:nvSpPr>
        <p:spPr>
          <a:xfrm>
            <a:off x="7529000" y="1606975"/>
            <a:ext cx="15510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Un coeficiente positivo grande en una variable puede ser compensado por un coeficiente negativo del mismo orden de magnitud en una variable muy correlacionada y sumar complejidad al modelo sin aportar valor predictivo.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La regularización funciona reduciendo estos picos para limitar ese efecto.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1"/>
          <p:cNvSpPr txBox="1"/>
          <p:nvPr/>
        </p:nvSpPr>
        <p:spPr>
          <a:xfrm>
            <a:off x="323850" y="478075"/>
            <a:ext cx="59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Casos de uso - Sub y sobrevaluación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51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el modelo de Lasso para predecir el precio y comparamos vs. precio real 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2" name="Google Shape;5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" y="1044125"/>
            <a:ext cx="8279701" cy="39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1"/>
          <p:cNvPicPr preferRelativeResize="0"/>
          <p:nvPr/>
        </p:nvPicPr>
        <p:blipFill rotWithShape="1">
          <a:blip r:embed="rId5">
            <a:alphaModFix/>
          </a:blip>
          <a:srcRect t="45773" r="41197"/>
          <a:stretch/>
        </p:blipFill>
        <p:spPr>
          <a:xfrm>
            <a:off x="4181675" y="2436400"/>
            <a:ext cx="2470075" cy="4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2"/>
          <p:cNvPicPr preferRelativeResize="0"/>
          <p:nvPr/>
        </p:nvPicPr>
        <p:blipFill rotWithShape="1">
          <a:blip r:embed="rId3">
            <a:alphaModFix/>
          </a:blip>
          <a:srcRect t="4373" b="4510"/>
          <a:stretch/>
        </p:blipFill>
        <p:spPr>
          <a:xfrm>
            <a:off x="624500" y="1044125"/>
            <a:ext cx="8279701" cy="4029069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323850" y="478075"/>
            <a:ext cx="59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Casos de uso - Sub y sobrevaluación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52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el modelo de Lasso para predecir el precio y comparamos vs. precio real 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3" name="Google Shape;5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738" y="3496350"/>
            <a:ext cx="2103213" cy="4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384950" y="2085975"/>
            <a:ext cx="8572500" cy="2654700"/>
          </a:xfrm>
          <a:prstGeom prst="rect">
            <a:avLst/>
          </a:prstGeom>
          <a:noFill/>
          <a:ln w="19050" cap="flat" cmpd="sng">
            <a:solidFill>
              <a:srgbClr val="F8BEB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163775" y="2605325"/>
            <a:ext cx="2589300" cy="2028000"/>
          </a:xfrm>
          <a:prstGeom prst="rect">
            <a:avLst/>
          </a:prstGeom>
          <a:solidFill>
            <a:srgbClr val="F4CCCC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855000" y="2605325"/>
            <a:ext cx="4017600" cy="2028000"/>
          </a:xfrm>
          <a:prstGeom prst="rect">
            <a:avLst/>
          </a:prstGeom>
          <a:solidFill>
            <a:srgbClr val="F4CCCC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70025" y="2605325"/>
            <a:ext cx="1567200" cy="2028000"/>
          </a:xfrm>
          <a:prstGeom prst="rect">
            <a:avLst/>
          </a:prstGeom>
          <a:solidFill>
            <a:srgbClr val="F4CCCC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17850" y="787375"/>
            <a:ext cx="85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 base contiene información bancaria de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45211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clientes y sobre campañas previas en las que estuvieron involucrados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01450" y="1551725"/>
            <a:ext cx="184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Variable target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01450" y="2200325"/>
            <a:ext cx="184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Predictores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037125" y="1490650"/>
            <a:ext cx="6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Suscripción a un plazo fijo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(“Yes” o “No”)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34800" y="2625375"/>
            <a:ext cx="184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Características personales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144050" y="2656875"/>
            <a:ext cx="23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Características bancarias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839175" y="2656875"/>
            <a:ext cx="32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Características sobre campañas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58600" y="3156125"/>
            <a:ext cx="15300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‘Age’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‘Job’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‘Marital status’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‘Education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066925" y="3003725"/>
            <a:ext cx="2736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‘Balance’ 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balance bancario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‘Default’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- tiene crédito en default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‘Housing’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- tiene préstamo hipotecario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‘Loan’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- tiene préstamo personal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753125" y="3012375"/>
            <a:ext cx="42042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‘Day’ 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‘Month’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- día y mes de último contacto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‘Duration’ 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duración de la última llamada </a:t>
            </a:r>
            <a:r>
              <a:rPr lang="es" sz="1200" i="1">
                <a:latin typeface="Proxima Nova"/>
                <a:ea typeface="Proxima Nova"/>
                <a:cs typeface="Proxima Nova"/>
                <a:sym typeface="Proxima Nova"/>
              </a:rPr>
              <a:t>(seg.)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‘Campaign’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# de contactos de campaña actual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‘Previous’ 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- # de contactos pre campaña actual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‘Pdays’ 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# días desde último contacto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s" sz="1300" b="1" i="1">
                <a:latin typeface="Proxima Nova"/>
                <a:ea typeface="Proxima Nova"/>
                <a:cs typeface="Proxima Nova"/>
                <a:sym typeface="Proxima Nova"/>
              </a:rPr>
              <a:t>‘Poutcome’ </a:t>
            </a:r>
            <a:r>
              <a:rPr lang="es" sz="1300" i="1">
                <a:latin typeface="Proxima Nova"/>
                <a:ea typeface="Proxima Nova"/>
                <a:cs typeface="Proxima Nova"/>
                <a:sym typeface="Proxima Nova"/>
              </a:rPr>
              <a:t>- resultado de última campaña (“failure”, “nonexistent”, “success”)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81825" y="1438525"/>
            <a:ext cx="8572500" cy="498600"/>
          </a:xfrm>
          <a:prstGeom prst="rect">
            <a:avLst/>
          </a:prstGeom>
          <a:noFill/>
          <a:ln w="19050" cap="flat" cmpd="sng">
            <a:solidFill>
              <a:srgbClr val="F8BEB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/>
          <p:nvPr/>
        </p:nvSpPr>
        <p:spPr>
          <a:xfrm>
            <a:off x="2736300" y="-75"/>
            <a:ext cx="6407700" cy="51435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3"/>
          <p:cNvSpPr txBox="1"/>
          <p:nvPr/>
        </p:nvSpPr>
        <p:spPr>
          <a:xfrm>
            <a:off x="183550" y="2560550"/>
            <a:ext cx="2203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1" name="Google Shape;581;p53"/>
          <p:cNvSpPr/>
          <p:nvPr/>
        </p:nvSpPr>
        <p:spPr>
          <a:xfrm rot="10800000" flipH="1">
            <a:off x="60845" y="7883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3"/>
          <p:cNvSpPr txBox="1"/>
          <p:nvPr/>
        </p:nvSpPr>
        <p:spPr>
          <a:xfrm>
            <a:off x="3820475" y="1108125"/>
            <a:ext cx="5136900" cy="30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modelo mejora notablemente su performance al incluir los barrios de las propiedades, pasando de un r2 de 0.17 a 0.58.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Hay variables que considerando su valor de p-value podrían ser ignoradas.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performance entre los 3 modelos considerados es similar.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valor de alpha pareciera tender a 0, por lo que se obtuvo un valor similar para ambos modelos regularizados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Los betas entre los modelos regularizados resultaron similares, y los valores obtenidos fueron menores respecto al modelo sin regularizar.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pesar de tener variables con p-value alto, particularmente la regresión Lasso no eliminó ninguna variable.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53"/>
          <p:cNvSpPr/>
          <p:nvPr/>
        </p:nvSpPr>
        <p:spPr>
          <a:xfrm rot="10800000" flipH="1">
            <a:off x="60853" y="44624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3"/>
          <p:cNvSpPr/>
          <p:nvPr/>
        </p:nvSpPr>
        <p:spPr>
          <a:xfrm rot="10800000" flipH="1">
            <a:off x="2951575" y="7883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3"/>
          <p:cNvSpPr/>
          <p:nvPr/>
        </p:nvSpPr>
        <p:spPr>
          <a:xfrm rot="10800000" flipH="1">
            <a:off x="2956781" y="44624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6" name="Google Shape;5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53"/>
          <p:cNvGrpSpPr/>
          <p:nvPr/>
        </p:nvGrpSpPr>
        <p:grpSpPr>
          <a:xfrm>
            <a:off x="8579000" y="172447"/>
            <a:ext cx="373176" cy="371378"/>
            <a:chOff x="-49786250" y="2316650"/>
            <a:chExt cx="300900" cy="299450"/>
          </a:xfrm>
        </p:grpSpPr>
        <p:sp>
          <p:nvSpPr>
            <p:cNvPr id="588" name="Google Shape;588;p53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3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3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3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3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/>
          <p:nvPr/>
        </p:nvSpPr>
        <p:spPr>
          <a:xfrm>
            <a:off x="0" y="11650"/>
            <a:ext cx="9144000" cy="44514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4"/>
          <p:cNvSpPr txBox="1"/>
          <p:nvPr/>
        </p:nvSpPr>
        <p:spPr>
          <a:xfrm>
            <a:off x="266480" y="1735300"/>
            <a:ext cx="85206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¡Muchas gracias!</a:t>
            </a:r>
            <a:endParaRPr sz="3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01" name="Google Shape;6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00" y="4617050"/>
            <a:ext cx="1699025" cy="4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Target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25" y="1015975"/>
            <a:ext cx="5373923" cy="3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6096975" y="1243950"/>
            <a:ext cx="2551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Como es de esperarse por la naturaleza de las suscripciones, la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target está desbalanceada</a:t>
            </a:r>
            <a:b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 importante t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ener esto en cuenta a la hora de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evaluar los modelos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buscando buenas predicciones para casos de suscripción y de no suscripción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75" y="766525"/>
            <a:ext cx="8769226" cy="430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266425" y="2221825"/>
            <a:ext cx="411000" cy="21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1266425" y="2812700"/>
            <a:ext cx="411000" cy="21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266425" y="1437100"/>
            <a:ext cx="411000" cy="21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25" y="713850"/>
            <a:ext cx="7435649" cy="4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299750" y="1733025"/>
            <a:ext cx="1177500" cy="73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299750" y="3185175"/>
            <a:ext cx="1177500" cy="73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925" y="617525"/>
            <a:ext cx="7583849" cy="41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Correlaciones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440225" y="3327175"/>
            <a:ext cx="1012200" cy="121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440225" y="1488175"/>
            <a:ext cx="1012200" cy="61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1025500"/>
            <a:ext cx="7463560" cy="39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1677475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21%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2214005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3%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750534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3%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287064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9%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823593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17%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360123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0,6%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896652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3%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433182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11%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969711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20%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506241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3%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042770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5%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7579300" y="1617250"/>
            <a:ext cx="384000" cy="200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2%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579400" y="1547950"/>
            <a:ext cx="101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Mix usuarios</a:t>
            </a:r>
            <a:endParaRPr sz="10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17850" y="7873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Mayor probabilidad de suscripción en usuarios retirados o estudiantes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Microsoft Office PowerPoint</Application>
  <PresentationFormat>Presentación en pantalla (16:9)</PresentationFormat>
  <Paragraphs>459</Paragraphs>
  <Slides>41</Slides>
  <Notes>41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Proxima Nova</vt:lpstr>
      <vt:lpstr>Arial</vt:lpstr>
      <vt:lpstr>Proxima Nova Extrabold</vt:lpstr>
      <vt:lpstr>Lato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Maximiliano  Deri</cp:lastModifiedBy>
  <cp:revision>1</cp:revision>
  <dcterms:modified xsi:type="dcterms:W3CDTF">2022-02-17T03:17:24Z</dcterms:modified>
</cp:coreProperties>
</file>