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Extrabold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698C3-98AF-430F-95A8-54615CB30606}">
  <a:tblStyle styleId="{393698C3-98AF-430F-95A8-54615CB30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c43b1a1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c43b1a1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12d66e7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12d66e75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212d66e7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212d66e7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1a792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1a792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12d66e75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212d66e75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b1a7927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6b1a7927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212d66e75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212d66e75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c43b1a1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bc43b1a1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b1a792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6b1a792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a1e3c64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a1e3c64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3bed97c7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f3bed97c7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c43b1a10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c43b1a10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1: amenities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2: amenities, rooms, tipos de propiedad,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3: amenities, rooms, tipos de propiedad, barrios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## Modelo 4: amenities, rooms, tipos de propiedad, barrios, suma amenities, distancia al subte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12d66e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12d66e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7a1e3c64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7a1e3c64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b1a792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b1a792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736300" y="-75"/>
            <a:ext cx="6407700" cy="51435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15575" y="2560550"/>
            <a:ext cx="1064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/>
          <p:nvPr/>
        </p:nvSpPr>
        <p:spPr>
          <a:xfrm rot="10800000" flipH="1">
            <a:off x="60845" y="7883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860208" y="1169325"/>
            <a:ext cx="9462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r>
              <a:rPr lang="es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sz="1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8508" y="313429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984258" y="2748900"/>
            <a:ext cx="6981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Metas</a:t>
            </a:r>
            <a:endParaRPr sz="1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8508" y="1561418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925075" y="1277175"/>
            <a:ext cx="51369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inmobiliaria Properati publica periódicamente información sobre ofertas de propiedades para venta y alquiler. Ud. deberá asesorar a la inmobiliaria a desarrollar un modelo de regresión que permita predecir el precio por metro cuadrado de una propiedad. El objetivo final, es que el modelo que desarrollen sea utilizado como tasador automático a ser aplicado a las próximas propiedades que sean comercializadas por la empresa. Para ello la empresa les provee de un dataset correspondiente al primer semestre de 2017.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20425" y="2877725"/>
            <a:ext cx="5136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Estimar un modelo de regresión lineal que realice predicciones para el precio por metro cuadrado (en dólares). 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regularización a modelos lineales 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Mostrar ejemplos de uso del modelo para determinar sub y sobrevaluación.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 rot="10800000" flipH="1">
            <a:off x="60853" y="44624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 rot="10800000" flipH="1">
            <a:off x="2951575" y="7883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 rot="10800000" flipH="1">
            <a:off x="2956781" y="44624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358600" y="2927875"/>
            <a:ext cx="78144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Otro estadístico importante a analizar es el coeficiente de “Durbin-Watson” que permite entender si existe colinealidad entre las variables del modelo. Este coeficiente toma valores entre 0 y 4.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El valor obtenido de 2 indica que no hay colinealidad entre las variables y no estaríamos subestimando el nivel de significancia.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323850" y="478075"/>
            <a:ext cx="5061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Stats Model - Durbin Watson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125" y="990350"/>
            <a:ext cx="69723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4400450" y="1140475"/>
            <a:ext cx="2976900" cy="317700"/>
          </a:xfrm>
          <a:prstGeom prst="rect">
            <a:avLst/>
          </a:prstGeom>
          <a:solidFill>
            <a:srgbClr val="FF0000">
              <a:alpha val="1340"/>
            </a:srgbClr>
          </a:solidFill>
          <a:ln w="19050" cap="flat" cmpd="sng">
            <a:solidFill>
              <a:srgbClr val="F8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t="5687"/>
          <a:stretch/>
        </p:blipFill>
        <p:spPr>
          <a:xfrm>
            <a:off x="53800" y="1052425"/>
            <a:ext cx="7475199" cy="39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Reducción de los valores de beta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7529000" y="1606975"/>
            <a:ext cx="15510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Un coeficiente positivo grande en una variable puede ser compensado por un coeficiente negativo del mismo orden de magnitud en una variable muy correlacionada y sumar complejidad al modelo sin aportar valor predictivo.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La regularización funciona reduciendo estos picos para limitar ese efecto.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23850" y="478075"/>
            <a:ext cx="597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Casos de uso - Sub y sobrevaluación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el modelo de Lasso para predecir el precio y comparamos vs. precio real 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0" y="1044125"/>
            <a:ext cx="8279701" cy="39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5">
            <a:alphaModFix/>
          </a:blip>
          <a:srcRect t="45773" r="41197"/>
          <a:stretch/>
        </p:blipFill>
        <p:spPr>
          <a:xfrm>
            <a:off x="4181675" y="2436400"/>
            <a:ext cx="2470075" cy="4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t="4373" b="4510"/>
          <a:stretch/>
        </p:blipFill>
        <p:spPr>
          <a:xfrm>
            <a:off x="624500" y="1044125"/>
            <a:ext cx="8279701" cy="402906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323850" y="478075"/>
            <a:ext cx="5979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Casos de uso - Sub y sobrevaluación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el modelo de Lasso para predecir el precio y comparamos vs. precio real 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738" y="3496350"/>
            <a:ext cx="2103213" cy="4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36300" y="-75"/>
            <a:ext cx="6407700" cy="51435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83550" y="2560550"/>
            <a:ext cx="2203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7"/>
          <p:cNvSpPr/>
          <p:nvPr/>
        </p:nvSpPr>
        <p:spPr>
          <a:xfrm rot="10800000" flipH="1">
            <a:off x="60845" y="7883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820475" y="1108125"/>
            <a:ext cx="5136900" cy="30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 modelo mejora notablemente su performance al incluir los barrios de las propiedades, pasando de un r2 de 0.17 a 0.58.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Hay variables que considerando su valor de p-value podrían ser ignoradas.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 performance entre los 3 modelos considerados es similar.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 valor de alpha pareciera tender a 0, por lo que se obtuvo un valor similar para ambos modelos regularizados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Los betas entre los modelos regularizados resultaron similares, y los valores obtenidos fueron menores respecto al modelo sin regularizar.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pesar de tener variables con p-value alto, particularmente la regresión Lasso no eliminó ninguna variable.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7"/>
          <p:cNvSpPr/>
          <p:nvPr/>
        </p:nvSpPr>
        <p:spPr>
          <a:xfrm rot="10800000" flipH="1">
            <a:off x="60853" y="4462425"/>
            <a:ext cx="2637000" cy="753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 rot="10800000" flipH="1">
            <a:off x="2951575" y="7883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 rot="10800000" flipH="1">
            <a:off x="2956781" y="4462425"/>
            <a:ext cx="6000600" cy="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7"/>
          <p:cNvGrpSpPr/>
          <p:nvPr/>
        </p:nvGrpSpPr>
        <p:grpSpPr>
          <a:xfrm>
            <a:off x="8579000" y="172447"/>
            <a:ext cx="373176" cy="371378"/>
            <a:chOff x="-49786250" y="2316650"/>
            <a:chExt cx="300900" cy="299450"/>
          </a:xfrm>
        </p:grpSpPr>
        <p:sp>
          <p:nvSpPr>
            <p:cNvPr id="232" name="Google Shape;232;p27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0" y="11650"/>
            <a:ext cx="9144000" cy="44514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266480" y="1735300"/>
            <a:ext cx="85206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¡Muchas gracias!</a:t>
            </a:r>
            <a:endParaRPr sz="3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00" y="4617050"/>
            <a:ext cx="1699025" cy="4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23850" y="478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23850" y="1029250"/>
            <a:ext cx="68178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-"/>
            </a:pP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Nos focalizamos en las </a:t>
            </a: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CABA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-"/>
            </a:pP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Buscamos </a:t>
            </a: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predecir ‘Precio por m2 en USD’</a:t>
            </a: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con los siguientes regresores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propiedad</a:t>
            </a: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(Casa, Departamento, Tienda)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Barrios 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Rooms </a:t>
            </a:r>
            <a:endParaRPr sz="1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AutoNum type="alphaLcPeriod"/>
            </a:pPr>
            <a:r>
              <a:rPr lang="es" sz="1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Distancia a la estación de SUBTE </a:t>
            </a: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más cercana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619" y="2803466"/>
            <a:ext cx="389683" cy="38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23850" y="478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Regresores discretos y continuos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88" y="1272725"/>
            <a:ext cx="8190629" cy="3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323850" y="478075"/>
            <a:ext cx="261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Regresores categóricos - Amenities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25" y="1221150"/>
            <a:ext cx="8057361" cy="3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323850" y="485426"/>
            <a:ext cx="788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Descriptivo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125" y="1178475"/>
            <a:ext cx="6062068" cy="3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0225" y="0"/>
            <a:ext cx="884375" cy="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Regresores categóricos - Barrios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752375"/>
            <a:ext cx="1115824" cy="3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Regresión lineal múltiple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l="8570" t="12349" r="23948"/>
          <a:stretch/>
        </p:blipFill>
        <p:spPr>
          <a:xfrm>
            <a:off x="4933025" y="887225"/>
            <a:ext cx="3209751" cy="419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l="2958" r="6845" b="92681"/>
          <a:stretch/>
        </p:blipFill>
        <p:spPr>
          <a:xfrm>
            <a:off x="4690037" y="740563"/>
            <a:ext cx="3889625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255400" y="1373050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55400" y="2156479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55400" y="3016108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55400" y="3875738"/>
            <a:ext cx="328800" cy="317700"/>
          </a:xfrm>
          <a:prstGeom prst="ellipse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l="74507" t="12349" r="6842" b="68457"/>
          <a:stretch/>
        </p:blipFill>
        <p:spPr>
          <a:xfrm>
            <a:off x="8142776" y="970111"/>
            <a:ext cx="833900" cy="86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31588" y="73482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Probamos regresiones con distintos predictores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60388" y="1339150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60388" y="21225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Amenities, rooms y tipos de propiedad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60388" y="2969563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Amenities, rooms,  tipos de propiedad y barrios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60388" y="3899063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Amenities, rooms,  tipos de propiedad,  barrios, suma de amenities y distancia al subte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902" y="1120325"/>
            <a:ext cx="833900" cy="46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8502" y="1931350"/>
            <a:ext cx="829492" cy="4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9652" y="2830988"/>
            <a:ext cx="868527" cy="4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9652" y="3645850"/>
            <a:ext cx="868525" cy="47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79800" y="1212975"/>
            <a:ext cx="8010300" cy="30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Si la verdadera relación entre los estimadores y la variable de respuesta es lineal entonces tendremos un sesgo bajo. A veces una o más variables no están asociadas con la respuesta e incluirlas nos conduce a una mayor complejidad innecesaria.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 </a:t>
            </a:r>
            <a:r>
              <a:rPr lang="es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r>
              <a:rPr lang="e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busca evitar el sobreajuste encontrando un equilibrio entre el ajuste del modelo a los datos y la complejidad del mismo.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Funciona agregando a la función objetivo una </a:t>
            </a: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‘penalidad’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por complejidad.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Hay diferentes tipos de penalidades que pueden aplicarse, la más común suele ser la suma de los cuadrados de los pesos, a veces llamados norma L2.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Si incorporamos la penalidad de norma L2 a los mínimos cuadrados de una regresión lineal estándar tenemos una </a:t>
            </a: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Regresión Ridge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Si usamos la suma de los valores absolutos (en vez de los cuadrados) tenemos la </a:t>
            </a:r>
            <a:r>
              <a:rPr lang="es" b="1">
                <a:latin typeface="Proxima Nova"/>
                <a:ea typeface="Proxima Nova"/>
                <a:cs typeface="Proxima Nova"/>
                <a:sym typeface="Proxima Nova"/>
              </a:rPr>
              <a:t>Regresión Lasso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64195" y="1289167"/>
            <a:ext cx="371861" cy="372850"/>
            <a:chOff x="-2060175" y="2768875"/>
            <a:chExt cx="291450" cy="292225"/>
          </a:xfrm>
        </p:grpSpPr>
        <p:sp>
          <p:nvSpPr>
            <p:cNvPr id="147" name="Google Shape;147;p20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461900" y="2087636"/>
            <a:ext cx="375098" cy="371936"/>
            <a:chOff x="-47529700" y="2342000"/>
            <a:chExt cx="302450" cy="299900"/>
          </a:xfrm>
        </p:grpSpPr>
        <p:sp>
          <p:nvSpPr>
            <p:cNvPr id="150" name="Google Shape;150;p20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0"/>
          <p:cNvGrpSpPr/>
          <p:nvPr/>
        </p:nvGrpSpPr>
        <p:grpSpPr>
          <a:xfrm>
            <a:off x="502743" y="2885174"/>
            <a:ext cx="294754" cy="270403"/>
            <a:chOff x="6239575" y="4416275"/>
            <a:chExt cx="489625" cy="449175"/>
          </a:xfrm>
        </p:grpSpPr>
        <p:sp>
          <p:nvSpPr>
            <p:cNvPr id="153" name="Google Shape;153;p20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Regularización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31612" y="734825"/>
            <a:ext cx="8279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predictores de Modelo 4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r="22726"/>
          <a:stretch/>
        </p:blipFill>
        <p:spPr>
          <a:xfrm>
            <a:off x="1103850" y="1419700"/>
            <a:ext cx="2209125" cy="2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025" y="966200"/>
            <a:ext cx="3381108" cy="3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6">
            <a:alphaModFix/>
          </a:blip>
          <a:srcRect l="3827"/>
          <a:stretch/>
        </p:blipFill>
        <p:spPr>
          <a:xfrm>
            <a:off x="7309175" y="2241525"/>
            <a:ext cx="1302125" cy="6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0287" y="3054375"/>
            <a:ext cx="1388064" cy="6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2449300" y="1391075"/>
            <a:ext cx="135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66666"/>
                </a:solidFill>
                <a:highlight>
                  <a:srgbClr val="FFFFFF"/>
                </a:highlight>
              </a:rPr>
              <a:t>=&gt; 0.000001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358600" y="990350"/>
            <a:ext cx="2566800" cy="3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Analizamos cual es la probabilidad de que cada uno de los términos de la regresión afecte la respuesta del modelo.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El p-value alto de los términos aqui seleccionados implica que es baja la probabilidad de sean buenos predictores y cambios en los mismos afecten la respuesta del modelo.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 pesar de su baja probabilidad, el modelo Lasso no eliminó ninguno.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58594" y="383382"/>
            <a:ext cx="562800" cy="55200"/>
          </a:xfrm>
          <a:prstGeom prst="rect">
            <a:avLst/>
          </a:prstGeom>
          <a:solidFill>
            <a:srgbClr val="F8424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4684575"/>
            <a:ext cx="1353951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323850" y="478075"/>
            <a:ext cx="4290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Stats Model</a:t>
            </a:r>
            <a:endParaRPr sz="21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7" name="Google Shape;177;p22"/>
          <p:cNvGraphicFramePr/>
          <p:nvPr/>
        </p:nvGraphicFramePr>
        <p:xfrm>
          <a:off x="3261372" y="8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{393698C3-98AF-430F-95A8-54615CB30606}</a:tableStyleId>
              </a:tblPr>
              <a:tblGrid>
                <a:gridCol w="10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coef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842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P&gt;|t|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8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balcón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-2.7128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0.765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baulera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-24.9045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0.167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hidromasaje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-24.7741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0.554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jacuzzi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50.3638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laundry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8.0186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0.634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mármol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19.8883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solarium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-6.4641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0.665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sum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4.7569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0.741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vigilancia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-6.113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0.794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8" name="Google Shape;178;p22"/>
          <p:cNvGraphicFramePr/>
          <p:nvPr/>
        </p:nvGraphicFramePr>
        <p:xfrm>
          <a:off x="6133350" y="863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{393698C3-98AF-430F-95A8-54615CB30606}</a:tableStyleId>
              </a:tblPr>
              <a:tblGrid>
                <a:gridCol w="115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coef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42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P&gt;|t|</a:t>
                      </a:r>
                      <a:endParaRPr sz="1000" b="1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agronomía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-16.3978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0.907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almagro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76.8173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0.238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capital federal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52.2805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0.455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chacarita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-6.084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0.933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flores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-93.9281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liniers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-33.7595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0.648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monserrat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-38.8379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0.57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monte castro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29.1387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0.748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paternal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-96.158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0.208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tribunales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30.4528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0.731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velez sarsfield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-100.839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0.461</a:t>
                      </a:r>
                      <a:endParaRPr sz="1000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Presentación en pantalla (16:9)</PresentationFormat>
  <Paragraphs>132</Paragraphs>
  <Slides>15</Slides>
  <Notes>15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Proxima Nova</vt:lpstr>
      <vt:lpstr>Arial</vt:lpstr>
      <vt:lpstr>Proxima Nova Extrabold</vt:lpstr>
      <vt:lpstr>Lato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Maximiliano  Deri</cp:lastModifiedBy>
  <cp:revision>1</cp:revision>
  <dcterms:modified xsi:type="dcterms:W3CDTF">2022-02-17T02:45:40Z</dcterms:modified>
</cp:coreProperties>
</file>