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5143500" type="screen16x9"/>
  <p:notesSz cx="6858000" cy="9144000"/>
  <p:embeddedFontLst>
    <p:embeddedFont>
      <p:font typeface="Lato" panose="020B0604020202020204" charset="0"/>
      <p:regular r:id="rId40"/>
      <p:bold r:id="rId41"/>
      <p:italic r:id="rId42"/>
      <p:boldItalic r:id="rId43"/>
    </p:embeddedFont>
    <p:embeddedFont>
      <p:font typeface="Proxima Nova" panose="020B0604020202020204" charset="0"/>
      <p:regular r:id="rId44"/>
      <p:bold r:id="rId45"/>
      <p:italic r:id="rId46"/>
      <p:boldItalic r:id="rId47"/>
    </p:embeddedFont>
    <p:embeddedFont>
      <p:font typeface="Proxima Nova Extrabold" panose="020B0604020202020204" charset="0"/>
      <p:bold r:id="rId48"/>
    </p:embeddedFont>
    <p:embeddedFont>
      <p:font typeface="Proxima Nova Semibold" panose="020B0604020202020204" charset="0"/>
      <p:regular r:id="rId49"/>
      <p:bold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bc43b1a10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bc43b1a10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f21152fb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f21152fb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f21152fb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f21152fb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f21152fb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f21152fb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f21152fb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f21152fb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Sonora es el segundo estado más poblado de México.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f21152fb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f21152fb4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f21152fb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f21152fb4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Un clasificador de </a:t>
            </a:r>
            <a:r>
              <a:rPr lang="es" sz="1050" b="1">
                <a:solidFill>
                  <a:srgbClr val="202122"/>
                </a:solidFill>
                <a:highlight>
                  <a:srgbClr val="FFFFFF"/>
                </a:highlight>
              </a:rPr>
              <a:t>Naive Bayes </a:t>
            </a: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asume que</a:t>
            </a:r>
            <a:r>
              <a:rPr lang="es" sz="1050" b="1">
                <a:solidFill>
                  <a:srgbClr val="202122"/>
                </a:solidFill>
                <a:highlight>
                  <a:srgbClr val="FFFFFF"/>
                </a:highlight>
              </a:rPr>
              <a:t> la presencia o ausencia de una característica particular no está relacionada con la presencia o ausencia de cualquier otra característica</a:t>
            </a: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, dada la clase variable. Por ejemplo, una fruta puede ser considerada como una manzana si es roja, redonda y de alrededor de 7 cm de diámetro. Un clasificador de Naive Bayes considera que </a:t>
            </a:r>
            <a:r>
              <a:rPr lang="es" sz="1050" b="1">
                <a:solidFill>
                  <a:srgbClr val="202122"/>
                </a:solidFill>
                <a:highlight>
                  <a:srgbClr val="FFFFFF"/>
                </a:highlight>
              </a:rPr>
              <a:t>cada una de estas características contribuye de manera independiente a la probabilidad</a:t>
            </a: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 de que esta fruta sea una manzana, independientemente de la presencia o ausencia de las otras características.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-"/>
            </a:pP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LGBM - es un framework basado en árboles de decisión que permite resolver problemas de clasificación o rankings que se diferencia de XGBOOST por la forma en la que construye los árboles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-"/>
            </a:pP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LGBM optimizado - tuneamos los hiperparámetros del modelo a través de optimización bayesiana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-"/>
            </a:pP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LGBM optimizado + feature selection - a los hiperparámetros tuneados le sumamos la revisión de variables y la eliminación de aquellas con baja importancia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endParaRPr sz="1050" b="1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f21152fb4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f21152fb4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047aad386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047aad386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f21152fb4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f21152fb4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f21152fb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f21152fb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f21152fb4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f21152fb4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f21152fb4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0f21152fb4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047aad386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1047aad386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047aad386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047aad386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047aad386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047aad386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047aad386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1047aad386_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1047aad386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1047aad386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047aad386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047aad386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1047aad386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1047aad386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1047aad386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1047aad386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1047aad386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1047aad386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21152fb4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21152fb4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0f21152fb4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0f21152fb4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0f21152fb4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0f21152fb4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08327545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08327545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1047aad386_2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1047aad386_2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1047aad38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1047aad38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1047aad386_2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1047aad386_2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1047aad386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1047aad386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1047aad38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1047aad38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0927e6e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0927e6e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e6d30a84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e6d30a84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0927e6e5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0927e6e57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0927e6e5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0927e6e5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f21152fb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f21152fb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f21152fb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f21152fb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2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2736300" y="-75"/>
            <a:ext cx="6407700" cy="51435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21150" y="2039825"/>
            <a:ext cx="16614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Contexto y objetivo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4"/>
          <p:cNvSpPr/>
          <p:nvPr/>
        </p:nvSpPr>
        <p:spPr>
          <a:xfrm rot="10800000" flipH="1">
            <a:off x="60845" y="788325"/>
            <a:ext cx="2637000" cy="753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860208" y="1029598"/>
            <a:ext cx="9462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Context</a:t>
            </a:r>
            <a:r>
              <a:rPr lang="es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endParaRPr sz="1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28508" y="336289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984258" y="2977500"/>
            <a:ext cx="6981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Meta</a:t>
            </a:r>
            <a:endParaRPr sz="1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28508" y="1421691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 rot="10800000" flipH="1">
            <a:off x="60853" y="4462425"/>
            <a:ext cx="2637000" cy="753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 rot="10800000" flipH="1">
            <a:off x="2951575" y="788325"/>
            <a:ext cx="6000600" cy="7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 rot="10800000" flipH="1">
            <a:off x="2956781" y="4462425"/>
            <a:ext cx="6000600" cy="7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806400" y="881950"/>
            <a:ext cx="53376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Char char="●"/>
            </a:pPr>
            <a:r>
              <a:rPr lang="e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Actualmente</a:t>
            </a:r>
            <a:r>
              <a:rPr lang="es" sz="13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cualquier usuario </a:t>
            </a:r>
            <a:r>
              <a:rPr lang="e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 nuestra fintech en México </a:t>
            </a:r>
            <a:r>
              <a:rPr lang="es" sz="13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puede solicitar una tarjeta de débito</a:t>
            </a:r>
            <a:r>
              <a:rPr lang="e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asociada a su cuenta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Char char="●"/>
            </a:pPr>
            <a:r>
              <a:rPr lang="e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Las tarjetas tienen un </a:t>
            </a:r>
            <a:r>
              <a:rPr lang="es" sz="13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costo de emisión de 7 USD </a:t>
            </a:r>
            <a:endParaRPr sz="13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Char char="●"/>
            </a:pPr>
            <a:r>
              <a:rPr lang="e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Este costo se repaga sólo si el usuario activa/usa la tarjeta y en promedio el </a:t>
            </a:r>
            <a:r>
              <a:rPr lang="es" sz="13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beneficio por el uso</a:t>
            </a:r>
            <a:r>
              <a:rPr lang="e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es de</a:t>
            </a:r>
            <a:r>
              <a:rPr lang="es" sz="13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8</a:t>
            </a:r>
            <a:r>
              <a:rPr lang="e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s" sz="13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USD</a:t>
            </a:r>
            <a:endParaRPr sz="13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Char char="●"/>
            </a:pPr>
            <a:r>
              <a:rPr lang="e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 las </a:t>
            </a:r>
            <a:r>
              <a:rPr lang="es" sz="13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270K tarjetas que fueron emitidas</a:t>
            </a:r>
            <a:r>
              <a:rPr lang="e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en el período de septiembre a noviembre el </a:t>
            </a:r>
            <a:r>
              <a:rPr lang="es" sz="13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55% no fue activada,</a:t>
            </a:r>
            <a:r>
              <a:rPr lang="e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resultando en una pérdida de casi</a:t>
            </a:r>
            <a:r>
              <a:rPr lang="es" sz="13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1M</a:t>
            </a:r>
            <a:r>
              <a:rPr lang="e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s" sz="13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USD</a:t>
            </a:r>
            <a:r>
              <a:rPr lang="e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por las no activadas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007100" y="3029300"/>
            <a:ext cx="4936200" cy="12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Desarrollar un modelo que permita </a:t>
            </a:r>
            <a:r>
              <a:rPr lang="es" sz="13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predecir si un usuario activaría la tarjeta de débito</a:t>
            </a:r>
            <a:r>
              <a:rPr lang="e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al momento de la solicitud..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 este modelo buscaríamos </a:t>
            </a:r>
            <a:r>
              <a:rPr lang="es" sz="13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limitar la oferta de tarjetas</a:t>
            </a:r>
            <a:r>
              <a:rPr lang="e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s" sz="13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 usuarios con alta probabilidad de activación</a:t>
            </a:r>
            <a:r>
              <a:rPr lang="e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, para reducir las pérdidas por emisiones de tarjetas no activadas posteriormente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656" y="1722075"/>
            <a:ext cx="5132400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3"/>
          <p:cNvSpPr txBox="1"/>
          <p:nvPr/>
        </p:nvSpPr>
        <p:spPr>
          <a:xfrm>
            <a:off x="323850" y="478075"/>
            <a:ext cx="8319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Relación variable target y predictores - Ingresos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5" name="Google Shape;2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3"/>
          <p:cNvPicPr preferRelativeResize="0"/>
          <p:nvPr/>
        </p:nvPicPr>
        <p:blipFill rotWithShape="1">
          <a:blip r:embed="rId5">
            <a:alphaModFix/>
          </a:blip>
          <a:srcRect l="2504" r="10243"/>
          <a:stretch/>
        </p:blipFill>
        <p:spPr>
          <a:xfrm>
            <a:off x="60250" y="1139375"/>
            <a:ext cx="6543800" cy="320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3"/>
          <p:cNvSpPr txBox="1"/>
          <p:nvPr/>
        </p:nvSpPr>
        <p:spPr>
          <a:xfrm>
            <a:off x="6877050" y="1949900"/>
            <a:ext cx="1952700" cy="19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 medida que se dan más ingresos de dinero a la cuenta, la proporción de tarjetas activadas aumenta.</a:t>
            </a:r>
            <a:endParaRPr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Nos da la pauta que es importante que la cuenta esté fondeada para activar la tarjeta.</a:t>
            </a:r>
            <a:endParaRPr sz="12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5996850" y="1921050"/>
            <a:ext cx="727800" cy="161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3"/>
          <p:cNvSpPr txBox="1"/>
          <p:nvPr/>
        </p:nvSpPr>
        <p:spPr>
          <a:xfrm>
            <a:off x="1587275" y="4009675"/>
            <a:ext cx="34191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Cantidad de ingresos de dinero en cuenta</a:t>
            </a:r>
            <a:endParaRPr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/>
        </p:nvSpPr>
        <p:spPr>
          <a:xfrm>
            <a:off x="323850" y="478075"/>
            <a:ext cx="8319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Relación variable target y predictores - Tipo de usuario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675" y="1062563"/>
            <a:ext cx="3867150" cy="352032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4"/>
          <p:cNvSpPr txBox="1"/>
          <p:nvPr/>
        </p:nvSpPr>
        <p:spPr>
          <a:xfrm>
            <a:off x="5486400" y="2188025"/>
            <a:ext cx="30288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 más probable que un seller active la tarjeta, y se relaciona con el punto anterior ya que en general los sellers al recibir sus ingresos por cobros en la cuenta, tienden a tener fondos y necesitan acceder a los mismos.</a:t>
            </a:r>
            <a:endParaRPr sz="13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/>
        </p:nvSpPr>
        <p:spPr>
          <a:xfrm>
            <a:off x="323850" y="478075"/>
            <a:ext cx="8319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Relación variable target y predictores - Gasto mensual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5" name="Google Shape;2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50" y="958825"/>
            <a:ext cx="6532548" cy="397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5"/>
          <p:cNvSpPr txBox="1"/>
          <p:nvPr/>
        </p:nvSpPr>
        <p:spPr>
          <a:xfrm>
            <a:off x="6162675" y="1673675"/>
            <a:ext cx="28575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roxima Nova"/>
              <a:buChar char="●"/>
            </a:pPr>
            <a:r>
              <a:rPr lang="es" sz="1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 medida que el monto total gastado por el usuario aumenta, la proporción de tarjetas activadas también lo hace</a:t>
            </a:r>
            <a:endParaRPr sz="13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roxima Nova"/>
              <a:buChar char="●"/>
            </a:pPr>
            <a:r>
              <a:rPr lang="es" sz="1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Ya superado un cierto nivel la proporción cae, nos da la pauta que ya un usuario de ingresos más altos no le es atractiva nuestra tarjeta / encuentra mejores opciones en otras instituciones</a:t>
            </a:r>
            <a:endParaRPr sz="13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5549175" y="1625775"/>
            <a:ext cx="1012200" cy="161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5"/>
          <p:cNvSpPr txBox="1"/>
          <p:nvPr/>
        </p:nvSpPr>
        <p:spPr>
          <a:xfrm>
            <a:off x="1587275" y="4543075"/>
            <a:ext cx="34191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Rango de volumen de pagos</a:t>
            </a:r>
            <a:endParaRPr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/>
        </p:nvSpPr>
        <p:spPr>
          <a:xfrm>
            <a:off x="323850" y="478075"/>
            <a:ext cx="8319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Relación variable target y predictores - Estado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50" y="1111225"/>
            <a:ext cx="8667750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2050" y="1739875"/>
            <a:ext cx="15335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8450" y="2336688"/>
            <a:ext cx="15335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27"/>
          <p:cNvCxnSpPr/>
          <p:nvPr/>
        </p:nvCxnSpPr>
        <p:spPr>
          <a:xfrm>
            <a:off x="1134850" y="1467375"/>
            <a:ext cx="1800" cy="30636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65" name="Google Shape;265;p27"/>
          <p:cNvSpPr txBox="1"/>
          <p:nvPr/>
        </p:nvSpPr>
        <p:spPr>
          <a:xfrm>
            <a:off x="1520800" y="1197052"/>
            <a:ext cx="48534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Descripción de la base y predictores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6" name="Google Shape;266;p27"/>
          <p:cNvSpPr/>
          <p:nvPr/>
        </p:nvSpPr>
        <p:spPr>
          <a:xfrm>
            <a:off x="358594" y="840582"/>
            <a:ext cx="1353600" cy="540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"/>
          <p:cNvSpPr/>
          <p:nvPr/>
        </p:nvSpPr>
        <p:spPr>
          <a:xfrm>
            <a:off x="1018300" y="1110175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358600" y="455075"/>
            <a:ext cx="2613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22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27"/>
          <p:cNvSpPr txBox="1"/>
          <p:nvPr/>
        </p:nvSpPr>
        <p:spPr>
          <a:xfrm>
            <a:off x="1520800" y="1920070"/>
            <a:ext cx="6866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 empleados y performance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1520800" y="3366107"/>
            <a:ext cx="6383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Estimación de ganancia/pérdida 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1018300" y="1838550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1018300" y="3295300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27"/>
          <p:cNvSpPr txBox="1"/>
          <p:nvPr/>
        </p:nvSpPr>
        <p:spPr>
          <a:xfrm>
            <a:off x="1520800" y="4089125"/>
            <a:ext cx="6383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Conclusiones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1018300" y="4023675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5" name="Google Shape;2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7"/>
          <p:cNvSpPr txBox="1"/>
          <p:nvPr/>
        </p:nvSpPr>
        <p:spPr>
          <a:xfrm>
            <a:off x="1520800" y="2643089"/>
            <a:ext cx="6866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Impacto de los predictores en el target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1018300" y="2566925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633225" y="1110175"/>
            <a:ext cx="7947000" cy="728400"/>
          </a:xfrm>
          <a:prstGeom prst="rect">
            <a:avLst/>
          </a:prstGeom>
          <a:solidFill>
            <a:srgbClr val="FFFFFF">
              <a:alpha val="63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7"/>
          <p:cNvSpPr/>
          <p:nvPr/>
        </p:nvSpPr>
        <p:spPr>
          <a:xfrm>
            <a:off x="633225" y="2329375"/>
            <a:ext cx="7947000" cy="2201700"/>
          </a:xfrm>
          <a:prstGeom prst="rect">
            <a:avLst/>
          </a:prstGeom>
          <a:solidFill>
            <a:srgbClr val="FFFFFF">
              <a:alpha val="63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28"/>
          <p:cNvCxnSpPr/>
          <p:nvPr/>
        </p:nvCxnSpPr>
        <p:spPr>
          <a:xfrm rot="10800000" flipH="1">
            <a:off x="504825" y="2133575"/>
            <a:ext cx="8181900" cy="96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285" name="Google Shape;2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8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 empleados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8"/>
          <p:cNvSpPr txBox="1"/>
          <p:nvPr/>
        </p:nvSpPr>
        <p:spPr>
          <a:xfrm>
            <a:off x="279750" y="787375"/>
            <a:ext cx="898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Naive Bayes como base de comparación, LGBM, LGBM Optimizado y LGBM Optimizado con feature sellection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9" name="Google Shape;289;p28"/>
          <p:cNvSpPr txBox="1"/>
          <p:nvPr/>
        </p:nvSpPr>
        <p:spPr>
          <a:xfrm>
            <a:off x="501450" y="2466125"/>
            <a:ext cx="14799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 b="1">
                <a:solidFill>
                  <a:schemeClr val="lt1"/>
                </a:solidFill>
                <a:highlight>
                  <a:srgbClr val="F84242"/>
                </a:highlight>
                <a:latin typeface="Proxima Nova"/>
                <a:ea typeface="Proxima Nova"/>
                <a:cs typeface="Proxima Nova"/>
                <a:sym typeface="Proxima Nova"/>
              </a:rPr>
              <a:t>NAIVE BAYES</a:t>
            </a:r>
            <a:endParaRPr sz="1700" b="1">
              <a:solidFill>
                <a:schemeClr val="lt1"/>
              </a:solidFill>
              <a:highlight>
                <a:srgbClr val="F8424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0" name="Google Shape;290;p28"/>
          <p:cNvSpPr txBox="1"/>
          <p:nvPr/>
        </p:nvSpPr>
        <p:spPr>
          <a:xfrm>
            <a:off x="2339775" y="2466125"/>
            <a:ext cx="14799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 b="1">
                <a:solidFill>
                  <a:schemeClr val="lt1"/>
                </a:solidFill>
                <a:highlight>
                  <a:srgbClr val="F84242"/>
                </a:highlight>
                <a:latin typeface="Proxima Nova"/>
                <a:ea typeface="Proxima Nova"/>
                <a:cs typeface="Proxima Nova"/>
                <a:sym typeface="Proxima Nova"/>
              </a:rPr>
              <a:t>LGBM</a:t>
            </a:r>
            <a:endParaRPr sz="1700" b="1">
              <a:solidFill>
                <a:schemeClr val="lt1"/>
              </a:solidFill>
              <a:highlight>
                <a:srgbClr val="F8424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1" name="Google Shape;291;p28"/>
          <p:cNvSpPr txBox="1"/>
          <p:nvPr/>
        </p:nvSpPr>
        <p:spPr>
          <a:xfrm>
            <a:off x="4263825" y="2466125"/>
            <a:ext cx="14799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 b="1">
                <a:solidFill>
                  <a:schemeClr val="lt1"/>
                </a:solidFill>
                <a:highlight>
                  <a:srgbClr val="F84242"/>
                </a:highlight>
                <a:latin typeface="Proxima Nova"/>
                <a:ea typeface="Proxima Nova"/>
                <a:cs typeface="Proxima Nova"/>
                <a:sym typeface="Proxima Nova"/>
              </a:rPr>
              <a:t>LGBM OPTIMIZADO</a:t>
            </a:r>
            <a:endParaRPr sz="1700" b="1">
              <a:solidFill>
                <a:schemeClr val="lt1"/>
              </a:solidFill>
              <a:highlight>
                <a:srgbClr val="F8424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2" name="Google Shape;292;p28"/>
          <p:cNvSpPr txBox="1"/>
          <p:nvPr/>
        </p:nvSpPr>
        <p:spPr>
          <a:xfrm>
            <a:off x="6397425" y="2466125"/>
            <a:ext cx="2413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 b="1">
                <a:solidFill>
                  <a:schemeClr val="lt1"/>
                </a:solidFill>
                <a:highlight>
                  <a:srgbClr val="F84242"/>
                </a:highlight>
                <a:latin typeface="Proxima Nova"/>
                <a:ea typeface="Proxima Nova"/>
                <a:cs typeface="Proxima Nova"/>
                <a:sym typeface="Proxima Nova"/>
              </a:rPr>
              <a:t>LGBM OPTIMIZADO +  FEATURE SELECTION</a:t>
            </a:r>
            <a:endParaRPr sz="1700" b="1">
              <a:solidFill>
                <a:schemeClr val="lt1"/>
              </a:solidFill>
              <a:highlight>
                <a:srgbClr val="F8424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3" name="Google Shape;293;p28"/>
          <p:cNvSpPr/>
          <p:nvPr/>
        </p:nvSpPr>
        <p:spPr>
          <a:xfrm>
            <a:off x="1114425" y="2057450"/>
            <a:ext cx="180000" cy="1800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F8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8"/>
          <p:cNvSpPr/>
          <p:nvPr/>
        </p:nvSpPr>
        <p:spPr>
          <a:xfrm>
            <a:off x="2994025" y="2057450"/>
            <a:ext cx="180000" cy="1800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F8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8"/>
          <p:cNvSpPr/>
          <p:nvPr/>
        </p:nvSpPr>
        <p:spPr>
          <a:xfrm>
            <a:off x="4921250" y="2057450"/>
            <a:ext cx="180000" cy="1800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F8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8"/>
          <p:cNvSpPr/>
          <p:nvPr/>
        </p:nvSpPr>
        <p:spPr>
          <a:xfrm>
            <a:off x="7439025" y="2057450"/>
            <a:ext cx="180000" cy="1800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F8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8"/>
          <p:cNvSpPr txBox="1"/>
          <p:nvPr/>
        </p:nvSpPr>
        <p:spPr>
          <a:xfrm>
            <a:off x="439425" y="2976675"/>
            <a:ext cx="153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200" i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Modelo base para comparación</a:t>
            </a:r>
            <a:endParaRPr sz="1200" i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8" name="Google Shape;298;p28"/>
          <p:cNvSpPr txBox="1"/>
          <p:nvPr/>
        </p:nvSpPr>
        <p:spPr>
          <a:xfrm>
            <a:off x="4020825" y="2976675"/>
            <a:ext cx="2018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200" i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LGBM optimizado vía optimización Bayesiana</a:t>
            </a:r>
            <a:endParaRPr sz="1200" i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9" name="Google Shape;299;p28"/>
          <p:cNvSpPr txBox="1"/>
          <p:nvPr/>
        </p:nvSpPr>
        <p:spPr>
          <a:xfrm>
            <a:off x="6592575" y="2976675"/>
            <a:ext cx="193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200" i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Eliminación de variables con baja importancia </a:t>
            </a:r>
            <a:endParaRPr sz="1200" i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9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Performance de modelos 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6" name="Google Shape;306;p29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" name="Google Shape;3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015975"/>
            <a:ext cx="4242249" cy="36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9"/>
          <p:cNvSpPr/>
          <p:nvPr/>
        </p:nvSpPr>
        <p:spPr>
          <a:xfrm>
            <a:off x="4867725" y="1000775"/>
            <a:ext cx="311100" cy="2868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9" name="Google Shape;309;p29"/>
          <p:cNvSpPr/>
          <p:nvPr/>
        </p:nvSpPr>
        <p:spPr>
          <a:xfrm>
            <a:off x="4867725" y="1696650"/>
            <a:ext cx="311100" cy="2868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4867725" y="2392525"/>
            <a:ext cx="311100" cy="2868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1" name="Google Shape;311;p29"/>
          <p:cNvSpPr txBox="1"/>
          <p:nvPr/>
        </p:nvSpPr>
        <p:spPr>
          <a:xfrm>
            <a:off x="5261250" y="2267575"/>
            <a:ext cx="37971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Pagos Online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2" name="Google Shape;312;p29"/>
          <p:cNvSpPr txBox="1"/>
          <p:nvPr/>
        </p:nvSpPr>
        <p:spPr>
          <a:xfrm>
            <a:off x="5261250" y="1583476"/>
            <a:ext cx="37971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Seguros (flag y tpn)</a:t>
            </a:r>
            <a:endParaRPr sz="1200" b="1" u="sng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4867725" y="3088400"/>
            <a:ext cx="311100" cy="2868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4" name="Google Shape;314;p29"/>
          <p:cNvSpPr txBox="1"/>
          <p:nvPr/>
        </p:nvSpPr>
        <p:spPr>
          <a:xfrm>
            <a:off x="5261250" y="2968050"/>
            <a:ext cx="41268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Pagos e-commerce</a:t>
            </a:r>
            <a:endParaRPr sz="1200" b="1" u="sng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5" name="Google Shape;315;p29"/>
          <p:cNvSpPr/>
          <p:nvPr/>
        </p:nvSpPr>
        <p:spPr>
          <a:xfrm>
            <a:off x="4867725" y="3784275"/>
            <a:ext cx="311100" cy="2868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6" name="Google Shape;316;p29"/>
          <p:cNvSpPr txBox="1"/>
          <p:nvPr/>
        </p:nvSpPr>
        <p:spPr>
          <a:xfrm>
            <a:off x="5261250" y="3731024"/>
            <a:ext cx="37971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Ingresos en cuenta</a:t>
            </a:r>
            <a:endParaRPr sz="1200" b="1" u="sng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" name="Google Shape;317;p29"/>
          <p:cNvSpPr/>
          <p:nvPr/>
        </p:nvSpPr>
        <p:spPr>
          <a:xfrm>
            <a:off x="4867725" y="4480150"/>
            <a:ext cx="311100" cy="2868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29"/>
          <p:cNvSpPr txBox="1"/>
          <p:nvPr/>
        </p:nvSpPr>
        <p:spPr>
          <a:xfrm>
            <a:off x="5261250" y="906275"/>
            <a:ext cx="30387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Geo_states Zacatecas, Durango, Morelos, Campeche, Guanajuato</a:t>
            </a:r>
            <a:endParaRPr sz="1200" b="1" u="sng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9" name="Google Shape;319;p29"/>
          <p:cNvSpPr txBox="1"/>
          <p:nvPr/>
        </p:nvSpPr>
        <p:spPr>
          <a:xfrm>
            <a:off x="5261250" y="4416824"/>
            <a:ext cx="37971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Wallet</a:t>
            </a:r>
            <a:endParaRPr sz="1200" b="1" u="sng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0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Performance de modelos 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6" name="Google Shape;326;p30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7" name="Google Shape;32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63575"/>
            <a:ext cx="5689220" cy="3555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5000" y="697814"/>
            <a:ext cx="3882092" cy="29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1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Performance de modelos 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5" name="Google Shape;335;p31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6" name="Google Shape;33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835163"/>
            <a:ext cx="4931755" cy="3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1"/>
          <p:cNvPicPr preferRelativeResize="0"/>
          <p:nvPr/>
        </p:nvPicPr>
        <p:blipFill rotWithShape="1">
          <a:blip r:embed="rId5">
            <a:alphaModFix/>
          </a:blip>
          <a:srcRect r="16254"/>
          <a:stretch/>
        </p:blipFill>
        <p:spPr>
          <a:xfrm>
            <a:off x="5541351" y="1320775"/>
            <a:ext cx="3144775" cy="30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Google Shape;342;p32"/>
          <p:cNvCxnSpPr/>
          <p:nvPr/>
        </p:nvCxnSpPr>
        <p:spPr>
          <a:xfrm>
            <a:off x="1134850" y="1467375"/>
            <a:ext cx="1800" cy="30636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43" name="Google Shape;343;p32"/>
          <p:cNvSpPr txBox="1"/>
          <p:nvPr/>
        </p:nvSpPr>
        <p:spPr>
          <a:xfrm>
            <a:off x="1520800" y="1197052"/>
            <a:ext cx="48534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Descripción de la base y predictores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358594" y="840582"/>
            <a:ext cx="1353600" cy="540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2"/>
          <p:cNvSpPr/>
          <p:nvPr/>
        </p:nvSpPr>
        <p:spPr>
          <a:xfrm>
            <a:off x="1018300" y="1110175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32"/>
          <p:cNvSpPr txBox="1"/>
          <p:nvPr/>
        </p:nvSpPr>
        <p:spPr>
          <a:xfrm>
            <a:off x="358600" y="455075"/>
            <a:ext cx="2613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22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7" name="Google Shape;347;p32"/>
          <p:cNvSpPr txBox="1"/>
          <p:nvPr/>
        </p:nvSpPr>
        <p:spPr>
          <a:xfrm>
            <a:off x="1520800" y="1920070"/>
            <a:ext cx="6866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 empleados y performance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8" name="Google Shape;348;p32"/>
          <p:cNvSpPr txBox="1"/>
          <p:nvPr/>
        </p:nvSpPr>
        <p:spPr>
          <a:xfrm>
            <a:off x="1520800" y="3366107"/>
            <a:ext cx="6383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Estimación de ganancia/pérdida 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9" name="Google Shape;349;p32"/>
          <p:cNvSpPr/>
          <p:nvPr/>
        </p:nvSpPr>
        <p:spPr>
          <a:xfrm>
            <a:off x="1018300" y="1838550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0" name="Google Shape;350;p32"/>
          <p:cNvSpPr/>
          <p:nvPr/>
        </p:nvSpPr>
        <p:spPr>
          <a:xfrm>
            <a:off x="1018300" y="3295300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1" name="Google Shape;351;p32"/>
          <p:cNvSpPr txBox="1"/>
          <p:nvPr/>
        </p:nvSpPr>
        <p:spPr>
          <a:xfrm>
            <a:off x="1520800" y="4089125"/>
            <a:ext cx="6383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Conclusiones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2" name="Google Shape;352;p32"/>
          <p:cNvSpPr/>
          <p:nvPr/>
        </p:nvSpPr>
        <p:spPr>
          <a:xfrm>
            <a:off x="1018300" y="4023675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53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2"/>
          <p:cNvSpPr txBox="1"/>
          <p:nvPr/>
        </p:nvSpPr>
        <p:spPr>
          <a:xfrm>
            <a:off x="1520800" y="2643089"/>
            <a:ext cx="6866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Impacto de los predictores en el target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5" name="Google Shape;355;p32"/>
          <p:cNvSpPr/>
          <p:nvPr/>
        </p:nvSpPr>
        <p:spPr>
          <a:xfrm>
            <a:off x="1018300" y="2566925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6" name="Google Shape;356;p32"/>
          <p:cNvSpPr/>
          <p:nvPr/>
        </p:nvSpPr>
        <p:spPr>
          <a:xfrm>
            <a:off x="633225" y="1110175"/>
            <a:ext cx="7947000" cy="1461600"/>
          </a:xfrm>
          <a:prstGeom prst="rect">
            <a:avLst/>
          </a:prstGeom>
          <a:solidFill>
            <a:srgbClr val="FFFFFF">
              <a:alpha val="63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2"/>
          <p:cNvSpPr/>
          <p:nvPr/>
        </p:nvSpPr>
        <p:spPr>
          <a:xfrm>
            <a:off x="633225" y="3059525"/>
            <a:ext cx="7947000" cy="1471500"/>
          </a:xfrm>
          <a:prstGeom prst="rect">
            <a:avLst/>
          </a:prstGeom>
          <a:solidFill>
            <a:srgbClr val="FFFFFF">
              <a:alpha val="63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335425" y="468200"/>
            <a:ext cx="31317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Contexto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58594" y="840582"/>
            <a:ext cx="1353600" cy="540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425" y="2201425"/>
            <a:ext cx="2462300" cy="20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5">
            <a:alphaModFix/>
          </a:blip>
          <a:srcRect b="3567"/>
          <a:stretch/>
        </p:blipFill>
        <p:spPr>
          <a:xfrm>
            <a:off x="2888825" y="1903825"/>
            <a:ext cx="2891725" cy="244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6">
            <a:alphaModFix/>
          </a:blip>
          <a:srcRect r="46001" b="24687"/>
          <a:stretch/>
        </p:blipFill>
        <p:spPr>
          <a:xfrm>
            <a:off x="6348825" y="1985225"/>
            <a:ext cx="2366401" cy="26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358600" y="1012245"/>
            <a:ext cx="85158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 Semibold"/>
              <a:buChar char="●"/>
            </a:pPr>
            <a:r>
              <a:rPr lang="es" sz="1500">
                <a:solidFill>
                  <a:srgbClr val="43434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La tarjeta de débito está asociada a la cuenta del usuario y puede ser utilizada para compras presenciales y virtuales </a:t>
            </a:r>
            <a:endParaRPr sz="1500">
              <a:solidFill>
                <a:srgbClr val="434343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 Semibold"/>
              <a:buChar char="●"/>
            </a:pPr>
            <a:r>
              <a:rPr lang="es" sz="1500">
                <a:solidFill>
                  <a:srgbClr val="43434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Al estar asociada a la cuenta requiere que el usuario tenga saldo para poder ser utilizada</a:t>
            </a:r>
            <a:endParaRPr sz="1500">
              <a:solidFill>
                <a:srgbClr val="434343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3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Impacto de predictores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4" name="Google Shape;364;p33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5" name="Google Shape;3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942875"/>
            <a:ext cx="4122112" cy="376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3"/>
          <p:cNvPicPr preferRelativeResize="0"/>
          <p:nvPr/>
        </p:nvPicPr>
        <p:blipFill rotWithShape="1">
          <a:blip r:embed="rId5">
            <a:alphaModFix/>
          </a:blip>
          <a:srcRect l="2506" r="18659"/>
          <a:stretch/>
        </p:blipFill>
        <p:spPr>
          <a:xfrm>
            <a:off x="3945325" y="1399987"/>
            <a:ext cx="5122476" cy="2778163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3"/>
          <p:cNvSpPr txBox="1"/>
          <p:nvPr/>
        </p:nvSpPr>
        <p:spPr>
          <a:xfrm>
            <a:off x="4940075" y="3857275"/>
            <a:ext cx="34191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Cantidad de ingresos de dinero en cuenta</a:t>
            </a:r>
            <a:endParaRPr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4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Impacto de predictores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4" name="Google Shape;374;p34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5" name="Google Shape;37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942875"/>
            <a:ext cx="4122112" cy="376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7200" y="229025"/>
            <a:ext cx="4724398" cy="175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9650" y="1873150"/>
            <a:ext cx="3904401" cy="30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5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Impacto de predictores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4" name="Google Shape;384;p35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5" name="Google Shape;385;p35"/>
          <p:cNvPicPr preferRelativeResize="0"/>
          <p:nvPr/>
        </p:nvPicPr>
        <p:blipFill rotWithShape="1">
          <a:blip r:embed="rId4">
            <a:alphaModFix/>
          </a:blip>
          <a:srcRect b="70253"/>
          <a:stretch/>
        </p:blipFill>
        <p:spPr>
          <a:xfrm>
            <a:off x="95250" y="942875"/>
            <a:ext cx="4122100" cy="11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600" y="2350126"/>
            <a:ext cx="3797601" cy="23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8025" y="1933423"/>
            <a:ext cx="4122099" cy="3184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7133" y="438574"/>
            <a:ext cx="3723545" cy="14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6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Impacto de predictores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6" name="Google Shape;396;p36"/>
          <p:cNvPicPr preferRelativeResize="0"/>
          <p:nvPr/>
        </p:nvPicPr>
        <p:blipFill rotWithShape="1">
          <a:blip r:embed="rId4">
            <a:alphaModFix/>
          </a:blip>
          <a:srcRect t="38404" r="26324" b="3791"/>
          <a:stretch/>
        </p:blipFill>
        <p:spPr>
          <a:xfrm>
            <a:off x="5865125" y="1427100"/>
            <a:ext cx="3127901" cy="22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6"/>
          <p:cNvPicPr preferRelativeResize="0"/>
          <p:nvPr/>
        </p:nvPicPr>
        <p:blipFill rotWithShape="1">
          <a:blip r:embed="rId5">
            <a:alphaModFix/>
          </a:blip>
          <a:srcRect r="11126"/>
          <a:stretch/>
        </p:blipFill>
        <p:spPr>
          <a:xfrm>
            <a:off x="52175" y="1355700"/>
            <a:ext cx="5751525" cy="23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7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Impacto de predictores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5" name="Google Shape;40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15975"/>
            <a:ext cx="8839197" cy="1452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620529"/>
            <a:ext cx="8839200" cy="145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8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Impacto de predictores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3" name="Google Shape;413;p38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4" name="Google Shape;414;p38"/>
          <p:cNvPicPr preferRelativeResize="0"/>
          <p:nvPr/>
        </p:nvPicPr>
        <p:blipFill rotWithShape="1">
          <a:blip r:embed="rId4">
            <a:alphaModFix/>
          </a:blip>
          <a:srcRect l="3870" t="5248" r="13065" b="6248"/>
          <a:stretch/>
        </p:blipFill>
        <p:spPr>
          <a:xfrm>
            <a:off x="1612600" y="840500"/>
            <a:ext cx="5918800" cy="39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9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Un paso más allá… ¿en cuanto tiempo activará la tarjeta el usuario?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1" name="Google Shape;421;p39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2" name="Google Shape;42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7725" y="1092175"/>
            <a:ext cx="5178860" cy="39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0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Un paso más allá… ¿en cuanto tiempo activará la tarjeta el usuario?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9" name="Google Shape;429;p40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0" name="Google Shape;430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0325" y="1092175"/>
            <a:ext cx="5178860" cy="3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1739875"/>
            <a:ext cx="3804124" cy="23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1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Un paso más allá… ¿en cuanto tiempo activará la tarjeta el usuario?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8" name="Google Shape;438;p41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9" name="Google Shape;43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320775"/>
            <a:ext cx="4781550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0150" y="1320775"/>
            <a:ext cx="3981450" cy="3227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2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Un paso más allá… ¿en cuanto tiempo activará la tarjeta el usuario?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7" name="Google Shape;447;p42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8" name="Google Shape;448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1320775"/>
            <a:ext cx="4781550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2"/>
          <p:cNvPicPr preferRelativeResize="0"/>
          <p:nvPr/>
        </p:nvPicPr>
        <p:blipFill rotWithShape="1">
          <a:blip r:embed="rId5">
            <a:alphaModFix/>
          </a:blip>
          <a:srcRect t="573" b="563"/>
          <a:stretch/>
        </p:blipFill>
        <p:spPr>
          <a:xfrm>
            <a:off x="4796653" y="1300125"/>
            <a:ext cx="4194947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335425" y="468200"/>
            <a:ext cx="31317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Contexto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358594" y="840582"/>
            <a:ext cx="1353600" cy="540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722325" y="2809338"/>
            <a:ext cx="1803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Usuario solicita la tarjeta vía la app</a:t>
            </a:r>
            <a:endParaRPr sz="17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568425" y="3394950"/>
            <a:ext cx="2111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100" i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Solo debe cumplir con verificaciones de KYC</a:t>
            </a:r>
            <a:endParaRPr sz="1100" i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222" y="2008218"/>
            <a:ext cx="1012251" cy="70861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94100" y="2809350"/>
            <a:ext cx="2273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La tarjeta es entregada al usuario</a:t>
            </a:r>
            <a:endParaRPr sz="17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244732" y="2846532"/>
            <a:ext cx="2640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El usuario activa la tarjeta mediante su uso</a:t>
            </a:r>
            <a:endParaRPr sz="17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6207225" y="3394950"/>
            <a:ext cx="2111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100" i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una compra o una extracción vía cajero</a:t>
            </a:r>
            <a:endParaRPr sz="1100" i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0322" y="1704553"/>
            <a:ext cx="1012251" cy="1012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3924" y="1759950"/>
            <a:ext cx="574175" cy="9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>
            <a:off x="399250" y="2882350"/>
            <a:ext cx="311100" cy="2868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3113100" y="2882350"/>
            <a:ext cx="311100" cy="2868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5896125" y="2929375"/>
            <a:ext cx="311100" cy="2868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03" name="Google Shape;103;p16"/>
          <p:cNvGrpSpPr/>
          <p:nvPr/>
        </p:nvGrpSpPr>
        <p:grpSpPr>
          <a:xfrm>
            <a:off x="6040179" y="4404968"/>
            <a:ext cx="576328" cy="415618"/>
            <a:chOff x="1481475" y="1070950"/>
            <a:chExt cx="4724000" cy="3415100"/>
          </a:xfrm>
        </p:grpSpPr>
        <p:sp>
          <p:nvSpPr>
            <p:cNvPr id="104" name="Google Shape;104;p16"/>
            <p:cNvSpPr/>
            <p:nvPr/>
          </p:nvSpPr>
          <p:spPr>
            <a:xfrm>
              <a:off x="1481475" y="1357650"/>
              <a:ext cx="4724000" cy="3128400"/>
            </a:xfrm>
            <a:custGeom>
              <a:avLst/>
              <a:gdLst/>
              <a:ahLst/>
              <a:cxnLst/>
              <a:rect l="l" t="t" r="r" b="b"/>
              <a:pathLst>
                <a:path w="188960" h="125136" extrusionOk="0">
                  <a:moveTo>
                    <a:pt x="165983" y="40303"/>
                  </a:moveTo>
                  <a:lnTo>
                    <a:pt x="181510" y="64786"/>
                  </a:lnTo>
                  <a:lnTo>
                    <a:pt x="181510" y="65414"/>
                  </a:lnTo>
                  <a:lnTo>
                    <a:pt x="137566" y="65414"/>
                  </a:lnTo>
                  <a:lnTo>
                    <a:pt x="137566" y="40303"/>
                  </a:lnTo>
                  <a:close/>
                  <a:moveTo>
                    <a:pt x="121872" y="4227"/>
                  </a:moveTo>
                  <a:lnTo>
                    <a:pt x="121872" y="14188"/>
                  </a:lnTo>
                  <a:lnTo>
                    <a:pt x="14105" y="14188"/>
                  </a:lnTo>
                  <a:cubicBezTo>
                    <a:pt x="12933" y="14188"/>
                    <a:pt x="12012" y="15108"/>
                    <a:pt x="12012" y="16280"/>
                  </a:cubicBezTo>
                  <a:cubicBezTo>
                    <a:pt x="12012" y="17410"/>
                    <a:pt x="12933" y="18373"/>
                    <a:pt x="14105" y="18373"/>
                  </a:cubicBezTo>
                  <a:lnTo>
                    <a:pt x="121872" y="18373"/>
                  </a:lnTo>
                  <a:lnTo>
                    <a:pt x="121872" y="24650"/>
                  </a:lnTo>
                  <a:lnTo>
                    <a:pt x="121872" y="90566"/>
                  </a:lnTo>
                  <a:lnTo>
                    <a:pt x="68093" y="90566"/>
                  </a:lnTo>
                  <a:cubicBezTo>
                    <a:pt x="66963" y="90566"/>
                    <a:pt x="66000" y="91487"/>
                    <a:pt x="66000" y="92659"/>
                  </a:cubicBezTo>
                  <a:cubicBezTo>
                    <a:pt x="66000" y="93789"/>
                    <a:pt x="66963" y="94752"/>
                    <a:pt x="68093" y="94752"/>
                  </a:cubicBezTo>
                  <a:lnTo>
                    <a:pt x="121872" y="94752"/>
                  </a:lnTo>
                  <a:lnTo>
                    <a:pt x="121872" y="103624"/>
                  </a:lnTo>
                  <a:lnTo>
                    <a:pt x="63071" y="103624"/>
                  </a:lnTo>
                  <a:cubicBezTo>
                    <a:pt x="62066" y="93747"/>
                    <a:pt x="53696" y="86005"/>
                    <a:pt x="43568" y="86005"/>
                  </a:cubicBezTo>
                  <a:cubicBezTo>
                    <a:pt x="33398" y="86005"/>
                    <a:pt x="25028" y="93747"/>
                    <a:pt x="24065" y="103624"/>
                  </a:cubicBezTo>
                  <a:lnTo>
                    <a:pt x="4186" y="103624"/>
                  </a:lnTo>
                  <a:lnTo>
                    <a:pt x="4186" y="94752"/>
                  </a:lnTo>
                  <a:lnTo>
                    <a:pt x="19462" y="94752"/>
                  </a:lnTo>
                  <a:cubicBezTo>
                    <a:pt x="20592" y="94752"/>
                    <a:pt x="21554" y="93789"/>
                    <a:pt x="21554" y="92659"/>
                  </a:cubicBezTo>
                  <a:cubicBezTo>
                    <a:pt x="21554" y="91487"/>
                    <a:pt x="20592" y="90566"/>
                    <a:pt x="19462" y="90566"/>
                  </a:cubicBezTo>
                  <a:lnTo>
                    <a:pt x="4186" y="90566"/>
                  </a:lnTo>
                  <a:lnTo>
                    <a:pt x="4186" y="4227"/>
                  </a:lnTo>
                  <a:close/>
                  <a:moveTo>
                    <a:pt x="157362" y="26743"/>
                  </a:moveTo>
                  <a:lnTo>
                    <a:pt x="163305" y="36160"/>
                  </a:lnTo>
                  <a:lnTo>
                    <a:pt x="135474" y="36160"/>
                  </a:lnTo>
                  <a:cubicBezTo>
                    <a:pt x="134344" y="36160"/>
                    <a:pt x="133381" y="37080"/>
                    <a:pt x="133381" y="38252"/>
                  </a:cubicBezTo>
                  <a:lnTo>
                    <a:pt x="133381" y="67548"/>
                  </a:lnTo>
                  <a:cubicBezTo>
                    <a:pt x="133381" y="68678"/>
                    <a:pt x="134344" y="69641"/>
                    <a:pt x="135474" y="69641"/>
                  </a:cubicBezTo>
                  <a:lnTo>
                    <a:pt x="183603" y="69641"/>
                  </a:lnTo>
                  <a:cubicBezTo>
                    <a:pt x="183938" y="69641"/>
                    <a:pt x="184189" y="69599"/>
                    <a:pt x="184440" y="69431"/>
                  </a:cubicBezTo>
                  <a:lnTo>
                    <a:pt x="184649" y="69724"/>
                  </a:lnTo>
                  <a:lnTo>
                    <a:pt x="184649" y="90566"/>
                  </a:lnTo>
                  <a:lnTo>
                    <a:pt x="176404" y="90566"/>
                  </a:lnTo>
                  <a:cubicBezTo>
                    <a:pt x="175233" y="90566"/>
                    <a:pt x="174312" y="91487"/>
                    <a:pt x="174312" y="92659"/>
                  </a:cubicBezTo>
                  <a:cubicBezTo>
                    <a:pt x="174312" y="93789"/>
                    <a:pt x="175233" y="94752"/>
                    <a:pt x="176404" y="94752"/>
                  </a:cubicBezTo>
                  <a:lnTo>
                    <a:pt x="184649" y="94752"/>
                  </a:lnTo>
                  <a:lnTo>
                    <a:pt x="184649" y="103624"/>
                  </a:lnTo>
                  <a:lnTo>
                    <a:pt x="171382" y="103624"/>
                  </a:lnTo>
                  <a:cubicBezTo>
                    <a:pt x="170378" y="93747"/>
                    <a:pt x="162007" y="86005"/>
                    <a:pt x="151838" y="86005"/>
                  </a:cubicBezTo>
                  <a:cubicBezTo>
                    <a:pt x="141710" y="86005"/>
                    <a:pt x="133339" y="93747"/>
                    <a:pt x="132335" y="103624"/>
                  </a:cubicBezTo>
                  <a:lnTo>
                    <a:pt x="126099" y="103624"/>
                  </a:lnTo>
                  <a:lnTo>
                    <a:pt x="126099" y="26743"/>
                  </a:lnTo>
                  <a:close/>
                  <a:moveTo>
                    <a:pt x="43568" y="90148"/>
                  </a:moveTo>
                  <a:cubicBezTo>
                    <a:pt x="52106" y="90148"/>
                    <a:pt x="59011" y="97053"/>
                    <a:pt x="59011" y="105549"/>
                  </a:cubicBezTo>
                  <a:cubicBezTo>
                    <a:pt x="59011" y="114087"/>
                    <a:pt x="52106" y="120992"/>
                    <a:pt x="43568" y="120992"/>
                  </a:cubicBezTo>
                  <a:cubicBezTo>
                    <a:pt x="35030" y="120992"/>
                    <a:pt x="28125" y="114087"/>
                    <a:pt x="28125" y="105549"/>
                  </a:cubicBezTo>
                  <a:cubicBezTo>
                    <a:pt x="28125" y="97053"/>
                    <a:pt x="35030" y="90148"/>
                    <a:pt x="43568" y="90148"/>
                  </a:cubicBezTo>
                  <a:close/>
                  <a:moveTo>
                    <a:pt x="151838" y="90148"/>
                  </a:moveTo>
                  <a:cubicBezTo>
                    <a:pt x="160375" y="90148"/>
                    <a:pt x="167281" y="97053"/>
                    <a:pt x="167281" y="105549"/>
                  </a:cubicBezTo>
                  <a:cubicBezTo>
                    <a:pt x="167281" y="114087"/>
                    <a:pt x="160375" y="120992"/>
                    <a:pt x="151838" y="120992"/>
                  </a:cubicBezTo>
                  <a:cubicBezTo>
                    <a:pt x="143342" y="120992"/>
                    <a:pt x="136436" y="114087"/>
                    <a:pt x="136436" y="105549"/>
                  </a:cubicBezTo>
                  <a:cubicBezTo>
                    <a:pt x="136436" y="97053"/>
                    <a:pt x="143342" y="90148"/>
                    <a:pt x="151838" y="90148"/>
                  </a:cubicBezTo>
                  <a:close/>
                  <a:moveTo>
                    <a:pt x="2093" y="0"/>
                  </a:moveTo>
                  <a:cubicBezTo>
                    <a:pt x="921" y="0"/>
                    <a:pt x="1" y="963"/>
                    <a:pt x="1" y="2093"/>
                  </a:cubicBezTo>
                  <a:lnTo>
                    <a:pt x="1" y="105675"/>
                  </a:lnTo>
                  <a:cubicBezTo>
                    <a:pt x="1" y="106847"/>
                    <a:pt x="921" y="107767"/>
                    <a:pt x="2093" y="107767"/>
                  </a:cubicBezTo>
                  <a:lnTo>
                    <a:pt x="24065" y="107767"/>
                  </a:lnTo>
                  <a:cubicBezTo>
                    <a:pt x="25153" y="117561"/>
                    <a:pt x="33482" y="125136"/>
                    <a:pt x="43568" y="125136"/>
                  </a:cubicBezTo>
                  <a:cubicBezTo>
                    <a:pt x="53654" y="125136"/>
                    <a:pt x="61941" y="117519"/>
                    <a:pt x="63071" y="107767"/>
                  </a:cubicBezTo>
                  <a:lnTo>
                    <a:pt x="132377" y="107767"/>
                  </a:lnTo>
                  <a:cubicBezTo>
                    <a:pt x="133507" y="117561"/>
                    <a:pt x="141793" y="125136"/>
                    <a:pt x="151921" y="125136"/>
                  </a:cubicBezTo>
                  <a:cubicBezTo>
                    <a:pt x="162007" y="125136"/>
                    <a:pt x="170252" y="117519"/>
                    <a:pt x="171424" y="107767"/>
                  </a:cubicBezTo>
                  <a:lnTo>
                    <a:pt x="186867" y="107767"/>
                  </a:lnTo>
                  <a:cubicBezTo>
                    <a:pt x="187997" y="107767"/>
                    <a:pt x="188960" y="106847"/>
                    <a:pt x="188960" y="105675"/>
                  </a:cubicBezTo>
                  <a:lnTo>
                    <a:pt x="188960" y="69097"/>
                  </a:lnTo>
                  <a:cubicBezTo>
                    <a:pt x="188834" y="68762"/>
                    <a:pt x="188751" y="68343"/>
                    <a:pt x="188541" y="68009"/>
                  </a:cubicBezTo>
                  <a:lnTo>
                    <a:pt x="160292" y="23479"/>
                  </a:lnTo>
                  <a:cubicBezTo>
                    <a:pt x="159915" y="22851"/>
                    <a:pt x="159245" y="22516"/>
                    <a:pt x="158492" y="22516"/>
                  </a:cubicBezTo>
                  <a:lnTo>
                    <a:pt x="126057" y="22516"/>
                  </a:lnTo>
                  <a:lnTo>
                    <a:pt x="126057" y="2093"/>
                  </a:lnTo>
                  <a:cubicBezTo>
                    <a:pt x="126057" y="963"/>
                    <a:pt x="125136" y="0"/>
                    <a:pt x="12396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2387575" y="3813275"/>
              <a:ext cx="366200" cy="366225"/>
            </a:xfrm>
            <a:custGeom>
              <a:avLst/>
              <a:gdLst/>
              <a:ahLst/>
              <a:cxnLst/>
              <a:rect l="l" t="t" r="r" b="b"/>
              <a:pathLst>
                <a:path w="14648" h="14649" extrusionOk="0">
                  <a:moveTo>
                    <a:pt x="7324" y="0"/>
                  </a:moveTo>
                  <a:cubicBezTo>
                    <a:pt x="3264" y="0"/>
                    <a:pt x="0" y="3307"/>
                    <a:pt x="0" y="7324"/>
                  </a:cubicBezTo>
                  <a:cubicBezTo>
                    <a:pt x="0" y="11384"/>
                    <a:pt x="3264" y="14648"/>
                    <a:pt x="7324" y="14648"/>
                  </a:cubicBezTo>
                  <a:cubicBezTo>
                    <a:pt x="11342" y="14648"/>
                    <a:pt x="14648" y="11384"/>
                    <a:pt x="14648" y="7324"/>
                  </a:cubicBezTo>
                  <a:cubicBezTo>
                    <a:pt x="14648" y="3307"/>
                    <a:pt x="11342" y="0"/>
                    <a:pt x="73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5094300" y="3813275"/>
              <a:ext cx="366225" cy="366225"/>
            </a:xfrm>
            <a:custGeom>
              <a:avLst/>
              <a:gdLst/>
              <a:ahLst/>
              <a:cxnLst/>
              <a:rect l="l" t="t" r="r" b="b"/>
              <a:pathLst>
                <a:path w="14649" h="14649" extrusionOk="0">
                  <a:moveTo>
                    <a:pt x="7325" y="0"/>
                  </a:moveTo>
                  <a:cubicBezTo>
                    <a:pt x="3307" y="0"/>
                    <a:pt x="1" y="3307"/>
                    <a:pt x="1" y="7324"/>
                  </a:cubicBezTo>
                  <a:cubicBezTo>
                    <a:pt x="1" y="11384"/>
                    <a:pt x="3307" y="14648"/>
                    <a:pt x="7325" y="14648"/>
                  </a:cubicBezTo>
                  <a:cubicBezTo>
                    <a:pt x="11384" y="14648"/>
                    <a:pt x="14649" y="11384"/>
                    <a:pt x="14649" y="7324"/>
                  </a:cubicBezTo>
                  <a:cubicBezTo>
                    <a:pt x="14649" y="3307"/>
                    <a:pt x="11384" y="0"/>
                    <a:pt x="73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1785950" y="1070950"/>
              <a:ext cx="1109075" cy="104650"/>
            </a:xfrm>
            <a:custGeom>
              <a:avLst/>
              <a:gdLst/>
              <a:ahLst/>
              <a:cxnLst/>
              <a:rect l="l" t="t" r="r" b="b"/>
              <a:pathLst>
                <a:path w="44363" h="4186" extrusionOk="0">
                  <a:moveTo>
                    <a:pt x="2093" y="1"/>
                  </a:moveTo>
                  <a:cubicBezTo>
                    <a:pt x="921" y="1"/>
                    <a:pt x="0" y="963"/>
                    <a:pt x="0" y="2093"/>
                  </a:cubicBezTo>
                  <a:cubicBezTo>
                    <a:pt x="0" y="3265"/>
                    <a:pt x="921" y="4186"/>
                    <a:pt x="2093" y="4186"/>
                  </a:cubicBezTo>
                  <a:lnTo>
                    <a:pt x="42270" y="4186"/>
                  </a:lnTo>
                  <a:cubicBezTo>
                    <a:pt x="43400" y="4186"/>
                    <a:pt x="44363" y="3265"/>
                    <a:pt x="44363" y="2093"/>
                  </a:cubicBezTo>
                  <a:cubicBezTo>
                    <a:pt x="44363" y="963"/>
                    <a:pt x="43400" y="1"/>
                    <a:pt x="422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1481475" y="1070950"/>
              <a:ext cx="141275" cy="104650"/>
            </a:xfrm>
            <a:custGeom>
              <a:avLst/>
              <a:gdLst/>
              <a:ahLst/>
              <a:cxnLst/>
              <a:rect l="l" t="t" r="r" b="b"/>
              <a:pathLst>
                <a:path w="5651" h="4186" extrusionOk="0">
                  <a:moveTo>
                    <a:pt x="2093" y="1"/>
                  </a:moveTo>
                  <a:cubicBezTo>
                    <a:pt x="921" y="1"/>
                    <a:pt x="1" y="963"/>
                    <a:pt x="1" y="2093"/>
                  </a:cubicBezTo>
                  <a:cubicBezTo>
                    <a:pt x="1" y="3265"/>
                    <a:pt x="921" y="4186"/>
                    <a:pt x="2093" y="4186"/>
                  </a:cubicBezTo>
                  <a:lnTo>
                    <a:pt x="3558" y="4186"/>
                  </a:lnTo>
                  <a:cubicBezTo>
                    <a:pt x="4688" y="4186"/>
                    <a:pt x="5651" y="3265"/>
                    <a:pt x="5651" y="2093"/>
                  </a:cubicBezTo>
                  <a:cubicBezTo>
                    <a:pt x="5651" y="963"/>
                    <a:pt x="4688" y="1"/>
                    <a:pt x="355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6"/>
          <p:cNvSpPr txBox="1"/>
          <p:nvPr/>
        </p:nvSpPr>
        <p:spPr>
          <a:xfrm>
            <a:off x="6588225" y="4461750"/>
            <a:ext cx="2498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100" i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Tiempo promedio entre solicitud y entrega de tarjeta - 15 días</a:t>
            </a:r>
            <a:endParaRPr sz="1100" i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4" name="Google Shape;454;p43"/>
          <p:cNvCxnSpPr/>
          <p:nvPr/>
        </p:nvCxnSpPr>
        <p:spPr>
          <a:xfrm>
            <a:off x="1134850" y="1467375"/>
            <a:ext cx="1800" cy="30636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55" name="Google Shape;455;p43"/>
          <p:cNvSpPr txBox="1"/>
          <p:nvPr/>
        </p:nvSpPr>
        <p:spPr>
          <a:xfrm>
            <a:off x="1520800" y="1197052"/>
            <a:ext cx="48534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Descripción de la base y predictores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6" name="Google Shape;456;p43"/>
          <p:cNvSpPr/>
          <p:nvPr/>
        </p:nvSpPr>
        <p:spPr>
          <a:xfrm>
            <a:off x="358594" y="840582"/>
            <a:ext cx="1353600" cy="540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3"/>
          <p:cNvSpPr/>
          <p:nvPr/>
        </p:nvSpPr>
        <p:spPr>
          <a:xfrm>
            <a:off x="1018300" y="1110175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8" name="Google Shape;458;p43"/>
          <p:cNvSpPr txBox="1"/>
          <p:nvPr/>
        </p:nvSpPr>
        <p:spPr>
          <a:xfrm>
            <a:off x="358600" y="455075"/>
            <a:ext cx="2613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22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9" name="Google Shape;459;p43"/>
          <p:cNvSpPr txBox="1"/>
          <p:nvPr/>
        </p:nvSpPr>
        <p:spPr>
          <a:xfrm>
            <a:off x="1520800" y="1920070"/>
            <a:ext cx="6866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 empleados y performance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0" name="Google Shape;460;p43"/>
          <p:cNvSpPr txBox="1"/>
          <p:nvPr/>
        </p:nvSpPr>
        <p:spPr>
          <a:xfrm>
            <a:off x="1520800" y="3366107"/>
            <a:ext cx="6383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Estimación de ganancia/pérdida 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1" name="Google Shape;461;p43"/>
          <p:cNvSpPr/>
          <p:nvPr/>
        </p:nvSpPr>
        <p:spPr>
          <a:xfrm>
            <a:off x="1018300" y="1838550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2" name="Google Shape;462;p43"/>
          <p:cNvSpPr/>
          <p:nvPr/>
        </p:nvSpPr>
        <p:spPr>
          <a:xfrm>
            <a:off x="1018300" y="3295300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3" name="Google Shape;463;p43"/>
          <p:cNvSpPr txBox="1"/>
          <p:nvPr/>
        </p:nvSpPr>
        <p:spPr>
          <a:xfrm>
            <a:off x="1520800" y="4089125"/>
            <a:ext cx="6383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Conclusiones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4" name="Google Shape;464;p43"/>
          <p:cNvSpPr/>
          <p:nvPr/>
        </p:nvSpPr>
        <p:spPr>
          <a:xfrm>
            <a:off x="1018300" y="4023675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65" name="Google Shape;46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3"/>
          <p:cNvSpPr txBox="1"/>
          <p:nvPr/>
        </p:nvSpPr>
        <p:spPr>
          <a:xfrm>
            <a:off x="1520800" y="2643089"/>
            <a:ext cx="6866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Impacto de los predictores en el target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7" name="Google Shape;467;p43"/>
          <p:cNvSpPr/>
          <p:nvPr/>
        </p:nvSpPr>
        <p:spPr>
          <a:xfrm>
            <a:off x="1018300" y="2566925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8" name="Google Shape;468;p43"/>
          <p:cNvSpPr/>
          <p:nvPr/>
        </p:nvSpPr>
        <p:spPr>
          <a:xfrm>
            <a:off x="633225" y="1110175"/>
            <a:ext cx="7947000" cy="2185200"/>
          </a:xfrm>
          <a:prstGeom prst="rect">
            <a:avLst/>
          </a:prstGeom>
          <a:solidFill>
            <a:srgbClr val="FFFFFF">
              <a:alpha val="63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3"/>
          <p:cNvSpPr/>
          <p:nvPr/>
        </p:nvSpPr>
        <p:spPr>
          <a:xfrm>
            <a:off x="633225" y="3787900"/>
            <a:ext cx="7947000" cy="743100"/>
          </a:xfrm>
          <a:prstGeom prst="rect">
            <a:avLst/>
          </a:prstGeom>
          <a:solidFill>
            <a:srgbClr val="FFFFFF">
              <a:alpha val="63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4"/>
          <p:cNvSpPr/>
          <p:nvPr/>
        </p:nvSpPr>
        <p:spPr>
          <a:xfrm>
            <a:off x="-324625" y="1086600"/>
            <a:ext cx="9144000" cy="3485700"/>
          </a:xfrm>
          <a:prstGeom prst="rect">
            <a:avLst/>
          </a:prstGeom>
          <a:noFill/>
          <a:ln w="19050" cap="flat" cmpd="sng">
            <a:solidFill>
              <a:srgbClr val="EA999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4"/>
          <p:cNvSpPr/>
          <p:nvPr/>
        </p:nvSpPr>
        <p:spPr>
          <a:xfrm>
            <a:off x="5763200" y="1165025"/>
            <a:ext cx="2962200" cy="867600"/>
          </a:xfrm>
          <a:prstGeom prst="rect">
            <a:avLst/>
          </a:prstGeom>
          <a:solidFill>
            <a:srgbClr val="F4CCCC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6" name="Google Shape;47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4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Estimación de la ganancia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8" name="Google Shape;478;p44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4"/>
          <p:cNvSpPr txBox="1"/>
          <p:nvPr/>
        </p:nvSpPr>
        <p:spPr>
          <a:xfrm>
            <a:off x="203975" y="1215700"/>
            <a:ext cx="23493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 b="1">
                <a:solidFill>
                  <a:schemeClr val="lt1"/>
                </a:solidFill>
                <a:highlight>
                  <a:srgbClr val="E06666"/>
                </a:highlight>
                <a:latin typeface="Proxima Nova"/>
                <a:ea typeface="Proxima Nova"/>
                <a:cs typeface="Proxima Nova"/>
                <a:sym typeface="Proxima Nova"/>
              </a:rPr>
              <a:t>ESCENARIO ACTUAL</a:t>
            </a:r>
            <a:endParaRPr sz="1700" b="1">
              <a:solidFill>
                <a:schemeClr val="lt1"/>
              </a:solidFill>
              <a:highlight>
                <a:srgbClr val="E06666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0" name="Google Shape;480;p44"/>
          <p:cNvSpPr txBox="1"/>
          <p:nvPr/>
        </p:nvSpPr>
        <p:spPr>
          <a:xfrm>
            <a:off x="140169" y="1596093"/>
            <a:ext cx="6383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600"/>
              <a:buFont typeface="Proxima Nova"/>
              <a:buChar char="●"/>
            </a:pPr>
            <a:r>
              <a:rPr lang="es" sz="16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Tarjetas entregadas en el período: 265k</a:t>
            </a:r>
            <a:endParaRPr sz="15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1" name="Google Shape;481;p44"/>
          <p:cNvSpPr txBox="1"/>
          <p:nvPr/>
        </p:nvSpPr>
        <p:spPr>
          <a:xfrm>
            <a:off x="140176" y="2053300"/>
            <a:ext cx="4642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600"/>
              <a:buFont typeface="Proxima Nova"/>
              <a:buChar char="●"/>
            </a:pPr>
            <a:r>
              <a:rPr lang="es" sz="16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Tarjetas activadas: 119k (45%)</a:t>
            </a:r>
            <a:endParaRPr sz="15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2" name="Google Shape;482;p44"/>
          <p:cNvSpPr txBox="1"/>
          <p:nvPr/>
        </p:nvSpPr>
        <p:spPr>
          <a:xfrm>
            <a:off x="140176" y="2510500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600"/>
              <a:buFont typeface="Proxima Nova"/>
              <a:buChar char="●"/>
            </a:pPr>
            <a:r>
              <a:rPr lang="es" sz="16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Tarjetas no activadas: 146k (55%)</a:t>
            </a:r>
            <a:endParaRPr sz="15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3" name="Google Shape;483;p44"/>
          <p:cNvSpPr txBox="1"/>
          <p:nvPr/>
        </p:nvSpPr>
        <p:spPr>
          <a:xfrm>
            <a:off x="5913760" y="1215100"/>
            <a:ext cx="21204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COSTO EMISIÓN: USD 7</a:t>
            </a:r>
            <a:endParaRPr sz="12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4" name="Google Shape;484;p44"/>
          <p:cNvSpPr txBox="1"/>
          <p:nvPr/>
        </p:nvSpPr>
        <p:spPr>
          <a:xfrm>
            <a:off x="5913765" y="1596100"/>
            <a:ext cx="2615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BENEFICIO ACTIVACIÓN: USD 8</a:t>
            </a:r>
            <a:endParaRPr sz="12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5" name="Google Shape;485;p44"/>
          <p:cNvSpPr txBox="1"/>
          <p:nvPr/>
        </p:nvSpPr>
        <p:spPr>
          <a:xfrm>
            <a:off x="140176" y="2967700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600"/>
              <a:buFont typeface="Proxima Nova"/>
              <a:buChar char="●"/>
            </a:pPr>
            <a:r>
              <a:rPr lang="es" sz="16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Probabilidad de Activación = 44.9% </a:t>
            </a:r>
            <a:endParaRPr sz="15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6" name="Google Shape;486;p44"/>
          <p:cNvSpPr txBox="1"/>
          <p:nvPr/>
        </p:nvSpPr>
        <p:spPr>
          <a:xfrm>
            <a:off x="529891" y="3577293"/>
            <a:ext cx="6383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Entregadas y activadas: ( -$7 +  $8 ) x 119k  =  $ 119.149  </a:t>
            </a:r>
            <a:endParaRPr sz="15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7" name="Google Shape;487;p44"/>
          <p:cNvSpPr txBox="1"/>
          <p:nvPr/>
        </p:nvSpPr>
        <p:spPr>
          <a:xfrm>
            <a:off x="529891" y="3958293"/>
            <a:ext cx="6383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Entregadas y no activadas: ( -$7 ) x 146k  =  -$ 1.025.059     </a:t>
            </a:r>
            <a:endParaRPr sz="16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8" name="Google Shape;488;p44"/>
          <p:cNvSpPr/>
          <p:nvPr/>
        </p:nvSpPr>
        <p:spPr>
          <a:xfrm>
            <a:off x="278346" y="3696368"/>
            <a:ext cx="174600" cy="157500"/>
          </a:xfrm>
          <a:prstGeom prst="chevron">
            <a:avLst>
              <a:gd name="adj" fmla="val 50000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4"/>
          <p:cNvSpPr/>
          <p:nvPr/>
        </p:nvSpPr>
        <p:spPr>
          <a:xfrm>
            <a:off x="278346" y="4068752"/>
            <a:ext cx="174600" cy="157500"/>
          </a:xfrm>
          <a:prstGeom prst="chevron">
            <a:avLst>
              <a:gd name="adj" fmla="val 50000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4"/>
          <p:cNvSpPr/>
          <p:nvPr/>
        </p:nvSpPr>
        <p:spPr>
          <a:xfrm>
            <a:off x="6113900" y="3569462"/>
            <a:ext cx="86700" cy="7848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4"/>
          <p:cNvSpPr txBox="1"/>
          <p:nvPr/>
        </p:nvSpPr>
        <p:spPr>
          <a:xfrm>
            <a:off x="6461898" y="3744312"/>
            <a:ext cx="12513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lt1"/>
                </a:solidFill>
                <a:highlight>
                  <a:srgbClr val="E06666"/>
                </a:highlight>
                <a:latin typeface="Proxima Nova"/>
                <a:ea typeface="Proxima Nova"/>
                <a:cs typeface="Proxima Nova"/>
                <a:sym typeface="Proxima Nova"/>
              </a:rPr>
              <a:t> - $ 906 k</a:t>
            </a:r>
            <a:endParaRPr sz="1500" b="1">
              <a:solidFill>
                <a:schemeClr val="lt1"/>
              </a:solidFill>
              <a:highlight>
                <a:srgbClr val="E06666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5"/>
          <p:cNvSpPr/>
          <p:nvPr/>
        </p:nvSpPr>
        <p:spPr>
          <a:xfrm>
            <a:off x="208775" y="1010400"/>
            <a:ext cx="9144000" cy="3885600"/>
          </a:xfrm>
          <a:prstGeom prst="rect">
            <a:avLst/>
          </a:prstGeom>
          <a:noFill/>
          <a:ln w="19050" cap="flat" cmpd="sng">
            <a:solidFill>
              <a:srgbClr val="EA999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45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Estimación de la ganancia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8" name="Google Shape;498;p45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45"/>
          <p:cNvSpPr txBox="1"/>
          <p:nvPr/>
        </p:nvSpPr>
        <p:spPr>
          <a:xfrm>
            <a:off x="6237850" y="1139500"/>
            <a:ext cx="28209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 b="1">
                <a:solidFill>
                  <a:schemeClr val="lt1"/>
                </a:solidFill>
                <a:highlight>
                  <a:srgbClr val="E06666"/>
                </a:highlight>
                <a:latin typeface="Proxima Nova"/>
                <a:ea typeface="Proxima Nova"/>
                <a:cs typeface="Proxima Nova"/>
                <a:sym typeface="Proxima Nova"/>
              </a:rPr>
              <a:t>ESCENARIO CON MODELO</a:t>
            </a:r>
            <a:endParaRPr sz="1700" b="1">
              <a:solidFill>
                <a:schemeClr val="lt1"/>
              </a:solidFill>
              <a:highlight>
                <a:srgbClr val="E06666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00" name="Google Shape;5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75" y="1184325"/>
            <a:ext cx="3734650" cy="30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45"/>
          <p:cNvSpPr txBox="1"/>
          <p:nvPr/>
        </p:nvSpPr>
        <p:spPr>
          <a:xfrm>
            <a:off x="4201298" y="1448800"/>
            <a:ext cx="4375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600"/>
              <a:buFont typeface="Proxima Nova"/>
              <a:buChar char="●"/>
            </a:pPr>
            <a:r>
              <a:rPr lang="es" sz="16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Tarjetas entregadas en el período: 265k</a:t>
            </a:r>
            <a:endParaRPr sz="15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2" name="Google Shape;502;p45"/>
          <p:cNvSpPr txBox="1"/>
          <p:nvPr/>
        </p:nvSpPr>
        <p:spPr>
          <a:xfrm>
            <a:off x="2446185" y="1979110"/>
            <a:ext cx="4605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13%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3" name="Google Shape;503;p45"/>
          <p:cNvSpPr txBox="1"/>
          <p:nvPr/>
        </p:nvSpPr>
        <p:spPr>
          <a:xfrm>
            <a:off x="2446185" y="3249722"/>
            <a:ext cx="4605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17%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4" name="Google Shape;504;p45"/>
          <p:cNvSpPr txBox="1"/>
          <p:nvPr/>
        </p:nvSpPr>
        <p:spPr>
          <a:xfrm>
            <a:off x="1037403" y="1979110"/>
            <a:ext cx="4605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42%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5" name="Google Shape;505;p45"/>
          <p:cNvSpPr txBox="1"/>
          <p:nvPr/>
        </p:nvSpPr>
        <p:spPr>
          <a:xfrm>
            <a:off x="1037403" y="3249722"/>
            <a:ext cx="4605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28%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6" name="Google Shape;506;p45"/>
          <p:cNvSpPr/>
          <p:nvPr/>
        </p:nvSpPr>
        <p:spPr>
          <a:xfrm>
            <a:off x="749625" y="1450175"/>
            <a:ext cx="272700" cy="26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    </a:t>
            </a:r>
            <a:endParaRPr sz="13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7" name="Google Shape;507;p45"/>
          <p:cNvSpPr/>
          <p:nvPr/>
        </p:nvSpPr>
        <p:spPr>
          <a:xfrm>
            <a:off x="2121225" y="1450175"/>
            <a:ext cx="272700" cy="26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   </a:t>
            </a:r>
            <a:endParaRPr sz="13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8" name="Google Shape;508;p45"/>
          <p:cNvSpPr/>
          <p:nvPr/>
        </p:nvSpPr>
        <p:spPr>
          <a:xfrm>
            <a:off x="2121225" y="2745575"/>
            <a:ext cx="272700" cy="26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   </a:t>
            </a:r>
            <a:endParaRPr sz="13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9" name="Google Shape;509;p45"/>
          <p:cNvSpPr/>
          <p:nvPr/>
        </p:nvSpPr>
        <p:spPr>
          <a:xfrm>
            <a:off x="749625" y="2745575"/>
            <a:ext cx="272700" cy="26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   </a:t>
            </a:r>
            <a:endParaRPr sz="13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0" name="Google Shape;510;p45"/>
          <p:cNvSpPr/>
          <p:nvPr/>
        </p:nvSpPr>
        <p:spPr>
          <a:xfrm>
            <a:off x="4269055" y="1907375"/>
            <a:ext cx="272700" cy="261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    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1" name="Google Shape;511;p45"/>
          <p:cNvSpPr txBox="1"/>
          <p:nvPr/>
        </p:nvSpPr>
        <p:spPr>
          <a:xfrm>
            <a:off x="4597875" y="1845125"/>
            <a:ext cx="4449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Predice que no activa y no activa: $ 0 x 111k = $0    </a:t>
            </a:r>
            <a:endParaRPr sz="12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2" name="Google Shape;512;p45"/>
          <p:cNvSpPr/>
          <p:nvPr/>
        </p:nvSpPr>
        <p:spPr>
          <a:xfrm>
            <a:off x="4269055" y="2364575"/>
            <a:ext cx="272700" cy="261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    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3" name="Google Shape;513;p45"/>
          <p:cNvSpPr txBox="1"/>
          <p:nvPr/>
        </p:nvSpPr>
        <p:spPr>
          <a:xfrm>
            <a:off x="4597875" y="2302325"/>
            <a:ext cx="4375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Predice que activa y no activa:  ( -$7 ) x 35k = -$245k   </a:t>
            </a:r>
            <a:endParaRPr sz="12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4" name="Google Shape;514;p45"/>
          <p:cNvSpPr/>
          <p:nvPr/>
        </p:nvSpPr>
        <p:spPr>
          <a:xfrm>
            <a:off x="4269055" y="2821775"/>
            <a:ext cx="272700" cy="261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    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5" name="Google Shape;515;p45"/>
          <p:cNvSpPr txBox="1"/>
          <p:nvPr/>
        </p:nvSpPr>
        <p:spPr>
          <a:xfrm>
            <a:off x="4597875" y="2759525"/>
            <a:ext cx="4375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Predice que activa y activa:  ( -$7 + $8 ) x 45k = $45k </a:t>
            </a:r>
            <a:endParaRPr sz="12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6" name="Google Shape;516;p45"/>
          <p:cNvSpPr/>
          <p:nvPr/>
        </p:nvSpPr>
        <p:spPr>
          <a:xfrm>
            <a:off x="4269055" y="3278975"/>
            <a:ext cx="272700" cy="261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    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7" name="Google Shape;517;p45"/>
          <p:cNvSpPr txBox="1"/>
          <p:nvPr/>
        </p:nvSpPr>
        <p:spPr>
          <a:xfrm>
            <a:off x="4597875" y="3216725"/>
            <a:ext cx="43134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Predice que no activa y activa: ( - $1 ) x 74k = -$74k  </a:t>
            </a:r>
            <a:endParaRPr sz="12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8" name="Google Shape;518;p45"/>
          <p:cNvSpPr/>
          <p:nvPr/>
        </p:nvSpPr>
        <p:spPr>
          <a:xfrm>
            <a:off x="6409525" y="98225"/>
            <a:ext cx="2639700" cy="760800"/>
          </a:xfrm>
          <a:prstGeom prst="rect">
            <a:avLst/>
          </a:prstGeom>
          <a:solidFill>
            <a:srgbClr val="F4CCCC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519" name="Google Shape;519;p45"/>
          <p:cNvSpPr txBox="1"/>
          <p:nvPr/>
        </p:nvSpPr>
        <p:spPr>
          <a:xfrm>
            <a:off x="6543715" y="142136"/>
            <a:ext cx="18900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COSTO EMISIÓN: USD 7</a:t>
            </a:r>
            <a:endParaRPr sz="1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0" name="Google Shape;520;p45"/>
          <p:cNvSpPr txBox="1"/>
          <p:nvPr/>
        </p:nvSpPr>
        <p:spPr>
          <a:xfrm>
            <a:off x="6543719" y="476235"/>
            <a:ext cx="23307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BENEFICIO ACTIVACIÓN: USD 8</a:t>
            </a:r>
            <a:endParaRPr sz="1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1" name="Google Shape;521;p45"/>
          <p:cNvSpPr/>
          <p:nvPr/>
        </p:nvSpPr>
        <p:spPr>
          <a:xfrm rot="5400000">
            <a:off x="6660150" y="1730659"/>
            <a:ext cx="57300" cy="39681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5"/>
          <p:cNvSpPr txBox="1"/>
          <p:nvPr/>
        </p:nvSpPr>
        <p:spPr>
          <a:xfrm>
            <a:off x="4813510" y="3782856"/>
            <a:ext cx="3968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lt1"/>
                </a:solidFill>
                <a:highlight>
                  <a:srgbClr val="E06666"/>
                </a:highlight>
                <a:latin typeface="Proxima Nova"/>
                <a:ea typeface="Proxima Nova"/>
                <a:cs typeface="Proxima Nova"/>
                <a:sym typeface="Proxima Nova"/>
              </a:rPr>
              <a:t> - $  275 k &gt;&gt; AHORRO DE $ 630k </a:t>
            </a:r>
            <a:endParaRPr sz="1500" b="1">
              <a:solidFill>
                <a:schemeClr val="lt1"/>
              </a:solidFill>
              <a:highlight>
                <a:srgbClr val="E06666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23" name="Google Shape;52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1225" y="4460750"/>
            <a:ext cx="307750" cy="24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5"/>
          <p:cNvSpPr/>
          <p:nvPr/>
        </p:nvSpPr>
        <p:spPr>
          <a:xfrm>
            <a:off x="1889375" y="4425650"/>
            <a:ext cx="5056200" cy="338100"/>
          </a:xfrm>
          <a:prstGeom prst="rect">
            <a:avLst/>
          </a:prstGeom>
          <a:solidFill>
            <a:srgbClr val="F4CCCC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525" name="Google Shape;525;p45"/>
          <p:cNvSpPr txBox="1"/>
          <p:nvPr/>
        </p:nvSpPr>
        <p:spPr>
          <a:xfrm>
            <a:off x="2540475" y="4396900"/>
            <a:ext cx="4375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Alto porcentaje de FN (G4) con costo de oportunidad </a:t>
            </a:r>
            <a:endParaRPr sz="12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6" name="Google Shape;526;p45"/>
          <p:cNvSpPr txBox="1"/>
          <p:nvPr/>
        </p:nvSpPr>
        <p:spPr>
          <a:xfrm>
            <a:off x="1113603" y="2679140"/>
            <a:ext cx="4605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FN</a:t>
            </a:r>
            <a:endParaRPr sz="12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7" name="Google Shape;527;p45"/>
          <p:cNvSpPr txBox="1"/>
          <p:nvPr/>
        </p:nvSpPr>
        <p:spPr>
          <a:xfrm>
            <a:off x="2561403" y="2679140"/>
            <a:ext cx="4605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TP</a:t>
            </a:r>
            <a:endParaRPr sz="12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8" name="Google Shape;528;p45"/>
          <p:cNvSpPr txBox="1"/>
          <p:nvPr/>
        </p:nvSpPr>
        <p:spPr>
          <a:xfrm>
            <a:off x="2561403" y="1383740"/>
            <a:ext cx="4605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FP</a:t>
            </a:r>
            <a:endParaRPr sz="12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9" name="Google Shape;529;p45"/>
          <p:cNvSpPr txBox="1"/>
          <p:nvPr/>
        </p:nvSpPr>
        <p:spPr>
          <a:xfrm>
            <a:off x="1113603" y="1383740"/>
            <a:ext cx="4605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TN</a:t>
            </a:r>
            <a:endParaRPr sz="12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4" name="Google Shape;534;p46"/>
          <p:cNvCxnSpPr/>
          <p:nvPr/>
        </p:nvCxnSpPr>
        <p:spPr>
          <a:xfrm>
            <a:off x="1134850" y="1467375"/>
            <a:ext cx="1800" cy="30636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35" name="Google Shape;535;p46"/>
          <p:cNvSpPr txBox="1"/>
          <p:nvPr/>
        </p:nvSpPr>
        <p:spPr>
          <a:xfrm>
            <a:off x="1520800" y="1197052"/>
            <a:ext cx="48534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Descripción de la base y predictores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6" name="Google Shape;536;p46"/>
          <p:cNvSpPr/>
          <p:nvPr/>
        </p:nvSpPr>
        <p:spPr>
          <a:xfrm>
            <a:off x="358594" y="840582"/>
            <a:ext cx="1353600" cy="540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6"/>
          <p:cNvSpPr/>
          <p:nvPr/>
        </p:nvSpPr>
        <p:spPr>
          <a:xfrm>
            <a:off x="1018300" y="1110175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8" name="Google Shape;538;p46"/>
          <p:cNvSpPr txBox="1"/>
          <p:nvPr/>
        </p:nvSpPr>
        <p:spPr>
          <a:xfrm>
            <a:off x="358600" y="455075"/>
            <a:ext cx="2613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22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9" name="Google Shape;539;p46"/>
          <p:cNvSpPr txBox="1"/>
          <p:nvPr/>
        </p:nvSpPr>
        <p:spPr>
          <a:xfrm>
            <a:off x="1520800" y="1920070"/>
            <a:ext cx="6866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 empleados y performance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0" name="Google Shape;540;p46"/>
          <p:cNvSpPr txBox="1"/>
          <p:nvPr/>
        </p:nvSpPr>
        <p:spPr>
          <a:xfrm>
            <a:off x="1520800" y="3366107"/>
            <a:ext cx="6383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Estimación de ganancia/pérdida 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1" name="Google Shape;541;p46"/>
          <p:cNvSpPr/>
          <p:nvPr/>
        </p:nvSpPr>
        <p:spPr>
          <a:xfrm>
            <a:off x="1018300" y="1838550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2" name="Google Shape;542;p46"/>
          <p:cNvSpPr/>
          <p:nvPr/>
        </p:nvSpPr>
        <p:spPr>
          <a:xfrm>
            <a:off x="1018300" y="3295300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3" name="Google Shape;543;p46"/>
          <p:cNvSpPr txBox="1"/>
          <p:nvPr/>
        </p:nvSpPr>
        <p:spPr>
          <a:xfrm>
            <a:off x="1520800" y="4089125"/>
            <a:ext cx="6383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Conclusiones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4" name="Google Shape;544;p46"/>
          <p:cNvSpPr/>
          <p:nvPr/>
        </p:nvSpPr>
        <p:spPr>
          <a:xfrm>
            <a:off x="1018300" y="4023675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45" name="Google Shape;54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46"/>
          <p:cNvSpPr txBox="1"/>
          <p:nvPr/>
        </p:nvSpPr>
        <p:spPr>
          <a:xfrm>
            <a:off x="1520800" y="2643089"/>
            <a:ext cx="6866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Impacto de los predictores en el target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7" name="Google Shape;547;p46"/>
          <p:cNvSpPr/>
          <p:nvPr/>
        </p:nvSpPr>
        <p:spPr>
          <a:xfrm>
            <a:off x="1018300" y="2566925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8" name="Google Shape;548;p46"/>
          <p:cNvSpPr/>
          <p:nvPr/>
        </p:nvSpPr>
        <p:spPr>
          <a:xfrm>
            <a:off x="633225" y="1110175"/>
            <a:ext cx="7947000" cy="2185200"/>
          </a:xfrm>
          <a:prstGeom prst="rect">
            <a:avLst/>
          </a:prstGeom>
          <a:solidFill>
            <a:srgbClr val="FFFFFF">
              <a:alpha val="63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6"/>
          <p:cNvSpPr/>
          <p:nvPr/>
        </p:nvSpPr>
        <p:spPr>
          <a:xfrm>
            <a:off x="633225" y="3178300"/>
            <a:ext cx="7947000" cy="743100"/>
          </a:xfrm>
          <a:prstGeom prst="rect">
            <a:avLst/>
          </a:prstGeom>
          <a:solidFill>
            <a:srgbClr val="FFFFFF">
              <a:alpha val="63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7"/>
          <p:cNvSpPr/>
          <p:nvPr/>
        </p:nvSpPr>
        <p:spPr>
          <a:xfrm>
            <a:off x="2736300" y="-75"/>
            <a:ext cx="6407700" cy="51435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7"/>
          <p:cNvSpPr txBox="1"/>
          <p:nvPr/>
        </p:nvSpPr>
        <p:spPr>
          <a:xfrm>
            <a:off x="183550" y="2560550"/>
            <a:ext cx="2203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CONCLUSIONES</a:t>
            </a:r>
            <a:endParaRPr sz="16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6" name="Google Shape;556;p47"/>
          <p:cNvSpPr/>
          <p:nvPr/>
        </p:nvSpPr>
        <p:spPr>
          <a:xfrm rot="10800000" flipH="1">
            <a:off x="60845" y="788325"/>
            <a:ext cx="2637000" cy="753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7"/>
          <p:cNvSpPr txBox="1"/>
          <p:nvPr/>
        </p:nvSpPr>
        <p:spPr>
          <a:xfrm>
            <a:off x="3820475" y="1108125"/>
            <a:ext cx="5136900" cy="30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El modelo nos permitirá tener una </a:t>
            </a:r>
            <a:r>
              <a:rPr lang="es" sz="12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evaluación previa que permita ahorrar costos de emisión y distribución de tarjetas</a:t>
            </a:r>
            <a:r>
              <a:rPr lang="es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de débito a usuarios con baja probabilidad de activación. 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 todas formas tenemos </a:t>
            </a:r>
            <a:r>
              <a:rPr lang="es" sz="12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oportunidades de mejorar el modelo disminuyendo los falsos positivos</a:t>
            </a:r>
            <a:r>
              <a:rPr lang="es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La </a:t>
            </a:r>
            <a:r>
              <a:rPr lang="es" sz="12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ganancia de activación de la tarjeta depende del monto gastado vía la tarjeta</a:t>
            </a:r>
            <a:r>
              <a:rPr lang="es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 Una </a:t>
            </a:r>
            <a:r>
              <a:rPr lang="es" sz="12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próxima iteración del modelo </a:t>
            </a:r>
            <a:r>
              <a:rPr lang="es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podría tener esto en cuenta y predecir la probabilidad de que un usuario use la tarjeta en más que X monto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8" name="Google Shape;558;p47"/>
          <p:cNvSpPr/>
          <p:nvPr/>
        </p:nvSpPr>
        <p:spPr>
          <a:xfrm rot="10800000" flipH="1">
            <a:off x="60853" y="4462425"/>
            <a:ext cx="2637000" cy="753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7"/>
          <p:cNvSpPr/>
          <p:nvPr/>
        </p:nvSpPr>
        <p:spPr>
          <a:xfrm rot="10800000" flipH="1">
            <a:off x="2951575" y="788325"/>
            <a:ext cx="6000600" cy="7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7"/>
          <p:cNvSpPr/>
          <p:nvPr/>
        </p:nvSpPr>
        <p:spPr>
          <a:xfrm rot="10800000" flipH="1">
            <a:off x="2956781" y="4462425"/>
            <a:ext cx="6000600" cy="7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1" name="Google Shape;5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684575"/>
            <a:ext cx="1353951" cy="385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2" name="Google Shape;562;p47"/>
          <p:cNvGrpSpPr/>
          <p:nvPr/>
        </p:nvGrpSpPr>
        <p:grpSpPr>
          <a:xfrm>
            <a:off x="8579000" y="172447"/>
            <a:ext cx="373176" cy="371378"/>
            <a:chOff x="-49786250" y="2316650"/>
            <a:chExt cx="300900" cy="299450"/>
          </a:xfrm>
        </p:grpSpPr>
        <p:sp>
          <p:nvSpPr>
            <p:cNvPr id="563" name="Google Shape;563;p47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7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7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7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7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8"/>
          <p:cNvSpPr txBox="1"/>
          <p:nvPr/>
        </p:nvSpPr>
        <p:spPr>
          <a:xfrm>
            <a:off x="358600" y="397825"/>
            <a:ext cx="57804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Bonus Track - Evolución temporal de activaciones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5" name="Google Shape;575;p48"/>
          <p:cNvSpPr/>
          <p:nvPr/>
        </p:nvSpPr>
        <p:spPr>
          <a:xfrm>
            <a:off x="358594" y="840582"/>
            <a:ext cx="1353600" cy="540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6" name="Google Shape;57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755175"/>
            <a:ext cx="8662272" cy="287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9"/>
          <p:cNvSpPr txBox="1"/>
          <p:nvPr/>
        </p:nvSpPr>
        <p:spPr>
          <a:xfrm>
            <a:off x="358600" y="382000"/>
            <a:ext cx="57804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Bonus Track - Evolución temporal de activaciones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3" name="Google Shape;583;p49"/>
          <p:cNvSpPr/>
          <p:nvPr/>
        </p:nvSpPr>
        <p:spPr>
          <a:xfrm>
            <a:off x="358594" y="840582"/>
            <a:ext cx="1353600" cy="540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4" name="Google Shape;58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25" y="1602775"/>
            <a:ext cx="4667250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1375" y="1594600"/>
            <a:ext cx="4101624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0"/>
          <p:cNvSpPr/>
          <p:nvPr/>
        </p:nvSpPr>
        <p:spPr>
          <a:xfrm>
            <a:off x="0" y="11650"/>
            <a:ext cx="9144000" cy="44514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50"/>
          <p:cNvSpPr txBox="1"/>
          <p:nvPr/>
        </p:nvSpPr>
        <p:spPr>
          <a:xfrm>
            <a:off x="266480" y="1735300"/>
            <a:ext cx="85206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¡Muchas gracias!</a:t>
            </a:r>
            <a:endParaRPr sz="32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593" name="Google Shape;5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800" y="4617050"/>
            <a:ext cx="1699025" cy="4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17"/>
          <p:cNvCxnSpPr/>
          <p:nvPr/>
        </p:nvCxnSpPr>
        <p:spPr>
          <a:xfrm>
            <a:off x="1134850" y="1467375"/>
            <a:ext cx="1800" cy="30636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5" name="Google Shape;115;p17"/>
          <p:cNvSpPr txBox="1"/>
          <p:nvPr/>
        </p:nvSpPr>
        <p:spPr>
          <a:xfrm>
            <a:off x="1520800" y="1197052"/>
            <a:ext cx="48534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Descripción de la base y predictores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358594" y="840582"/>
            <a:ext cx="1353600" cy="540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1018300" y="1110175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358600" y="455075"/>
            <a:ext cx="2613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22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1520800" y="1920070"/>
            <a:ext cx="6866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 empleados y performance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1520800" y="3366107"/>
            <a:ext cx="6383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Estimación de ganancia/pérdida 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1018300" y="1838550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1018300" y="3295300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520800" y="4089125"/>
            <a:ext cx="6383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Conclusiones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1018300" y="4023675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1520800" y="2643089"/>
            <a:ext cx="6866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Impacto de los predictores en el target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1018300" y="2566925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18"/>
          <p:cNvCxnSpPr/>
          <p:nvPr/>
        </p:nvCxnSpPr>
        <p:spPr>
          <a:xfrm>
            <a:off x="1134850" y="1467375"/>
            <a:ext cx="1800" cy="30636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3" name="Google Shape;133;p18"/>
          <p:cNvSpPr txBox="1"/>
          <p:nvPr/>
        </p:nvSpPr>
        <p:spPr>
          <a:xfrm>
            <a:off x="1520800" y="1197052"/>
            <a:ext cx="48534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Descripción de la base y predictores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358594" y="840582"/>
            <a:ext cx="1353600" cy="540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1018300" y="1110175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358600" y="455075"/>
            <a:ext cx="2613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22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520800" y="1920070"/>
            <a:ext cx="6866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 empleados y performance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1520800" y="3366107"/>
            <a:ext cx="6383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Estimación de ganancia/pérdida 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1018300" y="1838550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1018300" y="3295300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1520800" y="4089125"/>
            <a:ext cx="6383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Conclusiones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1018300" y="4023675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1520800" y="2643089"/>
            <a:ext cx="6866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Impacto de los predictores en el target</a:t>
            </a:r>
            <a:endParaRPr sz="2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1018300" y="2566925"/>
            <a:ext cx="236700" cy="4926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633225" y="1602775"/>
            <a:ext cx="7947000" cy="3160200"/>
          </a:xfrm>
          <a:prstGeom prst="rect">
            <a:avLst/>
          </a:prstGeom>
          <a:solidFill>
            <a:srgbClr val="FFFFFF">
              <a:alpha val="63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/>
          <p:nvPr/>
        </p:nvSpPr>
        <p:spPr>
          <a:xfrm>
            <a:off x="381825" y="1286125"/>
            <a:ext cx="8280000" cy="498600"/>
          </a:xfrm>
          <a:prstGeom prst="rect">
            <a:avLst/>
          </a:prstGeom>
          <a:noFill/>
          <a:ln w="19050" cap="flat" cmpd="sng">
            <a:solidFill>
              <a:srgbClr val="F8BEBE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323850" y="478075"/>
            <a:ext cx="5056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Descripción de la base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317850" y="787375"/>
            <a:ext cx="870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La base contiene información transaccional y personal de </a:t>
            </a:r>
            <a:r>
              <a:rPr lang="es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265K </a:t>
            </a:r>
            <a:r>
              <a:rPr lang="e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clientes que solicitaron una tarjeta de débito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501450" y="1399325"/>
            <a:ext cx="18444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 b="1">
                <a:solidFill>
                  <a:schemeClr val="lt1"/>
                </a:solidFill>
                <a:highlight>
                  <a:srgbClr val="F84242"/>
                </a:highlight>
                <a:latin typeface="Proxima Nova"/>
                <a:ea typeface="Proxima Nova"/>
                <a:cs typeface="Proxima Nova"/>
                <a:sym typeface="Proxima Nova"/>
              </a:rPr>
              <a:t>Variable target</a:t>
            </a:r>
            <a:endParaRPr sz="1700" b="1">
              <a:solidFill>
                <a:schemeClr val="lt1"/>
              </a:solidFill>
              <a:highlight>
                <a:srgbClr val="F8424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2037125" y="1338250"/>
            <a:ext cx="485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b="1">
                <a:latin typeface="Proxima Nova"/>
                <a:ea typeface="Proxima Nova"/>
                <a:cs typeface="Proxima Nova"/>
                <a:sym typeface="Proxima Nova"/>
              </a:rPr>
              <a:t>Activación/Uso de la tarjeta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501450" y="2047925"/>
            <a:ext cx="18444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 b="1">
                <a:solidFill>
                  <a:schemeClr val="lt1"/>
                </a:solidFill>
                <a:highlight>
                  <a:srgbClr val="F84242"/>
                </a:highlight>
                <a:latin typeface="Proxima Nova"/>
                <a:ea typeface="Proxima Nova"/>
                <a:cs typeface="Proxima Nova"/>
                <a:sym typeface="Proxima Nova"/>
              </a:rPr>
              <a:t>Predictores</a:t>
            </a:r>
            <a:endParaRPr sz="1700" b="1">
              <a:solidFill>
                <a:schemeClr val="lt1"/>
              </a:solidFill>
              <a:highlight>
                <a:srgbClr val="F8424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93" y="2647950"/>
            <a:ext cx="231327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 txBox="1"/>
          <p:nvPr/>
        </p:nvSpPr>
        <p:spPr>
          <a:xfrm>
            <a:off x="819929" y="2579400"/>
            <a:ext cx="1844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300" b="1">
                <a:latin typeface="Proxima Nova"/>
                <a:ea typeface="Proxima Nova"/>
                <a:cs typeface="Proxima Nova"/>
                <a:sym typeface="Proxima Nova"/>
              </a:rPr>
              <a:t>geo_state </a:t>
            </a:r>
            <a:r>
              <a:rPr lang="es" sz="1300">
                <a:latin typeface="Proxima Nova"/>
                <a:ea typeface="Proxima Nova"/>
                <a:cs typeface="Proxima Nova"/>
                <a:sym typeface="Proxima Nova"/>
              </a:rPr>
              <a:t>y </a:t>
            </a:r>
            <a:r>
              <a:rPr lang="es" sz="1300" b="1">
                <a:latin typeface="Proxima Nova"/>
                <a:ea typeface="Proxima Nova"/>
                <a:cs typeface="Proxima Nova"/>
                <a:sym typeface="Proxima Nova"/>
              </a:rPr>
              <a:t>geo_city</a:t>
            </a:r>
            <a:endParaRPr sz="13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118" y="3021280"/>
            <a:ext cx="338447" cy="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/>
        </p:nvSpPr>
        <p:spPr>
          <a:xfrm>
            <a:off x="819929" y="3054961"/>
            <a:ext cx="1844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300" b="1">
                <a:latin typeface="Proxima Nova"/>
                <a:ea typeface="Proxima Nova"/>
                <a:cs typeface="Proxima Nova"/>
                <a:sym typeface="Proxima Nova"/>
              </a:rPr>
              <a:t>flag_seller</a:t>
            </a:r>
            <a:endParaRPr sz="13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819929" y="3530523"/>
            <a:ext cx="1844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300" b="1">
                <a:latin typeface="Proxima Nova"/>
                <a:ea typeface="Proxima Nova"/>
                <a:cs typeface="Proxima Nova"/>
                <a:sym typeface="Proxima Nova"/>
              </a:rPr>
              <a:t>lyl_level</a:t>
            </a:r>
            <a:endParaRPr sz="13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819929" y="4006084"/>
            <a:ext cx="1844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300" b="1">
                <a:latin typeface="Proxima Nova"/>
                <a:ea typeface="Proxima Nova"/>
                <a:cs typeface="Proxima Nova"/>
                <a:sym typeface="Proxima Nova"/>
              </a:rPr>
              <a:t>dias_ult</a:t>
            </a:r>
            <a:endParaRPr sz="13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525" y="4042775"/>
            <a:ext cx="284200" cy="27802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3261996" y="2579400"/>
            <a:ext cx="2706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300" b="1">
                <a:latin typeface="Proxima Nova"/>
                <a:ea typeface="Proxima Nova"/>
                <a:cs typeface="Proxima Nova"/>
                <a:sym typeface="Proxima Nova"/>
              </a:rPr>
              <a:t>tpn_month y tpv_month</a:t>
            </a:r>
            <a:endParaRPr sz="13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3261996" y="3053737"/>
            <a:ext cx="2706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300" b="1">
                <a:latin typeface="Proxima Nova"/>
                <a:ea typeface="Proxima Nova"/>
                <a:cs typeface="Proxima Nova"/>
                <a:sym typeface="Proxima Nova"/>
              </a:rPr>
              <a:t>flag_crédito</a:t>
            </a:r>
            <a:endParaRPr sz="13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3261996" y="3528075"/>
            <a:ext cx="2706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300" b="1">
                <a:latin typeface="Proxima Nova"/>
                <a:ea typeface="Proxima Nova"/>
                <a:cs typeface="Proxima Nova"/>
                <a:sym typeface="Proxima Nova"/>
              </a:rPr>
              <a:t>flag_billetera y tpn_billetera</a:t>
            </a:r>
            <a:endParaRPr sz="13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3261996" y="4002412"/>
            <a:ext cx="2706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300" b="1">
                <a:latin typeface="Proxima Nova"/>
                <a:ea typeface="Proxima Nova"/>
                <a:cs typeface="Proxima Nova"/>
                <a:sym typeface="Proxima Nova"/>
              </a:rPr>
              <a:t>flag_ingresos y tpn_ingresos</a:t>
            </a:r>
            <a:endParaRPr sz="13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6217731" y="2581225"/>
            <a:ext cx="299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300" b="1">
                <a:latin typeface="Proxima Nova"/>
                <a:ea typeface="Proxima Nova"/>
                <a:cs typeface="Proxima Nova"/>
                <a:sym typeface="Proxima Nova"/>
              </a:rPr>
              <a:t>flag_ecommerce y tpn_ecommerce</a:t>
            </a:r>
            <a:endParaRPr sz="13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6217731" y="3051737"/>
            <a:ext cx="299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300" b="1">
                <a:latin typeface="Proxima Nova"/>
                <a:ea typeface="Proxima Nova"/>
                <a:cs typeface="Proxima Nova"/>
                <a:sym typeface="Proxima Nova"/>
              </a:rPr>
              <a:t>flag_online y tpn_online</a:t>
            </a:r>
            <a:endParaRPr sz="13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6217731" y="3522249"/>
            <a:ext cx="299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300" b="1">
                <a:latin typeface="Proxima Nova"/>
                <a:ea typeface="Proxima Nova"/>
                <a:cs typeface="Proxima Nova"/>
                <a:sym typeface="Proxima Nova"/>
              </a:rPr>
              <a:t>flag_seguro y tpn_seguro</a:t>
            </a:r>
            <a:endParaRPr sz="13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05875" y="2629278"/>
            <a:ext cx="231325" cy="275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00200" y="4112101"/>
            <a:ext cx="231325" cy="22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52313" y="3076175"/>
            <a:ext cx="338450" cy="282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98551" y="3569475"/>
            <a:ext cx="284200" cy="2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9438" y="3600428"/>
            <a:ext cx="338450" cy="302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28864" y="2665256"/>
            <a:ext cx="299025" cy="2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28864" y="3147244"/>
            <a:ext cx="299025" cy="2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28856" y="3586578"/>
            <a:ext cx="299025" cy="26787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/>
        </p:nvSpPr>
        <p:spPr>
          <a:xfrm>
            <a:off x="3095190" y="2798588"/>
            <a:ext cx="2413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000">
                <a:latin typeface="Proxima Nova"/>
                <a:ea typeface="Proxima Nova"/>
                <a:cs typeface="Proxima Nova"/>
                <a:sym typeface="Proxima Nova"/>
              </a:rPr>
              <a:t>Cantidad y monto de transacciones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323850" y="478075"/>
            <a:ext cx="8319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 Target: activación de la tarjeta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50" y="1352087"/>
            <a:ext cx="5483851" cy="309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317850" y="787375"/>
            <a:ext cx="870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 los </a:t>
            </a:r>
            <a:r>
              <a:rPr lang="es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265K </a:t>
            </a:r>
            <a:r>
              <a:rPr lang="e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clientes que solicitaron una tarjeta de débito, </a:t>
            </a:r>
            <a:r>
              <a:rPr lang="es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119K </a:t>
            </a:r>
            <a:r>
              <a:rPr lang="e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la terminó activando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6124950" y="1975714"/>
            <a:ext cx="2457000" cy="19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roxima Nova"/>
              <a:buChar char="●"/>
            </a:pPr>
            <a:r>
              <a:rPr lang="es" sz="1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El </a:t>
            </a:r>
            <a:r>
              <a:rPr lang="es" sz="13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55% (146K)</a:t>
            </a:r>
            <a:r>
              <a:rPr lang="es" sz="1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de las tarjetas emitidas no fue activada, resultando en un costo de </a:t>
            </a:r>
            <a:r>
              <a:rPr lang="es" sz="13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USD 1M </a:t>
            </a:r>
            <a:br>
              <a:rPr lang="es" sz="13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3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roxima Nova"/>
              <a:buChar char="●"/>
            </a:pPr>
            <a:r>
              <a:rPr lang="es" sz="1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Si el usuario utiliza la tarjeta, genera un </a:t>
            </a:r>
            <a:r>
              <a:rPr lang="es" sz="13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beneficio de USD 8 por tarjeta</a:t>
            </a:r>
            <a:endParaRPr sz="13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/>
        </p:nvSpPr>
        <p:spPr>
          <a:xfrm>
            <a:off x="323850" y="478075"/>
            <a:ext cx="8319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Correlaciones entre variable target y predictores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Google Shape;199;p21"/>
          <p:cNvPicPr preferRelativeResize="0"/>
          <p:nvPr/>
        </p:nvPicPr>
        <p:blipFill rotWithShape="1">
          <a:blip r:embed="rId4">
            <a:alphaModFix/>
          </a:blip>
          <a:srcRect t="4825"/>
          <a:stretch/>
        </p:blipFill>
        <p:spPr>
          <a:xfrm>
            <a:off x="372100" y="1350950"/>
            <a:ext cx="8399800" cy="33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/>
          <p:nvPr/>
        </p:nvSpPr>
        <p:spPr>
          <a:xfrm>
            <a:off x="1333100" y="1847850"/>
            <a:ext cx="905400" cy="41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1333100" y="3905250"/>
            <a:ext cx="905400" cy="41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286668" y="765950"/>
            <a:ext cx="9144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Correlación levemente positiva con usuarios identificados como sellers (flag_seller) y nivel de loyalty alto y levemente negativa con días desde última transacción.</a:t>
            </a:r>
            <a:endParaRPr sz="13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/>
        </p:nvSpPr>
        <p:spPr>
          <a:xfrm>
            <a:off x="323850" y="478075"/>
            <a:ext cx="8319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Correlaciones entre variable target y predictores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" name="Google Shape;209;p22"/>
          <p:cNvPicPr preferRelativeResize="0"/>
          <p:nvPr/>
        </p:nvPicPr>
        <p:blipFill rotWithShape="1">
          <a:blip r:embed="rId3">
            <a:alphaModFix/>
          </a:blip>
          <a:srcRect t="5878" b="2277"/>
          <a:stretch/>
        </p:blipFill>
        <p:spPr>
          <a:xfrm>
            <a:off x="323850" y="1379400"/>
            <a:ext cx="8199775" cy="38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5" y="4781875"/>
            <a:ext cx="1012250" cy="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2"/>
          <p:cNvSpPr/>
          <p:nvPr/>
        </p:nvSpPr>
        <p:spPr>
          <a:xfrm>
            <a:off x="1418825" y="1917394"/>
            <a:ext cx="476700" cy="23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418825" y="2388824"/>
            <a:ext cx="476700" cy="23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1418825" y="3531824"/>
            <a:ext cx="476700" cy="23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247928" y="2895229"/>
            <a:ext cx="431075" cy="23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2"/>
          <p:cNvSpPr txBox="1"/>
          <p:nvPr/>
        </p:nvSpPr>
        <p:spPr>
          <a:xfrm>
            <a:off x="286675" y="765950"/>
            <a:ext cx="8663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Correlación levemente positiva con usuarios que ingresan dinero a su cuenta (flag_ingresos) y la cantidad de ingresos de dinero en cuenta (tpn_ ingresos) y con usuarios que usan la aplicación para pagos (flag_billetera), levemente negativa con usuarios que realizan compras en e-commerce (flag_ecommerce).</a:t>
            </a:r>
            <a:endParaRPr sz="12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1418825" y="3074624"/>
            <a:ext cx="476700" cy="23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1418825" y="2835466"/>
            <a:ext cx="476700" cy="23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1484</Words>
  <Application>Microsoft Office PowerPoint</Application>
  <PresentationFormat>Presentación en pantalla (16:9)</PresentationFormat>
  <Paragraphs>206</Paragraphs>
  <Slides>37</Slides>
  <Notes>37</Notes>
  <HiddenSlides>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3" baseType="lpstr">
      <vt:lpstr>Proxima Nova</vt:lpstr>
      <vt:lpstr>Proxima Nova Semibold</vt:lpstr>
      <vt:lpstr>Arial</vt:lpstr>
      <vt:lpstr>Proxima Nova Extrabold</vt:lpstr>
      <vt:lpstr>Lato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Maximiliano  Deri</cp:lastModifiedBy>
  <cp:revision>1</cp:revision>
  <dcterms:modified xsi:type="dcterms:W3CDTF">2022-02-17T04:08:51Z</dcterms:modified>
</cp:coreProperties>
</file>