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Quicksand" charset="1" panose="00000000000000000000"/>
      <p:regular r:id="rId10"/>
    </p:embeddedFont>
    <p:embeddedFont>
      <p:font typeface="Quicksand Bold" charset="1" panose="00000000000000000000"/>
      <p:regular r:id="rId11"/>
    </p:embeddedFont>
    <p:embeddedFont>
      <p:font typeface="Quicksand Light" charset="1" panose="00000000000000000000"/>
      <p:regular r:id="rId12"/>
    </p:embeddedFont>
    <p:embeddedFont>
      <p:font typeface="Quicksand Medium" charset="1" panose="00000000000000000000"/>
      <p:regular r:id="rId13"/>
    </p:embeddedFont>
    <p:embeddedFont>
      <p:font typeface="Quicksand Semi-Bold" charset="1" panose="00000000000000000000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Open Sans Italics" charset="1" panose="020B0606030504020204"/>
      <p:regular r:id="rId17"/>
    </p:embeddedFont>
    <p:embeddedFont>
      <p:font typeface="Open Sans Bold Italics" charset="1" panose="020B0806030504020204"/>
      <p:regular r:id="rId18"/>
    </p:embeddedFont>
    <p:embeddedFont>
      <p:font typeface="Open Sans Light" charset="1" panose="020B03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Ultra-Bold" charset="1" panose="00000000000000000000"/>
      <p:regular r:id="rId21"/>
    </p:embeddedFont>
    <p:embeddedFont>
      <p:font typeface="Open Sans Ultra-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426" y="294886"/>
            <a:ext cx="17671488" cy="9697229"/>
          </a:xfrm>
          <a:custGeom>
            <a:avLst/>
            <a:gdLst/>
            <a:ahLst/>
            <a:cxnLst/>
            <a:rect r="r" b="b" t="t" l="l"/>
            <a:pathLst>
              <a:path h="9697229" w="17671488">
                <a:moveTo>
                  <a:pt x="0" y="0"/>
                </a:moveTo>
                <a:lnTo>
                  <a:pt x="17671488" y="0"/>
                </a:lnTo>
                <a:lnTo>
                  <a:pt x="17671488" y="9697228"/>
                </a:lnTo>
                <a:lnTo>
                  <a:pt x="0" y="9697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1375" y="2867208"/>
            <a:ext cx="16479591" cy="6558737"/>
            <a:chOff x="0" y="0"/>
            <a:chExt cx="4961310" cy="1974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1310" cy="1974559"/>
            </a:xfrm>
            <a:custGeom>
              <a:avLst/>
              <a:gdLst/>
              <a:ahLst/>
              <a:cxnLst/>
              <a:rect r="r" b="b" t="t" l="l"/>
              <a:pathLst>
                <a:path h="1974559" w="4961310">
                  <a:moveTo>
                    <a:pt x="46979" y="0"/>
                  </a:moveTo>
                  <a:lnTo>
                    <a:pt x="4914331" y="0"/>
                  </a:lnTo>
                  <a:cubicBezTo>
                    <a:pt x="4940277" y="0"/>
                    <a:pt x="4961310" y="21033"/>
                    <a:pt x="4961310" y="46979"/>
                  </a:cubicBezTo>
                  <a:lnTo>
                    <a:pt x="4961310" y="1927580"/>
                  </a:lnTo>
                  <a:cubicBezTo>
                    <a:pt x="4961310" y="1953526"/>
                    <a:pt x="4940277" y="1974559"/>
                    <a:pt x="4914331" y="1974559"/>
                  </a:cubicBezTo>
                  <a:lnTo>
                    <a:pt x="46979" y="1974559"/>
                  </a:lnTo>
                  <a:cubicBezTo>
                    <a:pt x="21033" y="1974559"/>
                    <a:pt x="0" y="1953526"/>
                    <a:pt x="0" y="1927580"/>
                  </a:cubicBezTo>
                  <a:lnTo>
                    <a:pt x="0" y="46979"/>
                  </a:lnTo>
                  <a:cubicBezTo>
                    <a:pt x="0" y="21033"/>
                    <a:pt x="21033" y="0"/>
                    <a:pt x="46979" y="0"/>
                  </a:cubicBezTo>
                  <a:close/>
                </a:path>
              </a:pathLst>
            </a:custGeom>
            <a:solidFill>
              <a:srgbClr val="3D6FB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961310" cy="2003134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1375" y="861055"/>
            <a:ext cx="16479591" cy="1719915"/>
            <a:chOff x="0" y="0"/>
            <a:chExt cx="4961310" cy="5177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61310" cy="517794"/>
            </a:xfrm>
            <a:custGeom>
              <a:avLst/>
              <a:gdLst/>
              <a:ahLst/>
              <a:cxnLst/>
              <a:rect r="r" b="b" t="t" l="l"/>
              <a:pathLst>
                <a:path h="517794" w="4961310">
                  <a:moveTo>
                    <a:pt x="46979" y="0"/>
                  </a:moveTo>
                  <a:lnTo>
                    <a:pt x="4914331" y="0"/>
                  </a:lnTo>
                  <a:cubicBezTo>
                    <a:pt x="4940277" y="0"/>
                    <a:pt x="4961310" y="21033"/>
                    <a:pt x="4961310" y="46979"/>
                  </a:cubicBezTo>
                  <a:lnTo>
                    <a:pt x="4961310" y="470815"/>
                  </a:lnTo>
                  <a:cubicBezTo>
                    <a:pt x="4961310" y="496761"/>
                    <a:pt x="4940277" y="517794"/>
                    <a:pt x="4914331" y="517794"/>
                  </a:cubicBezTo>
                  <a:lnTo>
                    <a:pt x="46979" y="517794"/>
                  </a:lnTo>
                  <a:cubicBezTo>
                    <a:pt x="21033" y="517794"/>
                    <a:pt x="0" y="496761"/>
                    <a:pt x="0" y="470815"/>
                  </a:cubicBezTo>
                  <a:lnTo>
                    <a:pt x="0" y="46979"/>
                  </a:lnTo>
                  <a:cubicBezTo>
                    <a:pt x="0" y="21033"/>
                    <a:pt x="21033" y="0"/>
                    <a:pt x="46979" y="0"/>
                  </a:cubicBezTo>
                  <a:close/>
                </a:path>
              </a:pathLst>
            </a:custGeom>
            <a:solidFill>
              <a:srgbClr val="6D9AA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961310" cy="546369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43445" y="3246214"/>
            <a:ext cx="6601110" cy="5800725"/>
          </a:xfrm>
          <a:custGeom>
            <a:avLst/>
            <a:gdLst/>
            <a:ahLst/>
            <a:cxnLst/>
            <a:rect r="r" b="b" t="t" l="l"/>
            <a:pathLst>
              <a:path h="5800725" w="6601110">
                <a:moveTo>
                  <a:pt x="0" y="0"/>
                </a:moveTo>
                <a:lnTo>
                  <a:pt x="6601110" y="0"/>
                </a:lnTo>
                <a:lnTo>
                  <a:pt x="6601110" y="5800725"/>
                </a:lnTo>
                <a:lnTo>
                  <a:pt x="0" y="5800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2847" y="3059254"/>
            <a:ext cx="2259345" cy="2084246"/>
          </a:xfrm>
          <a:custGeom>
            <a:avLst/>
            <a:gdLst/>
            <a:ahLst/>
            <a:cxnLst/>
            <a:rect r="r" b="b" t="t" l="l"/>
            <a:pathLst>
              <a:path h="2084246" w="2259345">
                <a:moveTo>
                  <a:pt x="0" y="0"/>
                </a:moveTo>
                <a:lnTo>
                  <a:pt x="2259345" y="0"/>
                </a:lnTo>
                <a:lnTo>
                  <a:pt x="2259345" y="2084246"/>
                </a:lnTo>
                <a:lnTo>
                  <a:pt x="0" y="2084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62093" y="72009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62847" y="847725"/>
            <a:ext cx="15456646" cy="157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00000"/>
                </a:solidFill>
                <a:latin typeface="Quicksand"/>
              </a:rPr>
              <a:t>IOT NA INDUSTRIA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9A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707024">
            <a:off x="399864" y="4376523"/>
            <a:ext cx="23170692" cy="12387106"/>
            <a:chOff x="0" y="0"/>
            <a:chExt cx="6102569" cy="3262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02569" cy="3262447"/>
            </a:xfrm>
            <a:custGeom>
              <a:avLst/>
              <a:gdLst/>
              <a:ahLst/>
              <a:cxnLst/>
              <a:rect r="r" b="b" t="t" l="l"/>
              <a:pathLst>
                <a:path h="3262447" w="6102569">
                  <a:moveTo>
                    <a:pt x="0" y="0"/>
                  </a:moveTo>
                  <a:lnTo>
                    <a:pt x="6102569" y="0"/>
                  </a:lnTo>
                  <a:lnTo>
                    <a:pt x="6102569" y="3262447"/>
                  </a:lnTo>
                  <a:lnTo>
                    <a:pt x="0" y="3262447"/>
                  </a:lnTo>
                  <a:close/>
                </a:path>
              </a:pathLst>
            </a:custGeom>
            <a:solidFill>
              <a:srgbClr val="3D6F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102569" cy="32910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3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0330" y="2308890"/>
            <a:ext cx="16887339" cy="5669220"/>
            <a:chOff x="0" y="0"/>
            <a:chExt cx="4841633" cy="16253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41633" cy="1625376"/>
            </a:xfrm>
            <a:custGeom>
              <a:avLst/>
              <a:gdLst/>
              <a:ahLst/>
              <a:cxnLst/>
              <a:rect r="r" b="b" t="t" l="l"/>
              <a:pathLst>
                <a:path h="1625376" w="4841633">
                  <a:moveTo>
                    <a:pt x="45845" y="0"/>
                  </a:moveTo>
                  <a:lnTo>
                    <a:pt x="4795789" y="0"/>
                  </a:lnTo>
                  <a:cubicBezTo>
                    <a:pt x="4807947" y="0"/>
                    <a:pt x="4819608" y="4830"/>
                    <a:pt x="4828206" y="13428"/>
                  </a:cubicBezTo>
                  <a:cubicBezTo>
                    <a:pt x="4836803" y="22025"/>
                    <a:pt x="4841633" y="33686"/>
                    <a:pt x="4841633" y="45845"/>
                  </a:cubicBezTo>
                  <a:lnTo>
                    <a:pt x="4841633" y="1579532"/>
                  </a:lnTo>
                  <a:cubicBezTo>
                    <a:pt x="4841633" y="1591691"/>
                    <a:pt x="4836803" y="1603351"/>
                    <a:pt x="4828206" y="1611949"/>
                  </a:cubicBezTo>
                  <a:cubicBezTo>
                    <a:pt x="4819608" y="1620546"/>
                    <a:pt x="4807947" y="1625376"/>
                    <a:pt x="4795789" y="1625376"/>
                  </a:cubicBezTo>
                  <a:lnTo>
                    <a:pt x="45845" y="1625376"/>
                  </a:lnTo>
                  <a:cubicBezTo>
                    <a:pt x="33686" y="1625376"/>
                    <a:pt x="22025" y="1620546"/>
                    <a:pt x="13428" y="1611949"/>
                  </a:cubicBezTo>
                  <a:cubicBezTo>
                    <a:pt x="4830" y="1603351"/>
                    <a:pt x="0" y="1591691"/>
                    <a:pt x="0" y="1579532"/>
                  </a:cubicBezTo>
                  <a:lnTo>
                    <a:pt x="0" y="45845"/>
                  </a:lnTo>
                  <a:cubicBezTo>
                    <a:pt x="0" y="33686"/>
                    <a:pt x="4830" y="22025"/>
                    <a:pt x="13428" y="13428"/>
                  </a:cubicBezTo>
                  <a:cubicBezTo>
                    <a:pt x="22025" y="4830"/>
                    <a:pt x="33686" y="0"/>
                    <a:pt x="4584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841633" cy="1653951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8375" y="3602551"/>
            <a:ext cx="15511249" cy="292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81"/>
              </a:lnSpc>
              <a:spcBef>
                <a:spcPct val="0"/>
              </a:spcBef>
            </a:pPr>
            <a:r>
              <a:rPr lang="en-US" sz="8415">
                <a:solidFill>
                  <a:srgbClr val="000000"/>
                </a:solidFill>
                <a:latin typeface="Quicksand"/>
              </a:rPr>
              <a:t>MUITO OBRIGADO(A) PELA ATENÇÃO!!!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353844" y="6139367"/>
            <a:ext cx="6237866" cy="6237866"/>
          </a:xfrm>
          <a:custGeom>
            <a:avLst/>
            <a:gdLst/>
            <a:ahLst/>
            <a:cxnLst/>
            <a:rect r="r" b="b" t="t" l="l"/>
            <a:pathLst>
              <a:path h="6237866" w="6237866">
                <a:moveTo>
                  <a:pt x="0" y="0"/>
                </a:moveTo>
                <a:lnTo>
                  <a:pt x="6237865" y="0"/>
                </a:lnTo>
                <a:lnTo>
                  <a:pt x="6237865" y="6237866"/>
                </a:lnTo>
                <a:lnTo>
                  <a:pt x="0" y="623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8256" y="294886"/>
            <a:ext cx="17671488" cy="9697229"/>
          </a:xfrm>
          <a:custGeom>
            <a:avLst/>
            <a:gdLst/>
            <a:ahLst/>
            <a:cxnLst/>
            <a:rect r="r" b="b" t="t" l="l"/>
            <a:pathLst>
              <a:path h="9697229" w="17671488">
                <a:moveTo>
                  <a:pt x="0" y="0"/>
                </a:moveTo>
                <a:lnTo>
                  <a:pt x="17671488" y="0"/>
                </a:lnTo>
                <a:lnTo>
                  <a:pt x="17671488" y="9697228"/>
                </a:lnTo>
                <a:lnTo>
                  <a:pt x="0" y="9697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6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1985" y="2725706"/>
            <a:ext cx="11516322" cy="6887150"/>
            <a:chOff x="0" y="0"/>
            <a:chExt cx="3301752" cy="1974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01752" cy="1974559"/>
            </a:xfrm>
            <a:custGeom>
              <a:avLst/>
              <a:gdLst/>
              <a:ahLst/>
              <a:cxnLst/>
              <a:rect r="r" b="b" t="t" l="l"/>
              <a:pathLst>
                <a:path h="1974559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1907334"/>
                  </a:lnTo>
                  <a:cubicBezTo>
                    <a:pt x="3301752" y="1925163"/>
                    <a:pt x="3294669" y="1942262"/>
                    <a:pt x="3282062" y="1954869"/>
                  </a:cubicBezTo>
                  <a:cubicBezTo>
                    <a:pt x="3269455" y="1967477"/>
                    <a:pt x="3252356" y="1974559"/>
                    <a:pt x="3234526" y="1974559"/>
                  </a:cubicBezTo>
                  <a:lnTo>
                    <a:pt x="67226" y="1974559"/>
                  </a:lnTo>
                  <a:cubicBezTo>
                    <a:pt x="30098" y="1974559"/>
                    <a:pt x="0" y="1944461"/>
                    <a:pt x="0" y="1907334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301752" cy="2003134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0339610" y="2687822"/>
            <a:ext cx="10847391" cy="5952506"/>
          </a:xfrm>
          <a:custGeom>
            <a:avLst/>
            <a:gdLst/>
            <a:ahLst/>
            <a:cxnLst/>
            <a:rect r="r" b="b" t="t" l="l"/>
            <a:pathLst>
              <a:path h="5952506" w="10847391">
                <a:moveTo>
                  <a:pt x="0" y="0"/>
                </a:moveTo>
                <a:lnTo>
                  <a:pt x="10847391" y="0"/>
                </a:lnTo>
                <a:lnTo>
                  <a:pt x="10847391" y="5952506"/>
                </a:lnTo>
                <a:lnTo>
                  <a:pt x="0" y="5952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1985" y="525524"/>
            <a:ext cx="11516322" cy="1806036"/>
            <a:chOff x="0" y="0"/>
            <a:chExt cx="3301752" cy="5177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01752" cy="517794"/>
            </a:xfrm>
            <a:custGeom>
              <a:avLst/>
              <a:gdLst/>
              <a:ahLst/>
              <a:cxnLst/>
              <a:rect r="r" b="b" t="t" l="l"/>
              <a:pathLst>
                <a:path h="517794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450568"/>
                  </a:lnTo>
                  <a:cubicBezTo>
                    <a:pt x="3301752" y="487696"/>
                    <a:pt x="3271654" y="517794"/>
                    <a:pt x="3234526" y="517794"/>
                  </a:cubicBezTo>
                  <a:lnTo>
                    <a:pt x="67226" y="517794"/>
                  </a:lnTo>
                  <a:cubicBezTo>
                    <a:pt x="30098" y="517794"/>
                    <a:pt x="0" y="487696"/>
                    <a:pt x="0" y="450568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6D9AA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301752" cy="546369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359836" y="1428542"/>
            <a:ext cx="5456209" cy="8184314"/>
            <a:chOff x="0" y="0"/>
            <a:chExt cx="6350000" cy="9525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75632" t="0" r="-7503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43155" y="3059414"/>
            <a:ext cx="10393982" cy="6055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62"/>
              </a:lnSpc>
            </a:pPr>
            <a:r>
              <a:rPr lang="en-US" sz="3830">
                <a:solidFill>
                  <a:srgbClr val="000000"/>
                </a:solidFill>
                <a:latin typeface="Quicksand"/>
              </a:rPr>
              <a:t>A Indústria 4.0 é um conceito que representa a automação industrial e a integração de diferentes tecnologias como inteligência artificial, robótica, internet das coisas e computação em nuvem com o objetivo de promover a digitalização das atividades industriais melhorando os processos e aumentando a produtividade. </a:t>
            </a:r>
          </a:p>
          <a:p>
            <a:pPr algn="l">
              <a:lnSpc>
                <a:spcPts val="5362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1996747" y="891532"/>
            <a:ext cx="14356584" cy="96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2"/>
              </a:lnSpc>
              <a:spcBef>
                <a:spcPct val="0"/>
              </a:spcBef>
            </a:pPr>
            <a:r>
              <a:rPr lang="en-US" sz="5715">
                <a:solidFill>
                  <a:srgbClr val="000000"/>
                </a:solidFill>
                <a:latin typeface="Quicksand"/>
              </a:rPr>
              <a:t>O QUE É INDÚSTRIA 4.0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9A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8787" y="2800016"/>
            <a:ext cx="17304766" cy="6887150"/>
            <a:chOff x="0" y="0"/>
            <a:chExt cx="4961310" cy="1974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1310" cy="1974559"/>
            </a:xfrm>
            <a:custGeom>
              <a:avLst/>
              <a:gdLst/>
              <a:ahLst/>
              <a:cxnLst/>
              <a:rect r="r" b="b" t="t" l="l"/>
              <a:pathLst>
                <a:path h="1974559" w="4961310">
                  <a:moveTo>
                    <a:pt x="44739" y="0"/>
                  </a:moveTo>
                  <a:lnTo>
                    <a:pt x="4916571" y="0"/>
                  </a:lnTo>
                  <a:cubicBezTo>
                    <a:pt x="4941280" y="0"/>
                    <a:pt x="4961310" y="20030"/>
                    <a:pt x="4961310" y="44739"/>
                  </a:cubicBezTo>
                  <a:lnTo>
                    <a:pt x="4961310" y="1929821"/>
                  </a:lnTo>
                  <a:cubicBezTo>
                    <a:pt x="4961310" y="1954529"/>
                    <a:pt x="4941280" y="1974559"/>
                    <a:pt x="4916571" y="1974559"/>
                  </a:cubicBezTo>
                  <a:lnTo>
                    <a:pt x="44739" y="1974559"/>
                  </a:lnTo>
                  <a:cubicBezTo>
                    <a:pt x="20030" y="1974559"/>
                    <a:pt x="0" y="1954529"/>
                    <a:pt x="0" y="1929821"/>
                  </a:cubicBezTo>
                  <a:lnTo>
                    <a:pt x="0" y="44739"/>
                  </a:lnTo>
                  <a:cubicBezTo>
                    <a:pt x="0" y="20030"/>
                    <a:pt x="20030" y="0"/>
                    <a:pt x="4473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961310" cy="2003134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8787" y="599834"/>
            <a:ext cx="17304766" cy="1806036"/>
            <a:chOff x="0" y="0"/>
            <a:chExt cx="4961310" cy="5177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61310" cy="517794"/>
            </a:xfrm>
            <a:custGeom>
              <a:avLst/>
              <a:gdLst/>
              <a:ahLst/>
              <a:cxnLst/>
              <a:rect r="r" b="b" t="t" l="l"/>
              <a:pathLst>
                <a:path h="517794" w="4961310">
                  <a:moveTo>
                    <a:pt x="44739" y="0"/>
                  </a:moveTo>
                  <a:lnTo>
                    <a:pt x="4916571" y="0"/>
                  </a:lnTo>
                  <a:cubicBezTo>
                    <a:pt x="4941280" y="0"/>
                    <a:pt x="4961310" y="20030"/>
                    <a:pt x="4961310" y="44739"/>
                  </a:cubicBezTo>
                  <a:lnTo>
                    <a:pt x="4961310" y="473055"/>
                  </a:lnTo>
                  <a:cubicBezTo>
                    <a:pt x="4961310" y="497764"/>
                    <a:pt x="4941280" y="517794"/>
                    <a:pt x="4916571" y="517794"/>
                  </a:cubicBezTo>
                  <a:lnTo>
                    <a:pt x="44739" y="517794"/>
                  </a:lnTo>
                  <a:cubicBezTo>
                    <a:pt x="20030" y="517794"/>
                    <a:pt x="0" y="497764"/>
                    <a:pt x="0" y="473055"/>
                  </a:cubicBezTo>
                  <a:lnTo>
                    <a:pt x="0" y="44739"/>
                  </a:lnTo>
                  <a:cubicBezTo>
                    <a:pt x="0" y="20030"/>
                    <a:pt x="20030" y="0"/>
                    <a:pt x="44739" y="0"/>
                  </a:cubicBezTo>
                  <a:close/>
                </a:path>
              </a:pathLst>
            </a:custGeom>
            <a:solidFill>
              <a:srgbClr val="3D6FB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961310" cy="546369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41099" y="2704766"/>
            <a:ext cx="15805802" cy="7582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8"/>
              </a:lnSpc>
            </a:pPr>
            <a:r>
              <a:rPr lang="en-US" sz="4298">
                <a:solidFill>
                  <a:srgbClr val="000000"/>
                </a:solidFill>
                <a:latin typeface="Quicksand"/>
              </a:rPr>
              <a:t>A IoT nas indústrias é a maneira de garantir que os recursos, equipamentos e funcionários sejam bem aproveitados. Acontece uma grande integração de tecnologias com a produção, permitindo um melhor desempenho do negócio.</a:t>
            </a:r>
          </a:p>
          <a:p>
            <a:pPr algn="just">
              <a:lnSpc>
                <a:spcPts val="6018"/>
              </a:lnSpc>
            </a:pPr>
            <a:r>
              <a:rPr lang="en-US" sz="4298">
                <a:solidFill>
                  <a:srgbClr val="000000"/>
                </a:solidFill>
                <a:latin typeface="Quicksand"/>
              </a:rPr>
              <a:t>A produção se torna inteligente, com a coleta de dados armazenados em nuvens acessíveis a todos os níveis empresariais, auxiliando todas as áreas, permitindo saber, por exemplo, a quantidade de itens produzidos em determinado período.</a:t>
            </a:r>
          </a:p>
          <a:p>
            <a:pPr algn="just">
              <a:lnSpc>
                <a:spcPts val="5744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72800" y="1681400"/>
            <a:ext cx="7315200" cy="1118616"/>
          </a:xfrm>
          <a:custGeom>
            <a:avLst/>
            <a:gdLst/>
            <a:ahLst/>
            <a:cxnLst/>
            <a:rect r="r" b="b" t="t" l="l"/>
            <a:pathLst>
              <a:path h="1118616" w="7315200">
                <a:moveTo>
                  <a:pt x="0" y="0"/>
                </a:moveTo>
                <a:lnTo>
                  <a:pt x="7315200" y="0"/>
                </a:lnTo>
                <a:lnTo>
                  <a:pt x="7315200" y="1118616"/>
                </a:lnTo>
                <a:lnTo>
                  <a:pt x="0" y="1118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4427" y="524130"/>
            <a:ext cx="16526316" cy="188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2"/>
              </a:lnSpc>
              <a:spcBef>
                <a:spcPct val="0"/>
              </a:spcBef>
            </a:pPr>
            <a:r>
              <a:rPr lang="en-US" sz="5415">
                <a:solidFill>
                  <a:srgbClr val="000000"/>
                </a:solidFill>
                <a:latin typeface="Quicksand"/>
              </a:rPr>
              <a:t>IMPORTÂNCIA DOS DISPOSITIVOS IOT NAS INDUSTRIAS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552667" y="9687166"/>
            <a:ext cx="7315200" cy="1118616"/>
          </a:xfrm>
          <a:custGeom>
            <a:avLst/>
            <a:gdLst/>
            <a:ahLst/>
            <a:cxnLst/>
            <a:rect r="r" b="b" t="t" l="l"/>
            <a:pathLst>
              <a:path h="1118616" w="7315200">
                <a:moveTo>
                  <a:pt x="0" y="0"/>
                </a:moveTo>
                <a:lnTo>
                  <a:pt x="7315200" y="0"/>
                </a:lnTo>
                <a:lnTo>
                  <a:pt x="7315200" y="1118616"/>
                </a:lnTo>
                <a:lnTo>
                  <a:pt x="0" y="1118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9A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27231" y="2800016"/>
            <a:ext cx="11516322" cy="6887150"/>
            <a:chOff x="0" y="0"/>
            <a:chExt cx="3301752" cy="1974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01752" cy="1974559"/>
            </a:xfrm>
            <a:custGeom>
              <a:avLst/>
              <a:gdLst/>
              <a:ahLst/>
              <a:cxnLst/>
              <a:rect r="r" b="b" t="t" l="l"/>
              <a:pathLst>
                <a:path h="1974559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1907334"/>
                  </a:lnTo>
                  <a:cubicBezTo>
                    <a:pt x="3301752" y="1925163"/>
                    <a:pt x="3294669" y="1942262"/>
                    <a:pt x="3282062" y="1954869"/>
                  </a:cubicBezTo>
                  <a:cubicBezTo>
                    <a:pt x="3269455" y="1967477"/>
                    <a:pt x="3252356" y="1974559"/>
                    <a:pt x="3234526" y="1974559"/>
                  </a:cubicBezTo>
                  <a:lnTo>
                    <a:pt x="67226" y="1974559"/>
                  </a:lnTo>
                  <a:cubicBezTo>
                    <a:pt x="30098" y="1974559"/>
                    <a:pt x="0" y="1944461"/>
                    <a:pt x="0" y="1907334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301752" cy="2003134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27231" y="599834"/>
            <a:ext cx="11516322" cy="1806036"/>
            <a:chOff x="0" y="0"/>
            <a:chExt cx="3301752" cy="5177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1752" cy="517794"/>
            </a:xfrm>
            <a:custGeom>
              <a:avLst/>
              <a:gdLst/>
              <a:ahLst/>
              <a:cxnLst/>
              <a:rect r="r" b="b" t="t" l="l"/>
              <a:pathLst>
                <a:path h="517794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450568"/>
                  </a:lnTo>
                  <a:cubicBezTo>
                    <a:pt x="3301752" y="487696"/>
                    <a:pt x="3271654" y="517794"/>
                    <a:pt x="3234526" y="517794"/>
                  </a:cubicBezTo>
                  <a:lnTo>
                    <a:pt x="67226" y="517794"/>
                  </a:lnTo>
                  <a:cubicBezTo>
                    <a:pt x="30098" y="517794"/>
                    <a:pt x="0" y="487696"/>
                    <a:pt x="0" y="450568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3D6FB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301752" cy="546369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00479" y="4174293"/>
            <a:ext cx="2144961" cy="2295282"/>
            <a:chOff x="0" y="0"/>
            <a:chExt cx="568193" cy="6080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8193" cy="608013"/>
            </a:xfrm>
            <a:custGeom>
              <a:avLst/>
              <a:gdLst/>
              <a:ahLst/>
              <a:cxnLst/>
              <a:rect r="r" b="b" t="t" l="l"/>
              <a:pathLst>
                <a:path h="608013" w="568193">
                  <a:moveTo>
                    <a:pt x="0" y="0"/>
                  </a:moveTo>
                  <a:lnTo>
                    <a:pt x="568193" y="0"/>
                  </a:lnTo>
                  <a:lnTo>
                    <a:pt x="568193" y="608013"/>
                  </a:lnTo>
                  <a:lnTo>
                    <a:pt x="0" y="608013"/>
                  </a:lnTo>
                  <a:close/>
                </a:path>
              </a:pathLst>
            </a:custGeom>
            <a:solidFill>
              <a:srgbClr val="6D9AA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68193" cy="636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3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218540" y="263987"/>
            <a:ext cx="6274032" cy="6205588"/>
          </a:xfrm>
          <a:custGeom>
            <a:avLst/>
            <a:gdLst/>
            <a:ahLst/>
            <a:cxnLst/>
            <a:rect r="r" b="b" t="t" l="l"/>
            <a:pathLst>
              <a:path h="6205588" w="6274032">
                <a:moveTo>
                  <a:pt x="6274032" y="0"/>
                </a:moveTo>
                <a:lnTo>
                  <a:pt x="0" y="0"/>
                </a:lnTo>
                <a:lnTo>
                  <a:pt x="0" y="6205589"/>
                </a:lnTo>
                <a:lnTo>
                  <a:pt x="6274032" y="6205589"/>
                </a:lnTo>
                <a:lnTo>
                  <a:pt x="62740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38054" y="1224913"/>
            <a:ext cx="5507386" cy="8261079"/>
            <a:chOff x="0" y="0"/>
            <a:chExt cx="6350000" cy="9525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35683" t="0" r="-130982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865318" y="3104969"/>
            <a:ext cx="10393982" cy="6914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0"/>
              </a:lnSpc>
            </a:pPr>
            <a:r>
              <a:rPr lang="en-US" sz="3028">
                <a:solidFill>
                  <a:srgbClr val="000000"/>
                </a:solidFill>
                <a:latin typeface="Quicksand"/>
              </a:rPr>
              <a:t>Por muitos motivos podemos dizer que a IoT e a Indústria 4.0 mantêm uma relação indissociável. Conheça alguns:</a:t>
            </a:r>
          </a:p>
          <a:p>
            <a:pPr algn="just">
              <a:lnSpc>
                <a:spcPts val="4240"/>
              </a:lnSpc>
            </a:pPr>
          </a:p>
          <a:p>
            <a:pPr algn="just" marL="653886" indent="-326943" lvl="1">
              <a:lnSpc>
                <a:spcPts val="4240"/>
              </a:lnSpc>
              <a:buFont typeface="Arial"/>
              <a:buChar char="•"/>
            </a:pPr>
            <a:r>
              <a:rPr lang="en-US" sz="3028">
                <a:solidFill>
                  <a:srgbClr val="000000"/>
                </a:solidFill>
                <a:latin typeface="Quicksand"/>
              </a:rPr>
              <a:t>Aumentando a eficiência operacional:</a:t>
            </a:r>
          </a:p>
          <a:p>
            <a:pPr algn="just">
              <a:lnSpc>
                <a:spcPts val="4240"/>
              </a:lnSpc>
            </a:pPr>
            <a:r>
              <a:rPr lang="en-US" sz="3028">
                <a:solidFill>
                  <a:srgbClr val="000000"/>
                </a:solidFill>
                <a:latin typeface="Quicksand"/>
              </a:rPr>
              <a:t>Há algum tempo atrás, era difícil imaginar o controle de uma cadeia de suprimentos sem o trabalho manual.</a:t>
            </a:r>
          </a:p>
          <a:p>
            <a:pPr algn="just">
              <a:lnSpc>
                <a:spcPts val="4240"/>
              </a:lnSpc>
            </a:pPr>
            <a:r>
              <a:rPr lang="en-US" sz="3028">
                <a:solidFill>
                  <a:srgbClr val="000000"/>
                </a:solidFill>
                <a:latin typeface="Quicksand"/>
              </a:rPr>
              <a:t>Porém, hoje isso já é possível, graças à otimização da logística e da criação dos sistemas conectados, que alertam sobre a quantidade de materiais e preveem a falta deles.</a:t>
            </a:r>
          </a:p>
          <a:p>
            <a:pPr algn="just">
              <a:lnSpc>
                <a:spcPts val="4240"/>
              </a:lnSpc>
            </a:pPr>
            <a:r>
              <a:rPr lang="en-US" sz="3028">
                <a:solidFill>
                  <a:srgbClr val="000000"/>
                </a:solidFill>
                <a:latin typeface="Quicksand"/>
              </a:rPr>
              <a:t>A produção pode ser ajustada de acordo com as informações em mãos, evitando atrasos.</a:t>
            </a:r>
          </a:p>
          <a:p>
            <a:pPr algn="just">
              <a:lnSpc>
                <a:spcPts val="424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773947" y="736184"/>
            <a:ext cx="10393982" cy="242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462"/>
              </a:lnSpc>
            </a:pPr>
            <a:r>
              <a:rPr lang="en-US" sz="4615">
                <a:solidFill>
                  <a:srgbClr val="000000"/>
                </a:solidFill>
                <a:latin typeface="Quicksand"/>
              </a:rPr>
              <a:t>COMO A IOT NA INDÚSTRIA 4.0 ESTÁ REVOLUCIONANDO A INDÚSTRIA?</a:t>
            </a:r>
          </a:p>
          <a:p>
            <a:pPr algn="r">
              <a:lnSpc>
                <a:spcPts val="64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6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1985" y="2725706"/>
            <a:ext cx="11516322" cy="6887150"/>
            <a:chOff x="0" y="0"/>
            <a:chExt cx="3301752" cy="1974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01752" cy="1974559"/>
            </a:xfrm>
            <a:custGeom>
              <a:avLst/>
              <a:gdLst/>
              <a:ahLst/>
              <a:cxnLst/>
              <a:rect r="r" b="b" t="t" l="l"/>
              <a:pathLst>
                <a:path h="1974559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1907334"/>
                  </a:lnTo>
                  <a:cubicBezTo>
                    <a:pt x="3301752" y="1925163"/>
                    <a:pt x="3294669" y="1942262"/>
                    <a:pt x="3282062" y="1954869"/>
                  </a:cubicBezTo>
                  <a:cubicBezTo>
                    <a:pt x="3269455" y="1967477"/>
                    <a:pt x="3252356" y="1974559"/>
                    <a:pt x="3234526" y="1974559"/>
                  </a:cubicBezTo>
                  <a:lnTo>
                    <a:pt x="67226" y="1974559"/>
                  </a:lnTo>
                  <a:cubicBezTo>
                    <a:pt x="30098" y="1974559"/>
                    <a:pt x="0" y="1944461"/>
                    <a:pt x="0" y="1907334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301752" cy="2003134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1985" y="525524"/>
            <a:ext cx="11516322" cy="1806036"/>
            <a:chOff x="0" y="0"/>
            <a:chExt cx="3301752" cy="5177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1752" cy="517794"/>
            </a:xfrm>
            <a:custGeom>
              <a:avLst/>
              <a:gdLst/>
              <a:ahLst/>
              <a:cxnLst/>
              <a:rect r="r" b="b" t="t" l="l"/>
              <a:pathLst>
                <a:path h="517794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450568"/>
                  </a:lnTo>
                  <a:cubicBezTo>
                    <a:pt x="3301752" y="487696"/>
                    <a:pt x="3271654" y="517794"/>
                    <a:pt x="3234526" y="517794"/>
                  </a:cubicBezTo>
                  <a:lnTo>
                    <a:pt x="67226" y="517794"/>
                  </a:lnTo>
                  <a:cubicBezTo>
                    <a:pt x="30098" y="517794"/>
                    <a:pt x="0" y="487696"/>
                    <a:pt x="0" y="450568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6D9AA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301752" cy="546369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482513" y="392494"/>
            <a:ext cx="5776787" cy="5776787"/>
          </a:xfrm>
          <a:custGeom>
            <a:avLst/>
            <a:gdLst/>
            <a:ahLst/>
            <a:cxnLst/>
            <a:rect r="r" b="b" t="t" l="l"/>
            <a:pathLst>
              <a:path h="5776787" w="5776787">
                <a:moveTo>
                  <a:pt x="0" y="0"/>
                </a:moveTo>
                <a:lnTo>
                  <a:pt x="5776787" y="0"/>
                </a:lnTo>
                <a:lnTo>
                  <a:pt x="5776787" y="5776787"/>
                </a:lnTo>
                <a:lnTo>
                  <a:pt x="0" y="577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6327" y="2668556"/>
            <a:ext cx="11047636" cy="705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1311" indent="-310655" lvl="1">
              <a:lnSpc>
                <a:spcPts val="4028"/>
              </a:lnSpc>
              <a:buFont typeface="Arial"/>
              <a:buChar char="•"/>
            </a:pPr>
            <a:r>
              <a:rPr lang="en-US" sz="2877">
                <a:solidFill>
                  <a:srgbClr val="000000"/>
                </a:solidFill>
                <a:latin typeface="Quicksand"/>
              </a:rPr>
              <a:t>Veículos Conectados</a:t>
            </a:r>
          </a:p>
          <a:p>
            <a:pPr algn="just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Quicksand"/>
              </a:rPr>
              <a:t>A manufatura avançada conta com os equipamentos e veículos autônomos da IoT todos os dias, para agilizar as operações, mantendo fluxos de alto nível.</a:t>
            </a:r>
          </a:p>
          <a:p>
            <a:pPr algn="just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Quicksand"/>
              </a:rPr>
              <a:t>Veículos inteligentes fazem o transporte de cargas, são rastreáveis e dotados de GPS para melhor controle e segurança das atividades industriais.</a:t>
            </a:r>
          </a:p>
          <a:p>
            <a:pPr algn="just" marL="621311" indent="-310655" lvl="1">
              <a:lnSpc>
                <a:spcPts val="4028"/>
              </a:lnSpc>
              <a:buFont typeface="Arial"/>
              <a:buChar char="•"/>
            </a:pPr>
            <a:r>
              <a:rPr lang="en-US" sz="2877">
                <a:solidFill>
                  <a:srgbClr val="000000"/>
                </a:solidFill>
                <a:latin typeface="Quicksand"/>
              </a:rPr>
              <a:t>I</a:t>
            </a:r>
            <a:r>
              <a:rPr lang="en-US" sz="2877">
                <a:solidFill>
                  <a:srgbClr val="000000"/>
                </a:solidFill>
                <a:latin typeface="Quicksand"/>
              </a:rPr>
              <a:t>mportância dos dispositivos IoT nas industrias </a:t>
            </a:r>
          </a:p>
          <a:p>
            <a:pPr algn="just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Quicksand"/>
              </a:rPr>
              <a:t>Os dispositivos IoT entram como complemento da sua máquina e te entregam informações para tomada de decisões em tempo real. O uso de IoT nas indústrias acelerará a quarta revolução industrial, permitindo que com a sua utilização as indústrias (e não só elas) se tornem mais inteligentes e eficientes.</a:t>
            </a:r>
          </a:p>
          <a:p>
            <a:pPr algn="just">
              <a:lnSpc>
                <a:spcPts val="4028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140455" y="240645"/>
            <a:ext cx="3147545" cy="3040242"/>
          </a:xfrm>
          <a:custGeom>
            <a:avLst/>
            <a:gdLst/>
            <a:ahLst/>
            <a:cxnLst/>
            <a:rect r="r" b="b" t="t" l="l"/>
            <a:pathLst>
              <a:path h="3040242" w="3147545">
                <a:moveTo>
                  <a:pt x="0" y="0"/>
                </a:moveTo>
                <a:lnTo>
                  <a:pt x="3147545" y="0"/>
                </a:lnTo>
                <a:lnTo>
                  <a:pt x="3147545" y="3040242"/>
                </a:lnTo>
                <a:lnTo>
                  <a:pt x="0" y="3040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93801" y="5968272"/>
            <a:ext cx="2987733" cy="4318728"/>
          </a:xfrm>
          <a:custGeom>
            <a:avLst/>
            <a:gdLst/>
            <a:ahLst/>
            <a:cxnLst/>
            <a:rect r="r" b="b" t="t" l="l"/>
            <a:pathLst>
              <a:path h="4318728" w="2987733">
                <a:moveTo>
                  <a:pt x="0" y="0"/>
                </a:moveTo>
                <a:lnTo>
                  <a:pt x="2987733" y="0"/>
                </a:lnTo>
                <a:lnTo>
                  <a:pt x="2987733" y="4318728"/>
                </a:lnTo>
                <a:lnTo>
                  <a:pt x="0" y="4318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661874"/>
            <a:ext cx="11718731" cy="165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2"/>
              </a:lnSpc>
              <a:spcBef>
                <a:spcPct val="0"/>
              </a:spcBef>
            </a:pPr>
            <a:r>
              <a:rPr lang="en-US" sz="4815">
                <a:solidFill>
                  <a:srgbClr val="000000"/>
                </a:solidFill>
                <a:latin typeface="Quicksand"/>
              </a:rPr>
              <a:t>COMO A IOT NA INDÚSTRIA 4.0 ESTÁ REVOLUCIONANDO A INDÚSTRIA?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9A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27231" y="2800016"/>
            <a:ext cx="11516322" cy="6887150"/>
            <a:chOff x="0" y="0"/>
            <a:chExt cx="3301752" cy="1974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01752" cy="1974559"/>
            </a:xfrm>
            <a:custGeom>
              <a:avLst/>
              <a:gdLst/>
              <a:ahLst/>
              <a:cxnLst/>
              <a:rect r="r" b="b" t="t" l="l"/>
              <a:pathLst>
                <a:path h="1974559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1907334"/>
                  </a:lnTo>
                  <a:cubicBezTo>
                    <a:pt x="3301752" y="1925163"/>
                    <a:pt x="3294669" y="1942262"/>
                    <a:pt x="3282062" y="1954869"/>
                  </a:cubicBezTo>
                  <a:cubicBezTo>
                    <a:pt x="3269455" y="1967477"/>
                    <a:pt x="3252356" y="1974559"/>
                    <a:pt x="3234526" y="1974559"/>
                  </a:cubicBezTo>
                  <a:lnTo>
                    <a:pt x="67226" y="1974559"/>
                  </a:lnTo>
                  <a:cubicBezTo>
                    <a:pt x="30098" y="1974559"/>
                    <a:pt x="0" y="1944461"/>
                    <a:pt x="0" y="1907334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301752" cy="2003134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27231" y="599834"/>
            <a:ext cx="11516322" cy="1806036"/>
            <a:chOff x="0" y="0"/>
            <a:chExt cx="3301752" cy="5177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1752" cy="517794"/>
            </a:xfrm>
            <a:custGeom>
              <a:avLst/>
              <a:gdLst/>
              <a:ahLst/>
              <a:cxnLst/>
              <a:rect r="r" b="b" t="t" l="l"/>
              <a:pathLst>
                <a:path h="517794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450568"/>
                  </a:lnTo>
                  <a:cubicBezTo>
                    <a:pt x="3301752" y="487696"/>
                    <a:pt x="3271654" y="517794"/>
                    <a:pt x="3234526" y="517794"/>
                  </a:cubicBezTo>
                  <a:lnTo>
                    <a:pt x="67226" y="517794"/>
                  </a:lnTo>
                  <a:cubicBezTo>
                    <a:pt x="30098" y="517794"/>
                    <a:pt x="0" y="487696"/>
                    <a:pt x="0" y="450568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3D6FB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301752" cy="546369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448416" y="3300822"/>
            <a:ext cx="10069371" cy="5957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8654" indent="-359327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Quicksand"/>
              </a:rPr>
              <a:t>Otimizando a manutenção</a:t>
            </a:r>
          </a:p>
          <a:p>
            <a:pPr algn="just">
              <a:lnSpc>
                <a:spcPts val="4660"/>
              </a:lnSpc>
            </a:pPr>
            <a:r>
              <a:rPr lang="en-US" sz="3328">
                <a:solidFill>
                  <a:srgbClr val="000000"/>
                </a:solidFill>
                <a:latin typeface="Quicksand"/>
              </a:rPr>
              <a:t>A IoT nas indústrias é muito conhecida pelo seu papel na manutenção industrial preditiva. É feito um acompanhamento constante das máquinas para identificar com antecedência qualquer falha ou irregularidade.</a:t>
            </a:r>
          </a:p>
          <a:p>
            <a:pPr algn="just">
              <a:lnSpc>
                <a:spcPts val="4660"/>
              </a:lnSpc>
            </a:pPr>
            <a:r>
              <a:rPr lang="en-US" sz="3328">
                <a:solidFill>
                  <a:srgbClr val="000000"/>
                </a:solidFill>
                <a:latin typeface="Quicksand"/>
              </a:rPr>
              <a:t>A performance de cada equipamento é avaliada em tempo real pelos dispositivos IoT, prevendo problemas e sinalizando aos funcionários.</a:t>
            </a:r>
          </a:p>
          <a:p>
            <a:pPr algn="just">
              <a:lnSpc>
                <a:spcPts val="536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290726"/>
            <a:ext cx="5767098" cy="5767098"/>
          </a:xfrm>
          <a:custGeom>
            <a:avLst/>
            <a:gdLst/>
            <a:ahLst/>
            <a:cxnLst/>
            <a:rect r="r" b="b" t="t" l="l"/>
            <a:pathLst>
              <a:path h="5767098" w="5767098">
                <a:moveTo>
                  <a:pt x="0" y="0"/>
                </a:moveTo>
                <a:lnTo>
                  <a:pt x="5767098" y="0"/>
                </a:lnTo>
                <a:lnTo>
                  <a:pt x="5767098" y="5767099"/>
                </a:lnTo>
                <a:lnTo>
                  <a:pt x="0" y="576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3174276"/>
            <a:ext cx="7448416" cy="7257897"/>
          </a:xfrm>
          <a:custGeom>
            <a:avLst/>
            <a:gdLst/>
            <a:ahLst/>
            <a:cxnLst/>
            <a:rect r="r" b="b" t="t" l="l"/>
            <a:pathLst>
              <a:path h="7257897" w="7448416">
                <a:moveTo>
                  <a:pt x="0" y="0"/>
                </a:moveTo>
                <a:lnTo>
                  <a:pt x="7448416" y="0"/>
                </a:lnTo>
                <a:lnTo>
                  <a:pt x="7448416" y="7257896"/>
                </a:lnTo>
                <a:lnTo>
                  <a:pt x="0" y="7257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1498" t="-7812" r="-5785" b="-2718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01894">
            <a:off x="2865716" y="502349"/>
            <a:ext cx="2523060" cy="3003643"/>
          </a:xfrm>
          <a:custGeom>
            <a:avLst/>
            <a:gdLst/>
            <a:ahLst/>
            <a:cxnLst/>
            <a:rect r="r" b="b" t="t" l="l"/>
            <a:pathLst>
              <a:path h="3003643" w="2523060">
                <a:moveTo>
                  <a:pt x="0" y="0"/>
                </a:moveTo>
                <a:lnTo>
                  <a:pt x="2523059" y="0"/>
                </a:lnTo>
                <a:lnTo>
                  <a:pt x="2523059" y="3003643"/>
                </a:lnTo>
                <a:lnTo>
                  <a:pt x="0" y="30036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865318" y="748341"/>
            <a:ext cx="10393982" cy="242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462"/>
              </a:lnSpc>
            </a:pPr>
            <a:r>
              <a:rPr lang="en-US" sz="4615">
                <a:solidFill>
                  <a:srgbClr val="000000"/>
                </a:solidFill>
                <a:latin typeface="Quicksand"/>
              </a:rPr>
              <a:t>COMO A IOT NA INDÚSTRIA 4.0 ESTÁ REVOLUCIONANDO A INDÚSTRIA?</a:t>
            </a:r>
          </a:p>
          <a:p>
            <a:pPr algn="r">
              <a:lnSpc>
                <a:spcPts val="64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6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1985" y="2725706"/>
            <a:ext cx="11516322" cy="6887150"/>
            <a:chOff x="0" y="0"/>
            <a:chExt cx="3301752" cy="1974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01752" cy="1974559"/>
            </a:xfrm>
            <a:custGeom>
              <a:avLst/>
              <a:gdLst/>
              <a:ahLst/>
              <a:cxnLst/>
              <a:rect r="r" b="b" t="t" l="l"/>
              <a:pathLst>
                <a:path h="1974559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1907334"/>
                  </a:lnTo>
                  <a:cubicBezTo>
                    <a:pt x="3301752" y="1925163"/>
                    <a:pt x="3294669" y="1942262"/>
                    <a:pt x="3282062" y="1954869"/>
                  </a:cubicBezTo>
                  <a:cubicBezTo>
                    <a:pt x="3269455" y="1967477"/>
                    <a:pt x="3252356" y="1974559"/>
                    <a:pt x="3234526" y="1974559"/>
                  </a:cubicBezTo>
                  <a:lnTo>
                    <a:pt x="67226" y="1974559"/>
                  </a:lnTo>
                  <a:cubicBezTo>
                    <a:pt x="30098" y="1974559"/>
                    <a:pt x="0" y="1944461"/>
                    <a:pt x="0" y="1907334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301752" cy="2003134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1985" y="525524"/>
            <a:ext cx="11516322" cy="1806036"/>
            <a:chOff x="0" y="0"/>
            <a:chExt cx="3301752" cy="5177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1752" cy="517794"/>
            </a:xfrm>
            <a:custGeom>
              <a:avLst/>
              <a:gdLst/>
              <a:ahLst/>
              <a:cxnLst/>
              <a:rect r="r" b="b" t="t" l="l"/>
              <a:pathLst>
                <a:path h="517794" w="3301752">
                  <a:moveTo>
                    <a:pt x="67226" y="0"/>
                  </a:moveTo>
                  <a:lnTo>
                    <a:pt x="3234526" y="0"/>
                  </a:lnTo>
                  <a:cubicBezTo>
                    <a:pt x="3271654" y="0"/>
                    <a:pt x="3301752" y="30098"/>
                    <a:pt x="3301752" y="67226"/>
                  </a:cubicBezTo>
                  <a:lnTo>
                    <a:pt x="3301752" y="450568"/>
                  </a:lnTo>
                  <a:cubicBezTo>
                    <a:pt x="3301752" y="487696"/>
                    <a:pt x="3271654" y="517794"/>
                    <a:pt x="3234526" y="517794"/>
                  </a:cubicBezTo>
                  <a:lnTo>
                    <a:pt x="67226" y="517794"/>
                  </a:lnTo>
                  <a:cubicBezTo>
                    <a:pt x="30098" y="517794"/>
                    <a:pt x="0" y="487696"/>
                    <a:pt x="0" y="450568"/>
                  </a:cubicBezTo>
                  <a:lnTo>
                    <a:pt x="0" y="67226"/>
                  </a:lnTo>
                  <a:cubicBezTo>
                    <a:pt x="0" y="30098"/>
                    <a:pt x="30098" y="0"/>
                    <a:pt x="67226" y="0"/>
                  </a:cubicBezTo>
                  <a:close/>
                </a:path>
              </a:pathLst>
            </a:custGeom>
            <a:solidFill>
              <a:srgbClr val="6D9AA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301752" cy="546369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352151" y="525524"/>
            <a:ext cx="5439008" cy="5379673"/>
          </a:xfrm>
          <a:custGeom>
            <a:avLst/>
            <a:gdLst/>
            <a:ahLst/>
            <a:cxnLst/>
            <a:rect r="r" b="b" t="t" l="l"/>
            <a:pathLst>
              <a:path h="5379673" w="5439008">
                <a:moveTo>
                  <a:pt x="0" y="0"/>
                </a:moveTo>
                <a:lnTo>
                  <a:pt x="5439008" y="0"/>
                </a:lnTo>
                <a:lnTo>
                  <a:pt x="5439008" y="5379673"/>
                </a:lnTo>
                <a:lnTo>
                  <a:pt x="0" y="5379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64837" y="3097591"/>
            <a:ext cx="9363496" cy="623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  <a:spcBef>
                <a:spcPct val="0"/>
              </a:spcBef>
            </a:pPr>
            <a:r>
              <a:rPr lang="en-US" sz="3928">
                <a:solidFill>
                  <a:srgbClr val="000000"/>
                </a:solidFill>
                <a:latin typeface="Quicksand"/>
              </a:rPr>
              <a:t>Equipamentos automatizados diminuem necessidade de mão de obra e agilizam os processos de produção. Há quem tenha medo de ter seu trabalho substituído pela inteligência artificial. No entanto, em muitas áreas, como na agricultura, a tecnologia busca facilitar o trabalho, promovendo eficiência e produtividade.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4837" y="571551"/>
            <a:ext cx="11718731" cy="165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2"/>
              </a:lnSpc>
              <a:spcBef>
                <a:spcPct val="0"/>
              </a:spcBef>
            </a:pPr>
            <a:r>
              <a:rPr lang="en-US" sz="4815">
                <a:solidFill>
                  <a:srgbClr val="000000"/>
                </a:solidFill>
                <a:latin typeface="Quicksand"/>
              </a:rPr>
              <a:t>SUBSTITUIÇÃO DO HUMANO PELA MAQUÍNA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462460" y="-2656133"/>
            <a:ext cx="19937102" cy="19865723"/>
          </a:xfrm>
          <a:custGeom>
            <a:avLst/>
            <a:gdLst/>
            <a:ahLst/>
            <a:cxnLst/>
            <a:rect r="r" b="b" t="t" l="l"/>
            <a:pathLst>
              <a:path h="19865723" w="19937102">
                <a:moveTo>
                  <a:pt x="0" y="0"/>
                </a:moveTo>
                <a:lnTo>
                  <a:pt x="19937102" y="0"/>
                </a:lnTo>
                <a:lnTo>
                  <a:pt x="19937102" y="19865723"/>
                </a:lnTo>
                <a:lnTo>
                  <a:pt x="0" y="19865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7141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6D9A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1985" y="525524"/>
            <a:ext cx="17334183" cy="1806036"/>
            <a:chOff x="0" y="0"/>
            <a:chExt cx="4969744" cy="5177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9744" cy="517794"/>
            </a:xfrm>
            <a:custGeom>
              <a:avLst/>
              <a:gdLst/>
              <a:ahLst/>
              <a:cxnLst/>
              <a:rect r="r" b="b" t="t" l="l"/>
              <a:pathLst>
                <a:path h="517794" w="4969744">
                  <a:moveTo>
                    <a:pt x="44663" y="0"/>
                  </a:moveTo>
                  <a:lnTo>
                    <a:pt x="4925081" y="0"/>
                  </a:lnTo>
                  <a:cubicBezTo>
                    <a:pt x="4936927" y="0"/>
                    <a:pt x="4948287" y="4706"/>
                    <a:pt x="4956663" y="13081"/>
                  </a:cubicBezTo>
                  <a:cubicBezTo>
                    <a:pt x="4965038" y="21457"/>
                    <a:pt x="4969744" y="32817"/>
                    <a:pt x="4969744" y="44663"/>
                  </a:cubicBezTo>
                  <a:lnTo>
                    <a:pt x="4969744" y="473131"/>
                  </a:lnTo>
                  <a:cubicBezTo>
                    <a:pt x="4969744" y="484977"/>
                    <a:pt x="4965038" y="496337"/>
                    <a:pt x="4956663" y="504713"/>
                  </a:cubicBezTo>
                  <a:cubicBezTo>
                    <a:pt x="4948287" y="513088"/>
                    <a:pt x="4936927" y="517794"/>
                    <a:pt x="4925081" y="517794"/>
                  </a:cubicBezTo>
                  <a:lnTo>
                    <a:pt x="44663" y="517794"/>
                  </a:lnTo>
                  <a:cubicBezTo>
                    <a:pt x="19996" y="517794"/>
                    <a:pt x="0" y="497798"/>
                    <a:pt x="0" y="473131"/>
                  </a:cubicBezTo>
                  <a:lnTo>
                    <a:pt x="0" y="44663"/>
                  </a:lnTo>
                  <a:cubicBezTo>
                    <a:pt x="0" y="32817"/>
                    <a:pt x="4706" y="21457"/>
                    <a:pt x="13081" y="13081"/>
                  </a:cubicBezTo>
                  <a:cubicBezTo>
                    <a:pt x="21457" y="4706"/>
                    <a:pt x="32817" y="0"/>
                    <a:pt x="44663" y="0"/>
                  </a:cubicBezTo>
                  <a:close/>
                </a:path>
              </a:pathLst>
            </a:custGeom>
            <a:solidFill>
              <a:srgbClr val="3D6FB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969744" cy="546369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51807" y="660072"/>
            <a:ext cx="15511249" cy="138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1"/>
              </a:lnSpc>
              <a:spcBef>
                <a:spcPct val="0"/>
              </a:spcBef>
            </a:pPr>
            <a:r>
              <a:rPr lang="en-US" sz="8115">
                <a:solidFill>
                  <a:srgbClr val="000000"/>
                </a:solidFill>
                <a:latin typeface="Quicksand"/>
              </a:rPr>
              <a:t>VANTAGENS E DESVANTAGENS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1985" y="2969244"/>
            <a:ext cx="8425447" cy="7062885"/>
            <a:chOff x="0" y="0"/>
            <a:chExt cx="1728887" cy="14492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8887" cy="1449292"/>
            </a:xfrm>
            <a:custGeom>
              <a:avLst/>
              <a:gdLst/>
              <a:ahLst/>
              <a:cxnLst/>
              <a:rect r="r" b="b" t="t" l="l"/>
              <a:pathLst>
                <a:path h="1449292" w="1728887">
                  <a:moveTo>
                    <a:pt x="91887" y="0"/>
                  </a:moveTo>
                  <a:lnTo>
                    <a:pt x="1637000" y="0"/>
                  </a:lnTo>
                  <a:cubicBezTo>
                    <a:pt x="1661370" y="0"/>
                    <a:pt x="1684742" y="9681"/>
                    <a:pt x="1701974" y="26913"/>
                  </a:cubicBezTo>
                  <a:cubicBezTo>
                    <a:pt x="1719206" y="44145"/>
                    <a:pt x="1728887" y="67517"/>
                    <a:pt x="1728887" y="91887"/>
                  </a:cubicBezTo>
                  <a:lnTo>
                    <a:pt x="1728887" y="1357404"/>
                  </a:lnTo>
                  <a:cubicBezTo>
                    <a:pt x="1728887" y="1381774"/>
                    <a:pt x="1719206" y="1405146"/>
                    <a:pt x="1701974" y="1422379"/>
                  </a:cubicBezTo>
                  <a:cubicBezTo>
                    <a:pt x="1684742" y="1439611"/>
                    <a:pt x="1661370" y="1449292"/>
                    <a:pt x="1637000" y="1449292"/>
                  </a:cubicBezTo>
                  <a:lnTo>
                    <a:pt x="91887" y="1449292"/>
                  </a:lnTo>
                  <a:cubicBezTo>
                    <a:pt x="41139" y="1449292"/>
                    <a:pt x="0" y="1408152"/>
                    <a:pt x="0" y="1357404"/>
                  </a:cubicBezTo>
                  <a:lnTo>
                    <a:pt x="0" y="91887"/>
                  </a:lnTo>
                  <a:cubicBezTo>
                    <a:pt x="0" y="67517"/>
                    <a:pt x="9681" y="44145"/>
                    <a:pt x="26913" y="26913"/>
                  </a:cubicBezTo>
                  <a:cubicBezTo>
                    <a:pt x="44145" y="9681"/>
                    <a:pt x="67517" y="0"/>
                    <a:pt x="9188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728887" cy="1477867"/>
            </a:xfrm>
            <a:prstGeom prst="rect">
              <a:avLst/>
            </a:prstGeom>
          </p:spPr>
          <p:txBody>
            <a:bodyPr anchor="ctr" rtlCol="false" tIns="88023" lIns="88023" bIns="88023" rIns="88023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69526" y="3113368"/>
            <a:ext cx="7450365" cy="83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2"/>
              </a:lnSpc>
              <a:spcBef>
                <a:spcPct val="0"/>
              </a:spcBef>
            </a:pPr>
            <a:r>
              <a:rPr lang="en-US" sz="4930">
                <a:solidFill>
                  <a:srgbClr val="000000"/>
                </a:solidFill>
                <a:latin typeface="Quicksand"/>
              </a:rPr>
              <a:t>VANTAGENS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390721" y="2969244"/>
            <a:ext cx="8425447" cy="7062885"/>
            <a:chOff x="0" y="0"/>
            <a:chExt cx="1728887" cy="14492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28887" cy="1449292"/>
            </a:xfrm>
            <a:custGeom>
              <a:avLst/>
              <a:gdLst/>
              <a:ahLst/>
              <a:cxnLst/>
              <a:rect r="r" b="b" t="t" l="l"/>
              <a:pathLst>
                <a:path h="1449292" w="1728887">
                  <a:moveTo>
                    <a:pt x="91887" y="0"/>
                  </a:moveTo>
                  <a:lnTo>
                    <a:pt x="1637000" y="0"/>
                  </a:lnTo>
                  <a:cubicBezTo>
                    <a:pt x="1661370" y="0"/>
                    <a:pt x="1684742" y="9681"/>
                    <a:pt x="1701974" y="26913"/>
                  </a:cubicBezTo>
                  <a:cubicBezTo>
                    <a:pt x="1719206" y="44145"/>
                    <a:pt x="1728887" y="67517"/>
                    <a:pt x="1728887" y="91887"/>
                  </a:cubicBezTo>
                  <a:lnTo>
                    <a:pt x="1728887" y="1357404"/>
                  </a:lnTo>
                  <a:cubicBezTo>
                    <a:pt x="1728887" y="1381774"/>
                    <a:pt x="1719206" y="1405146"/>
                    <a:pt x="1701974" y="1422379"/>
                  </a:cubicBezTo>
                  <a:cubicBezTo>
                    <a:pt x="1684742" y="1439611"/>
                    <a:pt x="1661370" y="1449292"/>
                    <a:pt x="1637000" y="1449292"/>
                  </a:cubicBezTo>
                  <a:lnTo>
                    <a:pt x="91887" y="1449292"/>
                  </a:lnTo>
                  <a:cubicBezTo>
                    <a:pt x="41139" y="1449292"/>
                    <a:pt x="0" y="1408152"/>
                    <a:pt x="0" y="1357404"/>
                  </a:cubicBezTo>
                  <a:lnTo>
                    <a:pt x="0" y="91887"/>
                  </a:lnTo>
                  <a:cubicBezTo>
                    <a:pt x="0" y="67517"/>
                    <a:pt x="9681" y="44145"/>
                    <a:pt x="26913" y="26913"/>
                  </a:cubicBezTo>
                  <a:cubicBezTo>
                    <a:pt x="44145" y="9681"/>
                    <a:pt x="67517" y="0"/>
                    <a:pt x="9188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728887" cy="1477867"/>
            </a:xfrm>
            <a:prstGeom prst="rect">
              <a:avLst/>
            </a:prstGeom>
          </p:spPr>
          <p:txBody>
            <a:bodyPr anchor="ctr" rtlCol="false" tIns="88023" lIns="88023" bIns="88023" rIns="88023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829285" y="3909368"/>
            <a:ext cx="7624661" cy="615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3506" indent="-316753" lvl="1">
              <a:lnSpc>
                <a:spcPts val="4107"/>
              </a:lnSpc>
              <a:buFont typeface="Arial"/>
              <a:buChar char="•"/>
            </a:pPr>
            <a:r>
              <a:rPr lang="en-US" sz="2934">
                <a:solidFill>
                  <a:srgbClr val="000000"/>
                </a:solidFill>
                <a:latin typeface="Quicksand"/>
              </a:rPr>
              <a:t>Custos elevados: </a:t>
            </a:r>
          </a:p>
          <a:p>
            <a:pPr algn="just">
              <a:lnSpc>
                <a:spcPts val="4107"/>
              </a:lnSpc>
            </a:pPr>
            <a:r>
              <a:rPr lang="en-US" sz="2934">
                <a:solidFill>
                  <a:srgbClr val="000000"/>
                </a:solidFill>
                <a:latin typeface="Quicksand"/>
              </a:rPr>
              <a:t>A implantação pode requerer investimentos consideráveis.</a:t>
            </a:r>
          </a:p>
          <a:p>
            <a:pPr algn="just" marL="633506" indent="-316753" lvl="1">
              <a:lnSpc>
                <a:spcPts val="4107"/>
              </a:lnSpc>
              <a:buFont typeface="Arial"/>
              <a:buChar char="•"/>
            </a:pPr>
            <a:r>
              <a:rPr lang="en-US" sz="2934">
                <a:solidFill>
                  <a:srgbClr val="000000"/>
                </a:solidFill>
                <a:latin typeface="Quicksand"/>
              </a:rPr>
              <a:t>Segurança cibernética:</a:t>
            </a:r>
          </a:p>
          <a:p>
            <a:pPr algn="just">
              <a:lnSpc>
                <a:spcPts val="4107"/>
              </a:lnSpc>
            </a:pPr>
            <a:r>
              <a:rPr lang="en-US" sz="2934">
                <a:solidFill>
                  <a:srgbClr val="000000"/>
                </a:solidFill>
                <a:latin typeface="Quicksand"/>
              </a:rPr>
              <a:t> A interconexão expõe a riscos de ataques.</a:t>
            </a:r>
          </a:p>
          <a:p>
            <a:pPr algn="just">
              <a:lnSpc>
                <a:spcPts val="4107"/>
              </a:lnSpc>
            </a:pPr>
            <a:r>
              <a:rPr lang="en-US" sz="2934">
                <a:solidFill>
                  <a:srgbClr val="000000"/>
                </a:solidFill>
                <a:latin typeface="Quicksand"/>
              </a:rPr>
              <a:t>Dependência de conectividade:</a:t>
            </a:r>
          </a:p>
          <a:p>
            <a:pPr algn="just">
              <a:lnSpc>
                <a:spcPts val="4107"/>
              </a:lnSpc>
            </a:pPr>
            <a:r>
              <a:rPr lang="en-US" sz="2934">
                <a:solidFill>
                  <a:srgbClr val="000000"/>
                </a:solidFill>
                <a:latin typeface="Quicksand"/>
              </a:rPr>
              <a:t> Interrupções na rede podem prejudicar operações.</a:t>
            </a:r>
          </a:p>
          <a:p>
            <a:pPr algn="just" marL="633506" indent="-316753" lvl="1">
              <a:lnSpc>
                <a:spcPts val="4107"/>
              </a:lnSpc>
              <a:buFont typeface="Arial"/>
              <a:buChar char="•"/>
            </a:pPr>
            <a:r>
              <a:rPr lang="en-US" sz="2934">
                <a:solidFill>
                  <a:srgbClr val="000000"/>
                </a:solidFill>
                <a:latin typeface="Quicksand"/>
              </a:rPr>
              <a:t>Compatibilidade:</a:t>
            </a:r>
          </a:p>
          <a:p>
            <a:pPr algn="just">
              <a:lnSpc>
                <a:spcPts val="4107"/>
              </a:lnSpc>
            </a:pPr>
            <a:r>
              <a:rPr lang="en-US" sz="2934">
                <a:solidFill>
                  <a:srgbClr val="000000"/>
                </a:solidFill>
                <a:latin typeface="Quicksand"/>
              </a:rPr>
              <a:t> Desafios na integração entre diferentes sistemas IoT.</a:t>
            </a:r>
          </a:p>
          <a:p>
            <a:pPr algn="just">
              <a:lnSpc>
                <a:spcPts val="4107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808935" y="3113368"/>
            <a:ext cx="7450365" cy="83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2"/>
              </a:lnSpc>
              <a:spcBef>
                <a:spcPct val="0"/>
              </a:spcBef>
            </a:pPr>
            <a:r>
              <a:rPr lang="en-US" sz="4930">
                <a:solidFill>
                  <a:srgbClr val="000000"/>
                </a:solidFill>
                <a:latin typeface="Quicksand"/>
              </a:rPr>
              <a:t>DESVANTAGENS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9526" y="3900803"/>
            <a:ext cx="7699527" cy="641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1916" indent="-305958" lvl="1">
              <a:lnSpc>
                <a:spcPts val="3967"/>
              </a:lnSpc>
              <a:buFont typeface="Arial"/>
              <a:buChar char="•"/>
            </a:pPr>
            <a:r>
              <a:rPr lang="en-US" sz="2834">
                <a:solidFill>
                  <a:srgbClr val="000000"/>
                </a:solidFill>
                <a:latin typeface="Quicksand"/>
              </a:rPr>
              <a:t>Monitoramento em tempo real:</a:t>
            </a:r>
          </a:p>
          <a:p>
            <a:pPr algn="just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Quicksand"/>
              </a:rPr>
              <a:t>Fornece dados precisos sobre o desempenho das operações industriais.</a:t>
            </a:r>
          </a:p>
          <a:p>
            <a:pPr algn="just" marL="611916" indent="-305958" lvl="1">
              <a:lnSpc>
                <a:spcPts val="3967"/>
              </a:lnSpc>
              <a:buFont typeface="Arial"/>
              <a:buChar char="•"/>
            </a:pPr>
            <a:r>
              <a:rPr lang="en-US" sz="2834">
                <a:solidFill>
                  <a:srgbClr val="000000"/>
                </a:solidFill>
                <a:latin typeface="Quicksand"/>
              </a:rPr>
              <a:t>Manutenção preditiva:</a:t>
            </a:r>
          </a:p>
          <a:p>
            <a:pPr algn="just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Quicksand"/>
              </a:rPr>
              <a:t>Identifica falhas iminentes em máquinas e equipamentos.</a:t>
            </a:r>
          </a:p>
          <a:p>
            <a:pPr algn="just" marL="611916" indent="-305958" lvl="1">
              <a:lnSpc>
                <a:spcPts val="3967"/>
              </a:lnSpc>
              <a:buFont typeface="Arial"/>
              <a:buChar char="•"/>
            </a:pPr>
            <a:r>
              <a:rPr lang="en-US" sz="2834">
                <a:solidFill>
                  <a:srgbClr val="000000"/>
                </a:solidFill>
                <a:latin typeface="Quicksand"/>
              </a:rPr>
              <a:t>Otimização de processos:</a:t>
            </a:r>
          </a:p>
          <a:p>
            <a:pPr algn="just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Quicksand"/>
              </a:rPr>
              <a:t>Reduz desperdícios e aumenta a eficiência operacional.</a:t>
            </a:r>
          </a:p>
          <a:p>
            <a:pPr algn="just" marL="611916" indent="-305958" lvl="1">
              <a:lnSpc>
                <a:spcPts val="3967"/>
              </a:lnSpc>
              <a:buFont typeface="Arial"/>
              <a:buChar char="•"/>
            </a:pPr>
            <a:r>
              <a:rPr lang="en-US" sz="2834">
                <a:solidFill>
                  <a:srgbClr val="000000"/>
                </a:solidFill>
                <a:latin typeface="Quicksand"/>
              </a:rPr>
              <a:t>Automatização e segurança:</a:t>
            </a:r>
          </a:p>
          <a:p>
            <a:pPr algn="just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Quicksand"/>
              </a:rPr>
              <a:t>Automatiza tarefas industriais para aumentar a produtividade.</a:t>
            </a:r>
          </a:p>
          <a:p>
            <a:pPr algn="just">
              <a:lnSpc>
                <a:spcPts val="39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6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1961" y="2261795"/>
            <a:ext cx="16887339" cy="5669220"/>
            <a:chOff x="0" y="0"/>
            <a:chExt cx="4841633" cy="16253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1633" cy="1625376"/>
            </a:xfrm>
            <a:custGeom>
              <a:avLst/>
              <a:gdLst/>
              <a:ahLst/>
              <a:cxnLst/>
              <a:rect r="r" b="b" t="t" l="l"/>
              <a:pathLst>
                <a:path h="1625376" w="4841633">
                  <a:moveTo>
                    <a:pt x="45845" y="0"/>
                  </a:moveTo>
                  <a:lnTo>
                    <a:pt x="4795789" y="0"/>
                  </a:lnTo>
                  <a:cubicBezTo>
                    <a:pt x="4807947" y="0"/>
                    <a:pt x="4819608" y="4830"/>
                    <a:pt x="4828206" y="13428"/>
                  </a:cubicBezTo>
                  <a:cubicBezTo>
                    <a:pt x="4836803" y="22025"/>
                    <a:pt x="4841633" y="33686"/>
                    <a:pt x="4841633" y="45845"/>
                  </a:cubicBezTo>
                  <a:lnTo>
                    <a:pt x="4841633" y="1579532"/>
                  </a:lnTo>
                  <a:cubicBezTo>
                    <a:pt x="4841633" y="1591691"/>
                    <a:pt x="4836803" y="1603351"/>
                    <a:pt x="4828206" y="1611949"/>
                  </a:cubicBezTo>
                  <a:cubicBezTo>
                    <a:pt x="4819608" y="1620546"/>
                    <a:pt x="4807947" y="1625376"/>
                    <a:pt x="4795789" y="1625376"/>
                  </a:cubicBezTo>
                  <a:lnTo>
                    <a:pt x="45845" y="1625376"/>
                  </a:lnTo>
                  <a:cubicBezTo>
                    <a:pt x="33686" y="1625376"/>
                    <a:pt x="22025" y="1620546"/>
                    <a:pt x="13428" y="1611949"/>
                  </a:cubicBezTo>
                  <a:cubicBezTo>
                    <a:pt x="4830" y="1603351"/>
                    <a:pt x="0" y="1591691"/>
                    <a:pt x="0" y="1579532"/>
                  </a:cubicBezTo>
                  <a:lnTo>
                    <a:pt x="0" y="45845"/>
                  </a:lnTo>
                  <a:cubicBezTo>
                    <a:pt x="0" y="33686"/>
                    <a:pt x="4830" y="22025"/>
                    <a:pt x="13428" y="13428"/>
                  </a:cubicBezTo>
                  <a:cubicBezTo>
                    <a:pt x="22025" y="4830"/>
                    <a:pt x="33686" y="0"/>
                    <a:pt x="4584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41633" cy="1653951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1961" y="283136"/>
            <a:ext cx="9250801" cy="1806036"/>
            <a:chOff x="0" y="0"/>
            <a:chExt cx="2652223" cy="5177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52223" cy="517794"/>
            </a:xfrm>
            <a:custGeom>
              <a:avLst/>
              <a:gdLst/>
              <a:ahLst/>
              <a:cxnLst/>
              <a:rect r="r" b="b" t="t" l="l"/>
              <a:pathLst>
                <a:path h="517794" w="2652223">
                  <a:moveTo>
                    <a:pt x="83689" y="0"/>
                  </a:moveTo>
                  <a:lnTo>
                    <a:pt x="2568534" y="0"/>
                  </a:lnTo>
                  <a:cubicBezTo>
                    <a:pt x="2614754" y="0"/>
                    <a:pt x="2652223" y="37469"/>
                    <a:pt x="2652223" y="83689"/>
                  </a:cubicBezTo>
                  <a:lnTo>
                    <a:pt x="2652223" y="434105"/>
                  </a:lnTo>
                  <a:cubicBezTo>
                    <a:pt x="2652223" y="480325"/>
                    <a:pt x="2614754" y="517794"/>
                    <a:pt x="2568534" y="517794"/>
                  </a:cubicBezTo>
                  <a:lnTo>
                    <a:pt x="83689" y="517794"/>
                  </a:lnTo>
                  <a:cubicBezTo>
                    <a:pt x="37469" y="517794"/>
                    <a:pt x="0" y="480325"/>
                    <a:pt x="0" y="434105"/>
                  </a:cubicBezTo>
                  <a:lnTo>
                    <a:pt x="0" y="83689"/>
                  </a:lnTo>
                  <a:cubicBezTo>
                    <a:pt x="0" y="37469"/>
                    <a:pt x="37469" y="0"/>
                    <a:pt x="83689" y="0"/>
                  </a:cubicBezTo>
                  <a:close/>
                </a:path>
              </a:pathLst>
            </a:custGeom>
            <a:solidFill>
              <a:srgbClr val="6D9AA2"/>
            </a:solidFill>
            <a:ln w="19050" cap="rnd">
              <a:solidFill>
                <a:srgbClr val="2B2B2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652223" cy="546369"/>
            </a:xfrm>
            <a:prstGeom prst="rect">
              <a:avLst/>
            </a:prstGeom>
          </p:spPr>
          <p:txBody>
            <a:bodyPr anchor="ctr" rtlCol="false" tIns="63000" lIns="63000" bIns="63000" rIns="63000"/>
            <a:lstStyle/>
            <a:p>
              <a:pPr algn="ctr">
                <a:lnSpc>
                  <a:spcPts val="24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9487" y="2477699"/>
            <a:ext cx="15401530" cy="492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042" indent="-381521" lvl="1">
              <a:lnSpc>
                <a:spcPts val="4947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Quicksand"/>
              </a:rPr>
              <a:t>https://www.portalinsights.com.br/perguntas-frequentes/como-o-trabalho-humano-vem-sendo-substituido-pela-inteligencia-artificial#google_vignette;</a:t>
            </a:r>
          </a:p>
          <a:p>
            <a:pPr algn="l" marL="763042" indent="-381521" lvl="1">
              <a:lnSpc>
                <a:spcPts val="4947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Quicksand"/>
              </a:rPr>
              <a:t>https://logiquesistemas.com.br/blog/iot-na-industria-4-0/;</a:t>
            </a:r>
          </a:p>
          <a:p>
            <a:pPr algn="l" marL="763042" indent="-381521" lvl="1">
              <a:lnSpc>
                <a:spcPts val="4947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Quicksand"/>
              </a:rPr>
              <a:t>https://blog.kalatec.com.br/iot-industrias/;</a:t>
            </a:r>
          </a:p>
          <a:p>
            <a:pPr algn="l" marL="763042" indent="-381521" lvl="1">
              <a:lnSpc>
                <a:spcPts val="4947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Quicksand"/>
              </a:rPr>
              <a:t>https://www.portaldaindustria.com.br/industria-de-a-z/industria-4-0;</a:t>
            </a:r>
          </a:p>
          <a:p>
            <a:pPr algn="l" marL="763042" indent="-381521" lvl="1">
              <a:lnSpc>
                <a:spcPts val="4947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Quicksand"/>
              </a:rPr>
              <a:t>https://www.hitecnologia.com.br/iot-na-industria-quais-as-vantagens-e-aplicacoes/;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9258300"/>
            <a:ext cx="7315200" cy="938784"/>
          </a:xfrm>
          <a:custGeom>
            <a:avLst/>
            <a:gdLst/>
            <a:ahLst/>
            <a:cxnLst/>
            <a:rect r="r" b="b" t="t" l="l"/>
            <a:pathLst>
              <a:path h="938784" w="7315200">
                <a:moveTo>
                  <a:pt x="0" y="0"/>
                </a:moveTo>
                <a:lnTo>
                  <a:pt x="7315200" y="0"/>
                </a:lnTo>
                <a:lnTo>
                  <a:pt x="7315200" y="938784"/>
                </a:lnTo>
                <a:lnTo>
                  <a:pt x="0" y="938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89644" y="283136"/>
            <a:ext cx="7315200" cy="938784"/>
          </a:xfrm>
          <a:custGeom>
            <a:avLst/>
            <a:gdLst/>
            <a:ahLst/>
            <a:cxnLst/>
            <a:rect r="r" b="b" t="t" l="l"/>
            <a:pathLst>
              <a:path h="938784" w="7315200">
                <a:moveTo>
                  <a:pt x="0" y="0"/>
                </a:moveTo>
                <a:lnTo>
                  <a:pt x="7315200" y="0"/>
                </a:lnTo>
                <a:lnTo>
                  <a:pt x="7315200" y="938784"/>
                </a:lnTo>
                <a:lnTo>
                  <a:pt x="0" y="938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40065" y="6172200"/>
            <a:ext cx="4047935" cy="4114800"/>
          </a:xfrm>
          <a:custGeom>
            <a:avLst/>
            <a:gdLst/>
            <a:ahLst/>
            <a:cxnLst/>
            <a:rect r="r" b="b" t="t" l="l"/>
            <a:pathLst>
              <a:path h="4114800" w="4047935">
                <a:moveTo>
                  <a:pt x="0" y="0"/>
                </a:moveTo>
                <a:lnTo>
                  <a:pt x="4047935" y="0"/>
                </a:lnTo>
                <a:lnTo>
                  <a:pt x="40479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4521606" y="417684"/>
            <a:ext cx="15511249" cy="138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1"/>
              </a:lnSpc>
              <a:spcBef>
                <a:spcPct val="0"/>
              </a:spcBef>
            </a:pPr>
            <a:r>
              <a:rPr lang="en-US" sz="8115">
                <a:solidFill>
                  <a:srgbClr val="000000"/>
                </a:solidFill>
                <a:latin typeface="Quicksand"/>
              </a:rPr>
              <a:t>FONTES: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DAGEj5WZkXA</dc:identifier>
  <dcterms:modified xsi:type="dcterms:W3CDTF">2011-08-01T06:04:30Z</dcterms:modified>
  <cp:revision>1</cp:revision>
  <dc:title>Iot em ambientes industriais</dc:title>
</cp:coreProperties>
</file>