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ristik" charset="1" panose="02000503000000000000"/>
      <p:regular r:id="rId10"/>
    </p:embeddedFont>
    <p:embeddedFont>
      <p:font typeface="GN- こはるいろサンレイ" charset="1" panose="02000600000000000000"/>
      <p:regular r:id="rId11"/>
    </p:embeddedFont>
    <p:embeddedFont>
      <p:font typeface="Retropix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72.png" Type="http://schemas.openxmlformats.org/officeDocument/2006/relationships/image"/><Relationship Id="rId13" Target="../media/image73.svg" Type="http://schemas.openxmlformats.org/officeDocument/2006/relationships/image"/><Relationship Id="rId14" Target="../media/image74.png" Type="http://schemas.openxmlformats.org/officeDocument/2006/relationships/image"/><Relationship Id="rId15" Target="../media/image75.svg" Type="http://schemas.openxmlformats.org/officeDocument/2006/relationships/image"/><Relationship Id="rId16" Target="../media/image76.png" Type="http://schemas.openxmlformats.org/officeDocument/2006/relationships/image"/><Relationship Id="rId17" Target="../media/image77.svg" Type="http://schemas.openxmlformats.org/officeDocument/2006/relationships/image"/><Relationship Id="rId18" Target="../media/image78.png" Type="http://schemas.openxmlformats.org/officeDocument/2006/relationships/image"/><Relationship Id="rId19" Target="../media/image79.svg" Type="http://schemas.openxmlformats.org/officeDocument/2006/relationships/image"/><Relationship Id="rId2" Target="../media/image68.png" Type="http://schemas.openxmlformats.org/officeDocument/2006/relationships/image"/><Relationship Id="rId20" Target="../media/image80.png" Type="http://schemas.openxmlformats.org/officeDocument/2006/relationships/image"/><Relationship Id="rId21" Target="../media/image81.svg" Type="http://schemas.openxmlformats.org/officeDocument/2006/relationships/image"/><Relationship Id="rId22" Target="../media/image82.png" Type="http://schemas.openxmlformats.org/officeDocument/2006/relationships/image"/><Relationship Id="rId23" Target="../media/image83.svg" Type="http://schemas.openxmlformats.org/officeDocument/2006/relationships/image"/><Relationship Id="rId3" Target="../media/image69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C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05907" y="4076783"/>
            <a:ext cx="4830304" cy="4830304"/>
          </a:xfrm>
          <a:custGeom>
            <a:avLst/>
            <a:gdLst/>
            <a:ahLst/>
            <a:cxnLst/>
            <a:rect r="r" b="b" t="t" l="l"/>
            <a:pathLst>
              <a:path h="4830304" w="4830304">
                <a:moveTo>
                  <a:pt x="0" y="0"/>
                </a:moveTo>
                <a:lnTo>
                  <a:pt x="4830304" y="0"/>
                </a:lnTo>
                <a:lnTo>
                  <a:pt x="4830304" y="4830304"/>
                </a:lnTo>
                <a:lnTo>
                  <a:pt x="0" y="483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9263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0" y="0"/>
                </a:lnTo>
                <a:lnTo>
                  <a:pt x="5297270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9437" y="6688555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5177" y="1958019"/>
            <a:ext cx="7580730" cy="393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81"/>
              </a:lnSpc>
            </a:pPr>
            <a:r>
              <a:rPr lang="en-US" sz="8599">
                <a:solidFill>
                  <a:srgbClr val="7C9AE0"/>
                </a:solidFill>
                <a:latin typeface="Cristik"/>
              </a:rPr>
              <a:t>SEGURANÇA EM DISPOSITIVOS MÓVEIS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75937" y="6088538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69332" y="1014215"/>
            <a:ext cx="5241167" cy="1276939"/>
          </a:xfrm>
          <a:custGeom>
            <a:avLst/>
            <a:gdLst/>
            <a:ahLst/>
            <a:cxnLst/>
            <a:rect r="r" b="b" t="t" l="l"/>
            <a:pathLst>
              <a:path h="1276939" w="5241167">
                <a:moveTo>
                  <a:pt x="0" y="0"/>
                </a:moveTo>
                <a:lnTo>
                  <a:pt x="5241167" y="0"/>
                </a:lnTo>
                <a:lnTo>
                  <a:pt x="5241167" y="1276939"/>
                </a:lnTo>
                <a:lnTo>
                  <a:pt x="0" y="1276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26494" y="159399"/>
            <a:ext cx="3840284" cy="1738601"/>
          </a:xfrm>
          <a:custGeom>
            <a:avLst/>
            <a:gdLst/>
            <a:ahLst/>
            <a:cxnLst/>
            <a:rect r="r" b="b" t="t" l="l"/>
            <a:pathLst>
              <a:path h="1738601" w="3840284">
                <a:moveTo>
                  <a:pt x="0" y="0"/>
                </a:moveTo>
                <a:lnTo>
                  <a:pt x="3840284" y="0"/>
                </a:lnTo>
                <a:lnTo>
                  <a:pt x="3840284" y="1738602"/>
                </a:lnTo>
                <a:lnTo>
                  <a:pt x="0" y="1738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5998" y="2773564"/>
            <a:ext cx="4510710" cy="1098973"/>
          </a:xfrm>
          <a:custGeom>
            <a:avLst/>
            <a:gdLst/>
            <a:ahLst/>
            <a:cxnLst/>
            <a:rect r="r" b="b" t="t" l="l"/>
            <a:pathLst>
              <a:path h="1098973" w="4510710">
                <a:moveTo>
                  <a:pt x="0" y="0"/>
                </a:moveTo>
                <a:lnTo>
                  <a:pt x="4510709" y="0"/>
                </a:lnTo>
                <a:lnTo>
                  <a:pt x="4510709" y="1098972"/>
                </a:lnTo>
                <a:lnTo>
                  <a:pt x="0" y="1098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89630" y="133203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1"/>
                </a:lnTo>
                <a:lnTo>
                  <a:pt x="0" y="15194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09858" y="2563309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2"/>
                </a:lnTo>
                <a:lnTo>
                  <a:pt x="0" y="15194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26248" y="8857206"/>
            <a:ext cx="9370248" cy="1601461"/>
          </a:xfrm>
          <a:custGeom>
            <a:avLst/>
            <a:gdLst/>
            <a:ahLst/>
            <a:cxnLst/>
            <a:rect r="r" b="b" t="t" l="l"/>
            <a:pathLst>
              <a:path h="1601461" w="9370248">
                <a:moveTo>
                  <a:pt x="0" y="0"/>
                </a:moveTo>
                <a:lnTo>
                  <a:pt x="9370248" y="0"/>
                </a:lnTo>
                <a:lnTo>
                  <a:pt x="9370248" y="1601460"/>
                </a:lnTo>
                <a:lnTo>
                  <a:pt x="0" y="16014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15542" y="8857206"/>
            <a:ext cx="9662109" cy="1651342"/>
          </a:xfrm>
          <a:custGeom>
            <a:avLst/>
            <a:gdLst/>
            <a:ahLst/>
            <a:cxnLst/>
            <a:rect r="r" b="b" t="t" l="l"/>
            <a:pathLst>
              <a:path h="1651342" w="9662109">
                <a:moveTo>
                  <a:pt x="0" y="0"/>
                </a:moveTo>
                <a:lnTo>
                  <a:pt x="9662109" y="0"/>
                </a:lnTo>
                <a:lnTo>
                  <a:pt x="9662109" y="1651342"/>
                </a:lnTo>
                <a:lnTo>
                  <a:pt x="0" y="16513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46793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1" y="0"/>
                </a:lnTo>
                <a:lnTo>
                  <a:pt x="5297271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52034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1" y="0"/>
                </a:lnTo>
                <a:lnTo>
                  <a:pt x="5297271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6" y="3156524"/>
            <a:ext cx="2957773" cy="5768707"/>
          </a:xfrm>
          <a:custGeom>
            <a:avLst/>
            <a:gdLst/>
            <a:ahLst/>
            <a:cxnLst/>
            <a:rect r="r" b="b" t="t" l="l"/>
            <a:pathLst>
              <a:path h="5768707" w="2957773">
                <a:moveTo>
                  <a:pt x="0" y="0"/>
                </a:moveTo>
                <a:lnTo>
                  <a:pt x="2957774" y="0"/>
                </a:lnTo>
                <a:lnTo>
                  <a:pt x="2957774" y="5768707"/>
                </a:lnTo>
                <a:lnTo>
                  <a:pt x="0" y="57687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739127" y="-700268"/>
            <a:ext cx="2738524" cy="2738524"/>
          </a:xfrm>
          <a:custGeom>
            <a:avLst/>
            <a:gdLst/>
            <a:ahLst/>
            <a:cxnLst/>
            <a:rect r="r" b="b" t="t" l="l"/>
            <a:pathLst>
              <a:path h="2738524" w="2738524">
                <a:moveTo>
                  <a:pt x="0" y="0"/>
                </a:moveTo>
                <a:lnTo>
                  <a:pt x="2738524" y="0"/>
                </a:lnTo>
                <a:lnTo>
                  <a:pt x="2738524" y="2738523"/>
                </a:lnTo>
                <a:lnTo>
                  <a:pt x="0" y="27385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87096" y="7854612"/>
            <a:ext cx="1177681" cy="1070619"/>
          </a:xfrm>
          <a:custGeom>
            <a:avLst/>
            <a:gdLst/>
            <a:ahLst/>
            <a:cxnLst/>
            <a:rect r="r" b="b" t="t" l="l"/>
            <a:pathLst>
              <a:path h="1070619" w="1177681">
                <a:moveTo>
                  <a:pt x="0" y="0"/>
                </a:moveTo>
                <a:lnTo>
                  <a:pt x="1177681" y="0"/>
                </a:lnTo>
                <a:lnTo>
                  <a:pt x="1177681" y="1070619"/>
                </a:lnTo>
                <a:lnTo>
                  <a:pt x="0" y="107061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431352" y="5966509"/>
            <a:ext cx="1637024" cy="2101021"/>
          </a:xfrm>
          <a:custGeom>
            <a:avLst/>
            <a:gdLst/>
            <a:ahLst/>
            <a:cxnLst/>
            <a:rect r="r" b="b" t="t" l="l"/>
            <a:pathLst>
              <a:path h="2101021" w="1637024">
                <a:moveTo>
                  <a:pt x="0" y="0"/>
                </a:moveTo>
                <a:lnTo>
                  <a:pt x="1637024" y="0"/>
                </a:lnTo>
                <a:lnTo>
                  <a:pt x="1637024" y="2101021"/>
                </a:lnTo>
                <a:lnTo>
                  <a:pt x="0" y="210102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363312" y="6282023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</a:rPr>
              <a:t>LET’S PLAY!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80592" y="-2323263"/>
            <a:ext cx="2557416" cy="11252629"/>
          </a:xfrm>
          <a:custGeom>
            <a:avLst/>
            <a:gdLst/>
            <a:ahLst/>
            <a:cxnLst/>
            <a:rect r="r" b="b" t="t" l="l"/>
            <a:pathLst>
              <a:path h="11252629" w="2557416">
                <a:moveTo>
                  <a:pt x="0" y="0"/>
                </a:moveTo>
                <a:lnTo>
                  <a:pt x="2557416" y="0"/>
                </a:lnTo>
                <a:lnTo>
                  <a:pt x="2557416" y="11252629"/>
                </a:lnTo>
                <a:lnTo>
                  <a:pt x="0" y="11252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679518"/>
            <a:ext cx="29522008" cy="2227570"/>
            <a:chOff x="0" y="0"/>
            <a:chExt cx="39362677" cy="29700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8" y="0"/>
                  </a:lnTo>
                  <a:lnTo>
                    <a:pt x="19681338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681338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9" y="0"/>
                  </a:lnTo>
                  <a:lnTo>
                    <a:pt x="19681339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142961" y="2043364"/>
            <a:ext cx="12002078" cy="25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48"/>
              </a:lnSpc>
            </a:pPr>
            <a:r>
              <a:rPr lang="en-US" sz="10400">
                <a:solidFill>
                  <a:srgbClr val="BDF3FF"/>
                </a:solidFill>
                <a:latin typeface="Retropix"/>
              </a:rPr>
              <a:t>MUITO OBRIGADO PELA ATENÇÃO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004395" y="4814566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91770" y="5008051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</a:rPr>
              <a:t>PLAY AGAIN?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176141" y="1788041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5"/>
                </a:lnTo>
                <a:lnTo>
                  <a:pt x="0" y="1002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83874" y="403810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91365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43907" y="1028700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1" y="0"/>
                </a:lnTo>
                <a:lnTo>
                  <a:pt x="1518681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96230" y="4641404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1"/>
                </a:lnTo>
                <a:lnTo>
                  <a:pt x="0" y="15186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71083" y="3577809"/>
            <a:ext cx="2773080" cy="5351557"/>
          </a:xfrm>
          <a:custGeom>
            <a:avLst/>
            <a:gdLst/>
            <a:ahLst/>
            <a:cxnLst/>
            <a:rect r="r" b="b" t="t" l="l"/>
            <a:pathLst>
              <a:path h="5351557" w="2773080">
                <a:moveTo>
                  <a:pt x="0" y="0"/>
                </a:moveTo>
                <a:lnTo>
                  <a:pt x="2773080" y="0"/>
                </a:lnTo>
                <a:lnTo>
                  <a:pt x="2773080" y="5351557"/>
                </a:lnTo>
                <a:lnTo>
                  <a:pt x="0" y="53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8408" y="7403228"/>
            <a:ext cx="3440066" cy="1526138"/>
          </a:xfrm>
          <a:custGeom>
            <a:avLst/>
            <a:gdLst/>
            <a:ahLst/>
            <a:cxnLst/>
            <a:rect r="r" b="b" t="t" l="l"/>
            <a:pathLst>
              <a:path h="1526138" w="3440066">
                <a:moveTo>
                  <a:pt x="0" y="0"/>
                </a:moveTo>
                <a:lnTo>
                  <a:pt x="3440066" y="0"/>
                </a:lnTo>
                <a:lnTo>
                  <a:pt x="3440066" y="1526138"/>
                </a:lnTo>
                <a:lnTo>
                  <a:pt x="0" y="15261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429237" y="3687119"/>
            <a:ext cx="5598517" cy="5242248"/>
          </a:xfrm>
          <a:custGeom>
            <a:avLst/>
            <a:gdLst/>
            <a:ahLst/>
            <a:cxnLst/>
            <a:rect r="r" b="b" t="t" l="l"/>
            <a:pathLst>
              <a:path h="5242248" w="5598517">
                <a:moveTo>
                  <a:pt x="0" y="0"/>
                </a:moveTo>
                <a:lnTo>
                  <a:pt x="5598517" y="0"/>
                </a:lnTo>
                <a:lnTo>
                  <a:pt x="5598517" y="5242247"/>
                </a:lnTo>
                <a:lnTo>
                  <a:pt x="0" y="52422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439843" y="6684036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9" y="0"/>
                </a:lnTo>
                <a:lnTo>
                  <a:pt x="4675069" y="2218533"/>
                </a:lnTo>
                <a:lnTo>
                  <a:pt x="0" y="221853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069206" y="6884469"/>
            <a:ext cx="1849313" cy="2018100"/>
          </a:xfrm>
          <a:custGeom>
            <a:avLst/>
            <a:gdLst/>
            <a:ahLst/>
            <a:cxnLst/>
            <a:rect r="r" b="b" t="t" l="l"/>
            <a:pathLst>
              <a:path h="2018100" w="1849313">
                <a:moveTo>
                  <a:pt x="0" y="0"/>
                </a:moveTo>
                <a:lnTo>
                  <a:pt x="1849314" y="0"/>
                </a:lnTo>
                <a:lnTo>
                  <a:pt x="1849314" y="2018100"/>
                </a:lnTo>
                <a:lnTo>
                  <a:pt x="0" y="20181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812" y="102870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8858" y="131143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7559" y="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16662" y="170184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60234" y="4792287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700816" y="2106200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8907087"/>
            <a:ext cx="9696871" cy="1463346"/>
          </a:xfrm>
          <a:custGeom>
            <a:avLst/>
            <a:gdLst/>
            <a:ahLst/>
            <a:cxnLst/>
            <a:rect r="r" b="b" t="t" l="l"/>
            <a:pathLst>
              <a:path h="1463346" w="9696871">
                <a:moveTo>
                  <a:pt x="0" y="0"/>
                </a:moveTo>
                <a:lnTo>
                  <a:pt x="9696871" y="0"/>
                </a:lnTo>
                <a:lnTo>
                  <a:pt x="9696871" y="1463346"/>
                </a:lnTo>
                <a:lnTo>
                  <a:pt x="0" y="1463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00756" y="8907087"/>
            <a:ext cx="9696871" cy="1463346"/>
          </a:xfrm>
          <a:custGeom>
            <a:avLst/>
            <a:gdLst/>
            <a:ahLst/>
            <a:cxnLst/>
            <a:rect r="r" b="b" t="t" l="l"/>
            <a:pathLst>
              <a:path h="1463346" w="9696871">
                <a:moveTo>
                  <a:pt x="0" y="0"/>
                </a:moveTo>
                <a:lnTo>
                  <a:pt x="9696870" y="0"/>
                </a:lnTo>
                <a:lnTo>
                  <a:pt x="9696870" y="1463346"/>
                </a:lnTo>
                <a:lnTo>
                  <a:pt x="0" y="1463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559" y="7606399"/>
            <a:ext cx="1130732" cy="2032361"/>
          </a:xfrm>
          <a:custGeom>
            <a:avLst/>
            <a:gdLst/>
            <a:ahLst/>
            <a:cxnLst/>
            <a:rect r="r" b="b" t="t" l="l"/>
            <a:pathLst>
              <a:path h="2032361" w="1130732">
                <a:moveTo>
                  <a:pt x="0" y="0"/>
                </a:moveTo>
                <a:lnTo>
                  <a:pt x="1130732" y="0"/>
                </a:lnTo>
                <a:lnTo>
                  <a:pt x="1130732" y="2032361"/>
                </a:lnTo>
                <a:lnTo>
                  <a:pt x="0" y="2032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71213" y="6121554"/>
            <a:ext cx="8457471" cy="3229216"/>
          </a:xfrm>
          <a:custGeom>
            <a:avLst/>
            <a:gdLst/>
            <a:ahLst/>
            <a:cxnLst/>
            <a:rect r="r" b="b" t="t" l="l"/>
            <a:pathLst>
              <a:path h="3229216" w="8457471">
                <a:moveTo>
                  <a:pt x="0" y="0"/>
                </a:moveTo>
                <a:lnTo>
                  <a:pt x="8457471" y="0"/>
                </a:lnTo>
                <a:lnTo>
                  <a:pt x="8457471" y="3229216"/>
                </a:lnTo>
                <a:lnTo>
                  <a:pt x="0" y="322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20026" y="424058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O QUE É?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5447" y="1505341"/>
            <a:ext cx="13445370" cy="615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A seguranca em dispositivos moveis e a protecao dos dados e informacoes de</a:t>
            </a: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dispositivos portateis e da rede que estao conectada nesses dispositivos.</a:t>
            </a: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Em sua</a:t>
            </a: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maioria, os dispositivos moveis </a:t>
            </a: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em uma rede incluem smartphones</a:t>
            </a:r>
          </a:p>
          <a:p>
            <a:pPr>
              <a:lnSpc>
                <a:spcPts val="5459"/>
              </a:lnSpc>
            </a:pPr>
            <a:r>
              <a:rPr lang="en-US" sz="3899">
                <a:solidFill>
                  <a:srgbClr val="2F3B8E"/>
                </a:solidFill>
                <a:latin typeface="GN- こはるいろサンレイ"/>
              </a:rPr>
              <a:t> e tablets.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548213"/>
            <a:ext cx="18288000" cy="710087"/>
            <a:chOff x="0" y="0"/>
            <a:chExt cx="4816593" cy="1870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7019"/>
            </a:xfrm>
            <a:custGeom>
              <a:avLst/>
              <a:gdLst/>
              <a:ahLst/>
              <a:cxnLst/>
              <a:rect r="r" b="b" t="t" l="l"/>
              <a:pathLst>
                <a:path h="1870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019"/>
                  </a:lnTo>
                  <a:lnTo>
                    <a:pt x="0" y="187019"/>
                  </a:lnTo>
                  <a:close/>
                </a:path>
              </a:pathLst>
            </a:custGeom>
            <a:solidFill>
              <a:srgbClr val="112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743068"/>
            <a:ext cx="12203770" cy="2817961"/>
          </a:xfrm>
          <a:custGeom>
            <a:avLst/>
            <a:gdLst/>
            <a:ahLst/>
            <a:cxnLst/>
            <a:rect r="r" b="b" t="t" l="l"/>
            <a:pathLst>
              <a:path h="2817961" w="12203770">
                <a:moveTo>
                  <a:pt x="0" y="0"/>
                </a:moveTo>
                <a:lnTo>
                  <a:pt x="12203770" y="0"/>
                </a:lnTo>
                <a:lnTo>
                  <a:pt x="12203770" y="2817962"/>
                </a:lnTo>
                <a:lnTo>
                  <a:pt x="0" y="281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765649" y="6516334"/>
            <a:ext cx="3858898" cy="4089391"/>
          </a:xfrm>
          <a:custGeom>
            <a:avLst/>
            <a:gdLst/>
            <a:ahLst/>
            <a:cxnLst/>
            <a:rect r="r" b="b" t="t" l="l"/>
            <a:pathLst>
              <a:path h="4089391" w="3858898">
                <a:moveTo>
                  <a:pt x="0" y="0"/>
                </a:moveTo>
                <a:lnTo>
                  <a:pt x="3858899" y="0"/>
                </a:lnTo>
                <a:lnTo>
                  <a:pt x="3858899" y="4089392"/>
                </a:lnTo>
                <a:lnTo>
                  <a:pt x="0" y="4089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2937692" cy="1500894"/>
          </a:xfrm>
          <a:custGeom>
            <a:avLst/>
            <a:gdLst/>
            <a:ahLst/>
            <a:cxnLst/>
            <a:rect r="r" b="b" t="t" l="l"/>
            <a:pathLst>
              <a:path h="1500894" w="2937692">
                <a:moveTo>
                  <a:pt x="0" y="0"/>
                </a:moveTo>
                <a:lnTo>
                  <a:pt x="2937692" y="0"/>
                </a:lnTo>
                <a:lnTo>
                  <a:pt x="2937692" y="1500894"/>
                </a:lnTo>
                <a:lnTo>
                  <a:pt x="0" y="1500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34979" y="603164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029316"/>
                </a:solidFill>
                <a:latin typeface="Cristik"/>
              </a:rPr>
              <a:t>IMPORTANCIA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369998" y="750447"/>
            <a:ext cx="2335063" cy="1193005"/>
          </a:xfrm>
          <a:custGeom>
            <a:avLst/>
            <a:gdLst/>
            <a:ahLst/>
            <a:cxnLst/>
            <a:rect r="r" b="b" t="t" l="l"/>
            <a:pathLst>
              <a:path h="1193005" w="2335063">
                <a:moveTo>
                  <a:pt x="0" y="0"/>
                </a:moveTo>
                <a:lnTo>
                  <a:pt x="2335064" y="0"/>
                </a:lnTo>
                <a:lnTo>
                  <a:pt x="2335064" y="1193005"/>
                </a:lnTo>
                <a:lnTo>
                  <a:pt x="0" y="1193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84824" y="460289"/>
            <a:ext cx="2763718" cy="1412009"/>
          </a:xfrm>
          <a:custGeom>
            <a:avLst/>
            <a:gdLst/>
            <a:ahLst/>
            <a:cxnLst/>
            <a:rect r="r" b="b" t="t" l="l"/>
            <a:pathLst>
              <a:path h="1412009" w="2763718">
                <a:moveTo>
                  <a:pt x="0" y="0"/>
                </a:moveTo>
                <a:lnTo>
                  <a:pt x="2763718" y="0"/>
                </a:lnTo>
                <a:lnTo>
                  <a:pt x="2763718" y="1412008"/>
                </a:lnTo>
                <a:lnTo>
                  <a:pt x="0" y="141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15709" y="-383309"/>
            <a:ext cx="2763718" cy="1412009"/>
          </a:xfrm>
          <a:custGeom>
            <a:avLst/>
            <a:gdLst/>
            <a:ahLst/>
            <a:cxnLst/>
            <a:rect r="r" b="b" t="t" l="l"/>
            <a:pathLst>
              <a:path h="1412009" w="2763718">
                <a:moveTo>
                  <a:pt x="0" y="0"/>
                </a:moveTo>
                <a:lnTo>
                  <a:pt x="2763718" y="0"/>
                </a:lnTo>
                <a:lnTo>
                  <a:pt x="2763718" y="1412009"/>
                </a:lnTo>
                <a:lnTo>
                  <a:pt x="0" y="1412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6784" y="8301297"/>
            <a:ext cx="481568" cy="1203919"/>
          </a:xfrm>
          <a:custGeom>
            <a:avLst/>
            <a:gdLst/>
            <a:ahLst/>
            <a:cxnLst/>
            <a:rect r="r" b="b" t="t" l="l"/>
            <a:pathLst>
              <a:path h="1203919" w="481568">
                <a:moveTo>
                  <a:pt x="0" y="0"/>
                </a:moveTo>
                <a:lnTo>
                  <a:pt x="481568" y="0"/>
                </a:lnTo>
                <a:lnTo>
                  <a:pt x="481568" y="1203919"/>
                </a:lnTo>
                <a:lnTo>
                  <a:pt x="0" y="1203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093250" y="8903257"/>
            <a:ext cx="553497" cy="1383743"/>
          </a:xfrm>
          <a:custGeom>
            <a:avLst/>
            <a:gdLst/>
            <a:ahLst/>
            <a:cxnLst/>
            <a:rect r="r" b="b" t="t" l="l"/>
            <a:pathLst>
              <a:path h="1383743" w="553497">
                <a:moveTo>
                  <a:pt x="0" y="0"/>
                </a:moveTo>
                <a:lnTo>
                  <a:pt x="553497" y="0"/>
                </a:lnTo>
                <a:lnTo>
                  <a:pt x="553497" y="1383743"/>
                </a:lnTo>
                <a:lnTo>
                  <a:pt x="0" y="13837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42734" y="1867252"/>
            <a:ext cx="16165220" cy="39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29316"/>
                </a:solidFill>
                <a:latin typeface="GN- こはるいろサンレイ"/>
              </a:rPr>
              <a:t>A importancia se da pelas medidas de seguranca que sao imprescindiveis para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29316"/>
                </a:solidFill>
                <a:latin typeface="GN- こはるいろサンレイ"/>
              </a:rPr>
              <a:t>proteger os dados e as informacoes dos usuarios, as mantendo sigilosas e nao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29316"/>
                </a:solidFill>
                <a:latin typeface="GN- こはるいろサンレイ"/>
              </a:rPr>
              <a:t>podendo ser acessados por hackers e pessoas mal-intencionadas, para evitar o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29316"/>
                </a:solidFill>
                <a:latin typeface="GN- こはるいろサンレイ"/>
              </a:rPr>
              <a:t>vazamento e o roubo de dados e para que mantenha o desempenho dos dispositivos.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664799" y="5743068"/>
            <a:ext cx="12203770" cy="2817961"/>
          </a:xfrm>
          <a:custGeom>
            <a:avLst/>
            <a:gdLst/>
            <a:ahLst/>
            <a:cxnLst/>
            <a:rect r="r" b="b" t="t" l="l"/>
            <a:pathLst>
              <a:path h="2817961" w="12203770">
                <a:moveTo>
                  <a:pt x="0" y="0"/>
                </a:moveTo>
                <a:lnTo>
                  <a:pt x="12203769" y="0"/>
                </a:lnTo>
                <a:lnTo>
                  <a:pt x="12203769" y="2817962"/>
                </a:lnTo>
                <a:lnTo>
                  <a:pt x="0" y="281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5579427" y="5460796"/>
            <a:ext cx="4244346" cy="4497862"/>
          </a:xfrm>
          <a:custGeom>
            <a:avLst/>
            <a:gdLst/>
            <a:ahLst/>
            <a:cxnLst/>
            <a:rect r="r" b="b" t="t" l="l"/>
            <a:pathLst>
              <a:path h="4497862" w="4244346">
                <a:moveTo>
                  <a:pt x="4244346" y="0"/>
                </a:moveTo>
                <a:lnTo>
                  <a:pt x="0" y="0"/>
                </a:lnTo>
                <a:lnTo>
                  <a:pt x="0" y="4497862"/>
                </a:lnTo>
                <a:lnTo>
                  <a:pt x="4244346" y="4497862"/>
                </a:lnTo>
                <a:lnTo>
                  <a:pt x="42443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11099" y="27554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9532" y="209063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55204" y="259730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33854" y="853295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9916" y="151679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55054" y="123716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57041" y="678151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IOS E ANDROID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1999869"/>
            <a:ext cx="8300117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       Android: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Maior liberdade para controle e personalização.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Maior variedade de fabricantes, modelos e preços à sua escolha.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Inovação rápida devido à comunidade de desenvolvimento de código aberto.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As atualizações automáticas são suaves e comunicadas de maneira clara.</a:t>
            </a:r>
          </a:p>
          <a:p>
            <a:pPr>
              <a:lnSpc>
                <a:spcPts val="503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8889993"/>
            <a:ext cx="9728895" cy="1857334"/>
          </a:xfrm>
          <a:custGeom>
            <a:avLst/>
            <a:gdLst/>
            <a:ahLst/>
            <a:cxnLst/>
            <a:rect r="r" b="b" t="t" l="l"/>
            <a:pathLst>
              <a:path h="1857334" w="9728895">
                <a:moveTo>
                  <a:pt x="0" y="0"/>
                </a:moveTo>
                <a:lnTo>
                  <a:pt x="9728895" y="0"/>
                </a:lnTo>
                <a:lnTo>
                  <a:pt x="9728895" y="1857334"/>
                </a:lnTo>
                <a:lnTo>
                  <a:pt x="0" y="1857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28895" y="8889993"/>
            <a:ext cx="9728895" cy="1857334"/>
          </a:xfrm>
          <a:custGeom>
            <a:avLst/>
            <a:gdLst/>
            <a:ahLst/>
            <a:cxnLst/>
            <a:rect r="r" b="b" t="t" l="l"/>
            <a:pathLst>
              <a:path h="1857334" w="9728895">
                <a:moveTo>
                  <a:pt x="0" y="0"/>
                </a:moveTo>
                <a:lnTo>
                  <a:pt x="9728895" y="0"/>
                </a:lnTo>
                <a:lnTo>
                  <a:pt x="9728895" y="1857334"/>
                </a:lnTo>
                <a:lnTo>
                  <a:pt x="0" y="1857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09179" y="5540312"/>
            <a:ext cx="2776027" cy="5395105"/>
          </a:xfrm>
          <a:custGeom>
            <a:avLst/>
            <a:gdLst/>
            <a:ahLst/>
            <a:cxnLst/>
            <a:rect r="r" b="b" t="t" l="l"/>
            <a:pathLst>
              <a:path h="5395105" w="2776027">
                <a:moveTo>
                  <a:pt x="0" y="0"/>
                </a:moveTo>
                <a:lnTo>
                  <a:pt x="2776027" y="0"/>
                </a:lnTo>
                <a:lnTo>
                  <a:pt x="2776027" y="5395105"/>
                </a:lnTo>
                <a:lnTo>
                  <a:pt x="0" y="5395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H="true">
            <a:off x="8300117" y="2076069"/>
            <a:ext cx="0" cy="6484574"/>
          </a:xfrm>
          <a:prstGeom prst="line">
            <a:avLst/>
          </a:prstGeom>
          <a:ln cap="flat" w="38100">
            <a:solidFill>
              <a:srgbClr val="33008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300117" y="1999869"/>
            <a:ext cx="8599870" cy="700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         Ios: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É muito dificil adulterar seu software para fins maliciosos.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 A equipe dedicada, com foco em um único sistema para lancar atualizacoes.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Padrões de segurança uniformes em uma gama limitada de dispositivos.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F3B8E"/>
                </a:solidFill>
                <a:latin typeface="GN- こはるいろサンレイ"/>
              </a:rPr>
              <a:t>Proteção de segurança FaceID disponível em todos os dispositivos mais recentes.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8570" y="7391130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66692" y="2475865"/>
            <a:ext cx="13857396" cy="577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D3C5F6"/>
                </a:solidFill>
                <a:latin typeface="GN- こはるいろサンレイ"/>
              </a:rPr>
              <a:t>As ameaças à segurança de dispositivos móveis aumentam todos os dias. Em 2014, a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D3C5F6"/>
                </a:solidFill>
                <a:latin typeface="GN- こはるいろサンレイ"/>
              </a:rPr>
              <a:t>Kaspersky detectou mais de 3 milhões de malwares e segundo a IT Web, a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D3C5F6"/>
                </a:solidFill>
                <a:latin typeface="GN- こはるいろサンレイ"/>
              </a:rPr>
              <a:t>quantidade de novos programas de malware detectados todos os dias ultrapassou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D3C5F6"/>
                </a:solidFill>
                <a:latin typeface="GN- こはるいろサンレイ"/>
              </a:rPr>
              <a:t>230.000, muitos sendo destinados a dispositivos portáteis. Algumas ameaças são: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8570" y="7391130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89123" y="2404181"/>
            <a:ext cx="16098877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Vazamento de dados: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Aplicativos enviam dados pessoais para que sejam utilizados por anunciantes ou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criminosos virtuais.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Controle inadequado de sessao: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Para facilitar as transacoes em dispositivos, muitos aplicativos utilizam-se de “tokens”,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para que a identidade fique gravado a cada sessao, o controle inadequado da sessao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acontece quando os aplicativos compartilham, acidentalmente, tokens de agentes mal-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intencionados.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8570" y="7391130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3876" y="2333923"/>
            <a:ext cx="15368042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Wi-Fi sem proteção: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Redes de Wi-Fi gratuitas costumam não ter proteção, podendo ter os dados invadidos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pelos fornecedores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Falsificação de redes: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Quando pessoas especialistas configuram falsos pontos de conexão, mas na verdade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são armadilhas, para roubar as informações, muita das vezes pedindo para que faça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3C5F6"/>
                </a:solidFill>
                <a:latin typeface="GN- こはるいろサンレイ"/>
              </a:rPr>
              <a:t>login e as pessoas inserem as mesmas informações pessoais de outras contas.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3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6679" y="8497235"/>
            <a:ext cx="3953295" cy="1789765"/>
          </a:xfrm>
          <a:custGeom>
            <a:avLst/>
            <a:gdLst/>
            <a:ahLst/>
            <a:cxnLst/>
            <a:rect r="r" b="b" t="t" l="l"/>
            <a:pathLst>
              <a:path h="1789765" w="3953295">
                <a:moveTo>
                  <a:pt x="0" y="0"/>
                </a:moveTo>
                <a:lnTo>
                  <a:pt x="3953295" y="0"/>
                </a:lnTo>
                <a:lnTo>
                  <a:pt x="3953295" y="1789765"/>
                </a:lnTo>
                <a:lnTo>
                  <a:pt x="0" y="178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8644"/>
            <a:ext cx="5685531" cy="1385202"/>
          </a:xfrm>
          <a:custGeom>
            <a:avLst/>
            <a:gdLst/>
            <a:ahLst/>
            <a:cxnLst/>
            <a:rect r="r" b="b" t="t" l="l"/>
            <a:pathLst>
              <a:path h="1385202" w="5685531">
                <a:moveTo>
                  <a:pt x="0" y="0"/>
                </a:moveTo>
                <a:lnTo>
                  <a:pt x="5685531" y="0"/>
                </a:lnTo>
                <a:lnTo>
                  <a:pt x="5685531" y="1385202"/>
                </a:lnTo>
                <a:lnTo>
                  <a:pt x="0" y="138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84164" y="8360525"/>
            <a:ext cx="2555465" cy="1156929"/>
          </a:xfrm>
          <a:custGeom>
            <a:avLst/>
            <a:gdLst/>
            <a:ahLst/>
            <a:cxnLst/>
            <a:rect r="r" b="b" t="t" l="l"/>
            <a:pathLst>
              <a:path h="1156929" w="2555465">
                <a:moveTo>
                  <a:pt x="0" y="0"/>
                </a:moveTo>
                <a:lnTo>
                  <a:pt x="2555464" y="0"/>
                </a:lnTo>
                <a:lnTo>
                  <a:pt x="2555464" y="1156929"/>
                </a:lnTo>
                <a:lnTo>
                  <a:pt x="0" y="1156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61896" y="8747907"/>
            <a:ext cx="6317172" cy="1539093"/>
          </a:xfrm>
          <a:custGeom>
            <a:avLst/>
            <a:gdLst/>
            <a:ahLst/>
            <a:cxnLst/>
            <a:rect r="r" b="b" t="t" l="l"/>
            <a:pathLst>
              <a:path h="1539093" w="6317172">
                <a:moveTo>
                  <a:pt x="0" y="0"/>
                </a:moveTo>
                <a:lnTo>
                  <a:pt x="6317172" y="0"/>
                </a:lnTo>
                <a:lnTo>
                  <a:pt x="6317172" y="1539093"/>
                </a:lnTo>
                <a:lnTo>
                  <a:pt x="0" y="15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39803" y="9527259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2"/>
                </a:lnTo>
                <a:lnTo>
                  <a:pt x="0" y="1519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21226" y="8101371"/>
            <a:ext cx="2549723" cy="1154329"/>
          </a:xfrm>
          <a:custGeom>
            <a:avLst/>
            <a:gdLst/>
            <a:ahLst/>
            <a:cxnLst/>
            <a:rect r="r" b="b" t="t" l="l"/>
            <a:pathLst>
              <a:path h="1154329" w="2549723">
                <a:moveTo>
                  <a:pt x="0" y="0"/>
                </a:moveTo>
                <a:lnTo>
                  <a:pt x="2549723" y="0"/>
                </a:lnTo>
                <a:lnTo>
                  <a:pt x="2549723" y="1154330"/>
                </a:lnTo>
                <a:lnTo>
                  <a:pt x="0" y="115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21226" y="8889077"/>
            <a:ext cx="7305888" cy="1779980"/>
          </a:xfrm>
          <a:custGeom>
            <a:avLst/>
            <a:gdLst/>
            <a:ahLst/>
            <a:cxnLst/>
            <a:rect r="r" b="b" t="t" l="l"/>
            <a:pathLst>
              <a:path h="1779980" w="7305888">
                <a:moveTo>
                  <a:pt x="0" y="0"/>
                </a:moveTo>
                <a:lnTo>
                  <a:pt x="7305888" y="0"/>
                </a:lnTo>
                <a:lnTo>
                  <a:pt x="7305888" y="1779980"/>
                </a:lnTo>
                <a:lnTo>
                  <a:pt x="0" y="1779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89304" y="-269636"/>
            <a:ext cx="1155580" cy="1097801"/>
          </a:xfrm>
          <a:custGeom>
            <a:avLst/>
            <a:gdLst/>
            <a:ahLst/>
            <a:cxnLst/>
            <a:rect r="r" b="b" t="t" l="l"/>
            <a:pathLst>
              <a:path h="1097801" w="1155580">
                <a:moveTo>
                  <a:pt x="0" y="0"/>
                </a:moveTo>
                <a:lnTo>
                  <a:pt x="1155580" y="0"/>
                </a:lnTo>
                <a:lnTo>
                  <a:pt x="1155580" y="1097801"/>
                </a:lnTo>
                <a:lnTo>
                  <a:pt x="0" y="1097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6238" y="650206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1" y="0"/>
                </a:lnTo>
                <a:lnTo>
                  <a:pt x="796831" y="756988"/>
                </a:lnTo>
                <a:lnTo>
                  <a:pt x="0" y="756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64381" y="71176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99257" y="307889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8"/>
                </a:lnTo>
                <a:lnTo>
                  <a:pt x="0" y="756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16664" y="1677041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22829" y="686383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19659" y="1407194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1" y="0"/>
                </a:lnTo>
                <a:lnTo>
                  <a:pt x="1168341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174289" y="-459718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0" y="0"/>
                </a:lnTo>
                <a:lnTo>
                  <a:pt x="1168340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25519" y="1122079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0" y="0"/>
                </a:lnTo>
                <a:lnTo>
                  <a:pt x="1168340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82579" y="450764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F6DB6E"/>
                </a:solidFill>
                <a:latin typeface="Cristik"/>
              </a:rPr>
              <a:t>MEDIDAS DE SEGURANÇA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8486" y="2479018"/>
            <a:ext cx="17918298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ED95"/>
                </a:solidFill>
                <a:latin typeface="GN- こはるいろサンレイ"/>
              </a:rPr>
              <a:t>Software antivirus: instale softwares antivirus em todos os dispositivos moveis, incluindo smartphones e tablets, para detectar e remover malwares do seu sistema.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ED95"/>
                </a:solidFill>
                <a:latin typeface="GN- こはるいろサンレイ"/>
              </a:rPr>
              <a:t>Firewall: Instale um firewall em dispositivos moveis para bloquear o acesso nao autorizado ao dispositivo e seus dados, assim dificultando o roubo de dados e atividades prejudiciais ao dispositivo.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ED95"/>
                </a:solidFill>
                <a:latin typeface="GN- こはるいろサンレイ"/>
              </a:rPr>
              <a:t>Atualizacoes regulares: atualize regularmente o software antivirus e o sistema operacional do seu dispositivo para garantir protecao contra as ameacas mais recentes.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ED95"/>
                </a:solidFill>
                <a:latin typeface="GN- こはるいろサンレイ"/>
              </a:rPr>
              <a:t>Criptografia: Use criptografia para proteger dados armazenados em dispositivos moveis, como e-mails, contatos e arquivos.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98279" y="13414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8810" y="259730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4" y="0"/>
                </a:lnTo>
                <a:lnTo>
                  <a:pt x="1669264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8612" y="0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1521" y="749064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8" y="0"/>
                </a:lnTo>
                <a:lnTo>
                  <a:pt x="2199238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59511" y="1214276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28812" y="4694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43609" y="9075211"/>
            <a:ext cx="9768647" cy="1669551"/>
          </a:xfrm>
          <a:custGeom>
            <a:avLst/>
            <a:gdLst/>
            <a:ahLst/>
            <a:cxnLst/>
            <a:rect r="r" b="b" t="t" l="l"/>
            <a:pathLst>
              <a:path h="1669551" w="9768647">
                <a:moveTo>
                  <a:pt x="0" y="0"/>
                </a:moveTo>
                <a:lnTo>
                  <a:pt x="9768647" y="0"/>
                </a:lnTo>
                <a:lnTo>
                  <a:pt x="9768647" y="1669551"/>
                </a:lnTo>
                <a:lnTo>
                  <a:pt x="0" y="166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26639" y="9075211"/>
            <a:ext cx="9768647" cy="1669551"/>
          </a:xfrm>
          <a:custGeom>
            <a:avLst/>
            <a:gdLst/>
            <a:ahLst/>
            <a:cxnLst/>
            <a:rect r="r" b="b" t="t" l="l"/>
            <a:pathLst>
              <a:path h="1669551" w="9768647">
                <a:moveTo>
                  <a:pt x="0" y="0"/>
                </a:moveTo>
                <a:lnTo>
                  <a:pt x="9768647" y="0"/>
                </a:lnTo>
                <a:lnTo>
                  <a:pt x="9768647" y="1669551"/>
                </a:lnTo>
                <a:lnTo>
                  <a:pt x="0" y="166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22714" y="4454818"/>
            <a:ext cx="13962728" cy="4620394"/>
          </a:xfrm>
          <a:custGeom>
            <a:avLst/>
            <a:gdLst/>
            <a:ahLst/>
            <a:cxnLst/>
            <a:rect r="r" b="b" t="t" l="l"/>
            <a:pathLst>
              <a:path h="4620394" w="13962728">
                <a:moveTo>
                  <a:pt x="0" y="0"/>
                </a:moveTo>
                <a:lnTo>
                  <a:pt x="13962728" y="0"/>
                </a:lnTo>
                <a:lnTo>
                  <a:pt x="13962728" y="4620393"/>
                </a:lnTo>
                <a:lnTo>
                  <a:pt x="0" y="4620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28812" y="8401129"/>
            <a:ext cx="1453904" cy="674083"/>
          </a:xfrm>
          <a:custGeom>
            <a:avLst/>
            <a:gdLst/>
            <a:ahLst/>
            <a:cxnLst/>
            <a:rect r="r" b="b" t="t" l="l"/>
            <a:pathLst>
              <a:path h="674083" w="1453904">
                <a:moveTo>
                  <a:pt x="0" y="0"/>
                </a:moveTo>
                <a:lnTo>
                  <a:pt x="1453904" y="0"/>
                </a:lnTo>
                <a:lnTo>
                  <a:pt x="1453904" y="674082"/>
                </a:lnTo>
                <a:lnTo>
                  <a:pt x="0" y="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68810" y="8401129"/>
            <a:ext cx="1453904" cy="674083"/>
          </a:xfrm>
          <a:custGeom>
            <a:avLst/>
            <a:gdLst/>
            <a:ahLst/>
            <a:cxnLst/>
            <a:rect r="r" b="b" t="t" l="l"/>
            <a:pathLst>
              <a:path h="674083" w="1453904">
                <a:moveTo>
                  <a:pt x="0" y="0"/>
                </a:moveTo>
                <a:lnTo>
                  <a:pt x="1453904" y="0"/>
                </a:lnTo>
                <a:lnTo>
                  <a:pt x="1453904" y="674082"/>
                </a:lnTo>
                <a:lnTo>
                  <a:pt x="0" y="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46758" y="7675576"/>
            <a:ext cx="2162358" cy="1399635"/>
          </a:xfrm>
          <a:custGeom>
            <a:avLst/>
            <a:gdLst/>
            <a:ahLst/>
            <a:cxnLst/>
            <a:rect r="r" b="b" t="t" l="l"/>
            <a:pathLst>
              <a:path h="1399635" w="2162358">
                <a:moveTo>
                  <a:pt x="0" y="0"/>
                </a:moveTo>
                <a:lnTo>
                  <a:pt x="2162358" y="0"/>
                </a:lnTo>
                <a:lnTo>
                  <a:pt x="2162358" y="1399635"/>
                </a:lnTo>
                <a:lnTo>
                  <a:pt x="0" y="13996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20597" y="1509527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CÂMERAS DE  SEGURANÇA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8063" y="1878322"/>
            <a:ext cx="12072913" cy="58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2F3B8E"/>
                </a:solidFill>
                <a:latin typeface="GN- こはるいろサンレイ"/>
              </a:rPr>
              <a:t>Os smartphones com camera implementam varias medidas de seguranca, como criptografia de ponta a ponta, autenticacao, controle de acesso e armazenamento seguro de dados. Os aplicativos tambem possuem recursos de seguranca proprios. Alem disso, os sistemas operacionais recebem atualizacacoes regulares para corrigir </a:t>
            </a: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2F3B8E"/>
                </a:solidFill>
                <a:latin typeface="GN- こはるいろサンレイ"/>
              </a:rPr>
              <a:t>vulnerabilidades, garantindo a seguranca </a:t>
            </a: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2F3B8E"/>
                </a:solidFill>
                <a:latin typeface="GN- こはるいろサンレイ"/>
              </a:rPr>
              <a:t>continua do dispositivo e dos seus dados.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DAGEE28BTVk</dc:identifier>
  <dcterms:modified xsi:type="dcterms:W3CDTF">2011-08-01T06:04:30Z</dcterms:modified>
  <cp:revision>1</cp:revision>
  <dc:title>Segurança em dispositivos moveis</dc:title>
</cp:coreProperties>
</file>