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412" r:id="rId2"/>
    <p:sldId id="413" r:id="rId3"/>
    <p:sldId id="414" r:id="rId4"/>
    <p:sldId id="415" r:id="rId5"/>
    <p:sldId id="416" r:id="rId6"/>
    <p:sldId id="425" r:id="rId7"/>
    <p:sldId id="417" r:id="rId8"/>
    <p:sldId id="418" r:id="rId9"/>
    <p:sldId id="419" r:id="rId10"/>
    <p:sldId id="260" r:id="rId11"/>
    <p:sldId id="420" r:id="rId12"/>
    <p:sldId id="421" r:id="rId13"/>
    <p:sldId id="422" r:id="rId14"/>
    <p:sldId id="423" r:id="rId15"/>
    <p:sldId id="424" r:id="rId16"/>
    <p:sldId id="265" r:id="rId17"/>
    <p:sldId id="266" r:id="rId18"/>
    <p:sldId id="267" r:id="rId19"/>
    <p:sldId id="268" r:id="rId20"/>
    <p:sldId id="409" r:id="rId21"/>
    <p:sldId id="319" r:id="rId22"/>
    <p:sldId id="257" r:id="rId23"/>
    <p:sldId id="392" r:id="rId24"/>
    <p:sldId id="318" r:id="rId25"/>
    <p:sldId id="271" r:id="rId26"/>
    <p:sldId id="311" r:id="rId27"/>
    <p:sldId id="391" r:id="rId28"/>
    <p:sldId id="280" r:id="rId29"/>
    <p:sldId id="394" r:id="rId30"/>
    <p:sldId id="395" r:id="rId31"/>
    <p:sldId id="393" r:id="rId32"/>
    <p:sldId id="410" r:id="rId33"/>
    <p:sldId id="411" r:id="rId34"/>
    <p:sldId id="320" r:id="rId35"/>
    <p:sldId id="322" r:id="rId36"/>
    <p:sldId id="323" r:id="rId37"/>
    <p:sldId id="262" r:id="rId38"/>
    <p:sldId id="396" r:id="rId39"/>
    <p:sldId id="397" r:id="rId40"/>
    <p:sldId id="263" r:id="rId41"/>
    <p:sldId id="354" r:id="rId42"/>
    <p:sldId id="370" r:id="rId43"/>
    <p:sldId id="371" r:id="rId44"/>
    <p:sldId id="324" r:id="rId45"/>
    <p:sldId id="261" r:id="rId46"/>
    <p:sldId id="264" r:id="rId47"/>
    <p:sldId id="399" r:id="rId48"/>
    <p:sldId id="398" r:id="rId49"/>
    <p:sldId id="400" r:id="rId50"/>
    <p:sldId id="325" r:id="rId51"/>
    <p:sldId id="273" r:id="rId52"/>
    <p:sldId id="326" r:id="rId53"/>
    <p:sldId id="327" r:id="rId54"/>
    <p:sldId id="335" r:id="rId55"/>
    <p:sldId id="336" r:id="rId56"/>
    <p:sldId id="339" r:id="rId57"/>
    <p:sldId id="340" r:id="rId58"/>
    <p:sldId id="357" r:id="rId59"/>
    <p:sldId id="358" r:id="rId60"/>
    <p:sldId id="372" r:id="rId61"/>
    <p:sldId id="401" r:id="rId62"/>
    <p:sldId id="275" r:id="rId63"/>
    <p:sldId id="341" r:id="rId64"/>
    <p:sldId id="342" r:id="rId65"/>
    <p:sldId id="359" r:id="rId66"/>
    <p:sldId id="360" r:id="rId67"/>
    <p:sldId id="343" r:id="rId68"/>
    <p:sldId id="344" r:id="rId69"/>
    <p:sldId id="361" r:id="rId70"/>
    <p:sldId id="279" r:id="rId71"/>
    <p:sldId id="333" r:id="rId72"/>
    <p:sldId id="288" r:id="rId73"/>
    <p:sldId id="345" r:id="rId74"/>
    <p:sldId id="270" r:id="rId75"/>
    <p:sldId id="334" r:id="rId76"/>
    <p:sldId id="346" r:id="rId77"/>
    <p:sldId id="363" r:id="rId78"/>
    <p:sldId id="364" r:id="rId79"/>
    <p:sldId id="402" r:id="rId80"/>
    <p:sldId id="347" r:id="rId81"/>
    <p:sldId id="365" r:id="rId82"/>
    <p:sldId id="366" r:id="rId83"/>
    <p:sldId id="403" r:id="rId84"/>
    <p:sldId id="404" r:id="rId85"/>
    <p:sldId id="290" r:id="rId86"/>
    <p:sldId id="291" r:id="rId87"/>
    <p:sldId id="292" r:id="rId88"/>
    <p:sldId id="293" r:id="rId89"/>
    <p:sldId id="348" r:id="rId90"/>
    <p:sldId id="367" r:id="rId91"/>
    <p:sldId id="349" r:id="rId92"/>
    <p:sldId id="368" r:id="rId93"/>
    <p:sldId id="369" r:id="rId94"/>
    <p:sldId id="405" r:id="rId95"/>
    <p:sldId id="373" r:id="rId96"/>
    <p:sldId id="272" r:id="rId97"/>
    <p:sldId id="259" r:id="rId98"/>
    <p:sldId id="374" r:id="rId99"/>
    <p:sldId id="389" r:id="rId100"/>
    <p:sldId id="390" r:id="rId101"/>
    <p:sldId id="375" r:id="rId102"/>
    <p:sldId id="376" r:id="rId103"/>
    <p:sldId id="377" r:id="rId104"/>
    <p:sldId id="274" r:id="rId105"/>
    <p:sldId id="387" r:id="rId106"/>
    <p:sldId id="388" r:id="rId107"/>
    <p:sldId id="378" r:id="rId108"/>
    <p:sldId id="385" r:id="rId109"/>
    <p:sldId id="386" r:id="rId110"/>
    <p:sldId id="406" r:id="rId111"/>
    <p:sldId id="379" r:id="rId112"/>
    <p:sldId id="383" r:id="rId113"/>
    <p:sldId id="384" r:id="rId114"/>
    <p:sldId id="407" r:id="rId115"/>
    <p:sldId id="380" r:id="rId116"/>
    <p:sldId id="269" r:id="rId117"/>
    <p:sldId id="381" r:id="rId118"/>
    <p:sldId id="382" r:id="rId119"/>
    <p:sldId id="408"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47"/>
    <p:restoredTop sz="94672"/>
  </p:normalViewPr>
  <p:slideViewPr>
    <p:cSldViewPr snapToGrid="0" snapToObjects="1">
      <p:cViewPr varScale="1">
        <p:scale>
          <a:sx n="87" d="100"/>
          <a:sy n="87" d="100"/>
        </p:scale>
        <p:origin x="224"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5A755-BBBD-4FB6-8E8B-9F92D83BE1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A64191-1922-4379-A6F3-0CC871501627}">
      <dgm:prSet/>
      <dgm:spPr/>
      <dgm:t>
        <a:bodyPr/>
        <a:lstStyle/>
        <a:p>
          <a:pPr>
            <a:lnSpc>
              <a:spcPct val="100000"/>
            </a:lnSpc>
          </a:pPr>
          <a:r>
            <a:rPr lang="en-US" dirty="0">
              <a:latin typeface="Corbel" panose="020B0503020204020204"/>
            </a:rPr>
            <a:t>Studios </a:t>
          </a:r>
          <a:r>
            <a:rPr lang="en-US" b="0" i="0" u="none" strike="noStrike" cap="none" baseline="0" noProof="0" dirty="0">
              <a:solidFill>
                <a:srgbClr val="010000"/>
              </a:solidFill>
              <a:latin typeface="Corbel"/>
            </a:rPr>
            <a:t>are </a:t>
          </a:r>
          <a:r>
            <a:rPr lang="en-US" b="0" i="0" u="none" strike="noStrike" cap="none" baseline="0" noProof="0" dirty="0">
              <a:latin typeface="Corbel"/>
            </a:rPr>
            <a:t>problem-based and </a:t>
          </a:r>
          <a:r>
            <a:rPr lang="en-US" b="0" i="0" u="none" strike="noStrike" cap="none" baseline="0" noProof="0" dirty="0">
              <a:solidFill>
                <a:srgbClr val="010000"/>
              </a:solidFill>
              <a:latin typeface="Corbel"/>
            </a:rPr>
            <a:t>will </a:t>
          </a:r>
          <a:r>
            <a:rPr lang="en-US" b="0" i="0" u="none" strike="noStrike" cap="none" baseline="0" noProof="0" dirty="0">
              <a:latin typeface="Corbel"/>
            </a:rPr>
            <a:t>run at</a:t>
          </a:r>
          <a:r>
            <a:rPr lang="en-US" b="0" i="0" u="none" strike="noStrike" cap="none" baseline="0" noProof="0" dirty="0">
              <a:solidFill>
                <a:srgbClr val="010000"/>
              </a:solidFill>
              <a:latin typeface="Corbel"/>
            </a:rPr>
            <a:t> the </a:t>
          </a:r>
          <a:r>
            <a:rPr lang="en-US" b="0" i="0" u="none" strike="noStrike" cap="none" baseline="0" noProof="0" dirty="0">
              <a:latin typeface="Corbel"/>
            </a:rPr>
            <a:t>scheduled times</a:t>
          </a:r>
          <a:r>
            <a:rPr lang="en-US" b="0" i="0" u="none" strike="noStrike" cap="none" baseline="0" noProof="0" dirty="0">
              <a:solidFill>
                <a:srgbClr val="010000"/>
              </a:solidFill>
              <a:latin typeface="Corbel"/>
            </a:rPr>
            <a:t>.</a:t>
          </a:r>
          <a:endParaRPr lang="en-US" dirty="0"/>
        </a:p>
      </dgm:t>
    </dgm:pt>
    <dgm:pt modelId="{3C9F25E9-E54E-4952-83D9-3987B07CC730}" type="parTrans" cxnId="{BCAB58B1-B779-4176-B5DE-5013E24DE1D8}">
      <dgm:prSet/>
      <dgm:spPr/>
      <dgm:t>
        <a:bodyPr/>
        <a:lstStyle/>
        <a:p>
          <a:endParaRPr lang="en-US"/>
        </a:p>
      </dgm:t>
    </dgm:pt>
    <dgm:pt modelId="{2B0AAE21-A7C8-4534-B88F-6F54CBF36B0F}" type="sibTrans" cxnId="{BCAB58B1-B779-4176-B5DE-5013E24DE1D8}">
      <dgm:prSet/>
      <dgm:spPr/>
      <dgm:t>
        <a:bodyPr/>
        <a:lstStyle/>
        <a:p>
          <a:endParaRPr lang="en-US"/>
        </a:p>
      </dgm:t>
    </dgm:pt>
    <dgm:pt modelId="{0DC0070F-C166-4195-B9D1-FD92A429BE78}">
      <dgm:prSet/>
      <dgm:spPr/>
      <dgm:t>
        <a:bodyPr/>
        <a:lstStyle/>
        <a:p>
          <a:pPr>
            <a:lnSpc>
              <a:spcPct val="100000"/>
            </a:lnSpc>
          </a:pPr>
          <a:r>
            <a:rPr lang="en-US" dirty="0">
              <a:latin typeface="Corbel" panose="020B0503020204020204"/>
            </a:rPr>
            <a:t>Your TA will have you work together on weekly problem sets.</a:t>
          </a:r>
          <a:endParaRPr lang="en-US" dirty="0"/>
        </a:p>
      </dgm:t>
    </dgm:pt>
    <dgm:pt modelId="{24F3FF29-50DE-49E9-9B8F-B3ABC63362EF}" type="parTrans" cxnId="{DCA776B1-7E8D-4A28-9523-46F969CD6199}">
      <dgm:prSet/>
      <dgm:spPr/>
      <dgm:t>
        <a:bodyPr/>
        <a:lstStyle/>
        <a:p>
          <a:endParaRPr lang="en-US"/>
        </a:p>
      </dgm:t>
    </dgm:pt>
    <dgm:pt modelId="{0051723B-10E7-47EE-8C65-97BE2243AB33}" type="sibTrans" cxnId="{DCA776B1-7E8D-4A28-9523-46F969CD6199}">
      <dgm:prSet/>
      <dgm:spPr/>
      <dgm:t>
        <a:bodyPr/>
        <a:lstStyle/>
        <a:p>
          <a:endParaRPr lang="en-US"/>
        </a:p>
      </dgm:t>
    </dgm:pt>
    <dgm:pt modelId="{41ED08D7-6F6F-4CE0-9002-2CA945BA21C1}">
      <dgm:prSet/>
      <dgm:spPr/>
      <dgm:t>
        <a:bodyPr/>
        <a:lstStyle/>
        <a:p>
          <a:pPr>
            <a:lnSpc>
              <a:spcPct val="100000"/>
            </a:lnSpc>
          </a:pPr>
          <a:r>
            <a:rPr lang="en-US" dirty="0">
              <a:latin typeface="Corbel" panose="020B0503020204020204"/>
            </a:rPr>
            <a:t>Portions of the studio sessions will be recorded.</a:t>
          </a:r>
          <a:endParaRPr lang="en-US" dirty="0"/>
        </a:p>
      </dgm:t>
    </dgm:pt>
    <dgm:pt modelId="{BD2DE77B-A6E9-413D-BB1A-C16E4AE969DE}" type="parTrans" cxnId="{DA6C9F5C-6270-42BB-8E85-EA0605B554B1}">
      <dgm:prSet/>
      <dgm:spPr/>
      <dgm:t>
        <a:bodyPr/>
        <a:lstStyle/>
        <a:p>
          <a:endParaRPr lang="en-US"/>
        </a:p>
      </dgm:t>
    </dgm:pt>
    <dgm:pt modelId="{3D88B546-AA48-42A9-8B22-C1D6EAA43628}" type="sibTrans" cxnId="{DA6C9F5C-6270-42BB-8E85-EA0605B554B1}">
      <dgm:prSet/>
      <dgm:spPr/>
      <dgm:t>
        <a:bodyPr/>
        <a:lstStyle/>
        <a:p>
          <a:endParaRPr lang="en-US"/>
        </a:p>
      </dgm:t>
    </dgm:pt>
    <dgm:pt modelId="{390E62F9-4854-4C33-810E-3AFDA7CE750A}">
      <dgm:prSet phldr="0"/>
      <dgm:spPr/>
      <dgm:t>
        <a:bodyPr/>
        <a:lstStyle/>
        <a:p>
          <a:pPr>
            <a:lnSpc>
              <a:spcPct val="100000"/>
            </a:lnSpc>
          </a:pPr>
          <a:r>
            <a:rPr lang="en-US" dirty="0">
              <a:latin typeface="Corbel" panose="020B0503020204020204"/>
            </a:rPr>
            <a:t>Attendance is required, beginning on the second week of classes.</a:t>
          </a:r>
        </a:p>
      </dgm:t>
    </dgm:pt>
    <dgm:pt modelId="{5E22DF43-6F1D-4A90-9272-6B998A5B5A6F}" type="parTrans" cxnId="{795B3603-23A8-495E-9B40-BFA6C3886B57}">
      <dgm:prSet/>
      <dgm:spPr/>
      <dgm:t>
        <a:bodyPr/>
        <a:lstStyle/>
        <a:p>
          <a:endParaRPr lang="en-US"/>
        </a:p>
      </dgm:t>
    </dgm:pt>
    <dgm:pt modelId="{9EC4B187-5500-4D7A-BA67-AE85471E2C45}" type="sibTrans" cxnId="{795B3603-23A8-495E-9B40-BFA6C3886B57}">
      <dgm:prSet/>
      <dgm:spPr/>
      <dgm:t>
        <a:bodyPr/>
        <a:lstStyle/>
        <a:p>
          <a:endParaRPr lang="en-US"/>
        </a:p>
      </dgm:t>
    </dgm:pt>
    <dgm:pt modelId="{FE518A65-DF33-4CAE-92C5-029567420720}" type="pres">
      <dgm:prSet presAssocID="{EB25A755-BBBD-4FB6-8E8B-9F92D83BE1D7}" presName="root" presStyleCnt="0">
        <dgm:presLayoutVars>
          <dgm:dir/>
          <dgm:resizeHandles val="exact"/>
        </dgm:presLayoutVars>
      </dgm:prSet>
      <dgm:spPr/>
    </dgm:pt>
    <dgm:pt modelId="{5B5906E5-9227-4006-A3AA-246E693C2D23}" type="pres">
      <dgm:prSet presAssocID="{B4A64191-1922-4379-A6F3-0CC871501627}" presName="compNode" presStyleCnt="0"/>
      <dgm:spPr/>
    </dgm:pt>
    <dgm:pt modelId="{C201FAE8-21E2-4A29-98B0-86E77C61B653}" type="pres">
      <dgm:prSet presAssocID="{B4A64191-1922-4379-A6F3-0CC871501627}" presName="bgRect" presStyleLbl="bgShp" presStyleIdx="0" presStyleCnt="4"/>
      <dgm:spPr/>
    </dgm:pt>
    <dgm:pt modelId="{A92204B4-1293-4FA8-BE31-112EDF0E3E0E}" type="pres">
      <dgm:prSet presAssocID="{B4A64191-1922-4379-A6F3-0CC8715016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9806B212-1D0E-4320-854B-0964CAC197E0}" type="pres">
      <dgm:prSet presAssocID="{B4A64191-1922-4379-A6F3-0CC871501627}" presName="spaceRect" presStyleCnt="0"/>
      <dgm:spPr/>
    </dgm:pt>
    <dgm:pt modelId="{217B5C87-AF0B-49F4-B518-00DD797DF095}" type="pres">
      <dgm:prSet presAssocID="{B4A64191-1922-4379-A6F3-0CC871501627}" presName="parTx" presStyleLbl="revTx" presStyleIdx="0" presStyleCnt="4">
        <dgm:presLayoutVars>
          <dgm:chMax val="0"/>
          <dgm:chPref val="0"/>
        </dgm:presLayoutVars>
      </dgm:prSet>
      <dgm:spPr/>
    </dgm:pt>
    <dgm:pt modelId="{00874E66-53C0-482D-943F-36DAC5D731BD}" type="pres">
      <dgm:prSet presAssocID="{2B0AAE21-A7C8-4534-B88F-6F54CBF36B0F}" presName="sibTrans" presStyleCnt="0"/>
      <dgm:spPr/>
    </dgm:pt>
    <dgm:pt modelId="{1F026FED-A8A1-4C50-BB2C-028849D332C5}" type="pres">
      <dgm:prSet presAssocID="{0DC0070F-C166-4195-B9D1-FD92A429BE78}" presName="compNode" presStyleCnt="0"/>
      <dgm:spPr/>
    </dgm:pt>
    <dgm:pt modelId="{EA604E86-74D8-4457-BA3E-6FA74740CF37}" type="pres">
      <dgm:prSet presAssocID="{0DC0070F-C166-4195-B9D1-FD92A429BE78}" presName="bgRect" presStyleLbl="bgShp" presStyleIdx="1" presStyleCnt="4"/>
      <dgm:spPr/>
    </dgm:pt>
    <dgm:pt modelId="{C36640B4-B27F-425C-B158-B3CF45A69B0E}" type="pres">
      <dgm:prSet presAssocID="{0DC0070F-C166-4195-B9D1-FD92A429BE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2AABB10-9B76-4E86-B116-561D424AB87A}" type="pres">
      <dgm:prSet presAssocID="{0DC0070F-C166-4195-B9D1-FD92A429BE78}" presName="spaceRect" presStyleCnt="0"/>
      <dgm:spPr/>
    </dgm:pt>
    <dgm:pt modelId="{7A3701CA-D9FA-44B7-992D-5CFEFA27E5F8}" type="pres">
      <dgm:prSet presAssocID="{0DC0070F-C166-4195-B9D1-FD92A429BE78}" presName="parTx" presStyleLbl="revTx" presStyleIdx="1" presStyleCnt="4">
        <dgm:presLayoutVars>
          <dgm:chMax val="0"/>
          <dgm:chPref val="0"/>
        </dgm:presLayoutVars>
      </dgm:prSet>
      <dgm:spPr/>
    </dgm:pt>
    <dgm:pt modelId="{C0BD4C71-8E15-4578-A761-D4630EC1AC9F}" type="pres">
      <dgm:prSet presAssocID="{0051723B-10E7-47EE-8C65-97BE2243AB33}" presName="sibTrans" presStyleCnt="0"/>
      <dgm:spPr/>
    </dgm:pt>
    <dgm:pt modelId="{05787E03-654E-479D-8276-A67456FECFC6}" type="pres">
      <dgm:prSet presAssocID="{41ED08D7-6F6F-4CE0-9002-2CA945BA21C1}" presName="compNode" presStyleCnt="0"/>
      <dgm:spPr/>
    </dgm:pt>
    <dgm:pt modelId="{B13CA378-5287-4E47-AEDB-FD7A21510349}" type="pres">
      <dgm:prSet presAssocID="{41ED08D7-6F6F-4CE0-9002-2CA945BA21C1}" presName="bgRect" presStyleLbl="bgShp" presStyleIdx="2" presStyleCnt="4"/>
      <dgm:spPr/>
    </dgm:pt>
    <dgm:pt modelId="{EF3857AC-1AEE-4297-AB70-36D700AD93D4}" type="pres">
      <dgm:prSet presAssocID="{41ED08D7-6F6F-4CE0-9002-2CA945BA21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3AB5EADE-A04D-4B65-8E72-2BCB9279AC36}" type="pres">
      <dgm:prSet presAssocID="{41ED08D7-6F6F-4CE0-9002-2CA945BA21C1}" presName="spaceRect" presStyleCnt="0"/>
      <dgm:spPr/>
    </dgm:pt>
    <dgm:pt modelId="{E4040B34-A5E0-4BF9-A791-30C7AB43DAFD}" type="pres">
      <dgm:prSet presAssocID="{41ED08D7-6F6F-4CE0-9002-2CA945BA21C1}" presName="parTx" presStyleLbl="revTx" presStyleIdx="2" presStyleCnt="4">
        <dgm:presLayoutVars>
          <dgm:chMax val="0"/>
          <dgm:chPref val="0"/>
        </dgm:presLayoutVars>
      </dgm:prSet>
      <dgm:spPr/>
    </dgm:pt>
    <dgm:pt modelId="{18DF9F6B-D42D-4C33-B32B-8FB5EA47F011}" type="pres">
      <dgm:prSet presAssocID="{3D88B546-AA48-42A9-8B22-C1D6EAA43628}" presName="sibTrans" presStyleCnt="0"/>
      <dgm:spPr/>
    </dgm:pt>
    <dgm:pt modelId="{4DE31495-587A-4B98-B221-3C0636EADDED}" type="pres">
      <dgm:prSet presAssocID="{390E62F9-4854-4C33-810E-3AFDA7CE750A}" presName="compNode" presStyleCnt="0"/>
      <dgm:spPr/>
    </dgm:pt>
    <dgm:pt modelId="{EF5ACF7B-CAA8-4016-8A9A-C90F4143053F}" type="pres">
      <dgm:prSet presAssocID="{390E62F9-4854-4C33-810E-3AFDA7CE750A}" presName="bgRect" presStyleLbl="bgShp" presStyleIdx="3" presStyleCnt="4"/>
      <dgm:spPr/>
    </dgm:pt>
    <dgm:pt modelId="{AD0999ED-44A6-477B-A783-987FD0E04E60}" type="pres">
      <dgm:prSet presAssocID="{390E62F9-4854-4C33-810E-3AFDA7CE750A}" presName="iconRect" presStyleLbl="node1" presStyleIdx="3" presStyleCnt="4"/>
      <dgm:spPr/>
    </dgm:pt>
    <dgm:pt modelId="{CF126257-B242-4F74-9EFF-7D9738F3BDA7}" type="pres">
      <dgm:prSet presAssocID="{390E62F9-4854-4C33-810E-3AFDA7CE750A}" presName="spaceRect" presStyleCnt="0"/>
      <dgm:spPr/>
    </dgm:pt>
    <dgm:pt modelId="{D570D5DF-DFD9-4A56-9262-F013BF224A07}" type="pres">
      <dgm:prSet presAssocID="{390E62F9-4854-4C33-810E-3AFDA7CE750A}" presName="parTx" presStyleLbl="revTx" presStyleIdx="3" presStyleCnt="4">
        <dgm:presLayoutVars>
          <dgm:chMax val="0"/>
          <dgm:chPref val="0"/>
        </dgm:presLayoutVars>
      </dgm:prSet>
      <dgm:spPr/>
    </dgm:pt>
  </dgm:ptLst>
  <dgm:cxnLst>
    <dgm:cxn modelId="{795B3603-23A8-495E-9B40-BFA6C3886B57}" srcId="{EB25A755-BBBD-4FB6-8E8B-9F92D83BE1D7}" destId="{390E62F9-4854-4C33-810E-3AFDA7CE750A}" srcOrd="3" destOrd="0" parTransId="{5E22DF43-6F1D-4A90-9272-6B998A5B5A6F}" sibTransId="{9EC4B187-5500-4D7A-BA67-AE85471E2C45}"/>
    <dgm:cxn modelId="{DA6C9F5C-6270-42BB-8E85-EA0605B554B1}" srcId="{EB25A755-BBBD-4FB6-8E8B-9F92D83BE1D7}" destId="{41ED08D7-6F6F-4CE0-9002-2CA945BA21C1}" srcOrd="2" destOrd="0" parTransId="{BD2DE77B-A6E9-413D-BB1A-C16E4AE969DE}" sibTransId="{3D88B546-AA48-42A9-8B22-C1D6EAA43628}"/>
    <dgm:cxn modelId="{6E484B82-5B24-46D4-A13F-0A2CEB80AA5F}" type="presOf" srcId="{EB25A755-BBBD-4FB6-8E8B-9F92D83BE1D7}" destId="{FE518A65-DF33-4CAE-92C5-029567420720}" srcOrd="0" destOrd="0" presId="urn:microsoft.com/office/officeart/2018/2/layout/IconVerticalSolidList"/>
    <dgm:cxn modelId="{627C3C99-BA4B-45CB-B8CA-8DFE862A4F2B}" type="presOf" srcId="{390E62F9-4854-4C33-810E-3AFDA7CE750A}" destId="{D570D5DF-DFD9-4A56-9262-F013BF224A07}" srcOrd="0" destOrd="0" presId="urn:microsoft.com/office/officeart/2018/2/layout/IconVerticalSolidList"/>
    <dgm:cxn modelId="{BCAB58B1-B779-4176-B5DE-5013E24DE1D8}" srcId="{EB25A755-BBBD-4FB6-8E8B-9F92D83BE1D7}" destId="{B4A64191-1922-4379-A6F3-0CC871501627}" srcOrd="0" destOrd="0" parTransId="{3C9F25E9-E54E-4952-83D9-3987B07CC730}" sibTransId="{2B0AAE21-A7C8-4534-B88F-6F54CBF36B0F}"/>
    <dgm:cxn modelId="{DCA776B1-7E8D-4A28-9523-46F969CD6199}" srcId="{EB25A755-BBBD-4FB6-8E8B-9F92D83BE1D7}" destId="{0DC0070F-C166-4195-B9D1-FD92A429BE78}" srcOrd="1" destOrd="0" parTransId="{24F3FF29-50DE-49E9-9B8F-B3ABC63362EF}" sibTransId="{0051723B-10E7-47EE-8C65-97BE2243AB33}"/>
    <dgm:cxn modelId="{3F24A8EC-D940-4248-9DAB-A8078BA67B61}" type="presOf" srcId="{B4A64191-1922-4379-A6F3-0CC871501627}" destId="{217B5C87-AF0B-49F4-B518-00DD797DF095}" srcOrd="0" destOrd="0" presId="urn:microsoft.com/office/officeart/2018/2/layout/IconVerticalSolidList"/>
    <dgm:cxn modelId="{369658F5-D541-4B7A-9698-FF4E2FB04D26}" type="presOf" srcId="{41ED08D7-6F6F-4CE0-9002-2CA945BA21C1}" destId="{E4040B34-A5E0-4BF9-A791-30C7AB43DAFD}" srcOrd="0" destOrd="0" presId="urn:microsoft.com/office/officeart/2018/2/layout/IconVerticalSolidList"/>
    <dgm:cxn modelId="{841327FA-8E22-4607-89FD-9895D43F5CF6}" type="presOf" srcId="{0DC0070F-C166-4195-B9D1-FD92A429BE78}" destId="{7A3701CA-D9FA-44B7-992D-5CFEFA27E5F8}" srcOrd="0" destOrd="0" presId="urn:microsoft.com/office/officeart/2018/2/layout/IconVerticalSolidList"/>
    <dgm:cxn modelId="{86FAD0A1-B644-48DD-B7FD-5293CC68F8BF}" type="presParOf" srcId="{FE518A65-DF33-4CAE-92C5-029567420720}" destId="{5B5906E5-9227-4006-A3AA-246E693C2D23}" srcOrd="0" destOrd="0" presId="urn:microsoft.com/office/officeart/2018/2/layout/IconVerticalSolidList"/>
    <dgm:cxn modelId="{8ED216C8-E77E-484C-B7AE-E1DF15F2C878}" type="presParOf" srcId="{5B5906E5-9227-4006-A3AA-246E693C2D23}" destId="{C201FAE8-21E2-4A29-98B0-86E77C61B653}" srcOrd="0" destOrd="0" presId="urn:microsoft.com/office/officeart/2018/2/layout/IconVerticalSolidList"/>
    <dgm:cxn modelId="{DE280108-4697-4C09-9B0B-35B6AA8CC2DC}" type="presParOf" srcId="{5B5906E5-9227-4006-A3AA-246E693C2D23}" destId="{A92204B4-1293-4FA8-BE31-112EDF0E3E0E}" srcOrd="1" destOrd="0" presId="urn:microsoft.com/office/officeart/2018/2/layout/IconVerticalSolidList"/>
    <dgm:cxn modelId="{9DA90BA6-F8CA-46E9-88C2-9AE06A8ACF00}" type="presParOf" srcId="{5B5906E5-9227-4006-A3AA-246E693C2D23}" destId="{9806B212-1D0E-4320-854B-0964CAC197E0}" srcOrd="2" destOrd="0" presId="urn:microsoft.com/office/officeart/2018/2/layout/IconVerticalSolidList"/>
    <dgm:cxn modelId="{3F088468-1897-41B9-ABDC-3EDF35013F5C}" type="presParOf" srcId="{5B5906E5-9227-4006-A3AA-246E693C2D23}" destId="{217B5C87-AF0B-49F4-B518-00DD797DF095}" srcOrd="3" destOrd="0" presId="urn:microsoft.com/office/officeart/2018/2/layout/IconVerticalSolidList"/>
    <dgm:cxn modelId="{EFFA3ABC-8C03-4AE9-BF6D-BCA21F99A037}" type="presParOf" srcId="{FE518A65-DF33-4CAE-92C5-029567420720}" destId="{00874E66-53C0-482D-943F-36DAC5D731BD}" srcOrd="1" destOrd="0" presId="urn:microsoft.com/office/officeart/2018/2/layout/IconVerticalSolidList"/>
    <dgm:cxn modelId="{599B7761-9877-4DEC-A9D6-0082814E6DDF}" type="presParOf" srcId="{FE518A65-DF33-4CAE-92C5-029567420720}" destId="{1F026FED-A8A1-4C50-BB2C-028849D332C5}" srcOrd="2" destOrd="0" presId="urn:microsoft.com/office/officeart/2018/2/layout/IconVerticalSolidList"/>
    <dgm:cxn modelId="{9E8593C3-5A01-45F5-9985-80FA9A3F6063}" type="presParOf" srcId="{1F026FED-A8A1-4C50-BB2C-028849D332C5}" destId="{EA604E86-74D8-4457-BA3E-6FA74740CF37}" srcOrd="0" destOrd="0" presId="urn:microsoft.com/office/officeart/2018/2/layout/IconVerticalSolidList"/>
    <dgm:cxn modelId="{12389747-6042-418A-8777-395C5DB054FE}" type="presParOf" srcId="{1F026FED-A8A1-4C50-BB2C-028849D332C5}" destId="{C36640B4-B27F-425C-B158-B3CF45A69B0E}" srcOrd="1" destOrd="0" presId="urn:microsoft.com/office/officeart/2018/2/layout/IconVerticalSolidList"/>
    <dgm:cxn modelId="{F6BB38FD-9E99-40FC-8E79-9A3FD960EA0D}" type="presParOf" srcId="{1F026FED-A8A1-4C50-BB2C-028849D332C5}" destId="{A2AABB10-9B76-4E86-B116-561D424AB87A}" srcOrd="2" destOrd="0" presId="urn:microsoft.com/office/officeart/2018/2/layout/IconVerticalSolidList"/>
    <dgm:cxn modelId="{BB659658-83ED-4AD2-A8B0-314AEE12F395}" type="presParOf" srcId="{1F026FED-A8A1-4C50-BB2C-028849D332C5}" destId="{7A3701CA-D9FA-44B7-992D-5CFEFA27E5F8}" srcOrd="3" destOrd="0" presId="urn:microsoft.com/office/officeart/2018/2/layout/IconVerticalSolidList"/>
    <dgm:cxn modelId="{C4A938FE-FB8A-47BA-A770-C68E0EC20CED}" type="presParOf" srcId="{FE518A65-DF33-4CAE-92C5-029567420720}" destId="{C0BD4C71-8E15-4578-A761-D4630EC1AC9F}" srcOrd="3" destOrd="0" presId="urn:microsoft.com/office/officeart/2018/2/layout/IconVerticalSolidList"/>
    <dgm:cxn modelId="{6DAA1D31-4A46-4C8D-B5F8-DB36AFB911F2}" type="presParOf" srcId="{FE518A65-DF33-4CAE-92C5-029567420720}" destId="{05787E03-654E-479D-8276-A67456FECFC6}" srcOrd="4" destOrd="0" presId="urn:microsoft.com/office/officeart/2018/2/layout/IconVerticalSolidList"/>
    <dgm:cxn modelId="{5DFB3600-42B2-442B-852F-E073A9ED934C}" type="presParOf" srcId="{05787E03-654E-479D-8276-A67456FECFC6}" destId="{B13CA378-5287-4E47-AEDB-FD7A21510349}" srcOrd="0" destOrd="0" presId="urn:microsoft.com/office/officeart/2018/2/layout/IconVerticalSolidList"/>
    <dgm:cxn modelId="{0653425F-1E0C-4488-B3BE-08630C61A146}" type="presParOf" srcId="{05787E03-654E-479D-8276-A67456FECFC6}" destId="{EF3857AC-1AEE-4297-AB70-36D700AD93D4}" srcOrd="1" destOrd="0" presId="urn:microsoft.com/office/officeart/2018/2/layout/IconVerticalSolidList"/>
    <dgm:cxn modelId="{430677F5-47A8-4A07-B565-459EDF53D900}" type="presParOf" srcId="{05787E03-654E-479D-8276-A67456FECFC6}" destId="{3AB5EADE-A04D-4B65-8E72-2BCB9279AC36}" srcOrd="2" destOrd="0" presId="urn:microsoft.com/office/officeart/2018/2/layout/IconVerticalSolidList"/>
    <dgm:cxn modelId="{224D2575-BDDC-4D37-9913-DC795343E4A9}" type="presParOf" srcId="{05787E03-654E-479D-8276-A67456FECFC6}" destId="{E4040B34-A5E0-4BF9-A791-30C7AB43DAFD}" srcOrd="3" destOrd="0" presId="urn:microsoft.com/office/officeart/2018/2/layout/IconVerticalSolidList"/>
    <dgm:cxn modelId="{824677EE-A845-4055-885E-37919BDBE211}" type="presParOf" srcId="{FE518A65-DF33-4CAE-92C5-029567420720}" destId="{18DF9F6B-D42D-4C33-B32B-8FB5EA47F011}" srcOrd="5" destOrd="0" presId="urn:microsoft.com/office/officeart/2018/2/layout/IconVerticalSolidList"/>
    <dgm:cxn modelId="{5B7BBECA-AE1C-49EA-A937-83712F8B9DDF}" type="presParOf" srcId="{FE518A65-DF33-4CAE-92C5-029567420720}" destId="{4DE31495-587A-4B98-B221-3C0636EADDED}" srcOrd="6" destOrd="0" presId="urn:microsoft.com/office/officeart/2018/2/layout/IconVerticalSolidList"/>
    <dgm:cxn modelId="{27C9BA95-5C8C-4F7E-9B71-8205C24650BB}" type="presParOf" srcId="{4DE31495-587A-4B98-B221-3C0636EADDED}" destId="{EF5ACF7B-CAA8-4016-8A9A-C90F4143053F}" srcOrd="0" destOrd="0" presId="urn:microsoft.com/office/officeart/2018/2/layout/IconVerticalSolidList"/>
    <dgm:cxn modelId="{E7BA2C38-A69D-4ADF-86F9-B2E852EE1D53}" type="presParOf" srcId="{4DE31495-587A-4B98-B221-3C0636EADDED}" destId="{AD0999ED-44A6-477B-A783-987FD0E04E60}" srcOrd="1" destOrd="0" presId="urn:microsoft.com/office/officeart/2018/2/layout/IconVerticalSolidList"/>
    <dgm:cxn modelId="{8EC08C25-D789-4392-A2F4-28D2D640968A}" type="presParOf" srcId="{4DE31495-587A-4B98-B221-3C0636EADDED}" destId="{CF126257-B242-4F74-9EFF-7D9738F3BDA7}" srcOrd="2" destOrd="0" presId="urn:microsoft.com/office/officeart/2018/2/layout/IconVerticalSolidList"/>
    <dgm:cxn modelId="{D52F1AF9-8CE0-4704-8D85-054FE3AA054A}" type="presParOf" srcId="{4DE31495-587A-4B98-B221-3C0636EADDED}" destId="{D570D5DF-DFD9-4A56-9262-F013BF224A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9E7DA-93D8-4F5E-8188-37FEC0C8D57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A608B31-9D15-4198-9559-43CD1359B43B}">
      <dgm:prSet phldr="0"/>
      <dgm:spPr/>
      <dgm:t>
        <a:bodyPr/>
        <a:lstStyle/>
        <a:p>
          <a:pPr rtl="0"/>
          <a:r>
            <a:rPr lang="en-US" dirty="0">
              <a:latin typeface="Century Schoolbook" panose="02040604050505020304"/>
            </a:rPr>
            <a:t>Homework assignments</a:t>
          </a:r>
          <a:endParaRPr lang="en-US" dirty="0"/>
        </a:p>
      </dgm:t>
    </dgm:pt>
    <dgm:pt modelId="{4CF1FC78-52EE-4E07-BF72-E9E0B375EE88}" type="parTrans" cxnId="{56B49FEE-7C9F-46AE-8B72-B0CBADE5BEFD}">
      <dgm:prSet/>
      <dgm:spPr/>
      <dgm:t>
        <a:bodyPr/>
        <a:lstStyle/>
        <a:p>
          <a:endParaRPr lang="en-US"/>
        </a:p>
      </dgm:t>
    </dgm:pt>
    <dgm:pt modelId="{F535F97B-D63E-4D9C-8119-7E0FFD06C9E3}" type="sibTrans" cxnId="{56B49FEE-7C9F-46AE-8B72-B0CBADE5BEFD}">
      <dgm:prSet/>
      <dgm:spPr/>
      <dgm:t>
        <a:bodyPr/>
        <a:lstStyle/>
        <a:p>
          <a:endParaRPr lang="en-US"/>
        </a:p>
      </dgm:t>
    </dgm:pt>
    <dgm:pt modelId="{0474E935-20F0-455B-B7F9-CBE1A3791C5C}">
      <dgm:prSet phldr="0"/>
      <dgm:spPr/>
      <dgm:t>
        <a:bodyPr/>
        <a:lstStyle/>
        <a:p>
          <a:pPr rtl="0"/>
          <a:r>
            <a:rPr lang="en-US" dirty="0">
              <a:latin typeface="Century Schoolbook" panose="02040604050505020304"/>
            </a:rPr>
            <a:t>Studio: 2X weekly possible for attending and participating in each class, beginning May 18)</a:t>
          </a:r>
        </a:p>
      </dgm:t>
    </dgm:pt>
    <dgm:pt modelId="{619E97E8-33AB-435E-AEF7-23C24233B7F7}" type="parTrans" cxnId="{2A36B809-60B7-419B-BF18-F59657C1D647}">
      <dgm:prSet/>
      <dgm:spPr/>
      <dgm:t>
        <a:bodyPr/>
        <a:lstStyle/>
        <a:p>
          <a:endParaRPr lang="en-US"/>
        </a:p>
      </dgm:t>
    </dgm:pt>
    <dgm:pt modelId="{024C844E-64CC-4D39-95A7-938929837C5C}" type="sibTrans" cxnId="{2A36B809-60B7-419B-BF18-F59657C1D647}">
      <dgm:prSet/>
      <dgm:spPr/>
      <dgm:t>
        <a:bodyPr/>
        <a:lstStyle/>
        <a:p>
          <a:endParaRPr lang="en-US"/>
        </a:p>
      </dgm:t>
    </dgm:pt>
    <dgm:pt modelId="{120A2539-0A37-4C18-91D9-F31F36368DD1}">
      <dgm:prSet phldr="0"/>
      <dgm:spPr/>
      <dgm:t>
        <a:bodyPr/>
        <a:lstStyle/>
        <a:p>
          <a:pPr rtl="0"/>
          <a:r>
            <a:rPr lang="en-US" dirty="0">
              <a:latin typeface="Century Schoolbook" panose="02040604050505020304"/>
            </a:rPr>
            <a:t>Makeup points can be earned by attending office hours or holding a review session with your classmates</a:t>
          </a:r>
        </a:p>
      </dgm:t>
    </dgm:pt>
    <dgm:pt modelId="{9B6DFB83-0B34-430A-8B2B-959F124EDEF7}" type="parTrans" cxnId="{2D80B6A2-95AF-48C9-87F1-ABEBB103F654}">
      <dgm:prSet/>
      <dgm:spPr/>
      <dgm:t>
        <a:bodyPr/>
        <a:lstStyle/>
        <a:p>
          <a:endParaRPr lang="en-US"/>
        </a:p>
      </dgm:t>
    </dgm:pt>
    <dgm:pt modelId="{4413B033-2C76-4264-9984-CF4A71073572}" type="sibTrans" cxnId="{2D80B6A2-95AF-48C9-87F1-ABEBB103F654}">
      <dgm:prSet/>
      <dgm:spPr/>
      <dgm:t>
        <a:bodyPr/>
        <a:lstStyle/>
        <a:p>
          <a:endParaRPr lang="en-US"/>
        </a:p>
      </dgm:t>
    </dgm:pt>
    <dgm:pt modelId="{C9C08004-D295-48E0-83D5-8DC037EC668E}" type="pres">
      <dgm:prSet presAssocID="{9709E7DA-93D8-4F5E-8188-37FEC0C8D570}" presName="linear" presStyleCnt="0">
        <dgm:presLayoutVars>
          <dgm:animLvl val="lvl"/>
          <dgm:resizeHandles val="exact"/>
        </dgm:presLayoutVars>
      </dgm:prSet>
      <dgm:spPr/>
    </dgm:pt>
    <dgm:pt modelId="{CE62510C-4505-4E84-A903-32EFFD190B30}" type="pres">
      <dgm:prSet presAssocID="{2A608B31-9D15-4198-9559-43CD1359B43B}" presName="parentText" presStyleLbl="node1" presStyleIdx="0" presStyleCnt="3">
        <dgm:presLayoutVars>
          <dgm:chMax val="0"/>
          <dgm:bulletEnabled val="1"/>
        </dgm:presLayoutVars>
      </dgm:prSet>
      <dgm:spPr/>
    </dgm:pt>
    <dgm:pt modelId="{DBA0CF54-15A8-4F9E-A053-F0A46F2D2936}" type="pres">
      <dgm:prSet presAssocID="{F535F97B-D63E-4D9C-8119-7E0FFD06C9E3}" presName="spacer" presStyleCnt="0"/>
      <dgm:spPr/>
    </dgm:pt>
    <dgm:pt modelId="{8865EB68-6D0C-4E3C-9A43-54C05A62751C}" type="pres">
      <dgm:prSet presAssocID="{0474E935-20F0-455B-B7F9-CBE1A3791C5C}" presName="parentText" presStyleLbl="node1" presStyleIdx="1" presStyleCnt="3">
        <dgm:presLayoutVars>
          <dgm:chMax val="0"/>
          <dgm:bulletEnabled val="1"/>
        </dgm:presLayoutVars>
      </dgm:prSet>
      <dgm:spPr/>
    </dgm:pt>
    <dgm:pt modelId="{8F46C5DC-CBBD-4897-9859-9F7471AEC96F}" type="pres">
      <dgm:prSet presAssocID="{024C844E-64CC-4D39-95A7-938929837C5C}" presName="spacer" presStyleCnt="0"/>
      <dgm:spPr/>
    </dgm:pt>
    <dgm:pt modelId="{6981467B-E4AA-472C-98DA-C19AA51B4614}" type="pres">
      <dgm:prSet presAssocID="{120A2539-0A37-4C18-91D9-F31F36368DD1}" presName="parentText" presStyleLbl="node1" presStyleIdx="2" presStyleCnt="3">
        <dgm:presLayoutVars>
          <dgm:chMax val="0"/>
          <dgm:bulletEnabled val="1"/>
        </dgm:presLayoutVars>
      </dgm:prSet>
      <dgm:spPr/>
    </dgm:pt>
  </dgm:ptLst>
  <dgm:cxnLst>
    <dgm:cxn modelId="{2A36B809-60B7-419B-BF18-F59657C1D647}" srcId="{9709E7DA-93D8-4F5E-8188-37FEC0C8D570}" destId="{0474E935-20F0-455B-B7F9-CBE1A3791C5C}" srcOrd="1" destOrd="0" parTransId="{619E97E8-33AB-435E-AEF7-23C24233B7F7}" sibTransId="{024C844E-64CC-4D39-95A7-938929837C5C}"/>
    <dgm:cxn modelId="{6B04683C-3E07-4BC7-9D35-91D8AE4C27F2}" type="presOf" srcId="{9709E7DA-93D8-4F5E-8188-37FEC0C8D570}" destId="{C9C08004-D295-48E0-83D5-8DC037EC668E}" srcOrd="0" destOrd="0" presId="urn:microsoft.com/office/officeart/2005/8/layout/vList2"/>
    <dgm:cxn modelId="{53D83EA2-A0C7-478A-B246-5BF1FA52F6F3}" type="presOf" srcId="{120A2539-0A37-4C18-91D9-F31F36368DD1}" destId="{6981467B-E4AA-472C-98DA-C19AA51B4614}" srcOrd="0" destOrd="0" presId="urn:microsoft.com/office/officeart/2005/8/layout/vList2"/>
    <dgm:cxn modelId="{2D80B6A2-95AF-48C9-87F1-ABEBB103F654}" srcId="{9709E7DA-93D8-4F5E-8188-37FEC0C8D570}" destId="{120A2539-0A37-4C18-91D9-F31F36368DD1}" srcOrd="2" destOrd="0" parTransId="{9B6DFB83-0B34-430A-8B2B-959F124EDEF7}" sibTransId="{4413B033-2C76-4264-9984-CF4A71073572}"/>
    <dgm:cxn modelId="{03536BD9-735B-4A01-B1BE-D3ED025CE02A}" type="presOf" srcId="{0474E935-20F0-455B-B7F9-CBE1A3791C5C}" destId="{8865EB68-6D0C-4E3C-9A43-54C05A62751C}" srcOrd="0" destOrd="0" presId="urn:microsoft.com/office/officeart/2005/8/layout/vList2"/>
    <dgm:cxn modelId="{B491A8ED-143E-473C-80E2-FDB507A920A6}" type="presOf" srcId="{2A608B31-9D15-4198-9559-43CD1359B43B}" destId="{CE62510C-4505-4E84-A903-32EFFD190B30}" srcOrd="0" destOrd="0" presId="urn:microsoft.com/office/officeart/2005/8/layout/vList2"/>
    <dgm:cxn modelId="{56B49FEE-7C9F-46AE-8B72-B0CBADE5BEFD}" srcId="{9709E7DA-93D8-4F5E-8188-37FEC0C8D570}" destId="{2A608B31-9D15-4198-9559-43CD1359B43B}" srcOrd="0" destOrd="0" parTransId="{4CF1FC78-52EE-4E07-BF72-E9E0B375EE88}" sibTransId="{F535F97B-D63E-4D9C-8119-7E0FFD06C9E3}"/>
    <dgm:cxn modelId="{A5D06FD1-0B23-444E-A70F-6813DC9DA242}" type="presParOf" srcId="{C9C08004-D295-48E0-83D5-8DC037EC668E}" destId="{CE62510C-4505-4E84-A903-32EFFD190B30}" srcOrd="0" destOrd="0" presId="urn:microsoft.com/office/officeart/2005/8/layout/vList2"/>
    <dgm:cxn modelId="{D1311E8E-C8FB-489E-9304-9CF012011486}" type="presParOf" srcId="{C9C08004-D295-48E0-83D5-8DC037EC668E}" destId="{DBA0CF54-15A8-4F9E-A053-F0A46F2D2936}" srcOrd="1" destOrd="0" presId="urn:microsoft.com/office/officeart/2005/8/layout/vList2"/>
    <dgm:cxn modelId="{679B47FB-359C-4350-A50C-1D0A885777E2}" type="presParOf" srcId="{C9C08004-D295-48E0-83D5-8DC037EC668E}" destId="{8865EB68-6D0C-4E3C-9A43-54C05A62751C}" srcOrd="2" destOrd="0" presId="urn:microsoft.com/office/officeart/2005/8/layout/vList2"/>
    <dgm:cxn modelId="{6ABD63EC-2D36-436F-922A-AAAF24B70389}" type="presParOf" srcId="{C9C08004-D295-48E0-83D5-8DC037EC668E}" destId="{8F46C5DC-CBBD-4897-9859-9F7471AEC96F}" srcOrd="3" destOrd="0" presId="urn:microsoft.com/office/officeart/2005/8/layout/vList2"/>
    <dgm:cxn modelId="{98BB4F86-4954-455B-9BB4-08852989A273}" type="presParOf" srcId="{C9C08004-D295-48E0-83D5-8DC037EC668E}" destId="{6981467B-E4AA-472C-98DA-C19AA51B461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0DF191-0AF0-42F0-8ADA-F83B05A67095}"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0D39C521-C0B6-4357-A00B-C421A502458C}">
      <dgm:prSet/>
      <dgm:spPr/>
      <dgm:t>
        <a:bodyPr/>
        <a:lstStyle/>
        <a:p>
          <a:pPr>
            <a:defRPr b="1"/>
          </a:pPr>
          <a:r>
            <a:rPr lang="en-US" b="0">
              <a:latin typeface="+mn-lt"/>
            </a:rPr>
            <a:t>Come to class</a:t>
          </a:r>
          <a:r>
            <a:rPr lang="en-US">
              <a:latin typeface="+mn-lt"/>
            </a:rPr>
            <a:t> and participate!</a:t>
          </a:r>
        </a:p>
      </dgm:t>
    </dgm:pt>
    <dgm:pt modelId="{527A9E9B-89CF-4775-B76A-504E0788BFB7}" type="parTrans" cxnId="{D619D611-EC81-4C8E-A4E1-743CB26B3932}">
      <dgm:prSet/>
      <dgm:spPr/>
      <dgm:t>
        <a:bodyPr/>
        <a:lstStyle/>
        <a:p>
          <a:endParaRPr lang="en-US">
            <a:latin typeface="+mn-lt"/>
          </a:endParaRPr>
        </a:p>
      </dgm:t>
    </dgm:pt>
    <dgm:pt modelId="{D245A793-C7DD-469F-869A-FF8DD79DD625}" type="sibTrans" cxnId="{D619D611-EC81-4C8E-A4E1-743CB26B3932}">
      <dgm:prSet/>
      <dgm:spPr/>
      <dgm:t>
        <a:bodyPr/>
        <a:lstStyle/>
        <a:p>
          <a:endParaRPr lang="en-US">
            <a:latin typeface="+mn-lt"/>
          </a:endParaRPr>
        </a:p>
      </dgm:t>
    </dgm:pt>
    <dgm:pt modelId="{5321DEAB-6A4C-4ED2-B915-A36BD4209338}">
      <dgm:prSet/>
      <dgm:spPr/>
      <dgm:t>
        <a:bodyPr/>
        <a:lstStyle/>
        <a:p>
          <a:pPr>
            <a:defRPr b="1"/>
          </a:pPr>
          <a:r>
            <a:rPr lang="en-US" b="0">
              <a:latin typeface="+mn-lt"/>
            </a:rPr>
            <a:t>Do your homework</a:t>
          </a:r>
          <a:endParaRPr lang="en-US">
            <a:latin typeface="+mn-lt"/>
          </a:endParaRPr>
        </a:p>
      </dgm:t>
    </dgm:pt>
    <dgm:pt modelId="{850FD1FC-844D-4908-8DE9-FF3EBF089668}" type="parTrans" cxnId="{2FCAB3A7-8A61-4DF4-B179-59F7678E67BE}">
      <dgm:prSet/>
      <dgm:spPr/>
      <dgm:t>
        <a:bodyPr/>
        <a:lstStyle/>
        <a:p>
          <a:endParaRPr lang="en-US">
            <a:latin typeface="+mn-lt"/>
          </a:endParaRPr>
        </a:p>
      </dgm:t>
    </dgm:pt>
    <dgm:pt modelId="{3BCF16EE-9F4E-45E6-A4B8-A4647637BEE8}" type="sibTrans" cxnId="{2FCAB3A7-8A61-4DF4-B179-59F7678E67BE}">
      <dgm:prSet/>
      <dgm:spPr/>
      <dgm:t>
        <a:bodyPr/>
        <a:lstStyle/>
        <a:p>
          <a:endParaRPr lang="en-US">
            <a:latin typeface="+mn-lt"/>
          </a:endParaRPr>
        </a:p>
      </dgm:t>
    </dgm:pt>
    <dgm:pt modelId="{DCDA09F9-58FF-4C23-9E34-6F537BE87C4E}">
      <dgm:prSet/>
      <dgm:spPr/>
      <dgm:t>
        <a:bodyPr/>
        <a:lstStyle/>
        <a:p>
          <a:r>
            <a:rPr lang="en-US" b="0">
              <a:latin typeface="+mn-lt"/>
            </a:rPr>
            <a:t>Really try to solve the problems, don’t just look up the answers</a:t>
          </a:r>
          <a:endParaRPr lang="en-US">
            <a:latin typeface="+mn-lt"/>
          </a:endParaRPr>
        </a:p>
      </dgm:t>
    </dgm:pt>
    <dgm:pt modelId="{80BBB47D-E956-47F9-9AF9-3B862FFFCB94}" type="parTrans" cxnId="{618A3385-5DC7-4DB1-B41A-C35EB61046F9}">
      <dgm:prSet/>
      <dgm:spPr/>
      <dgm:t>
        <a:bodyPr/>
        <a:lstStyle/>
        <a:p>
          <a:endParaRPr lang="en-US">
            <a:latin typeface="+mn-lt"/>
          </a:endParaRPr>
        </a:p>
      </dgm:t>
    </dgm:pt>
    <dgm:pt modelId="{476E509B-A62B-4C77-B141-E980ABD6EAA2}" type="sibTrans" cxnId="{618A3385-5DC7-4DB1-B41A-C35EB61046F9}">
      <dgm:prSet/>
      <dgm:spPr/>
      <dgm:t>
        <a:bodyPr/>
        <a:lstStyle/>
        <a:p>
          <a:endParaRPr lang="en-US">
            <a:latin typeface="+mn-lt"/>
          </a:endParaRPr>
        </a:p>
      </dgm:t>
    </dgm:pt>
    <dgm:pt modelId="{8966B1AF-501E-4BDF-A6A2-C520AE3202AA}">
      <dgm:prSet/>
      <dgm:spPr/>
      <dgm:t>
        <a:bodyPr/>
        <a:lstStyle/>
        <a:p>
          <a:pPr>
            <a:defRPr b="1"/>
          </a:pPr>
          <a:r>
            <a:rPr lang="en-US" b="0">
              <a:latin typeface="+mn-lt"/>
            </a:rPr>
            <a:t>Ask questions</a:t>
          </a:r>
          <a:endParaRPr lang="en-US">
            <a:latin typeface="+mn-lt"/>
          </a:endParaRPr>
        </a:p>
      </dgm:t>
    </dgm:pt>
    <dgm:pt modelId="{CB91AAB0-5708-4D0F-97CA-A56A747BDEE3}" type="parTrans" cxnId="{8E8887E4-5FFB-45A8-919E-A14BB63C6557}">
      <dgm:prSet/>
      <dgm:spPr/>
      <dgm:t>
        <a:bodyPr/>
        <a:lstStyle/>
        <a:p>
          <a:endParaRPr lang="en-US">
            <a:latin typeface="+mn-lt"/>
          </a:endParaRPr>
        </a:p>
      </dgm:t>
    </dgm:pt>
    <dgm:pt modelId="{AA40F55E-BD8B-45FC-AA32-ADEBF3A0E3B9}" type="sibTrans" cxnId="{8E8887E4-5FFB-45A8-919E-A14BB63C6557}">
      <dgm:prSet/>
      <dgm:spPr/>
      <dgm:t>
        <a:bodyPr/>
        <a:lstStyle/>
        <a:p>
          <a:endParaRPr lang="en-US">
            <a:latin typeface="+mn-lt"/>
          </a:endParaRPr>
        </a:p>
      </dgm:t>
    </dgm:pt>
    <dgm:pt modelId="{80D030AA-D758-4F33-83C0-6A0B9C763746}">
      <dgm:prSet/>
      <dgm:spPr/>
      <dgm:t>
        <a:bodyPr/>
        <a:lstStyle/>
        <a:p>
          <a:r>
            <a:rPr lang="en-US" b="0" dirty="0">
              <a:latin typeface="+mn-lt"/>
            </a:rPr>
            <a:t>Come to office hours</a:t>
          </a:r>
        </a:p>
        <a:p>
          <a:r>
            <a:rPr lang="en-US" spc="-1" dirty="0">
              <a:solidFill>
                <a:srgbClr val="262626"/>
              </a:solidFill>
              <a:uFill>
                <a:solidFill>
                  <a:srgbClr val="FFFFFF"/>
                </a:solidFill>
              </a:uFill>
              <a:latin typeface="+mn-lt"/>
            </a:rPr>
            <a:t>Go to the math lab virtual hours</a:t>
          </a:r>
          <a:endParaRPr lang="en-US" dirty="0">
            <a:latin typeface="+mn-lt"/>
          </a:endParaRPr>
        </a:p>
      </dgm:t>
    </dgm:pt>
    <dgm:pt modelId="{F18AD68A-F3FF-4D90-978E-CB3E75D17638}" type="parTrans" cxnId="{7A42A312-8F5A-4DAC-B3F9-1F7EA20B4A62}">
      <dgm:prSet/>
      <dgm:spPr/>
      <dgm:t>
        <a:bodyPr/>
        <a:lstStyle/>
        <a:p>
          <a:endParaRPr lang="en-US">
            <a:latin typeface="+mn-lt"/>
          </a:endParaRPr>
        </a:p>
      </dgm:t>
    </dgm:pt>
    <dgm:pt modelId="{094EE7F7-BB46-4065-8924-AC88F4359A77}" type="sibTrans" cxnId="{7A42A312-8F5A-4DAC-B3F9-1F7EA20B4A62}">
      <dgm:prSet/>
      <dgm:spPr/>
      <dgm:t>
        <a:bodyPr/>
        <a:lstStyle/>
        <a:p>
          <a:endParaRPr lang="en-US">
            <a:latin typeface="+mn-lt"/>
          </a:endParaRPr>
        </a:p>
      </dgm:t>
    </dgm:pt>
    <dgm:pt modelId="{2FE9BED4-D72E-494A-A352-747B0ACA565D}" type="pres">
      <dgm:prSet presAssocID="{710DF191-0AF0-42F0-8ADA-F83B05A67095}" presName="root" presStyleCnt="0">
        <dgm:presLayoutVars>
          <dgm:dir/>
          <dgm:resizeHandles val="exact"/>
        </dgm:presLayoutVars>
      </dgm:prSet>
      <dgm:spPr/>
    </dgm:pt>
    <dgm:pt modelId="{F29FC16F-EF87-49FA-B694-65DD7415CFC0}" type="pres">
      <dgm:prSet presAssocID="{0D39C521-C0B6-4357-A00B-C421A502458C}" presName="compNode" presStyleCnt="0"/>
      <dgm:spPr/>
    </dgm:pt>
    <dgm:pt modelId="{55E8CCFC-F683-4542-A495-6C6FC735C59C}" type="pres">
      <dgm:prSet presAssocID="{0D39C521-C0B6-4357-A00B-C421A50245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870FBA1F-89C4-4B6C-A212-FF173ED746FD}" type="pres">
      <dgm:prSet presAssocID="{0D39C521-C0B6-4357-A00B-C421A502458C}" presName="iconSpace" presStyleCnt="0"/>
      <dgm:spPr/>
    </dgm:pt>
    <dgm:pt modelId="{C76F8A89-FC43-4B72-955A-73F70B893E05}" type="pres">
      <dgm:prSet presAssocID="{0D39C521-C0B6-4357-A00B-C421A502458C}" presName="parTx" presStyleLbl="revTx" presStyleIdx="0" presStyleCnt="6">
        <dgm:presLayoutVars>
          <dgm:chMax val="0"/>
          <dgm:chPref val="0"/>
        </dgm:presLayoutVars>
      </dgm:prSet>
      <dgm:spPr/>
    </dgm:pt>
    <dgm:pt modelId="{7261EDAF-9F28-467A-952E-872A010100CA}" type="pres">
      <dgm:prSet presAssocID="{0D39C521-C0B6-4357-A00B-C421A502458C}" presName="txSpace" presStyleCnt="0"/>
      <dgm:spPr/>
    </dgm:pt>
    <dgm:pt modelId="{C616EE36-AABA-438E-B91E-777521FAF84B}" type="pres">
      <dgm:prSet presAssocID="{0D39C521-C0B6-4357-A00B-C421A502458C}" presName="desTx" presStyleLbl="revTx" presStyleIdx="1" presStyleCnt="6">
        <dgm:presLayoutVars/>
      </dgm:prSet>
      <dgm:spPr/>
    </dgm:pt>
    <dgm:pt modelId="{C5ADFD88-3BA2-43EF-9FF2-D77B17AFCB3B}" type="pres">
      <dgm:prSet presAssocID="{D245A793-C7DD-469F-869A-FF8DD79DD625}" presName="sibTrans" presStyleCnt="0"/>
      <dgm:spPr/>
    </dgm:pt>
    <dgm:pt modelId="{38A4B665-9C31-406F-A149-14B7C6E10C06}" type="pres">
      <dgm:prSet presAssocID="{5321DEAB-6A4C-4ED2-B915-A36BD4209338}" presName="compNode" presStyleCnt="0"/>
      <dgm:spPr/>
    </dgm:pt>
    <dgm:pt modelId="{296B612B-CB62-4E44-B23D-06E27407BA87}" type="pres">
      <dgm:prSet presAssocID="{5321DEAB-6A4C-4ED2-B915-A36BD42093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0847EC73-0D60-4571-8E17-499D9555EB31}" type="pres">
      <dgm:prSet presAssocID="{5321DEAB-6A4C-4ED2-B915-A36BD4209338}" presName="iconSpace" presStyleCnt="0"/>
      <dgm:spPr/>
    </dgm:pt>
    <dgm:pt modelId="{CAD08B66-710D-4937-AD6C-46344F18A0E2}" type="pres">
      <dgm:prSet presAssocID="{5321DEAB-6A4C-4ED2-B915-A36BD4209338}" presName="parTx" presStyleLbl="revTx" presStyleIdx="2" presStyleCnt="6">
        <dgm:presLayoutVars>
          <dgm:chMax val="0"/>
          <dgm:chPref val="0"/>
        </dgm:presLayoutVars>
      </dgm:prSet>
      <dgm:spPr/>
    </dgm:pt>
    <dgm:pt modelId="{00483D31-CBE3-436A-A6A6-BBDD648601E4}" type="pres">
      <dgm:prSet presAssocID="{5321DEAB-6A4C-4ED2-B915-A36BD4209338}" presName="txSpace" presStyleCnt="0"/>
      <dgm:spPr/>
    </dgm:pt>
    <dgm:pt modelId="{A68499AB-AC89-481B-8160-1C8B4EF53BB3}" type="pres">
      <dgm:prSet presAssocID="{5321DEAB-6A4C-4ED2-B915-A36BD4209338}" presName="desTx" presStyleLbl="revTx" presStyleIdx="3" presStyleCnt="6">
        <dgm:presLayoutVars/>
      </dgm:prSet>
      <dgm:spPr/>
    </dgm:pt>
    <dgm:pt modelId="{709396A5-9521-4D04-A479-964597148AE4}" type="pres">
      <dgm:prSet presAssocID="{3BCF16EE-9F4E-45E6-A4B8-A4647637BEE8}" presName="sibTrans" presStyleCnt="0"/>
      <dgm:spPr/>
    </dgm:pt>
    <dgm:pt modelId="{0312D040-A941-47F7-8F98-58E1063DDA64}" type="pres">
      <dgm:prSet presAssocID="{8966B1AF-501E-4BDF-A6A2-C520AE3202AA}" presName="compNode" presStyleCnt="0"/>
      <dgm:spPr/>
    </dgm:pt>
    <dgm:pt modelId="{E205518D-635D-40AF-AB73-088DD8AF55F8}" type="pres">
      <dgm:prSet presAssocID="{8966B1AF-501E-4BDF-A6A2-C520AE3202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B127B99D-A5E3-4970-85E0-E361ED8590D7}" type="pres">
      <dgm:prSet presAssocID="{8966B1AF-501E-4BDF-A6A2-C520AE3202AA}" presName="iconSpace" presStyleCnt="0"/>
      <dgm:spPr/>
    </dgm:pt>
    <dgm:pt modelId="{265CB6B6-E556-477D-9230-CC4323EB1387}" type="pres">
      <dgm:prSet presAssocID="{8966B1AF-501E-4BDF-A6A2-C520AE3202AA}" presName="parTx" presStyleLbl="revTx" presStyleIdx="4" presStyleCnt="6">
        <dgm:presLayoutVars>
          <dgm:chMax val="0"/>
          <dgm:chPref val="0"/>
        </dgm:presLayoutVars>
      </dgm:prSet>
      <dgm:spPr/>
    </dgm:pt>
    <dgm:pt modelId="{CEE76E9F-60C3-452F-94D7-538D2BF8B70A}" type="pres">
      <dgm:prSet presAssocID="{8966B1AF-501E-4BDF-A6A2-C520AE3202AA}" presName="txSpace" presStyleCnt="0"/>
      <dgm:spPr/>
    </dgm:pt>
    <dgm:pt modelId="{AA95EA85-EC65-4884-B02A-7202D9D06B43}" type="pres">
      <dgm:prSet presAssocID="{8966B1AF-501E-4BDF-A6A2-C520AE3202AA}" presName="desTx" presStyleLbl="revTx" presStyleIdx="5" presStyleCnt="6">
        <dgm:presLayoutVars/>
      </dgm:prSet>
      <dgm:spPr/>
    </dgm:pt>
  </dgm:ptLst>
  <dgm:cxnLst>
    <dgm:cxn modelId="{D619D611-EC81-4C8E-A4E1-743CB26B3932}" srcId="{710DF191-0AF0-42F0-8ADA-F83B05A67095}" destId="{0D39C521-C0B6-4357-A00B-C421A502458C}" srcOrd="0" destOrd="0" parTransId="{527A9E9B-89CF-4775-B76A-504E0788BFB7}" sibTransId="{D245A793-C7DD-469F-869A-FF8DD79DD625}"/>
    <dgm:cxn modelId="{7A42A312-8F5A-4DAC-B3F9-1F7EA20B4A62}" srcId="{8966B1AF-501E-4BDF-A6A2-C520AE3202AA}" destId="{80D030AA-D758-4F33-83C0-6A0B9C763746}" srcOrd="0" destOrd="0" parTransId="{F18AD68A-F3FF-4D90-978E-CB3E75D17638}" sibTransId="{094EE7F7-BB46-4065-8924-AC88F4359A77}"/>
    <dgm:cxn modelId="{4B30254B-5D2B-4F6D-BB53-B03F214E2273}" type="presOf" srcId="{8966B1AF-501E-4BDF-A6A2-C520AE3202AA}" destId="{265CB6B6-E556-477D-9230-CC4323EB1387}" srcOrd="0" destOrd="0" presId="urn:microsoft.com/office/officeart/2018/2/layout/IconLabelDescriptionList"/>
    <dgm:cxn modelId="{E7CD0A6D-7781-4DB9-BA96-A5563A36CD6E}" type="presOf" srcId="{5321DEAB-6A4C-4ED2-B915-A36BD4209338}" destId="{CAD08B66-710D-4937-AD6C-46344F18A0E2}" srcOrd="0" destOrd="0" presId="urn:microsoft.com/office/officeart/2018/2/layout/IconLabelDescriptionList"/>
    <dgm:cxn modelId="{618A3385-5DC7-4DB1-B41A-C35EB61046F9}" srcId="{5321DEAB-6A4C-4ED2-B915-A36BD4209338}" destId="{DCDA09F9-58FF-4C23-9E34-6F537BE87C4E}" srcOrd="0" destOrd="0" parTransId="{80BBB47D-E956-47F9-9AF9-3B862FFFCB94}" sibTransId="{476E509B-A62B-4C77-B141-E980ABD6EAA2}"/>
    <dgm:cxn modelId="{2FCAB3A7-8A61-4DF4-B179-59F7678E67BE}" srcId="{710DF191-0AF0-42F0-8ADA-F83B05A67095}" destId="{5321DEAB-6A4C-4ED2-B915-A36BD4209338}" srcOrd="1" destOrd="0" parTransId="{850FD1FC-844D-4908-8DE9-FF3EBF089668}" sibTransId="{3BCF16EE-9F4E-45E6-A4B8-A4647637BEE8}"/>
    <dgm:cxn modelId="{212596BB-84B8-4FF1-B6CF-583BB124190E}" type="presOf" srcId="{80D030AA-D758-4F33-83C0-6A0B9C763746}" destId="{AA95EA85-EC65-4884-B02A-7202D9D06B43}" srcOrd="0" destOrd="0" presId="urn:microsoft.com/office/officeart/2018/2/layout/IconLabelDescriptionList"/>
    <dgm:cxn modelId="{AAFB5EBE-A2E4-44AE-AF06-1E08D9B8448F}" type="presOf" srcId="{0D39C521-C0B6-4357-A00B-C421A502458C}" destId="{C76F8A89-FC43-4B72-955A-73F70B893E05}" srcOrd="0" destOrd="0" presId="urn:microsoft.com/office/officeart/2018/2/layout/IconLabelDescriptionList"/>
    <dgm:cxn modelId="{F3FD28D1-EA2B-4F27-9659-B242C0E4A30D}" type="presOf" srcId="{710DF191-0AF0-42F0-8ADA-F83B05A67095}" destId="{2FE9BED4-D72E-494A-A352-747B0ACA565D}" srcOrd="0" destOrd="0" presId="urn:microsoft.com/office/officeart/2018/2/layout/IconLabelDescriptionList"/>
    <dgm:cxn modelId="{5B4887D1-8978-4E61-B7E7-D046BF444943}" type="presOf" srcId="{DCDA09F9-58FF-4C23-9E34-6F537BE87C4E}" destId="{A68499AB-AC89-481B-8160-1C8B4EF53BB3}" srcOrd="0" destOrd="0" presId="urn:microsoft.com/office/officeart/2018/2/layout/IconLabelDescriptionList"/>
    <dgm:cxn modelId="{8E8887E4-5FFB-45A8-919E-A14BB63C6557}" srcId="{710DF191-0AF0-42F0-8ADA-F83B05A67095}" destId="{8966B1AF-501E-4BDF-A6A2-C520AE3202AA}" srcOrd="2" destOrd="0" parTransId="{CB91AAB0-5708-4D0F-97CA-A56A747BDEE3}" sibTransId="{AA40F55E-BD8B-45FC-AA32-ADEBF3A0E3B9}"/>
    <dgm:cxn modelId="{338A2406-1F84-4FD7-A083-E73FAE710F86}" type="presParOf" srcId="{2FE9BED4-D72E-494A-A352-747B0ACA565D}" destId="{F29FC16F-EF87-49FA-B694-65DD7415CFC0}" srcOrd="0" destOrd="0" presId="urn:microsoft.com/office/officeart/2018/2/layout/IconLabelDescriptionList"/>
    <dgm:cxn modelId="{B33ABDC3-109D-4A98-A991-26772533F7B2}" type="presParOf" srcId="{F29FC16F-EF87-49FA-B694-65DD7415CFC0}" destId="{55E8CCFC-F683-4542-A495-6C6FC735C59C}" srcOrd="0" destOrd="0" presId="urn:microsoft.com/office/officeart/2018/2/layout/IconLabelDescriptionList"/>
    <dgm:cxn modelId="{9FEE219C-574B-42E4-BE54-E2D14E869F9F}" type="presParOf" srcId="{F29FC16F-EF87-49FA-B694-65DD7415CFC0}" destId="{870FBA1F-89C4-4B6C-A212-FF173ED746FD}" srcOrd="1" destOrd="0" presId="urn:microsoft.com/office/officeart/2018/2/layout/IconLabelDescriptionList"/>
    <dgm:cxn modelId="{363167F8-F320-48DF-9566-6057D9514505}" type="presParOf" srcId="{F29FC16F-EF87-49FA-B694-65DD7415CFC0}" destId="{C76F8A89-FC43-4B72-955A-73F70B893E05}" srcOrd="2" destOrd="0" presId="urn:microsoft.com/office/officeart/2018/2/layout/IconLabelDescriptionList"/>
    <dgm:cxn modelId="{385EC6B3-37AA-47D1-93C5-F2EA5A67CEE5}" type="presParOf" srcId="{F29FC16F-EF87-49FA-B694-65DD7415CFC0}" destId="{7261EDAF-9F28-467A-952E-872A010100CA}" srcOrd="3" destOrd="0" presId="urn:microsoft.com/office/officeart/2018/2/layout/IconLabelDescriptionList"/>
    <dgm:cxn modelId="{53C4102A-F3E4-47E7-864B-4332A730EF6C}" type="presParOf" srcId="{F29FC16F-EF87-49FA-B694-65DD7415CFC0}" destId="{C616EE36-AABA-438E-B91E-777521FAF84B}" srcOrd="4" destOrd="0" presId="urn:microsoft.com/office/officeart/2018/2/layout/IconLabelDescriptionList"/>
    <dgm:cxn modelId="{88836CD8-E1F9-4F23-B2B1-FF6F5490F248}" type="presParOf" srcId="{2FE9BED4-D72E-494A-A352-747B0ACA565D}" destId="{C5ADFD88-3BA2-43EF-9FF2-D77B17AFCB3B}" srcOrd="1" destOrd="0" presId="urn:microsoft.com/office/officeart/2018/2/layout/IconLabelDescriptionList"/>
    <dgm:cxn modelId="{4F64EDD1-D44B-4759-8A10-016D390B7EAD}" type="presParOf" srcId="{2FE9BED4-D72E-494A-A352-747B0ACA565D}" destId="{38A4B665-9C31-406F-A149-14B7C6E10C06}" srcOrd="2" destOrd="0" presId="urn:microsoft.com/office/officeart/2018/2/layout/IconLabelDescriptionList"/>
    <dgm:cxn modelId="{43B2A893-79D4-45C9-985B-DCEE73DFABF2}" type="presParOf" srcId="{38A4B665-9C31-406F-A149-14B7C6E10C06}" destId="{296B612B-CB62-4E44-B23D-06E27407BA87}" srcOrd="0" destOrd="0" presId="urn:microsoft.com/office/officeart/2018/2/layout/IconLabelDescriptionList"/>
    <dgm:cxn modelId="{1D6D6B50-B946-4B79-A950-9B49E64A317B}" type="presParOf" srcId="{38A4B665-9C31-406F-A149-14B7C6E10C06}" destId="{0847EC73-0D60-4571-8E17-499D9555EB31}" srcOrd="1" destOrd="0" presId="urn:microsoft.com/office/officeart/2018/2/layout/IconLabelDescriptionList"/>
    <dgm:cxn modelId="{E12203A6-82B9-4438-99E1-790A0B963FE8}" type="presParOf" srcId="{38A4B665-9C31-406F-A149-14B7C6E10C06}" destId="{CAD08B66-710D-4937-AD6C-46344F18A0E2}" srcOrd="2" destOrd="0" presId="urn:microsoft.com/office/officeart/2018/2/layout/IconLabelDescriptionList"/>
    <dgm:cxn modelId="{C3AA4F52-F01A-467E-A2B9-7E9C88FA1403}" type="presParOf" srcId="{38A4B665-9C31-406F-A149-14B7C6E10C06}" destId="{00483D31-CBE3-436A-A6A6-BBDD648601E4}" srcOrd="3" destOrd="0" presId="urn:microsoft.com/office/officeart/2018/2/layout/IconLabelDescriptionList"/>
    <dgm:cxn modelId="{CCB44145-07F4-4D93-BC6B-19DF679CC822}" type="presParOf" srcId="{38A4B665-9C31-406F-A149-14B7C6E10C06}" destId="{A68499AB-AC89-481B-8160-1C8B4EF53BB3}" srcOrd="4" destOrd="0" presId="urn:microsoft.com/office/officeart/2018/2/layout/IconLabelDescriptionList"/>
    <dgm:cxn modelId="{6BC05CC1-8DC2-4182-A3CA-9D9D50C6A5D2}" type="presParOf" srcId="{2FE9BED4-D72E-494A-A352-747B0ACA565D}" destId="{709396A5-9521-4D04-A479-964597148AE4}" srcOrd="3" destOrd="0" presId="urn:microsoft.com/office/officeart/2018/2/layout/IconLabelDescriptionList"/>
    <dgm:cxn modelId="{AF23F56C-9616-4225-9034-4FFB3A27B138}" type="presParOf" srcId="{2FE9BED4-D72E-494A-A352-747B0ACA565D}" destId="{0312D040-A941-47F7-8F98-58E1063DDA64}" srcOrd="4" destOrd="0" presId="urn:microsoft.com/office/officeart/2018/2/layout/IconLabelDescriptionList"/>
    <dgm:cxn modelId="{DCCDC3AE-AC4C-4EE6-B1F7-28B096C3F2DA}" type="presParOf" srcId="{0312D040-A941-47F7-8F98-58E1063DDA64}" destId="{E205518D-635D-40AF-AB73-088DD8AF55F8}" srcOrd="0" destOrd="0" presId="urn:microsoft.com/office/officeart/2018/2/layout/IconLabelDescriptionList"/>
    <dgm:cxn modelId="{62F00CDB-DC67-4D2B-A8B5-858446F377AF}" type="presParOf" srcId="{0312D040-A941-47F7-8F98-58E1063DDA64}" destId="{B127B99D-A5E3-4970-85E0-E361ED8590D7}" srcOrd="1" destOrd="0" presId="urn:microsoft.com/office/officeart/2018/2/layout/IconLabelDescriptionList"/>
    <dgm:cxn modelId="{C0E8B26B-F6C8-4E4E-9DBC-7F3298C77A52}" type="presParOf" srcId="{0312D040-A941-47F7-8F98-58E1063DDA64}" destId="{265CB6B6-E556-477D-9230-CC4323EB1387}" srcOrd="2" destOrd="0" presId="urn:microsoft.com/office/officeart/2018/2/layout/IconLabelDescriptionList"/>
    <dgm:cxn modelId="{F7B89D84-991C-4E91-AA4D-F169A4CCC5FD}" type="presParOf" srcId="{0312D040-A941-47F7-8F98-58E1063DDA64}" destId="{CEE76E9F-60C3-452F-94D7-538D2BF8B70A}" srcOrd="3" destOrd="0" presId="urn:microsoft.com/office/officeart/2018/2/layout/IconLabelDescriptionList"/>
    <dgm:cxn modelId="{318DE317-9679-4C75-B39B-CED85CD4E03B}" type="presParOf" srcId="{0312D040-A941-47F7-8F98-58E1063DDA64}" destId="{AA95EA85-EC65-4884-B02A-7202D9D06B4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ABD7F3-B1C1-4E07-9A59-B9C835A15D3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BE573DB-9AC5-4DA3-9A54-D9F645DC9379}">
      <dgm:prSet/>
      <dgm:spPr/>
      <dgm:t>
        <a:bodyPr/>
        <a:lstStyle/>
        <a:p>
          <a:pPr rtl="0"/>
          <a:r>
            <a:rPr lang="en-US" dirty="0"/>
            <a:t>The instructors and TAs will be holding their scheduled office hours on </a:t>
          </a:r>
          <a:r>
            <a:rPr lang="en-US" dirty="0">
              <a:latin typeface="Corbel" panose="020B0503020204020204"/>
            </a:rPr>
            <a:t>MS Teams or on </a:t>
          </a:r>
          <a:r>
            <a:rPr lang="en-US" dirty="0" err="1">
              <a:latin typeface="Corbel" panose="020B0503020204020204"/>
            </a:rPr>
            <a:t>BlueJeans</a:t>
          </a:r>
          <a:r>
            <a:rPr lang="en-US" dirty="0"/>
            <a:t>.</a:t>
          </a:r>
        </a:p>
      </dgm:t>
    </dgm:pt>
    <dgm:pt modelId="{1EA08CEE-DBCE-4EA3-AF52-2F68EFBD31BF}" type="parTrans" cxnId="{3D6DA156-948E-4DDB-9702-B28DAF272A32}">
      <dgm:prSet/>
      <dgm:spPr/>
      <dgm:t>
        <a:bodyPr/>
        <a:lstStyle/>
        <a:p>
          <a:endParaRPr lang="en-US"/>
        </a:p>
      </dgm:t>
    </dgm:pt>
    <dgm:pt modelId="{ACF62993-9332-4F6F-87F1-DE504E270ED0}" type="sibTrans" cxnId="{3D6DA156-948E-4DDB-9702-B28DAF272A32}">
      <dgm:prSet/>
      <dgm:spPr/>
      <dgm:t>
        <a:bodyPr/>
        <a:lstStyle/>
        <a:p>
          <a:endParaRPr lang="en-US"/>
        </a:p>
      </dgm:t>
    </dgm:pt>
    <dgm:pt modelId="{596E6103-0C96-4553-8A67-0D7A066E8EA2}">
      <dgm:prSet/>
      <dgm:spPr/>
      <dgm:t>
        <a:bodyPr/>
        <a:lstStyle/>
        <a:p>
          <a:r>
            <a:rPr lang="en-US" dirty="0"/>
            <a:t>You may attend office hours for any of the instructors or </a:t>
          </a:r>
          <a:r>
            <a:rPr lang="en-US" dirty="0" err="1"/>
            <a:t>TAs.</a:t>
          </a:r>
          <a:endParaRPr lang="en-US" dirty="0"/>
        </a:p>
      </dgm:t>
    </dgm:pt>
    <dgm:pt modelId="{68406391-CA4C-4AEE-89D4-F50E5C4E2CDB}" type="parTrans" cxnId="{4D302853-33CE-4E7F-848A-16FAC185E216}">
      <dgm:prSet/>
      <dgm:spPr/>
      <dgm:t>
        <a:bodyPr/>
        <a:lstStyle/>
        <a:p>
          <a:endParaRPr lang="en-US"/>
        </a:p>
      </dgm:t>
    </dgm:pt>
    <dgm:pt modelId="{C34FC7CC-E4D0-4C98-A458-ACDBB412F51A}" type="sibTrans" cxnId="{4D302853-33CE-4E7F-848A-16FAC185E216}">
      <dgm:prSet/>
      <dgm:spPr/>
      <dgm:t>
        <a:bodyPr/>
        <a:lstStyle/>
        <a:p>
          <a:endParaRPr lang="en-US"/>
        </a:p>
      </dgm:t>
    </dgm:pt>
    <dgm:pt modelId="{FAE269D5-BBA5-46AB-ABC7-17CB75EFD094}">
      <dgm:prSet/>
      <dgm:spPr/>
      <dgm:t>
        <a:bodyPr/>
        <a:lstStyle/>
        <a:p>
          <a:r>
            <a:rPr lang="en-US" dirty="0"/>
            <a:t>Please reach out to us with any individual needs over email.</a:t>
          </a:r>
        </a:p>
      </dgm:t>
    </dgm:pt>
    <dgm:pt modelId="{62CDAADE-A375-4531-8BB8-D85853BC79B2}" type="parTrans" cxnId="{0EEFF242-9CC4-4F0A-9608-2EF25E213584}">
      <dgm:prSet/>
      <dgm:spPr/>
      <dgm:t>
        <a:bodyPr/>
        <a:lstStyle/>
        <a:p>
          <a:endParaRPr lang="en-US"/>
        </a:p>
      </dgm:t>
    </dgm:pt>
    <dgm:pt modelId="{7E476485-0C23-45FD-900C-18F8D103D00B}" type="sibTrans" cxnId="{0EEFF242-9CC4-4F0A-9608-2EF25E213584}">
      <dgm:prSet/>
      <dgm:spPr/>
      <dgm:t>
        <a:bodyPr/>
        <a:lstStyle/>
        <a:p>
          <a:endParaRPr lang="en-US"/>
        </a:p>
      </dgm:t>
    </dgm:pt>
    <dgm:pt modelId="{6A0C83C0-DC82-48CE-8303-96D7C442C7D7}" type="pres">
      <dgm:prSet presAssocID="{7CABD7F3-B1C1-4E07-9A59-B9C835A15D3D}" presName="outerComposite" presStyleCnt="0">
        <dgm:presLayoutVars>
          <dgm:chMax val="5"/>
          <dgm:dir/>
          <dgm:resizeHandles val="exact"/>
        </dgm:presLayoutVars>
      </dgm:prSet>
      <dgm:spPr/>
    </dgm:pt>
    <dgm:pt modelId="{85DC9B27-0394-49F8-8259-01591C0E08E9}" type="pres">
      <dgm:prSet presAssocID="{7CABD7F3-B1C1-4E07-9A59-B9C835A15D3D}" presName="dummyMaxCanvas" presStyleCnt="0">
        <dgm:presLayoutVars/>
      </dgm:prSet>
      <dgm:spPr/>
    </dgm:pt>
    <dgm:pt modelId="{01A50B7F-AA4F-F640-AEB7-B0FA210EC524}" type="pres">
      <dgm:prSet presAssocID="{7CABD7F3-B1C1-4E07-9A59-B9C835A15D3D}" presName="ThreeNodes_1" presStyleLbl="node1" presStyleIdx="0" presStyleCnt="3">
        <dgm:presLayoutVars>
          <dgm:bulletEnabled val="1"/>
        </dgm:presLayoutVars>
      </dgm:prSet>
      <dgm:spPr/>
    </dgm:pt>
    <dgm:pt modelId="{DB8DF907-427D-AA49-B4B6-E9DCB7FBED18}" type="pres">
      <dgm:prSet presAssocID="{7CABD7F3-B1C1-4E07-9A59-B9C835A15D3D}" presName="ThreeNodes_2" presStyleLbl="node1" presStyleIdx="1" presStyleCnt="3">
        <dgm:presLayoutVars>
          <dgm:bulletEnabled val="1"/>
        </dgm:presLayoutVars>
      </dgm:prSet>
      <dgm:spPr/>
    </dgm:pt>
    <dgm:pt modelId="{A2524172-DE69-4442-96B3-D1693BB3FB65}" type="pres">
      <dgm:prSet presAssocID="{7CABD7F3-B1C1-4E07-9A59-B9C835A15D3D}" presName="ThreeNodes_3" presStyleLbl="node1" presStyleIdx="2" presStyleCnt="3">
        <dgm:presLayoutVars>
          <dgm:bulletEnabled val="1"/>
        </dgm:presLayoutVars>
      </dgm:prSet>
      <dgm:spPr/>
    </dgm:pt>
    <dgm:pt modelId="{23F62ACF-9CF7-3140-A5C3-71694200A29F}" type="pres">
      <dgm:prSet presAssocID="{7CABD7F3-B1C1-4E07-9A59-B9C835A15D3D}" presName="ThreeConn_1-2" presStyleLbl="fgAccFollowNode1" presStyleIdx="0" presStyleCnt="2">
        <dgm:presLayoutVars>
          <dgm:bulletEnabled val="1"/>
        </dgm:presLayoutVars>
      </dgm:prSet>
      <dgm:spPr/>
    </dgm:pt>
    <dgm:pt modelId="{888C984C-EF8C-9C47-955E-43B71D2C7EC2}" type="pres">
      <dgm:prSet presAssocID="{7CABD7F3-B1C1-4E07-9A59-B9C835A15D3D}" presName="ThreeConn_2-3" presStyleLbl="fgAccFollowNode1" presStyleIdx="1" presStyleCnt="2">
        <dgm:presLayoutVars>
          <dgm:bulletEnabled val="1"/>
        </dgm:presLayoutVars>
      </dgm:prSet>
      <dgm:spPr/>
    </dgm:pt>
    <dgm:pt modelId="{E9777E22-6BDF-BA43-9F30-B66A53C0B252}" type="pres">
      <dgm:prSet presAssocID="{7CABD7F3-B1C1-4E07-9A59-B9C835A15D3D}" presName="ThreeNodes_1_text" presStyleLbl="node1" presStyleIdx="2" presStyleCnt="3">
        <dgm:presLayoutVars>
          <dgm:bulletEnabled val="1"/>
        </dgm:presLayoutVars>
      </dgm:prSet>
      <dgm:spPr/>
    </dgm:pt>
    <dgm:pt modelId="{C3F06E5B-AB10-EB47-A4C0-4838A5C20058}" type="pres">
      <dgm:prSet presAssocID="{7CABD7F3-B1C1-4E07-9A59-B9C835A15D3D}" presName="ThreeNodes_2_text" presStyleLbl="node1" presStyleIdx="2" presStyleCnt="3">
        <dgm:presLayoutVars>
          <dgm:bulletEnabled val="1"/>
        </dgm:presLayoutVars>
      </dgm:prSet>
      <dgm:spPr/>
    </dgm:pt>
    <dgm:pt modelId="{85CFBA63-2B9B-2745-ACD0-798383F90EAB}" type="pres">
      <dgm:prSet presAssocID="{7CABD7F3-B1C1-4E07-9A59-B9C835A15D3D}" presName="ThreeNodes_3_text" presStyleLbl="node1" presStyleIdx="2" presStyleCnt="3">
        <dgm:presLayoutVars>
          <dgm:bulletEnabled val="1"/>
        </dgm:presLayoutVars>
      </dgm:prSet>
      <dgm:spPr/>
    </dgm:pt>
  </dgm:ptLst>
  <dgm:cxnLst>
    <dgm:cxn modelId="{D745071D-26D1-964A-94C4-60B34DF05C1A}" type="presOf" srcId="{596E6103-0C96-4553-8A67-0D7A066E8EA2}" destId="{C3F06E5B-AB10-EB47-A4C0-4838A5C20058}" srcOrd="1" destOrd="0" presId="urn:microsoft.com/office/officeart/2005/8/layout/vProcess5"/>
    <dgm:cxn modelId="{3190D627-C603-4E4F-8F04-CB375A1FD04B}" type="presOf" srcId="{FAE269D5-BBA5-46AB-ABC7-17CB75EFD094}" destId="{85CFBA63-2B9B-2745-ACD0-798383F90EAB}" srcOrd="1" destOrd="0" presId="urn:microsoft.com/office/officeart/2005/8/layout/vProcess5"/>
    <dgm:cxn modelId="{0EEFF242-9CC4-4F0A-9608-2EF25E213584}" srcId="{7CABD7F3-B1C1-4E07-9A59-B9C835A15D3D}" destId="{FAE269D5-BBA5-46AB-ABC7-17CB75EFD094}" srcOrd="2" destOrd="0" parTransId="{62CDAADE-A375-4531-8BB8-D85853BC79B2}" sibTransId="{7E476485-0C23-45FD-900C-18F8D103D00B}"/>
    <dgm:cxn modelId="{4D302853-33CE-4E7F-848A-16FAC185E216}" srcId="{7CABD7F3-B1C1-4E07-9A59-B9C835A15D3D}" destId="{596E6103-0C96-4553-8A67-0D7A066E8EA2}" srcOrd="1" destOrd="0" parTransId="{68406391-CA4C-4AEE-89D4-F50E5C4E2CDB}" sibTransId="{C34FC7CC-E4D0-4C98-A458-ACDBB412F51A}"/>
    <dgm:cxn modelId="{3D6DA156-948E-4DDB-9702-B28DAF272A32}" srcId="{7CABD7F3-B1C1-4E07-9A59-B9C835A15D3D}" destId="{6BE573DB-9AC5-4DA3-9A54-D9F645DC9379}" srcOrd="0" destOrd="0" parTransId="{1EA08CEE-DBCE-4EA3-AF52-2F68EFBD31BF}" sibTransId="{ACF62993-9332-4F6F-87F1-DE504E270ED0}"/>
    <dgm:cxn modelId="{6A9C7661-990C-D04C-BDFC-688142A51825}" type="presOf" srcId="{FAE269D5-BBA5-46AB-ABC7-17CB75EFD094}" destId="{A2524172-DE69-4442-96B3-D1693BB3FB65}" srcOrd="0" destOrd="0" presId="urn:microsoft.com/office/officeart/2005/8/layout/vProcess5"/>
    <dgm:cxn modelId="{2B26368C-782A-DF49-852C-11FCAC60C6EE}" type="presOf" srcId="{6BE573DB-9AC5-4DA3-9A54-D9F645DC9379}" destId="{E9777E22-6BDF-BA43-9F30-B66A53C0B252}" srcOrd="1" destOrd="0" presId="urn:microsoft.com/office/officeart/2005/8/layout/vProcess5"/>
    <dgm:cxn modelId="{7D93DD9A-1326-5642-BECE-8F1780F548FC}" type="presOf" srcId="{ACF62993-9332-4F6F-87F1-DE504E270ED0}" destId="{23F62ACF-9CF7-3140-A5C3-71694200A29F}" srcOrd="0" destOrd="0" presId="urn:microsoft.com/office/officeart/2005/8/layout/vProcess5"/>
    <dgm:cxn modelId="{A58B4FA0-2558-4D3E-BA25-B84720D92967}" type="presOf" srcId="{7CABD7F3-B1C1-4E07-9A59-B9C835A15D3D}" destId="{6A0C83C0-DC82-48CE-8303-96D7C442C7D7}" srcOrd="0" destOrd="0" presId="urn:microsoft.com/office/officeart/2005/8/layout/vProcess5"/>
    <dgm:cxn modelId="{2D0DD6A4-2A1D-B947-B969-C4573A273831}" type="presOf" srcId="{C34FC7CC-E4D0-4C98-A458-ACDBB412F51A}" destId="{888C984C-EF8C-9C47-955E-43B71D2C7EC2}" srcOrd="0" destOrd="0" presId="urn:microsoft.com/office/officeart/2005/8/layout/vProcess5"/>
    <dgm:cxn modelId="{847A14A7-62AF-694C-9C91-57B2419AEEED}" type="presOf" srcId="{596E6103-0C96-4553-8A67-0D7A066E8EA2}" destId="{DB8DF907-427D-AA49-B4B6-E9DCB7FBED18}" srcOrd="0" destOrd="0" presId="urn:microsoft.com/office/officeart/2005/8/layout/vProcess5"/>
    <dgm:cxn modelId="{B5CA7DFD-F57B-9C41-9623-B291EF9ECB08}" type="presOf" srcId="{6BE573DB-9AC5-4DA3-9A54-D9F645DC9379}" destId="{01A50B7F-AA4F-F640-AEB7-B0FA210EC524}" srcOrd="0" destOrd="0" presId="urn:microsoft.com/office/officeart/2005/8/layout/vProcess5"/>
    <dgm:cxn modelId="{AA3DB342-999F-41DA-9474-2CBB87D740B0}" type="presParOf" srcId="{6A0C83C0-DC82-48CE-8303-96D7C442C7D7}" destId="{85DC9B27-0394-49F8-8259-01591C0E08E9}" srcOrd="0" destOrd="0" presId="urn:microsoft.com/office/officeart/2005/8/layout/vProcess5"/>
    <dgm:cxn modelId="{CD6B3D01-BF60-1149-9BED-F63DAFFD1FEB}" type="presParOf" srcId="{6A0C83C0-DC82-48CE-8303-96D7C442C7D7}" destId="{01A50B7F-AA4F-F640-AEB7-B0FA210EC524}" srcOrd="1" destOrd="0" presId="urn:microsoft.com/office/officeart/2005/8/layout/vProcess5"/>
    <dgm:cxn modelId="{A2132069-9C3F-7A43-B20A-8A69777F12D9}" type="presParOf" srcId="{6A0C83C0-DC82-48CE-8303-96D7C442C7D7}" destId="{DB8DF907-427D-AA49-B4B6-E9DCB7FBED18}" srcOrd="2" destOrd="0" presId="urn:microsoft.com/office/officeart/2005/8/layout/vProcess5"/>
    <dgm:cxn modelId="{6F458305-6206-EC4F-A2BE-BF6C4D3900F1}" type="presParOf" srcId="{6A0C83C0-DC82-48CE-8303-96D7C442C7D7}" destId="{A2524172-DE69-4442-96B3-D1693BB3FB65}" srcOrd="3" destOrd="0" presId="urn:microsoft.com/office/officeart/2005/8/layout/vProcess5"/>
    <dgm:cxn modelId="{C6BFD59A-9209-2246-90F4-D31B6157B10D}" type="presParOf" srcId="{6A0C83C0-DC82-48CE-8303-96D7C442C7D7}" destId="{23F62ACF-9CF7-3140-A5C3-71694200A29F}" srcOrd="4" destOrd="0" presId="urn:microsoft.com/office/officeart/2005/8/layout/vProcess5"/>
    <dgm:cxn modelId="{4FB24095-2DC7-8742-AF6B-53C4137EA1DA}" type="presParOf" srcId="{6A0C83C0-DC82-48CE-8303-96D7C442C7D7}" destId="{888C984C-EF8C-9C47-955E-43B71D2C7EC2}" srcOrd="5" destOrd="0" presId="urn:microsoft.com/office/officeart/2005/8/layout/vProcess5"/>
    <dgm:cxn modelId="{42FEA8D7-8E19-BA45-8835-944F44B50C00}" type="presParOf" srcId="{6A0C83C0-DC82-48CE-8303-96D7C442C7D7}" destId="{E9777E22-6BDF-BA43-9F30-B66A53C0B252}" srcOrd="6" destOrd="0" presId="urn:microsoft.com/office/officeart/2005/8/layout/vProcess5"/>
    <dgm:cxn modelId="{83F5F3DF-B3D2-1D46-8C41-0F1873079CE5}" type="presParOf" srcId="{6A0C83C0-DC82-48CE-8303-96D7C442C7D7}" destId="{C3F06E5B-AB10-EB47-A4C0-4838A5C20058}" srcOrd="7" destOrd="0" presId="urn:microsoft.com/office/officeart/2005/8/layout/vProcess5"/>
    <dgm:cxn modelId="{A53A6054-8AA3-3B46-AE4D-534D52341A8C}" type="presParOf" srcId="{6A0C83C0-DC82-48CE-8303-96D7C442C7D7}" destId="{85CFBA63-2B9B-2745-ACD0-798383F90EA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1FAE8-21E2-4A29-98B0-86E77C61B653}">
      <dsp:nvSpPr>
        <dsp:cNvPr id="0" name=""/>
        <dsp:cNvSpPr/>
      </dsp:nvSpPr>
      <dsp:spPr>
        <a:xfrm>
          <a:off x="0" y="1631"/>
          <a:ext cx="5062141" cy="826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204B4-1293-4FA8-BE31-112EDF0E3E0E}">
      <dsp:nvSpPr>
        <dsp:cNvPr id="0" name=""/>
        <dsp:cNvSpPr/>
      </dsp:nvSpPr>
      <dsp:spPr>
        <a:xfrm>
          <a:off x="250062" y="187627"/>
          <a:ext cx="454658" cy="4546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7B5C87-AF0B-49F4-B518-00DD797DF095}">
      <dsp:nvSpPr>
        <dsp:cNvPr id="0" name=""/>
        <dsp:cNvSpPr/>
      </dsp:nvSpPr>
      <dsp:spPr>
        <a:xfrm>
          <a:off x="954782" y="1631"/>
          <a:ext cx="4107358" cy="826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7" tIns="87487" rIns="87487" bIns="87487"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rbel" panose="020B0503020204020204"/>
            </a:rPr>
            <a:t>Studios </a:t>
          </a:r>
          <a:r>
            <a:rPr lang="en-US" sz="1900" b="0" i="0" u="none" strike="noStrike" kern="1200" cap="none" baseline="0" noProof="0" dirty="0">
              <a:solidFill>
                <a:srgbClr val="010000"/>
              </a:solidFill>
              <a:latin typeface="Corbel"/>
            </a:rPr>
            <a:t>are </a:t>
          </a:r>
          <a:r>
            <a:rPr lang="en-US" sz="1900" b="0" i="0" u="none" strike="noStrike" kern="1200" cap="none" baseline="0" noProof="0" dirty="0">
              <a:latin typeface="Corbel"/>
            </a:rPr>
            <a:t>problem-based and </a:t>
          </a:r>
          <a:r>
            <a:rPr lang="en-US" sz="1900" b="0" i="0" u="none" strike="noStrike" kern="1200" cap="none" baseline="0" noProof="0" dirty="0">
              <a:solidFill>
                <a:srgbClr val="010000"/>
              </a:solidFill>
              <a:latin typeface="Corbel"/>
            </a:rPr>
            <a:t>will </a:t>
          </a:r>
          <a:r>
            <a:rPr lang="en-US" sz="1900" b="0" i="0" u="none" strike="noStrike" kern="1200" cap="none" baseline="0" noProof="0" dirty="0">
              <a:latin typeface="Corbel"/>
            </a:rPr>
            <a:t>run at</a:t>
          </a:r>
          <a:r>
            <a:rPr lang="en-US" sz="1900" b="0" i="0" u="none" strike="noStrike" kern="1200" cap="none" baseline="0" noProof="0" dirty="0">
              <a:solidFill>
                <a:srgbClr val="010000"/>
              </a:solidFill>
              <a:latin typeface="Corbel"/>
            </a:rPr>
            <a:t> the </a:t>
          </a:r>
          <a:r>
            <a:rPr lang="en-US" sz="1900" b="0" i="0" u="none" strike="noStrike" kern="1200" cap="none" baseline="0" noProof="0" dirty="0">
              <a:latin typeface="Corbel"/>
            </a:rPr>
            <a:t>scheduled times</a:t>
          </a:r>
          <a:r>
            <a:rPr lang="en-US" sz="1900" b="0" i="0" u="none" strike="noStrike" kern="1200" cap="none" baseline="0" noProof="0" dirty="0">
              <a:solidFill>
                <a:srgbClr val="010000"/>
              </a:solidFill>
              <a:latin typeface="Corbel"/>
            </a:rPr>
            <a:t>.</a:t>
          </a:r>
          <a:endParaRPr lang="en-US" sz="1900" kern="1200" dirty="0"/>
        </a:p>
      </dsp:txBody>
      <dsp:txXfrm>
        <a:off x="954782" y="1631"/>
        <a:ext cx="4107358" cy="826651"/>
      </dsp:txXfrm>
    </dsp:sp>
    <dsp:sp modelId="{EA604E86-74D8-4457-BA3E-6FA74740CF37}">
      <dsp:nvSpPr>
        <dsp:cNvPr id="0" name=""/>
        <dsp:cNvSpPr/>
      </dsp:nvSpPr>
      <dsp:spPr>
        <a:xfrm>
          <a:off x="0" y="1034945"/>
          <a:ext cx="5062141" cy="826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640B4-B27F-425C-B158-B3CF45A69B0E}">
      <dsp:nvSpPr>
        <dsp:cNvPr id="0" name=""/>
        <dsp:cNvSpPr/>
      </dsp:nvSpPr>
      <dsp:spPr>
        <a:xfrm>
          <a:off x="250062" y="1220941"/>
          <a:ext cx="454658" cy="4546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3701CA-D9FA-44B7-992D-5CFEFA27E5F8}">
      <dsp:nvSpPr>
        <dsp:cNvPr id="0" name=""/>
        <dsp:cNvSpPr/>
      </dsp:nvSpPr>
      <dsp:spPr>
        <a:xfrm>
          <a:off x="954782" y="1034945"/>
          <a:ext cx="4107358" cy="826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7" tIns="87487" rIns="87487" bIns="87487"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rbel" panose="020B0503020204020204"/>
            </a:rPr>
            <a:t>Your TA will have you work together on weekly problem sets.</a:t>
          </a:r>
          <a:endParaRPr lang="en-US" sz="1900" kern="1200" dirty="0"/>
        </a:p>
      </dsp:txBody>
      <dsp:txXfrm>
        <a:off x="954782" y="1034945"/>
        <a:ext cx="4107358" cy="826651"/>
      </dsp:txXfrm>
    </dsp:sp>
    <dsp:sp modelId="{B13CA378-5287-4E47-AEDB-FD7A21510349}">
      <dsp:nvSpPr>
        <dsp:cNvPr id="0" name=""/>
        <dsp:cNvSpPr/>
      </dsp:nvSpPr>
      <dsp:spPr>
        <a:xfrm>
          <a:off x="0" y="2068259"/>
          <a:ext cx="5062141" cy="826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857AC-1AEE-4297-AB70-36D700AD93D4}">
      <dsp:nvSpPr>
        <dsp:cNvPr id="0" name=""/>
        <dsp:cNvSpPr/>
      </dsp:nvSpPr>
      <dsp:spPr>
        <a:xfrm>
          <a:off x="250062" y="2254255"/>
          <a:ext cx="454658" cy="4546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040B34-A5E0-4BF9-A791-30C7AB43DAFD}">
      <dsp:nvSpPr>
        <dsp:cNvPr id="0" name=""/>
        <dsp:cNvSpPr/>
      </dsp:nvSpPr>
      <dsp:spPr>
        <a:xfrm>
          <a:off x="954782" y="2068259"/>
          <a:ext cx="4107358" cy="826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7" tIns="87487" rIns="87487" bIns="87487"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rbel" panose="020B0503020204020204"/>
            </a:rPr>
            <a:t>Portions of the studio sessions will be recorded.</a:t>
          </a:r>
          <a:endParaRPr lang="en-US" sz="1900" kern="1200" dirty="0"/>
        </a:p>
      </dsp:txBody>
      <dsp:txXfrm>
        <a:off x="954782" y="2068259"/>
        <a:ext cx="4107358" cy="826651"/>
      </dsp:txXfrm>
    </dsp:sp>
    <dsp:sp modelId="{EF5ACF7B-CAA8-4016-8A9A-C90F4143053F}">
      <dsp:nvSpPr>
        <dsp:cNvPr id="0" name=""/>
        <dsp:cNvSpPr/>
      </dsp:nvSpPr>
      <dsp:spPr>
        <a:xfrm>
          <a:off x="0" y="3101573"/>
          <a:ext cx="5062141" cy="826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999ED-44A6-477B-A783-987FD0E04E60}">
      <dsp:nvSpPr>
        <dsp:cNvPr id="0" name=""/>
        <dsp:cNvSpPr/>
      </dsp:nvSpPr>
      <dsp:spPr>
        <a:xfrm>
          <a:off x="250062" y="3287570"/>
          <a:ext cx="454658" cy="454658"/>
        </a:xfrm>
        <a:prstGeom prst="rect">
          <a:avLst/>
        </a:prstGeom>
        <a:solidFill>
          <a:schemeClr val="accent5">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70D5DF-DFD9-4A56-9262-F013BF224A07}">
      <dsp:nvSpPr>
        <dsp:cNvPr id="0" name=""/>
        <dsp:cNvSpPr/>
      </dsp:nvSpPr>
      <dsp:spPr>
        <a:xfrm>
          <a:off x="954782" y="3101573"/>
          <a:ext cx="4107358" cy="826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7" tIns="87487" rIns="87487" bIns="87487"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rbel" panose="020B0503020204020204"/>
            </a:rPr>
            <a:t>Attendance is required, beginning on the second week of classes.</a:t>
          </a:r>
        </a:p>
      </dsp:txBody>
      <dsp:txXfrm>
        <a:off x="954782" y="3101573"/>
        <a:ext cx="4107358" cy="826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2510C-4505-4E84-A903-32EFFD190B30}">
      <dsp:nvSpPr>
        <dsp:cNvPr id="0" name=""/>
        <dsp:cNvSpPr/>
      </dsp:nvSpPr>
      <dsp:spPr>
        <a:xfrm>
          <a:off x="0" y="12001"/>
          <a:ext cx="4696043" cy="1699936"/>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entury Schoolbook" panose="02040604050505020304"/>
            </a:rPr>
            <a:t>Homework assignments</a:t>
          </a:r>
          <a:endParaRPr lang="en-US" sz="2400" kern="1200" dirty="0"/>
        </a:p>
      </dsp:txBody>
      <dsp:txXfrm>
        <a:off x="82984" y="94985"/>
        <a:ext cx="4530075" cy="1533968"/>
      </dsp:txXfrm>
    </dsp:sp>
    <dsp:sp modelId="{8865EB68-6D0C-4E3C-9A43-54C05A62751C}">
      <dsp:nvSpPr>
        <dsp:cNvPr id="0" name=""/>
        <dsp:cNvSpPr/>
      </dsp:nvSpPr>
      <dsp:spPr>
        <a:xfrm>
          <a:off x="0" y="1781058"/>
          <a:ext cx="4696043" cy="1699936"/>
        </a:xfrm>
        <a:prstGeom prst="roundRect">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entury Schoolbook" panose="02040604050505020304"/>
            </a:rPr>
            <a:t>Studio: 2X weekly possible for attending and participating in each class, beginning May 18)</a:t>
          </a:r>
        </a:p>
      </dsp:txBody>
      <dsp:txXfrm>
        <a:off x="82984" y="1864042"/>
        <a:ext cx="4530075" cy="1533968"/>
      </dsp:txXfrm>
    </dsp:sp>
    <dsp:sp modelId="{6981467B-E4AA-472C-98DA-C19AA51B4614}">
      <dsp:nvSpPr>
        <dsp:cNvPr id="0" name=""/>
        <dsp:cNvSpPr/>
      </dsp:nvSpPr>
      <dsp:spPr>
        <a:xfrm>
          <a:off x="0" y="3550115"/>
          <a:ext cx="4696043" cy="1699936"/>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entury Schoolbook" panose="02040604050505020304"/>
            </a:rPr>
            <a:t>Makeup points can be earned by attending office hours or holding a review session with your classmates</a:t>
          </a:r>
        </a:p>
      </dsp:txBody>
      <dsp:txXfrm>
        <a:off x="82984" y="3633099"/>
        <a:ext cx="4530075" cy="1533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8CCFC-F683-4542-A495-6C6FC735C59C}">
      <dsp:nvSpPr>
        <dsp:cNvPr id="0" name=""/>
        <dsp:cNvSpPr/>
      </dsp:nvSpPr>
      <dsp:spPr>
        <a:xfrm>
          <a:off x="2717" y="1447064"/>
          <a:ext cx="468808" cy="468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6F8A89-FC43-4B72-955A-73F70B893E05}">
      <dsp:nvSpPr>
        <dsp:cNvPr id="0" name=""/>
        <dsp:cNvSpPr/>
      </dsp:nvSpPr>
      <dsp:spPr>
        <a:xfrm>
          <a:off x="2717" y="2017694"/>
          <a:ext cx="1339453" cy="395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kern="1200">
              <a:latin typeface="+mn-lt"/>
            </a:rPr>
            <a:t>Come to class</a:t>
          </a:r>
          <a:r>
            <a:rPr lang="en-US" sz="1400" kern="1200">
              <a:latin typeface="+mn-lt"/>
            </a:rPr>
            <a:t> and participate!</a:t>
          </a:r>
        </a:p>
      </dsp:txBody>
      <dsp:txXfrm>
        <a:off x="2717" y="2017694"/>
        <a:ext cx="1339453" cy="395557"/>
      </dsp:txXfrm>
    </dsp:sp>
    <dsp:sp modelId="{C616EE36-AABA-438E-B91E-777521FAF84B}">
      <dsp:nvSpPr>
        <dsp:cNvPr id="0" name=""/>
        <dsp:cNvSpPr/>
      </dsp:nvSpPr>
      <dsp:spPr>
        <a:xfrm>
          <a:off x="2717" y="2460609"/>
          <a:ext cx="1339453" cy="1354379"/>
        </a:xfrm>
        <a:prstGeom prst="rect">
          <a:avLst/>
        </a:prstGeom>
        <a:noFill/>
        <a:ln>
          <a:noFill/>
        </a:ln>
        <a:effectLst/>
      </dsp:spPr>
      <dsp:style>
        <a:lnRef idx="0">
          <a:scrgbClr r="0" g="0" b="0"/>
        </a:lnRef>
        <a:fillRef idx="0">
          <a:scrgbClr r="0" g="0" b="0"/>
        </a:fillRef>
        <a:effectRef idx="0">
          <a:scrgbClr r="0" g="0" b="0"/>
        </a:effectRef>
        <a:fontRef idx="minor"/>
      </dsp:style>
    </dsp:sp>
    <dsp:sp modelId="{296B612B-CB62-4E44-B23D-06E27407BA87}">
      <dsp:nvSpPr>
        <dsp:cNvPr id="0" name=""/>
        <dsp:cNvSpPr/>
      </dsp:nvSpPr>
      <dsp:spPr>
        <a:xfrm>
          <a:off x="1576574" y="1447064"/>
          <a:ext cx="468808" cy="468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D08B66-710D-4937-AD6C-46344F18A0E2}">
      <dsp:nvSpPr>
        <dsp:cNvPr id="0" name=""/>
        <dsp:cNvSpPr/>
      </dsp:nvSpPr>
      <dsp:spPr>
        <a:xfrm>
          <a:off x="1576574" y="2017694"/>
          <a:ext cx="1339453" cy="395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kern="1200">
              <a:latin typeface="+mn-lt"/>
            </a:rPr>
            <a:t>Do your homework</a:t>
          </a:r>
          <a:endParaRPr lang="en-US" sz="1400" kern="1200">
            <a:latin typeface="+mn-lt"/>
          </a:endParaRPr>
        </a:p>
      </dsp:txBody>
      <dsp:txXfrm>
        <a:off x="1576574" y="2017694"/>
        <a:ext cx="1339453" cy="395557"/>
      </dsp:txXfrm>
    </dsp:sp>
    <dsp:sp modelId="{A68499AB-AC89-481B-8160-1C8B4EF53BB3}">
      <dsp:nvSpPr>
        <dsp:cNvPr id="0" name=""/>
        <dsp:cNvSpPr/>
      </dsp:nvSpPr>
      <dsp:spPr>
        <a:xfrm>
          <a:off x="1576574" y="2460609"/>
          <a:ext cx="1339453" cy="1354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kern="1200">
              <a:latin typeface="+mn-lt"/>
            </a:rPr>
            <a:t>Really try to solve the problems, don’t just look up the answers</a:t>
          </a:r>
          <a:endParaRPr lang="en-US" sz="1100" kern="1200">
            <a:latin typeface="+mn-lt"/>
          </a:endParaRPr>
        </a:p>
      </dsp:txBody>
      <dsp:txXfrm>
        <a:off x="1576574" y="2460609"/>
        <a:ext cx="1339453" cy="1354379"/>
      </dsp:txXfrm>
    </dsp:sp>
    <dsp:sp modelId="{E205518D-635D-40AF-AB73-088DD8AF55F8}">
      <dsp:nvSpPr>
        <dsp:cNvPr id="0" name=""/>
        <dsp:cNvSpPr/>
      </dsp:nvSpPr>
      <dsp:spPr>
        <a:xfrm>
          <a:off x="3150431" y="1447064"/>
          <a:ext cx="468808" cy="468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5CB6B6-E556-477D-9230-CC4323EB1387}">
      <dsp:nvSpPr>
        <dsp:cNvPr id="0" name=""/>
        <dsp:cNvSpPr/>
      </dsp:nvSpPr>
      <dsp:spPr>
        <a:xfrm>
          <a:off x="3150431" y="2017694"/>
          <a:ext cx="1339453" cy="395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kern="1200">
              <a:latin typeface="+mn-lt"/>
            </a:rPr>
            <a:t>Ask questions</a:t>
          </a:r>
          <a:endParaRPr lang="en-US" sz="1400" kern="1200">
            <a:latin typeface="+mn-lt"/>
          </a:endParaRPr>
        </a:p>
      </dsp:txBody>
      <dsp:txXfrm>
        <a:off x="3150431" y="2017694"/>
        <a:ext cx="1339453" cy="395557"/>
      </dsp:txXfrm>
    </dsp:sp>
    <dsp:sp modelId="{AA95EA85-EC65-4884-B02A-7202D9D06B43}">
      <dsp:nvSpPr>
        <dsp:cNvPr id="0" name=""/>
        <dsp:cNvSpPr/>
      </dsp:nvSpPr>
      <dsp:spPr>
        <a:xfrm>
          <a:off x="3150431" y="2460609"/>
          <a:ext cx="1339453" cy="1354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mn-lt"/>
            </a:rPr>
            <a:t>Come to office hours</a:t>
          </a:r>
        </a:p>
        <a:p>
          <a:pPr marL="0" lvl="0" indent="0" algn="l" defTabSz="488950">
            <a:lnSpc>
              <a:spcPct val="90000"/>
            </a:lnSpc>
            <a:spcBef>
              <a:spcPct val="0"/>
            </a:spcBef>
            <a:spcAft>
              <a:spcPct val="35000"/>
            </a:spcAft>
            <a:buNone/>
          </a:pPr>
          <a:r>
            <a:rPr lang="en-US" sz="1100" kern="1200" spc="-1" dirty="0">
              <a:solidFill>
                <a:srgbClr val="262626"/>
              </a:solidFill>
              <a:uFill>
                <a:solidFill>
                  <a:srgbClr val="FFFFFF"/>
                </a:solidFill>
              </a:uFill>
              <a:latin typeface="+mn-lt"/>
            </a:rPr>
            <a:t>Go to the math lab virtual hours</a:t>
          </a:r>
          <a:endParaRPr lang="en-US" sz="1100" kern="1200" dirty="0">
            <a:latin typeface="+mn-lt"/>
          </a:endParaRPr>
        </a:p>
      </dsp:txBody>
      <dsp:txXfrm>
        <a:off x="3150431" y="2460609"/>
        <a:ext cx="1339453" cy="13543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50B7F-AA4F-F640-AEB7-B0FA210EC524}">
      <dsp:nvSpPr>
        <dsp:cNvPr id="0" name=""/>
        <dsp:cNvSpPr/>
      </dsp:nvSpPr>
      <dsp:spPr>
        <a:xfrm>
          <a:off x="0" y="0"/>
          <a:ext cx="4139207" cy="1148715"/>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The instructors and TAs will be holding their scheduled office hours on </a:t>
          </a:r>
          <a:r>
            <a:rPr lang="en-US" sz="1700" kern="1200" dirty="0">
              <a:latin typeface="Corbel" panose="020B0503020204020204"/>
            </a:rPr>
            <a:t>MS Teams or on </a:t>
          </a:r>
          <a:r>
            <a:rPr lang="en-US" sz="1700" kern="1200" dirty="0" err="1">
              <a:latin typeface="Corbel" panose="020B0503020204020204"/>
            </a:rPr>
            <a:t>BlueJeans</a:t>
          </a:r>
          <a:r>
            <a:rPr lang="en-US" sz="1700" kern="1200" dirty="0"/>
            <a:t>.</a:t>
          </a:r>
        </a:p>
      </dsp:txBody>
      <dsp:txXfrm>
        <a:off x="33645" y="33645"/>
        <a:ext cx="2899653" cy="1081425"/>
      </dsp:txXfrm>
    </dsp:sp>
    <dsp:sp modelId="{DB8DF907-427D-AA49-B4B6-E9DCB7FBED18}">
      <dsp:nvSpPr>
        <dsp:cNvPr id="0" name=""/>
        <dsp:cNvSpPr/>
      </dsp:nvSpPr>
      <dsp:spPr>
        <a:xfrm>
          <a:off x="365224" y="1340167"/>
          <a:ext cx="4139207" cy="1148715"/>
        </a:xfrm>
        <a:prstGeom prst="roundRect">
          <a:avLst>
            <a:gd name="adj" fmla="val 10000"/>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You may attend office hours for any of the instructors or </a:t>
          </a:r>
          <a:r>
            <a:rPr lang="en-US" sz="1700" kern="1200" dirty="0" err="1"/>
            <a:t>TAs.</a:t>
          </a:r>
          <a:endParaRPr lang="en-US" sz="1700" kern="1200" dirty="0"/>
        </a:p>
      </dsp:txBody>
      <dsp:txXfrm>
        <a:off x="398869" y="1373812"/>
        <a:ext cx="2960028" cy="1081425"/>
      </dsp:txXfrm>
    </dsp:sp>
    <dsp:sp modelId="{A2524172-DE69-4442-96B3-D1693BB3FB65}">
      <dsp:nvSpPr>
        <dsp:cNvPr id="0" name=""/>
        <dsp:cNvSpPr/>
      </dsp:nvSpPr>
      <dsp:spPr>
        <a:xfrm>
          <a:off x="730448" y="2680334"/>
          <a:ext cx="4139207" cy="1148715"/>
        </a:xfrm>
        <a:prstGeom prst="roundRect">
          <a:avLst>
            <a:gd name="adj" fmla="val 10000"/>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Please reach out to us with any individual needs over email.</a:t>
          </a:r>
        </a:p>
      </dsp:txBody>
      <dsp:txXfrm>
        <a:off x="764093" y="2713979"/>
        <a:ext cx="2960028" cy="1081425"/>
      </dsp:txXfrm>
    </dsp:sp>
    <dsp:sp modelId="{23F62ACF-9CF7-3140-A5C3-71694200A29F}">
      <dsp:nvSpPr>
        <dsp:cNvPr id="0" name=""/>
        <dsp:cNvSpPr/>
      </dsp:nvSpPr>
      <dsp:spPr>
        <a:xfrm>
          <a:off x="3392542" y="871108"/>
          <a:ext cx="746664" cy="746664"/>
        </a:xfrm>
        <a:prstGeom prst="downArrow">
          <a:avLst>
            <a:gd name="adj1" fmla="val 55000"/>
            <a:gd name="adj2" fmla="val 45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3560541" y="871108"/>
        <a:ext cx="410666" cy="561865"/>
      </dsp:txXfrm>
    </dsp:sp>
    <dsp:sp modelId="{888C984C-EF8C-9C47-955E-43B71D2C7EC2}">
      <dsp:nvSpPr>
        <dsp:cNvPr id="0" name=""/>
        <dsp:cNvSpPr/>
      </dsp:nvSpPr>
      <dsp:spPr>
        <a:xfrm>
          <a:off x="3757767" y="2203618"/>
          <a:ext cx="746664" cy="746664"/>
        </a:xfrm>
        <a:prstGeom prst="downArrow">
          <a:avLst>
            <a:gd name="adj1" fmla="val 55000"/>
            <a:gd name="adj2" fmla="val 45000"/>
          </a:avLst>
        </a:prstGeom>
        <a:solidFill>
          <a:schemeClr val="accent2">
            <a:tint val="40000"/>
            <a:alpha val="90000"/>
            <a:hueOff val="3208860"/>
            <a:satOff val="-57041"/>
            <a:lumOff val="-4127"/>
            <a:alphaOff val="0"/>
          </a:schemeClr>
        </a:solidFill>
        <a:ln w="10795" cap="flat" cmpd="sng" algn="ctr">
          <a:solidFill>
            <a:schemeClr val="accent2">
              <a:tint val="40000"/>
              <a:alpha val="90000"/>
              <a:hueOff val="3208860"/>
              <a:satOff val="-57041"/>
              <a:lumOff val="-4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3925766" y="2203618"/>
        <a:ext cx="410666" cy="5618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833FF0-CBE5-2D4C-BBEF-DCE9C66401D4}"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229289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833FF0-CBE5-2D4C-BBEF-DCE9C66401D4}" type="datetimeFigureOut">
              <a:rPr lang="en-US" smtClean="0"/>
              <a:t>5/16/21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37298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833FF0-CBE5-2D4C-BBEF-DCE9C66401D4}" type="datetimeFigureOut">
              <a:rPr lang="en-US" smtClean="0"/>
              <a:t>5/16/21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2982073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p>
        </p:txBody>
      </p:sp>
      <p:sp>
        <p:nvSpPr>
          <p:cNvPr id="3" name="Text Placeholder 2"/>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00BE9E80-AD50-4142-84C2-9C951AAF6044}"/>
              </a:ext>
            </a:extLst>
          </p:cNvPr>
          <p:cNvSpPr>
            <a:spLocks noGrp="1" noChangeArrowheads="1"/>
          </p:cNvSpPr>
          <p:nvPr>
            <p:ph type="ftr" sz="quarter" idx="10"/>
          </p:nvPr>
        </p:nvSpPr>
        <p:spPr/>
        <p:txBody>
          <a:bodyPr/>
          <a:lstStyle>
            <a:lvl1pPr>
              <a:defRPr/>
            </a:lvl1pPr>
          </a:lstStyle>
          <a:p>
            <a:pPr>
              <a:defRPr/>
            </a:pPr>
            <a:endParaRPr lang="en-US"/>
          </a:p>
        </p:txBody>
      </p:sp>
      <p:sp>
        <p:nvSpPr>
          <p:cNvPr id="7" name="Rectangle 3">
            <a:extLst>
              <a:ext uri="{FF2B5EF4-FFF2-40B4-BE49-F238E27FC236}">
                <a16:creationId xmlns:a16="http://schemas.microsoft.com/office/drawing/2014/main" id="{228CAB2C-20A0-4656-B3D7-41F3B5159CED}"/>
              </a:ext>
            </a:extLst>
          </p:cNvPr>
          <p:cNvSpPr>
            <a:spLocks noGrp="1" noChangeArrowheads="1"/>
          </p:cNvSpPr>
          <p:nvPr>
            <p:ph type="sldNum" sz="quarter" idx="11"/>
          </p:nvPr>
        </p:nvSpPr>
        <p:spPr/>
        <p:txBody>
          <a:bodyPr/>
          <a:lstStyle>
            <a:lvl1pPr>
              <a:defRPr/>
            </a:lvl1pPr>
          </a:lstStyle>
          <a:p>
            <a:fld id="{49C92561-9573-450A-AB0B-340DFC57818E}" type="slidenum">
              <a:rPr lang="en-US" altLang="en-US"/>
              <a:pPr/>
              <a:t>‹#›</a:t>
            </a:fld>
            <a:endParaRPr lang="en-US" altLang="en-US"/>
          </a:p>
        </p:txBody>
      </p:sp>
      <p:sp>
        <p:nvSpPr>
          <p:cNvPr id="8" name="Rectangle 16">
            <a:extLst>
              <a:ext uri="{FF2B5EF4-FFF2-40B4-BE49-F238E27FC236}">
                <a16:creationId xmlns:a16="http://schemas.microsoft.com/office/drawing/2014/main" id="{808D80FE-06BE-454C-B746-B49C47AC73DF}"/>
              </a:ext>
            </a:extLst>
          </p:cNvPr>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427230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p>
        </p:txBody>
      </p:sp>
      <p:sp>
        <p:nvSpPr>
          <p:cNvPr id="3" name="Text Placeholder 2"/>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B8E0E985-5867-490C-874E-7336C1CCF875}"/>
              </a:ext>
            </a:extLst>
          </p:cNvPr>
          <p:cNvSpPr>
            <a:spLocks noGrp="1" noChangeArrowheads="1"/>
          </p:cNvSpPr>
          <p:nvPr>
            <p:ph type="ftr" sz="quarter" idx="10"/>
          </p:nvPr>
        </p:nvSpPr>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313854CF-5675-4531-9680-9DFE755D7A49}"/>
              </a:ext>
            </a:extLst>
          </p:cNvPr>
          <p:cNvSpPr>
            <a:spLocks noGrp="1" noChangeArrowheads="1"/>
          </p:cNvSpPr>
          <p:nvPr>
            <p:ph type="sldNum" sz="quarter" idx="11"/>
          </p:nvPr>
        </p:nvSpPr>
        <p:spPr/>
        <p:txBody>
          <a:bodyPr/>
          <a:lstStyle>
            <a:lvl1pPr>
              <a:defRPr/>
            </a:lvl1pPr>
          </a:lstStyle>
          <a:p>
            <a:fld id="{C038C226-1728-4B19-8526-9E64A543298D}" type="slidenum">
              <a:rPr lang="en-US" altLang="en-US"/>
              <a:pPr/>
              <a:t>‹#›</a:t>
            </a:fld>
            <a:endParaRPr lang="en-US" altLang="en-US"/>
          </a:p>
        </p:txBody>
      </p:sp>
      <p:sp>
        <p:nvSpPr>
          <p:cNvPr id="7" name="Rectangle 16">
            <a:extLst>
              <a:ext uri="{FF2B5EF4-FFF2-40B4-BE49-F238E27FC236}">
                <a16:creationId xmlns:a16="http://schemas.microsoft.com/office/drawing/2014/main" id="{7E35485A-2E26-452C-8388-2288CCB1BE6D}"/>
              </a:ext>
            </a:extLst>
          </p:cNvPr>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10815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33FF0-CBE5-2D4C-BBEF-DCE9C66401D4}"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395619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33FF0-CBE5-2D4C-BBEF-DCE9C66401D4}"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263709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B833FF0-CBE5-2D4C-BBEF-DCE9C66401D4}" type="datetimeFigureOut">
              <a:rPr lang="en-US" smtClean="0"/>
              <a:t>5/16/21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137366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B833FF0-CBE5-2D4C-BBEF-DCE9C66401D4}" type="datetimeFigureOut">
              <a:rPr lang="en-US" smtClean="0"/>
              <a:t>5/16/21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327437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B833FF0-CBE5-2D4C-BBEF-DCE9C66401D4}" type="datetimeFigureOut">
              <a:rPr lang="en-US" smtClean="0"/>
              <a:t>5/16/21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371242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B833FF0-CBE5-2D4C-BBEF-DCE9C66401D4}" type="datetimeFigureOut">
              <a:rPr lang="en-US" smtClean="0"/>
              <a:t>5/16/21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368486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B833FF0-CBE5-2D4C-BBEF-DCE9C66401D4}" type="datetimeFigureOut">
              <a:rPr lang="en-US" smtClean="0"/>
              <a:t>5/16/21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356278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B833FF0-CBE5-2D4C-BBEF-DCE9C66401D4}" type="datetimeFigureOut">
              <a:rPr lang="en-US" smtClean="0"/>
              <a:t>5/16/21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48C0F54-78A4-9847-A5F1-48CFD4893D73}" type="slidenum">
              <a:rPr lang="en-US" smtClean="0"/>
              <a:t>‹#›</a:t>
            </a:fld>
            <a:endParaRPr lang="en-US"/>
          </a:p>
        </p:txBody>
      </p:sp>
    </p:spTree>
    <p:extLst>
      <p:ext uri="{BB962C8B-B14F-4D97-AF65-F5344CB8AC3E}">
        <p14:creationId xmlns:p14="http://schemas.microsoft.com/office/powerpoint/2010/main" val="318006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B833FF0-CBE5-2D4C-BBEF-DCE9C66401D4}" type="datetimeFigureOut">
              <a:rPr lang="en-US" smtClean="0"/>
              <a:t>5/16/21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48C0F54-78A4-9847-A5F1-48CFD4893D73}" type="slidenum">
              <a:rPr lang="en-US" smtClean="0"/>
              <a:t>‹#›</a:t>
            </a:fld>
            <a:endParaRPr lang="en-US"/>
          </a:p>
        </p:txBody>
      </p:sp>
    </p:spTree>
    <p:extLst>
      <p:ext uri="{BB962C8B-B14F-4D97-AF65-F5344CB8AC3E}">
        <p14:creationId xmlns:p14="http://schemas.microsoft.com/office/powerpoint/2010/main" val="28056992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9.xml"/><Relationship Id="rId1" Type="http://schemas.openxmlformats.org/officeDocument/2006/relationships/vmlDrawing" Target="../drawings/vmlDrawing31.vml"/><Relationship Id="rId5" Type="http://schemas.openxmlformats.org/officeDocument/2006/relationships/image" Target="../media/image75.wmf"/><Relationship Id="rId4" Type="http://schemas.openxmlformats.org/officeDocument/2006/relationships/oleObject" Target="../embeddings/oleObject35.bin"/></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0.xml"/><Relationship Id="rId1" Type="http://schemas.openxmlformats.org/officeDocument/2006/relationships/vmlDrawing" Target="../drawings/vmlDrawing32.vml"/><Relationship Id="rId5" Type="http://schemas.openxmlformats.org/officeDocument/2006/relationships/image" Target="../media/image76.wmf"/><Relationship Id="rId4" Type="http://schemas.openxmlformats.org/officeDocument/2006/relationships/oleObject" Target="../embeddings/oleObject36.bin"/></Relationships>
</file>

<file path=ppt/slides/_rels/slide10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33.vml"/><Relationship Id="rId6" Type="http://schemas.openxmlformats.org/officeDocument/2006/relationships/image" Target="../media/image77.wmf"/><Relationship Id="rId5" Type="http://schemas.openxmlformats.org/officeDocument/2006/relationships/oleObject" Target="../embeddings/oleObject37.bin"/><Relationship Id="rId4"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3.xml"/><Relationship Id="rId1" Type="http://schemas.openxmlformats.org/officeDocument/2006/relationships/vmlDrawing" Target="../drawings/vmlDrawing34.vml"/><Relationship Id="rId5" Type="http://schemas.openxmlformats.org/officeDocument/2006/relationships/image" Target="../media/image78.wmf"/><Relationship Id="rId4" Type="http://schemas.openxmlformats.org/officeDocument/2006/relationships/oleObject" Target="../embeddings/oleObject38.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ealth.gatech.edu/coronavirus/students"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vmlDrawing" Target="../drawings/vmlDrawing35.vml"/><Relationship Id="rId5" Type="http://schemas.openxmlformats.org/officeDocument/2006/relationships/image" Target="../media/image79.wmf"/><Relationship Id="rId4" Type="http://schemas.openxmlformats.org/officeDocument/2006/relationships/oleObject" Target="../embeddings/oleObject39.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5.xml"/><Relationship Id="rId1" Type="http://schemas.openxmlformats.org/officeDocument/2006/relationships/vmlDrawing" Target="../drawings/vmlDrawing36.vml"/><Relationship Id="rId5" Type="http://schemas.openxmlformats.org/officeDocument/2006/relationships/image" Target="../media/image80.wmf"/><Relationship Id="rId4" Type="http://schemas.openxmlformats.org/officeDocument/2006/relationships/oleObject" Target="../embeddings/oleObject40.bin"/></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6.xml"/><Relationship Id="rId1" Type="http://schemas.openxmlformats.org/officeDocument/2006/relationships/vmlDrawing" Target="../drawings/vmlDrawing37.vml"/><Relationship Id="rId5" Type="http://schemas.openxmlformats.org/officeDocument/2006/relationships/image" Target="../media/image81.wmf"/><Relationship Id="rId4" Type="http://schemas.openxmlformats.org/officeDocument/2006/relationships/oleObject" Target="../embeddings/oleObject41.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4.w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7.w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6.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9.w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8.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1.wmf"/><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30.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32.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onemathematicalcat.org/Math/Precalculus_obj/trigValuesSpecialAngles.htm" TargetMode="Externa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8.png"/><Relationship Id="rId5" Type="http://schemas.openxmlformats.org/officeDocument/2006/relationships/image" Target="../media/image37.tiff"/><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hyperlink" Target="https://www.onemathematicalcat.org/Math/Precalculus_obj/trigValuesSpecialAngles.htm" TargetMode="Externa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41.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46.wmf"/><Relationship Id="rId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47.wmf"/><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2.vml"/><Relationship Id="rId5" Type="http://schemas.openxmlformats.org/officeDocument/2006/relationships/image" Target="../media/image51.wmf"/><Relationship Id="rId4" Type="http://schemas.openxmlformats.org/officeDocument/2006/relationships/oleObject" Target="../embeddings/oleObject16.bin"/></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3.vml"/><Relationship Id="rId5" Type="http://schemas.openxmlformats.org/officeDocument/2006/relationships/image" Target="../media/image52.wmf"/><Relationship Id="rId4" Type="http://schemas.openxmlformats.org/officeDocument/2006/relationships/oleObject" Target="../embeddings/oleObject17.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4.vml"/><Relationship Id="rId5" Type="http://schemas.openxmlformats.org/officeDocument/2006/relationships/image" Target="../media/image53.wmf"/><Relationship Id="rId4" Type="http://schemas.openxmlformats.org/officeDocument/2006/relationships/oleObject" Target="../embeddings/oleObject18.bin"/></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5.vml"/><Relationship Id="rId5" Type="http://schemas.openxmlformats.org/officeDocument/2006/relationships/image" Target="../media/image54.wmf"/><Relationship Id="rId4" Type="http://schemas.openxmlformats.org/officeDocument/2006/relationships/oleObject" Target="../embeddings/oleObject19.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55.wmf"/><Relationship Id="rId4" Type="http://schemas.openxmlformats.org/officeDocument/2006/relationships/oleObject" Target="../embeddings/oleObject20.bin"/></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17.vml"/><Relationship Id="rId5" Type="http://schemas.openxmlformats.org/officeDocument/2006/relationships/image" Target="../media/image57.wmf"/><Relationship Id="rId4" Type="http://schemas.openxmlformats.org/officeDocument/2006/relationships/oleObject" Target="../embeddings/oleObject21.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18.vml"/><Relationship Id="rId5" Type="http://schemas.openxmlformats.org/officeDocument/2006/relationships/image" Target="../media/image55.wmf"/><Relationship Id="rId4" Type="http://schemas.openxmlformats.org/officeDocument/2006/relationships/oleObject" Target="../embeddings/oleObject20.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9.v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oleObject" Target="../embeddings/oleObject22.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20.vml"/><Relationship Id="rId5" Type="http://schemas.openxmlformats.org/officeDocument/2006/relationships/image" Target="../media/image60.wmf"/><Relationship Id="rId4" Type="http://schemas.openxmlformats.org/officeDocument/2006/relationships/oleObject" Target="../embeddings/oleObject23.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1.wmf"/></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63.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vmlDrawing" Target="../drawings/vmlDrawing22.vml"/><Relationship Id="rId5" Type="http://schemas.openxmlformats.org/officeDocument/2006/relationships/image" Target="../media/image64.wmf"/><Relationship Id="rId4" Type="http://schemas.openxmlformats.org/officeDocument/2006/relationships/oleObject" Target="../embeddings/oleObject25.bin"/></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vmlDrawing" Target="../drawings/vmlDrawing23.vml"/><Relationship Id="rId5" Type="http://schemas.openxmlformats.org/officeDocument/2006/relationships/image" Target="../media/image65.wmf"/><Relationship Id="rId4" Type="http://schemas.openxmlformats.org/officeDocument/2006/relationships/oleObject" Target="../embeddings/oleObject2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24.vml"/><Relationship Id="rId5" Type="http://schemas.openxmlformats.org/officeDocument/2006/relationships/image" Target="../media/image66.wmf"/><Relationship Id="rId4" Type="http://schemas.openxmlformats.org/officeDocument/2006/relationships/oleObject" Target="../embeddings/oleObject27.bin"/></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vmlDrawing" Target="../drawings/vmlDrawing25.vml"/><Relationship Id="rId5" Type="http://schemas.openxmlformats.org/officeDocument/2006/relationships/image" Target="../media/image67.wmf"/><Relationship Id="rId4" Type="http://schemas.openxmlformats.org/officeDocument/2006/relationships/oleObject" Target="../embeddings/oleObject28.bin"/></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26.vml"/><Relationship Id="rId5" Type="http://schemas.openxmlformats.org/officeDocument/2006/relationships/image" Target="../media/image68.wmf"/><Relationship Id="rId4" Type="http://schemas.openxmlformats.org/officeDocument/2006/relationships/oleObject" Target="../embeddings/oleObject29.bin"/></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27.vml"/><Relationship Id="rId5" Type="http://schemas.openxmlformats.org/officeDocument/2006/relationships/image" Target="../media/image69.wmf"/><Relationship Id="rId4" Type="http://schemas.openxmlformats.org/officeDocument/2006/relationships/oleObject" Target="../embeddings/oleObject30.bin"/></Relationships>
</file>

<file path=ppt/slides/_rels/slide8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28.vml"/><Relationship Id="rId6" Type="http://schemas.openxmlformats.org/officeDocument/2006/relationships/image" Target="../media/image70.w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ymathlab.com/" TargetMode="External"/><Relationship Id="rId2" Type="http://schemas.openxmlformats.org/officeDocument/2006/relationships/hyperlink" Target="http://t-square.gatech.edu/" TargetMode="Externa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73.wmf"/><Relationship Id="rId2" Type="http://schemas.openxmlformats.org/officeDocument/2006/relationships/tags" Target="../tags/tag35.xml"/><Relationship Id="rId1" Type="http://schemas.openxmlformats.org/officeDocument/2006/relationships/vmlDrawing" Target="../drawings/vmlDrawing29.vml"/><Relationship Id="rId6" Type="http://schemas.openxmlformats.org/officeDocument/2006/relationships/oleObject" Target="../embeddings/oleObject33.bin"/><Relationship Id="rId5" Type="http://schemas.openxmlformats.org/officeDocument/2006/relationships/image" Target="../media/image72.wmf"/><Relationship Id="rId4" Type="http://schemas.openxmlformats.org/officeDocument/2006/relationships/oleObject" Target="../embeddings/oleObject32.bin"/></Relationships>
</file>

<file path=ppt/slides/_rels/slide9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30.vml"/><Relationship Id="rId6" Type="http://schemas.openxmlformats.org/officeDocument/2006/relationships/image" Target="../media/image74.wmf"/><Relationship Id="rId5" Type="http://schemas.openxmlformats.org/officeDocument/2006/relationships/oleObject" Target="../embeddings/oleObject34.bin"/><Relationship Id="rId4"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1" descr="Complex maths formulae on a blackboard">
            <a:extLst>
              <a:ext uri="{FF2B5EF4-FFF2-40B4-BE49-F238E27FC236}">
                <a16:creationId xmlns:a16="http://schemas.microsoft.com/office/drawing/2014/main" id="{C4A7860B-0506-4291-B6EF-E9837BCAC438}"/>
              </a:ext>
            </a:extLst>
          </p:cNvPr>
          <p:cNvPicPr>
            <a:picLocks noChangeAspect="1"/>
          </p:cNvPicPr>
          <p:nvPr/>
        </p:nvPicPr>
        <p:blipFill rotWithShape="1">
          <a:blip r:embed="rId2">
            <a:alphaModFix amt="25000"/>
          </a:blip>
          <a:srcRect t="18208" b="4737"/>
          <a:stretch/>
        </p:blipFill>
        <p:spPr>
          <a:xfrm>
            <a:off x="20" y="10"/>
            <a:ext cx="12191980" cy="6857990"/>
          </a:xfrm>
          <a:prstGeom prst="rect">
            <a:avLst/>
          </a:prstGeom>
        </p:spPr>
      </p:pic>
      <p:sp>
        <p:nvSpPr>
          <p:cNvPr id="209" name="TextShape 1"/>
          <p:cNvSpPr txBox="1"/>
          <p:nvPr/>
        </p:nvSpPr>
        <p:spPr>
          <a:xfrm>
            <a:off x="514350" y="184630"/>
            <a:ext cx="6367940" cy="512063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7200" spc="-60" dirty="0">
                <a:ln w="15875">
                  <a:solidFill>
                    <a:srgbClr val="FFFFFF"/>
                  </a:solidFill>
                </a:ln>
                <a:solidFill>
                  <a:schemeClr val="accent1">
                    <a:lumMod val="50000"/>
                  </a:schemeClr>
                </a:solidFill>
                <a:uFill>
                  <a:solidFill>
                    <a:srgbClr val="FFFFFF"/>
                  </a:solidFill>
                </a:uFill>
                <a:latin typeface="+mj-lt"/>
                <a:ea typeface="+mj-ea"/>
                <a:cs typeface="+mj-cs"/>
              </a:rPr>
              <a:t>Welcome to</a:t>
            </a:r>
          </a:p>
          <a:p>
            <a:pPr defTabSz="914400">
              <a:lnSpc>
                <a:spcPct val="90000"/>
              </a:lnSpc>
              <a:spcBef>
                <a:spcPct val="0"/>
              </a:spcBef>
              <a:spcAft>
                <a:spcPts val="600"/>
              </a:spcAft>
            </a:pPr>
            <a:r>
              <a:rPr lang="en-US" sz="7200" spc="-60" dirty="0">
                <a:ln w="15875">
                  <a:solidFill>
                    <a:srgbClr val="FFFFFF"/>
                  </a:solidFill>
                </a:ln>
                <a:solidFill>
                  <a:schemeClr val="accent1">
                    <a:lumMod val="50000"/>
                  </a:schemeClr>
                </a:solidFill>
                <a:uFill>
                  <a:solidFill>
                    <a:srgbClr val="FFFFFF"/>
                  </a:solidFill>
                </a:uFill>
                <a:latin typeface="+mj-lt"/>
                <a:ea typeface="+mj-ea"/>
                <a:cs typeface="+mj-cs"/>
              </a:rPr>
              <a:t>Math 1552</a:t>
            </a:r>
          </a:p>
        </p:txBody>
      </p:sp>
      <p:sp>
        <p:nvSpPr>
          <p:cNvPr id="210" name="CustomShape 2"/>
          <p:cNvSpPr/>
          <p:nvPr/>
        </p:nvSpPr>
        <p:spPr>
          <a:xfrm>
            <a:off x="7530207" y="864108"/>
            <a:ext cx="3947418" cy="5120640"/>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endParaRPr lang="en-US" spc="-1" dirty="0">
              <a:uFill>
                <a:solidFill>
                  <a:srgbClr val="FFFFFF"/>
                </a:solidFill>
              </a:uFill>
            </a:endParaRPr>
          </a:p>
        </p:txBody>
      </p:sp>
      <p:sp>
        <p:nvSpPr>
          <p:cNvPr id="2" name="TextBox 1">
            <a:extLst>
              <a:ext uri="{FF2B5EF4-FFF2-40B4-BE49-F238E27FC236}">
                <a16:creationId xmlns:a16="http://schemas.microsoft.com/office/drawing/2014/main" id="{7CC2C217-3BB8-A546-8967-F86A79F19E19}"/>
              </a:ext>
            </a:extLst>
          </p:cNvPr>
          <p:cNvSpPr txBox="1"/>
          <p:nvPr/>
        </p:nvSpPr>
        <p:spPr>
          <a:xfrm>
            <a:off x="514350" y="4625790"/>
            <a:ext cx="10515824" cy="830997"/>
          </a:xfrm>
          <a:prstGeom prst="rect">
            <a:avLst/>
          </a:prstGeom>
          <a:noFill/>
        </p:spPr>
        <p:txBody>
          <a:bodyPr wrap="square" rtlCol="0">
            <a:spAutoFit/>
          </a:bodyPr>
          <a:lstStyle/>
          <a:p>
            <a:r>
              <a:rPr lang="en-US" sz="2400" dirty="0">
                <a:solidFill>
                  <a:schemeClr val="accent1">
                    <a:lumMod val="50000"/>
                  </a:schemeClr>
                </a:solidFill>
              </a:rPr>
              <a:t>Math 1552 lecture slides adapted from the course materials</a:t>
            </a:r>
          </a:p>
          <a:p>
            <a:r>
              <a:rPr lang="en-US" sz="2400" dirty="0">
                <a:solidFill>
                  <a:schemeClr val="accent1">
                    <a:lumMod val="50000"/>
                  </a:schemeClr>
                </a:solidFill>
              </a:rPr>
              <a:t>By Klara </a:t>
            </a:r>
            <a:r>
              <a:rPr lang="en-US" sz="2400" dirty="0" err="1">
                <a:solidFill>
                  <a:schemeClr val="accent1">
                    <a:lumMod val="50000"/>
                  </a:schemeClr>
                </a:solidFill>
              </a:rPr>
              <a:t>Grodzinsky</a:t>
            </a:r>
            <a:r>
              <a:rPr lang="en-US" sz="2400" dirty="0">
                <a:solidFill>
                  <a:schemeClr val="accent1">
                    <a:lumMod val="50000"/>
                  </a:schemeClr>
                </a:solidFill>
              </a:rPr>
              <a:t> (GA Tech, </a:t>
            </a:r>
            <a:r>
              <a:rPr lang="en-US" sz="2400" i="1" dirty="0">
                <a:solidFill>
                  <a:schemeClr val="accent1">
                    <a:lumMod val="50000"/>
                  </a:schemeClr>
                </a:solidFill>
              </a:rPr>
              <a:t>School of Mathematics</a:t>
            </a:r>
            <a:r>
              <a:rPr lang="en-US" sz="2400" dirty="0">
                <a:solidFill>
                  <a:schemeClr val="accent1">
                    <a:lumMod val="50000"/>
                  </a:schemeClr>
                </a:solidFill>
              </a:rPr>
              <a:t>, Summer 2021) </a:t>
            </a:r>
          </a:p>
        </p:txBody>
      </p:sp>
    </p:spTree>
    <p:extLst>
      <p:ext uri="{BB962C8B-B14F-4D97-AF65-F5344CB8AC3E}">
        <p14:creationId xmlns:p14="http://schemas.microsoft.com/office/powerpoint/2010/main" val="126152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2"/>
          <p:cNvSpPr txBox="1"/>
          <p:nvPr/>
        </p:nvSpPr>
        <p:spPr>
          <a:xfrm>
            <a:off x="361905" y="-129092"/>
            <a:ext cx="7269480" cy="13255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50" dirty="0">
                <a:solidFill>
                  <a:schemeClr val="accent1">
                    <a:lumMod val="50000"/>
                  </a:schemeClr>
                </a:solidFill>
                <a:uFill>
                  <a:solidFill>
                    <a:srgbClr val="FFFFFF"/>
                  </a:solidFill>
                </a:uFill>
                <a:latin typeface="+mj-lt"/>
                <a:ea typeface="+mj-ea"/>
                <a:cs typeface="+mj-cs"/>
              </a:rPr>
              <a:t>Textbook: What to purchase?</a:t>
            </a:r>
          </a:p>
        </p:txBody>
      </p:sp>
      <p:sp>
        <p:nvSpPr>
          <p:cNvPr id="193" name="TextShape 1"/>
          <p:cNvSpPr txBox="1"/>
          <p:nvPr/>
        </p:nvSpPr>
        <p:spPr>
          <a:xfrm>
            <a:off x="1308578" y="1756836"/>
            <a:ext cx="6446520" cy="3853147"/>
          </a:xfrm>
          <a:prstGeom prst="rect">
            <a:avLst/>
          </a:prstGeom>
        </p:spPr>
        <p:txBody>
          <a:bodyPr vert="horz" lIns="91440" tIns="45720" rIns="91440" bIns="45720" rtlCol="0">
            <a:normAutofit/>
          </a:bodyPr>
          <a:lstStyle/>
          <a:p>
            <a:pPr marL="365760" indent="-182880">
              <a:spcAft>
                <a:spcPts val="600"/>
              </a:spcAft>
              <a:buClr>
                <a:schemeClr val="accent1"/>
              </a:buClr>
              <a:buFont typeface="Wingdings" charset="2"/>
              <a:buChar char=""/>
            </a:pPr>
            <a:r>
              <a:rPr lang="en-US" spc="-1" dirty="0" err="1">
                <a:solidFill>
                  <a:schemeClr val="accent1">
                    <a:lumMod val="75000"/>
                  </a:schemeClr>
                </a:solidFill>
                <a:uFill>
                  <a:solidFill>
                    <a:srgbClr val="FFFFFF"/>
                  </a:solidFill>
                </a:uFill>
              </a:rPr>
              <a:t>MyMathLab</a:t>
            </a:r>
            <a:r>
              <a:rPr lang="en-US" spc="-1" dirty="0">
                <a:solidFill>
                  <a:schemeClr val="accent1">
                    <a:lumMod val="75000"/>
                  </a:schemeClr>
                </a:solidFill>
                <a:uFill>
                  <a:solidFill>
                    <a:srgbClr val="FFFFFF"/>
                  </a:solidFill>
                </a:uFill>
              </a:rPr>
              <a:t> code is a minimum.</a:t>
            </a: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You may sign up for temporary access if you are not yet sure whether or not you want a printed copy of the text.</a:t>
            </a: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The bookstore sells codes packaged with a text (cheaper than separate purchases). </a:t>
            </a: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DO NOT BUY CODES FROM THIRD-PARTY VENDORS!  Only online or at the bookstore.</a:t>
            </a:r>
          </a:p>
          <a:p>
            <a:pPr marL="777240" lvl="1" indent="-182880">
              <a:spcAft>
                <a:spcPts val="600"/>
              </a:spcAft>
              <a:buClr>
                <a:schemeClr val="accent1"/>
              </a:buClr>
              <a:buFont typeface="Wingdings" charset="2"/>
              <a:buChar char=""/>
            </a:pPr>
            <a:endParaRPr lang="en-US" spc="-1" dirty="0">
              <a:solidFill>
                <a:schemeClr val="accent1">
                  <a:lumMod val="75000"/>
                </a:schemeClr>
              </a:solidFill>
              <a:uFill>
                <a:solidFill>
                  <a:srgbClr val="FFFFFF"/>
                </a:solidFill>
              </a:uFill>
            </a:endParaRPr>
          </a:p>
          <a:p>
            <a:pPr marL="32004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IMPORTANT: Please register through CANVAS, not the </a:t>
            </a:r>
            <a:r>
              <a:rPr lang="en-US" spc="-1" dirty="0" err="1">
                <a:solidFill>
                  <a:schemeClr val="accent1">
                    <a:lumMod val="75000"/>
                  </a:schemeClr>
                </a:solidFill>
                <a:uFill>
                  <a:solidFill>
                    <a:srgbClr val="FFFFFF"/>
                  </a:solidFill>
                </a:uFill>
              </a:rPr>
              <a:t>MyMathLab</a:t>
            </a:r>
            <a:r>
              <a:rPr lang="en-US" spc="-1" dirty="0">
                <a:solidFill>
                  <a:schemeClr val="accent1">
                    <a:lumMod val="75000"/>
                  </a:schemeClr>
                </a:solidFill>
                <a:uFill>
                  <a:solidFill>
                    <a:srgbClr val="FFFFFF"/>
                  </a:solidFill>
                </a:uFill>
              </a:rPr>
              <a:t> site.</a:t>
            </a:r>
          </a:p>
        </p:txBody>
      </p:sp>
      <p:sp>
        <p:nvSpPr>
          <p:cNvPr id="195"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spcAft>
                <a:spcPts val="600"/>
              </a:spcAft>
            </a:pP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345531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F7EC331-1109-4C3A-9638-968439D458A3}"/>
              </a:ext>
            </a:extLst>
          </p:cNvPr>
          <p:cNvSpPr>
            <a:spLocks noGrp="1" noChangeArrowheads="1"/>
          </p:cNvSpPr>
          <p:nvPr>
            <p:ph type="title"/>
          </p:nvPr>
        </p:nvSpPr>
        <p:spPr>
          <a:xfrm>
            <a:off x="265355" y="0"/>
            <a:ext cx="10972800" cy="860612"/>
          </a:xfrm>
        </p:spPr>
        <p:txBody>
          <a:bodyPr>
            <a:normAutofit/>
          </a:bodyPr>
          <a:lstStyle/>
          <a:p>
            <a:pPr>
              <a:defRPr/>
            </a:pPr>
            <a:r>
              <a:rPr lang="en-US" sz="4200" dirty="0">
                <a:solidFill>
                  <a:schemeClr val="accent1">
                    <a:lumMod val="50000"/>
                  </a:schemeClr>
                </a:solidFill>
              </a:rPr>
              <a:t>Antiderivatives</a:t>
            </a:r>
          </a:p>
        </p:txBody>
      </p:sp>
      <p:sp>
        <p:nvSpPr>
          <p:cNvPr id="9219" name="Rectangle 3">
            <a:extLst>
              <a:ext uri="{FF2B5EF4-FFF2-40B4-BE49-F238E27FC236}">
                <a16:creationId xmlns:a16="http://schemas.microsoft.com/office/drawing/2014/main" id="{3B9956EA-38E0-426B-9B77-A8CBDBC80F77}"/>
              </a:ext>
            </a:extLst>
          </p:cNvPr>
          <p:cNvSpPr>
            <a:spLocks noGrp="1" noChangeArrowheads="1"/>
          </p:cNvSpPr>
          <p:nvPr>
            <p:ph type="body" sz="half" idx="1"/>
          </p:nvPr>
        </p:nvSpPr>
        <p:spPr>
          <a:xfrm>
            <a:off x="2280621" y="528469"/>
            <a:ext cx="8875058" cy="3886200"/>
          </a:xfrm>
        </p:spPr>
        <p:txBody>
          <a:bodyPr/>
          <a:lstStyle/>
          <a:p>
            <a:pPr>
              <a:buFont typeface="Wingdings" panose="05000000000000000000" pitchFamily="2" charset="2"/>
              <a:buNone/>
            </a:pPr>
            <a:r>
              <a:rPr lang="en-US" altLang="en-US" i="1" u="sng" dirty="0"/>
              <a:t>Definition</a:t>
            </a:r>
            <a:r>
              <a:rPr lang="en-US" altLang="en-US" dirty="0"/>
              <a:t>: We say the function </a:t>
            </a:r>
            <a:r>
              <a:rPr lang="en-US" altLang="en-US" i="1" dirty="0"/>
              <a:t>F</a:t>
            </a:r>
            <a:r>
              <a:rPr lang="en-US" altLang="en-US" dirty="0"/>
              <a:t> is an </a:t>
            </a:r>
            <a:r>
              <a:rPr lang="en-US" altLang="en-US" b="1" i="1" dirty="0">
                <a:solidFill>
                  <a:srgbClr val="0000CC"/>
                </a:solidFill>
              </a:rPr>
              <a:t>antiderivative</a:t>
            </a:r>
            <a:r>
              <a:rPr lang="en-US" altLang="en-US" dirty="0"/>
              <a:t> of the function </a:t>
            </a:r>
            <a:r>
              <a:rPr lang="en-US" altLang="en-US" i="1" dirty="0"/>
              <a:t>f</a:t>
            </a:r>
            <a:r>
              <a:rPr lang="en-US" altLang="en-US" dirty="0"/>
              <a:t> if </a:t>
            </a:r>
            <a:r>
              <a:rPr lang="en-US" altLang="en-US" i="1" dirty="0"/>
              <a:t>F</a:t>
            </a:r>
            <a:r>
              <a:rPr lang="en-US" altLang="en-US" dirty="0"/>
              <a:t>’(</a:t>
            </a:r>
            <a:r>
              <a:rPr lang="en-US" altLang="en-US" i="1" dirty="0"/>
              <a:t>x</a:t>
            </a:r>
            <a:r>
              <a:rPr lang="en-US" altLang="en-US" dirty="0"/>
              <a:t>)=</a:t>
            </a:r>
            <a:r>
              <a:rPr lang="en-US" altLang="en-US" i="1" dirty="0"/>
              <a:t>f</a:t>
            </a:r>
            <a:r>
              <a:rPr lang="en-US" altLang="en-US" dirty="0"/>
              <a:t>(</a:t>
            </a:r>
            <a:r>
              <a:rPr lang="en-US" altLang="en-US" i="1" dirty="0"/>
              <a:t>x</a:t>
            </a:r>
            <a:r>
              <a:rPr lang="en-US" altLang="en-US" dirty="0"/>
              <a:t>).</a:t>
            </a: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03D23FF-0681-4136-B075-59018E3F1631}"/>
              </a:ext>
            </a:extLst>
          </p:cNvPr>
          <p:cNvSpPr>
            <a:spLocks noGrp="1" noChangeArrowheads="1"/>
          </p:cNvSpPr>
          <p:nvPr>
            <p:ph type="title"/>
          </p:nvPr>
        </p:nvSpPr>
        <p:spPr>
          <a:xfrm>
            <a:off x="355001" y="-220532"/>
            <a:ext cx="10972800" cy="1371600"/>
          </a:xfrm>
        </p:spPr>
        <p:txBody>
          <a:bodyPr>
            <a:normAutofit/>
          </a:bodyPr>
          <a:lstStyle/>
          <a:p>
            <a:pPr>
              <a:defRPr/>
            </a:pPr>
            <a:r>
              <a:rPr lang="en-US" sz="4200" dirty="0">
                <a:solidFill>
                  <a:schemeClr val="accent1">
                    <a:lumMod val="50000"/>
                  </a:schemeClr>
                </a:solidFill>
              </a:rPr>
              <a:t>Antiderivatives</a:t>
            </a:r>
          </a:p>
        </p:txBody>
      </p:sp>
      <p:sp>
        <p:nvSpPr>
          <p:cNvPr id="10243" name="Rectangle 3">
            <a:extLst>
              <a:ext uri="{FF2B5EF4-FFF2-40B4-BE49-F238E27FC236}">
                <a16:creationId xmlns:a16="http://schemas.microsoft.com/office/drawing/2014/main" id="{D995DFC7-4315-4B83-A563-1EA88866853A}"/>
              </a:ext>
            </a:extLst>
          </p:cNvPr>
          <p:cNvSpPr>
            <a:spLocks noGrp="1" noChangeArrowheads="1"/>
          </p:cNvSpPr>
          <p:nvPr>
            <p:ph type="body" sz="half" idx="1"/>
          </p:nvPr>
        </p:nvSpPr>
        <p:spPr>
          <a:xfrm>
            <a:off x="2271656" y="835025"/>
            <a:ext cx="9056145" cy="3886200"/>
          </a:xfrm>
        </p:spPr>
        <p:txBody>
          <a:bodyPr/>
          <a:lstStyle/>
          <a:p>
            <a:pPr>
              <a:buFont typeface="Wingdings" panose="05000000000000000000" pitchFamily="2" charset="2"/>
              <a:buNone/>
            </a:pPr>
            <a:r>
              <a:rPr lang="en-US" altLang="en-US" i="1" u="sng" dirty="0"/>
              <a:t>Definition</a:t>
            </a:r>
            <a:r>
              <a:rPr lang="en-US" altLang="en-US" dirty="0"/>
              <a:t>: We say the function </a:t>
            </a:r>
            <a:r>
              <a:rPr lang="en-US" altLang="en-US" i="1" dirty="0"/>
              <a:t>F</a:t>
            </a:r>
            <a:r>
              <a:rPr lang="en-US" altLang="en-US" dirty="0"/>
              <a:t> is an </a:t>
            </a:r>
            <a:r>
              <a:rPr lang="en-US" altLang="en-US" b="1" i="1" dirty="0">
                <a:solidFill>
                  <a:srgbClr val="0000CC"/>
                </a:solidFill>
              </a:rPr>
              <a:t>antiderivative</a:t>
            </a:r>
            <a:r>
              <a:rPr lang="en-US" altLang="en-US" dirty="0"/>
              <a:t> of the function </a:t>
            </a:r>
            <a:r>
              <a:rPr lang="en-US" altLang="en-US" i="1" dirty="0"/>
              <a:t>f</a:t>
            </a:r>
            <a:r>
              <a:rPr lang="en-US" altLang="en-US" dirty="0"/>
              <a:t> if </a:t>
            </a:r>
            <a:r>
              <a:rPr lang="en-US" altLang="en-US" i="1" dirty="0"/>
              <a:t>F</a:t>
            </a:r>
            <a:r>
              <a:rPr lang="en-US" altLang="en-US" dirty="0"/>
              <a:t>’(</a:t>
            </a:r>
            <a:r>
              <a:rPr lang="en-US" altLang="en-US" i="1" dirty="0"/>
              <a:t>x</a:t>
            </a:r>
            <a:r>
              <a:rPr lang="en-US" altLang="en-US" dirty="0"/>
              <a:t>)=</a:t>
            </a:r>
            <a:r>
              <a:rPr lang="en-US" altLang="en-US" i="1" dirty="0"/>
              <a:t>f</a:t>
            </a:r>
            <a:r>
              <a:rPr lang="en-US" altLang="en-US" dirty="0"/>
              <a:t>(</a:t>
            </a:r>
            <a:r>
              <a:rPr lang="en-US" altLang="en-US" i="1" dirty="0"/>
              <a:t>x</a:t>
            </a:r>
            <a:r>
              <a:rPr lang="en-US" altLang="en-US" dirty="0"/>
              <a:t>).</a:t>
            </a:r>
          </a:p>
        </p:txBody>
      </p:sp>
      <p:graphicFrame>
        <p:nvGraphicFramePr>
          <p:cNvPr id="10244" name="Object 4">
            <a:extLst>
              <a:ext uri="{FF2B5EF4-FFF2-40B4-BE49-F238E27FC236}">
                <a16:creationId xmlns:a16="http://schemas.microsoft.com/office/drawing/2014/main" id="{F0B7F984-3411-47C6-B210-B11FD120E3C5}"/>
              </a:ext>
            </a:extLst>
          </p:cNvPr>
          <p:cNvGraphicFramePr>
            <a:graphicFrameLocks noGrp="1" noChangeAspect="1"/>
          </p:cNvGraphicFramePr>
          <p:nvPr>
            <p:ph sz="half" idx="2"/>
            <p:extLst>
              <p:ext uri="{D42A27DB-BD31-4B8C-83A1-F6EECF244321}">
                <p14:modId xmlns:p14="http://schemas.microsoft.com/office/powerpoint/2010/main" val="3219961662"/>
              </p:ext>
            </p:extLst>
          </p:nvPr>
        </p:nvGraphicFramePr>
        <p:xfrm>
          <a:off x="4254201" y="3250753"/>
          <a:ext cx="4800600" cy="2244725"/>
        </p:xfrm>
        <a:graphic>
          <a:graphicData uri="http://schemas.openxmlformats.org/presentationml/2006/ole">
            <mc:AlternateContent xmlns:mc="http://schemas.openxmlformats.org/markup-compatibility/2006">
              <mc:Choice xmlns:v="urn:schemas-microsoft-com:vml" Requires="v">
                <p:oleObj spid="_x0000_s61451" name="Equation" r:id="rId4" imgW="1955800" imgH="914400" progId="Equation.3">
                  <p:embed/>
                </p:oleObj>
              </mc:Choice>
              <mc:Fallback>
                <p:oleObj name="Equation" r:id="rId4" imgW="1955800" imgH="914400" progId="Equation.3">
                  <p:embed/>
                  <p:pic>
                    <p:nvPicPr>
                      <p:cNvPr id="10244" name="Object 4">
                        <a:extLst>
                          <a:ext uri="{FF2B5EF4-FFF2-40B4-BE49-F238E27FC236}">
                            <a16:creationId xmlns:a16="http://schemas.microsoft.com/office/drawing/2014/main" id="{F0B7F984-3411-47C6-B210-B11FD120E3C5}"/>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201" y="3250753"/>
                        <a:ext cx="4800600" cy="224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016E0DF-965B-4222-8499-54249B26779F}"/>
              </a:ext>
            </a:extLst>
          </p:cNvPr>
          <p:cNvSpPr>
            <a:spLocks noGrp="1" noChangeArrowheads="1"/>
          </p:cNvSpPr>
          <p:nvPr>
            <p:ph type="title"/>
          </p:nvPr>
        </p:nvSpPr>
        <p:spPr>
          <a:xfrm>
            <a:off x="308385" y="-263527"/>
            <a:ext cx="10972800" cy="1371600"/>
          </a:xfrm>
        </p:spPr>
        <p:txBody>
          <a:bodyPr>
            <a:normAutofit/>
          </a:bodyPr>
          <a:lstStyle/>
          <a:p>
            <a:pPr>
              <a:defRPr/>
            </a:pPr>
            <a:r>
              <a:rPr lang="en-US" sz="4200" dirty="0">
                <a:solidFill>
                  <a:schemeClr val="accent1">
                    <a:lumMod val="50000"/>
                  </a:schemeClr>
                </a:solidFill>
              </a:rPr>
              <a:t>The FTC</a:t>
            </a:r>
          </a:p>
        </p:txBody>
      </p:sp>
      <p:sp>
        <p:nvSpPr>
          <p:cNvPr id="11267" name="Rectangle 3">
            <a:extLst>
              <a:ext uri="{FF2B5EF4-FFF2-40B4-BE49-F238E27FC236}">
                <a16:creationId xmlns:a16="http://schemas.microsoft.com/office/drawing/2014/main" id="{5CE2533C-1CA8-43E8-9BAC-FF6D26C20E72}"/>
              </a:ext>
            </a:extLst>
          </p:cNvPr>
          <p:cNvSpPr>
            <a:spLocks noGrp="1" noChangeArrowheads="1"/>
          </p:cNvSpPr>
          <p:nvPr>
            <p:ph type="body" sz="half" idx="1"/>
          </p:nvPr>
        </p:nvSpPr>
        <p:spPr>
          <a:xfrm>
            <a:off x="3659393" y="723899"/>
            <a:ext cx="8001000" cy="3886200"/>
          </a:xfrm>
        </p:spPr>
        <p:txBody>
          <a:bodyPr/>
          <a:lstStyle/>
          <a:p>
            <a:pPr>
              <a:buFont typeface="Wingdings" panose="05000000000000000000" pitchFamily="2" charset="2"/>
              <a:buNone/>
            </a:pPr>
            <a:r>
              <a:rPr lang="en-US" altLang="en-US" sz="2800" b="1" i="1" dirty="0">
                <a:solidFill>
                  <a:srgbClr val="0000CC"/>
                </a:solidFill>
              </a:rPr>
              <a:t>The Fundamental Theorem of Calculus</a:t>
            </a:r>
            <a:r>
              <a:rPr lang="en-US" altLang="en-US" sz="2800" dirty="0"/>
              <a:t>:</a:t>
            </a:r>
          </a:p>
          <a:p>
            <a:pPr>
              <a:buFont typeface="Wingdings" panose="05000000000000000000" pitchFamily="2" charset="2"/>
              <a:buNone/>
            </a:pPr>
            <a:r>
              <a:rPr lang="en-US" altLang="en-US" sz="2800" dirty="0"/>
              <a:t>Let </a:t>
            </a:r>
            <a:r>
              <a:rPr lang="en-US" altLang="en-US" sz="2800" i="1" dirty="0"/>
              <a:t>f</a:t>
            </a:r>
            <a:r>
              <a:rPr lang="en-US" altLang="en-US" sz="2800" dirty="0"/>
              <a:t> be a function that is continuous on the interval [</a:t>
            </a:r>
            <a:r>
              <a:rPr lang="en-US" altLang="en-US" sz="2800" i="1" dirty="0" err="1"/>
              <a:t>a,b</a:t>
            </a:r>
            <a:r>
              <a:rPr lang="en-US" altLang="en-US" sz="2800" dirty="0"/>
              <a:t>], and let </a:t>
            </a:r>
            <a:r>
              <a:rPr lang="en-US" altLang="en-US" sz="2800" i="1" dirty="0"/>
              <a:t>F</a:t>
            </a:r>
            <a:r>
              <a:rPr lang="en-US" altLang="en-US" sz="2800" dirty="0"/>
              <a:t> be any antiderivative of </a:t>
            </a:r>
            <a:r>
              <a:rPr lang="en-US" altLang="en-US" sz="2800" i="1" dirty="0"/>
              <a:t>f</a:t>
            </a:r>
            <a:r>
              <a:rPr lang="en-US" altLang="en-US" sz="2800" dirty="0"/>
              <a:t>. Then:</a:t>
            </a:r>
          </a:p>
        </p:txBody>
      </p:sp>
      <p:graphicFrame>
        <p:nvGraphicFramePr>
          <p:cNvPr id="11268" name="Object 4">
            <a:extLst>
              <a:ext uri="{FF2B5EF4-FFF2-40B4-BE49-F238E27FC236}">
                <a16:creationId xmlns:a16="http://schemas.microsoft.com/office/drawing/2014/main" id="{5503C409-C74A-4A1A-80AD-120BF9124E56}"/>
              </a:ext>
            </a:extLst>
          </p:cNvPr>
          <p:cNvGraphicFramePr>
            <a:graphicFrameLocks noGrp="1" noChangeAspect="1"/>
          </p:cNvGraphicFramePr>
          <p:nvPr>
            <p:ph sz="half" idx="2"/>
            <p:extLst>
              <p:ext uri="{D42A27DB-BD31-4B8C-83A1-F6EECF244321}">
                <p14:modId xmlns:p14="http://schemas.microsoft.com/office/powerpoint/2010/main" val="2943564094"/>
              </p:ext>
            </p:extLst>
          </p:nvPr>
        </p:nvGraphicFramePr>
        <p:xfrm>
          <a:off x="3974747" y="3429000"/>
          <a:ext cx="6243637" cy="1482725"/>
        </p:xfrm>
        <a:graphic>
          <a:graphicData uri="http://schemas.openxmlformats.org/presentationml/2006/ole">
            <mc:AlternateContent xmlns:mc="http://schemas.openxmlformats.org/markup-compatibility/2006">
              <mc:Choice xmlns:v="urn:schemas-microsoft-com:vml" Requires="v">
                <p:oleObj spid="_x0000_s62475" name="Equation" r:id="rId4" imgW="2032000" imgH="482600" progId="Equation.3">
                  <p:embed/>
                </p:oleObj>
              </mc:Choice>
              <mc:Fallback>
                <p:oleObj name="Equation" r:id="rId4" imgW="2032000" imgH="482600" progId="Equation.3">
                  <p:embed/>
                  <p:pic>
                    <p:nvPicPr>
                      <p:cNvPr id="11268" name="Object 4">
                        <a:extLst>
                          <a:ext uri="{FF2B5EF4-FFF2-40B4-BE49-F238E27FC236}">
                            <a16:creationId xmlns:a16="http://schemas.microsoft.com/office/drawing/2014/main" id="{5503C409-C74A-4A1A-80AD-120BF9124E56}"/>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4747" y="3429000"/>
                        <a:ext cx="6243637" cy="148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PQuestion">
            <a:extLst>
              <a:ext uri="{FF2B5EF4-FFF2-40B4-BE49-F238E27FC236}">
                <a16:creationId xmlns:a16="http://schemas.microsoft.com/office/drawing/2014/main" id="{5E505EB7-3836-465B-A30F-462EB362C5E3}"/>
              </a:ext>
            </a:extLst>
          </p:cNvPr>
          <p:cNvSpPr>
            <a:spLocks noGrp="1" noChangeArrowheads="1"/>
          </p:cNvSpPr>
          <p:nvPr>
            <p:ph type="title"/>
          </p:nvPr>
        </p:nvSpPr>
        <p:spPr>
          <a:xfrm>
            <a:off x="394447" y="-231289"/>
            <a:ext cx="10972800" cy="1371600"/>
          </a:xfrm>
        </p:spPr>
        <p:txBody>
          <a:bodyPr>
            <a:normAutofit/>
          </a:bodyPr>
          <a:lstStyle/>
          <a:p>
            <a:pPr>
              <a:defRPr/>
            </a:pPr>
            <a:r>
              <a:rPr lang="en-US" sz="4200" u="sng" dirty="0">
                <a:solidFill>
                  <a:schemeClr val="accent1">
                    <a:lumMod val="50000"/>
                  </a:schemeClr>
                </a:solidFill>
              </a:rPr>
              <a:t>Example 2</a:t>
            </a:r>
            <a:r>
              <a:rPr lang="en-US" sz="4200" dirty="0">
                <a:solidFill>
                  <a:schemeClr val="accent1">
                    <a:lumMod val="50000"/>
                  </a:schemeClr>
                </a:solidFill>
              </a:rPr>
              <a:t>: Evaluate.</a:t>
            </a:r>
            <a:endParaRPr lang="en-US" sz="4200" u="sng" dirty="0">
              <a:solidFill>
                <a:schemeClr val="accent1">
                  <a:lumMod val="50000"/>
                </a:schemeClr>
              </a:solidFill>
            </a:endParaRPr>
          </a:p>
        </p:txBody>
      </p:sp>
      <p:graphicFrame>
        <p:nvGraphicFramePr>
          <p:cNvPr id="12291" name="Object 5">
            <a:extLst>
              <a:ext uri="{FF2B5EF4-FFF2-40B4-BE49-F238E27FC236}">
                <a16:creationId xmlns:a16="http://schemas.microsoft.com/office/drawing/2014/main" id="{B69C73AA-1180-4251-9FC7-3CE91641093E}"/>
              </a:ext>
            </a:extLst>
          </p:cNvPr>
          <p:cNvGraphicFramePr>
            <a:graphicFrameLocks noGrp="1" noChangeAspect="1"/>
          </p:cNvGraphicFramePr>
          <p:nvPr>
            <p:ph sz="half" idx="2"/>
          </p:nvPr>
        </p:nvGraphicFramePr>
        <p:xfrm>
          <a:off x="3810000" y="2362200"/>
          <a:ext cx="1905000" cy="1905000"/>
        </p:xfrm>
        <a:graphic>
          <a:graphicData uri="http://schemas.openxmlformats.org/presentationml/2006/ole">
            <mc:AlternateContent xmlns:mc="http://schemas.openxmlformats.org/markup-compatibility/2006">
              <mc:Choice xmlns:v="urn:schemas-microsoft-com:vml" Requires="v">
                <p:oleObj spid="_x0000_s63499" name="Equation" r:id="rId5" imgW="469900" imgH="469900" progId="Equation.3">
                  <p:embed/>
                </p:oleObj>
              </mc:Choice>
              <mc:Fallback>
                <p:oleObj name="Equation" r:id="rId5" imgW="469900" imgH="469900" progId="Equation.3">
                  <p:embed/>
                  <p:pic>
                    <p:nvPicPr>
                      <p:cNvPr id="12291" name="Object 5">
                        <a:extLst>
                          <a:ext uri="{FF2B5EF4-FFF2-40B4-BE49-F238E27FC236}">
                            <a16:creationId xmlns:a16="http://schemas.microsoft.com/office/drawing/2014/main" id="{B69C73AA-1180-4251-9FC7-3CE9164109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3622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TPAnswers">
            <a:extLst>
              <a:ext uri="{FF2B5EF4-FFF2-40B4-BE49-F238E27FC236}">
                <a16:creationId xmlns:a16="http://schemas.microsoft.com/office/drawing/2014/main" id="{75314587-1AEE-46C8-9D08-D490C5A8703D}"/>
              </a:ext>
            </a:extLst>
          </p:cNvPr>
          <p:cNvSpPr>
            <a:spLocks noGrp="1" noChangeArrowheads="1"/>
          </p:cNvSpPr>
          <p:nvPr>
            <p:ph type="body" sz="half" idx="1"/>
            <p:custDataLst>
              <p:tags r:id="rId3"/>
            </p:custDataLst>
          </p:nvPr>
        </p:nvSpPr>
        <p:spPr>
          <a:xfrm>
            <a:off x="7162800" y="3657600"/>
            <a:ext cx="2286000" cy="2438400"/>
          </a:xfrm>
        </p:spPr>
        <p:txBody>
          <a:bodyPr/>
          <a:lstStyle/>
          <a:p>
            <a:pPr marL="609600" indent="-609600">
              <a:buFont typeface="Century Gothic" panose="020B0502020202020204" pitchFamily="34" charset="0"/>
              <a:buAutoNum type="alphaUcPeriod"/>
            </a:pPr>
            <a:r>
              <a:rPr lang="en-US" altLang="en-US" sz="2800"/>
              <a:t>2/3</a:t>
            </a:r>
          </a:p>
          <a:p>
            <a:pPr marL="609600" indent="-609600">
              <a:buFont typeface="Century Gothic" panose="020B0502020202020204" pitchFamily="34" charset="0"/>
              <a:buAutoNum type="alphaUcPeriod"/>
            </a:pPr>
            <a:r>
              <a:rPr lang="en-US" altLang="en-US" sz="2800"/>
              <a:t>4/3</a:t>
            </a:r>
          </a:p>
          <a:p>
            <a:pPr marL="609600" indent="-609600">
              <a:buFont typeface="Century Gothic" panose="020B0502020202020204" pitchFamily="34" charset="0"/>
              <a:buAutoNum type="alphaUcPeriod"/>
            </a:pPr>
            <a:r>
              <a:rPr lang="en-US" altLang="en-US" sz="2800"/>
              <a:t>26/9</a:t>
            </a:r>
          </a:p>
          <a:p>
            <a:pPr marL="609600" indent="-609600">
              <a:buFont typeface="Century Gothic" panose="020B0502020202020204" pitchFamily="34" charset="0"/>
              <a:buAutoNum type="alphaUcPeriod"/>
            </a:pPr>
            <a:r>
              <a:rPr lang="en-US" altLang="en-US" sz="2800"/>
              <a:t>26/81</a:t>
            </a:r>
          </a:p>
        </p:txBody>
      </p:sp>
    </p:spTree>
    <p:custDataLst>
      <p:tags r:id="rId2"/>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4370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12222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C8F7877-AF98-472E-946E-88792B264835}"/>
              </a:ext>
            </a:extLst>
          </p:cNvPr>
          <p:cNvSpPr>
            <a:spLocks noGrp="1" noChangeArrowheads="1"/>
          </p:cNvSpPr>
          <p:nvPr>
            <p:ph type="title"/>
          </p:nvPr>
        </p:nvSpPr>
        <p:spPr>
          <a:xfrm>
            <a:off x="235772" y="-267890"/>
            <a:ext cx="10972800" cy="1371600"/>
          </a:xfrm>
        </p:spPr>
        <p:txBody>
          <a:bodyPr>
            <a:normAutofit/>
          </a:bodyPr>
          <a:lstStyle/>
          <a:p>
            <a:pPr>
              <a:defRPr/>
            </a:pPr>
            <a:r>
              <a:rPr lang="en-US" sz="4200" u="sng" dirty="0">
                <a:solidFill>
                  <a:schemeClr val="accent1">
                    <a:lumMod val="50000"/>
                  </a:schemeClr>
                </a:solidFill>
              </a:rPr>
              <a:t>Example 3</a:t>
            </a:r>
            <a:r>
              <a:rPr lang="en-US" sz="4200" dirty="0">
                <a:solidFill>
                  <a:schemeClr val="accent1">
                    <a:lumMod val="50000"/>
                  </a:schemeClr>
                </a:solidFill>
              </a:rPr>
              <a:t>:</a:t>
            </a:r>
          </a:p>
        </p:txBody>
      </p:sp>
      <p:sp>
        <p:nvSpPr>
          <p:cNvPr id="13315" name="Rectangle 3">
            <a:extLst>
              <a:ext uri="{FF2B5EF4-FFF2-40B4-BE49-F238E27FC236}">
                <a16:creationId xmlns:a16="http://schemas.microsoft.com/office/drawing/2014/main" id="{EAA6623C-9F25-413D-9FF9-9526FA4020A0}"/>
              </a:ext>
            </a:extLst>
          </p:cNvPr>
          <p:cNvSpPr>
            <a:spLocks noGrp="1" noChangeArrowheads="1"/>
          </p:cNvSpPr>
          <p:nvPr>
            <p:ph type="body" sz="half" idx="1"/>
          </p:nvPr>
        </p:nvSpPr>
        <p:spPr>
          <a:xfrm>
            <a:off x="3498028" y="1219200"/>
            <a:ext cx="7543800" cy="4419600"/>
          </a:xfrm>
        </p:spPr>
        <p:txBody>
          <a:bodyPr/>
          <a:lstStyle/>
          <a:p>
            <a:pPr>
              <a:buFont typeface="Wingdings" panose="05000000000000000000" pitchFamily="2" charset="2"/>
              <a:buNone/>
            </a:pPr>
            <a:r>
              <a:rPr lang="en-US" altLang="en-US" sz="3200" dirty="0"/>
              <a:t>The percent of toxin in a lake, where time is in years, is given by the function:</a:t>
            </a:r>
          </a:p>
          <a:p>
            <a:pPr>
              <a:buFont typeface="Wingdings" panose="05000000000000000000" pitchFamily="2" charset="2"/>
              <a:buNone/>
            </a:pPr>
            <a:endParaRPr lang="en-US" altLang="en-US" sz="3200" dirty="0"/>
          </a:p>
          <a:p>
            <a:pPr>
              <a:buFont typeface="Wingdings" panose="05000000000000000000" pitchFamily="2" charset="2"/>
              <a:buNone/>
            </a:pPr>
            <a:endParaRPr lang="en-US" altLang="en-US" sz="3200" dirty="0"/>
          </a:p>
          <a:p>
            <a:pPr>
              <a:buFont typeface="Wingdings" panose="05000000000000000000" pitchFamily="2" charset="2"/>
              <a:buNone/>
            </a:pPr>
            <a:r>
              <a:rPr lang="en-US" altLang="en-US" sz="3200" dirty="0"/>
              <a:t>Find the average amount of toxin in the lake between years 1 and 3. </a:t>
            </a:r>
          </a:p>
        </p:txBody>
      </p:sp>
      <p:graphicFrame>
        <p:nvGraphicFramePr>
          <p:cNvPr id="13316" name="Object 4">
            <a:extLst>
              <a:ext uri="{FF2B5EF4-FFF2-40B4-BE49-F238E27FC236}">
                <a16:creationId xmlns:a16="http://schemas.microsoft.com/office/drawing/2014/main" id="{5A16CAE4-410A-4D1A-B610-116F68E8D08E}"/>
              </a:ext>
            </a:extLst>
          </p:cNvPr>
          <p:cNvGraphicFramePr>
            <a:graphicFrameLocks noGrp="1" noChangeAspect="1"/>
          </p:cNvGraphicFramePr>
          <p:nvPr>
            <p:ph sz="half" idx="2"/>
            <p:extLst>
              <p:ext uri="{D42A27DB-BD31-4B8C-83A1-F6EECF244321}">
                <p14:modId xmlns:p14="http://schemas.microsoft.com/office/powerpoint/2010/main" val="944513217"/>
              </p:ext>
            </p:extLst>
          </p:nvPr>
        </p:nvGraphicFramePr>
        <p:xfrm>
          <a:off x="5722172" y="2821781"/>
          <a:ext cx="2395538" cy="1214438"/>
        </p:xfrm>
        <a:graphic>
          <a:graphicData uri="http://schemas.openxmlformats.org/presentationml/2006/ole">
            <mc:AlternateContent xmlns:mc="http://schemas.openxmlformats.org/markup-compatibility/2006">
              <mc:Choice xmlns:v="urn:schemas-microsoft-com:vml" Requires="v">
                <p:oleObj spid="_x0000_s64523" name="Equation" r:id="rId4" imgW="927100" imgH="469900" progId="Equation.3">
                  <p:embed/>
                </p:oleObj>
              </mc:Choice>
              <mc:Fallback>
                <p:oleObj name="Equation" r:id="rId4" imgW="927100" imgH="469900" progId="Equation.3">
                  <p:embed/>
                  <p:pic>
                    <p:nvPicPr>
                      <p:cNvPr id="13316" name="Object 4">
                        <a:extLst>
                          <a:ext uri="{FF2B5EF4-FFF2-40B4-BE49-F238E27FC236}">
                            <a16:creationId xmlns:a16="http://schemas.microsoft.com/office/drawing/2014/main" id="{5A16CAE4-410A-4D1A-B610-116F68E8D08E}"/>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2172" y="2821781"/>
                        <a:ext cx="2395538" cy="121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ustDataLst>
      <p:tags r:id="rId2"/>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76609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292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2"/>
          <p:cNvSpPr txBox="1"/>
          <p:nvPr/>
        </p:nvSpPr>
        <p:spPr>
          <a:xfrm>
            <a:off x="361905" y="-139850"/>
            <a:ext cx="7269480" cy="13255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50" dirty="0">
                <a:solidFill>
                  <a:schemeClr val="accent1">
                    <a:lumMod val="50000"/>
                  </a:schemeClr>
                </a:solidFill>
                <a:uFill>
                  <a:solidFill>
                    <a:srgbClr val="FFFFFF"/>
                  </a:solidFill>
                </a:uFill>
                <a:latin typeface="+mj-lt"/>
                <a:ea typeface="+mj-ea"/>
                <a:cs typeface="+mj-cs"/>
              </a:rPr>
              <a:t>Important Policies</a:t>
            </a:r>
          </a:p>
        </p:txBody>
      </p:sp>
      <p:sp>
        <p:nvSpPr>
          <p:cNvPr id="196" name="TextShape 1"/>
          <p:cNvSpPr txBox="1"/>
          <p:nvPr/>
        </p:nvSpPr>
        <p:spPr>
          <a:xfrm>
            <a:off x="953575" y="1344707"/>
            <a:ext cx="6446520" cy="4351337"/>
          </a:xfrm>
          <a:prstGeom prst="rect">
            <a:avLst/>
          </a:prstGeom>
        </p:spPr>
        <p:txBody>
          <a:bodyPr vert="horz" lIns="91440" tIns="45720" rIns="91440" bIns="45720" rtlCol="0" anchor="t">
            <a:normAutofit lnSpcReduction="10000"/>
          </a:bodyPr>
          <a:lstStyle/>
          <a:p>
            <a:pPr marL="36576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Make-ups</a:t>
            </a:r>
            <a:endParaRPr lang="en-US" dirty="0">
              <a:solidFill>
                <a:schemeClr val="accent1">
                  <a:lumMod val="75000"/>
                </a:schemeClr>
              </a:solidFill>
            </a:endParaRP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Notify your instructor in advance, if possible</a:t>
            </a:r>
          </a:p>
          <a:p>
            <a:pPr marL="777240" lvl="1" indent="-182880">
              <a:spcAft>
                <a:spcPts val="600"/>
              </a:spcAft>
              <a:buClr>
                <a:schemeClr val="accent1"/>
              </a:buClr>
              <a:buFont typeface="Wingdings" charset="2"/>
              <a:buChar char=""/>
            </a:pPr>
            <a:r>
              <a:rPr lang="en-US" spc="-1" dirty="0">
                <a:solidFill>
                  <a:schemeClr val="accent1">
                    <a:lumMod val="75000"/>
                  </a:schemeClr>
                </a:solidFill>
              </a:rPr>
              <a:t>Availability determined on a case-by-case basis</a:t>
            </a: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Might be scheduled at a common time </a:t>
            </a:r>
          </a:p>
          <a:p>
            <a:pPr indent="-182880">
              <a:spcAft>
                <a:spcPts val="600"/>
              </a:spcAft>
              <a:buClr>
                <a:schemeClr val="accent1"/>
              </a:buClr>
            </a:pPr>
            <a:endParaRPr lang="en-US" spc="-1" dirty="0">
              <a:solidFill>
                <a:schemeClr val="accent1">
                  <a:lumMod val="75000"/>
                </a:schemeClr>
              </a:solidFill>
              <a:uFill>
                <a:solidFill>
                  <a:srgbClr val="FFFFFF"/>
                </a:solidFill>
              </a:uFill>
            </a:endParaRPr>
          </a:p>
          <a:p>
            <a:pPr marL="36576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Attendance</a:t>
            </a:r>
            <a:endParaRPr lang="en-US" spc="-1" dirty="0">
              <a:solidFill>
                <a:schemeClr val="accent1">
                  <a:lumMod val="75000"/>
                </a:schemeClr>
              </a:solidFill>
            </a:endParaRP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Required in studio and Strongly recommended in lectures</a:t>
            </a:r>
          </a:p>
          <a:p>
            <a:pPr marL="777240" lvl="1" indent="-182880">
              <a:spcAft>
                <a:spcPts val="600"/>
              </a:spcAft>
              <a:buClr>
                <a:schemeClr val="accent1"/>
              </a:buClr>
              <a:buFont typeface="Wingdings" charset="2"/>
              <a:buChar char=""/>
            </a:pPr>
            <a:endParaRPr lang="en-US" spc="-1" dirty="0">
              <a:solidFill>
                <a:schemeClr val="accent1">
                  <a:lumMod val="75000"/>
                </a:schemeClr>
              </a:solidFill>
              <a:uFill>
                <a:solidFill>
                  <a:srgbClr val="FFFFFF"/>
                </a:solidFill>
              </a:uFill>
            </a:endParaRPr>
          </a:p>
          <a:p>
            <a:pPr marL="32004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Health Concerns</a:t>
            </a:r>
          </a:p>
          <a:p>
            <a:pPr marL="777240" lvl="1" indent="-182880">
              <a:spcAft>
                <a:spcPts val="600"/>
              </a:spcAft>
              <a:buClr>
                <a:schemeClr val="accent1"/>
              </a:buClr>
              <a:buFont typeface="Wingdings" charset="2"/>
              <a:buChar char=""/>
            </a:pPr>
            <a:r>
              <a:rPr lang="en-US" u="sng" spc="-1" dirty="0">
                <a:solidFill>
                  <a:schemeClr val="accent1">
                    <a:lumMod val="75000"/>
                  </a:schemeClr>
                </a:solidFill>
                <a:uFill>
                  <a:solidFill>
                    <a:srgbClr val="FFFFFF"/>
                  </a:solidFill>
                </a:uFill>
                <a:hlinkClick r:id="rId2"/>
              </a:rPr>
              <a:t>http://health.gatech.edu/coronavirus/students</a:t>
            </a:r>
            <a:endParaRPr lang="en-US" spc="-1" dirty="0">
              <a:solidFill>
                <a:schemeClr val="accent1">
                  <a:lumMod val="75000"/>
                </a:schemeClr>
              </a:solidFill>
              <a:uFill>
                <a:solidFill>
                  <a:srgbClr val="FFFFFF"/>
                </a:solidFill>
              </a:uFill>
            </a:endParaRPr>
          </a:p>
          <a:p>
            <a:pPr marL="777240" lvl="1" indent="-182880">
              <a:spcAft>
                <a:spcPts val="600"/>
              </a:spcAft>
              <a:buClr>
                <a:schemeClr val="accent1"/>
              </a:buClr>
              <a:buFont typeface="Wingdings" charset="2"/>
              <a:buChar char=""/>
            </a:pPr>
            <a:endParaRPr lang="en-US" spc="-1" dirty="0">
              <a:solidFill>
                <a:schemeClr val="accent1">
                  <a:lumMod val="75000"/>
                </a:schemeClr>
              </a:solidFill>
              <a:uFill>
                <a:solidFill>
                  <a:srgbClr val="FFFFFF"/>
                </a:solidFill>
              </a:uFill>
            </a:endParaRPr>
          </a:p>
          <a:p>
            <a:pPr marL="36576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Calculators</a:t>
            </a:r>
            <a:endParaRPr lang="en-US" spc="-1" dirty="0">
              <a:solidFill>
                <a:schemeClr val="accent1">
                  <a:lumMod val="75000"/>
                </a:schemeClr>
              </a:solidFill>
            </a:endParaRP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Not allowed on assessments</a:t>
            </a:r>
            <a:endParaRPr lang="en-US" spc="-1" dirty="0">
              <a:solidFill>
                <a:schemeClr val="accent1">
                  <a:lumMod val="75000"/>
                </a:schemeClr>
              </a:solidFill>
            </a:endParaRPr>
          </a:p>
          <a:p>
            <a:pPr marL="68580" indent="-182880">
              <a:spcAft>
                <a:spcPts val="600"/>
              </a:spcAft>
              <a:buClr>
                <a:schemeClr val="accent1"/>
              </a:buClr>
            </a:pPr>
            <a:endParaRPr lang="en-US" spc="-1" dirty="0">
              <a:solidFill>
                <a:schemeClr val="accent1">
                  <a:lumMod val="75000"/>
                </a:schemeClr>
              </a:solidFill>
            </a:endParaRPr>
          </a:p>
        </p:txBody>
      </p:sp>
      <p:sp>
        <p:nvSpPr>
          <p:cNvPr id="198"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spcAft>
                <a:spcPts val="600"/>
              </a:spcAft>
            </a:pP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273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1067F8D-EC7E-4728-98C2-BE671F59A6B2}"/>
              </a:ext>
            </a:extLst>
          </p:cNvPr>
          <p:cNvSpPr>
            <a:spLocks noGrp="1" noChangeArrowheads="1"/>
          </p:cNvSpPr>
          <p:nvPr>
            <p:ph type="title"/>
          </p:nvPr>
        </p:nvSpPr>
        <p:spPr>
          <a:xfrm>
            <a:off x="102311" y="73128"/>
            <a:ext cx="10483214" cy="1378931"/>
          </a:xfrm>
        </p:spPr>
        <p:txBody>
          <a:bodyPr>
            <a:normAutofit/>
          </a:bodyPr>
          <a:lstStyle/>
          <a:p>
            <a:pPr>
              <a:defRPr/>
            </a:pPr>
            <a:r>
              <a:rPr lang="en-US" sz="4200" u="sng" dirty="0">
                <a:solidFill>
                  <a:schemeClr val="accent1">
                    <a:lumMod val="50000"/>
                  </a:schemeClr>
                </a:solidFill>
              </a:rPr>
              <a:t>Example 4</a:t>
            </a:r>
            <a:r>
              <a:rPr lang="en-US" sz="4200" dirty="0">
                <a:solidFill>
                  <a:schemeClr val="accent1">
                    <a:lumMod val="50000"/>
                  </a:schemeClr>
                </a:solidFill>
              </a:rPr>
              <a:t>: Extension to 2</a:t>
            </a:r>
            <a:r>
              <a:rPr lang="en-US" sz="4200" baseline="30000" dirty="0">
                <a:solidFill>
                  <a:schemeClr val="accent1">
                    <a:lumMod val="50000"/>
                  </a:schemeClr>
                </a:solidFill>
              </a:rPr>
              <a:t>nd</a:t>
            </a:r>
            <a:r>
              <a:rPr lang="en-US" sz="4200" dirty="0">
                <a:solidFill>
                  <a:schemeClr val="accent1">
                    <a:lumMod val="50000"/>
                  </a:schemeClr>
                </a:solidFill>
              </a:rPr>
              <a:t> FTC (chain rule)</a:t>
            </a:r>
            <a:endParaRPr lang="en-US" sz="4200" u="sng" dirty="0">
              <a:solidFill>
                <a:schemeClr val="accent1">
                  <a:lumMod val="50000"/>
                </a:schemeClr>
              </a:solidFill>
            </a:endParaRPr>
          </a:p>
        </p:txBody>
      </p:sp>
      <p:graphicFrame>
        <p:nvGraphicFramePr>
          <p:cNvPr id="14339" name="Object 4">
            <a:extLst>
              <a:ext uri="{FF2B5EF4-FFF2-40B4-BE49-F238E27FC236}">
                <a16:creationId xmlns:a16="http://schemas.microsoft.com/office/drawing/2014/main" id="{B1F31950-6F9C-4859-981A-CD775465A8C6}"/>
              </a:ext>
            </a:extLst>
          </p:cNvPr>
          <p:cNvGraphicFramePr>
            <a:graphicFrameLocks noGrp="1" noChangeAspect="1"/>
          </p:cNvGraphicFramePr>
          <p:nvPr>
            <p:ph idx="1"/>
            <p:extLst>
              <p:ext uri="{D42A27DB-BD31-4B8C-83A1-F6EECF244321}">
                <p14:modId xmlns:p14="http://schemas.microsoft.com/office/powerpoint/2010/main" val="2834732015"/>
              </p:ext>
            </p:extLst>
          </p:nvPr>
        </p:nvGraphicFramePr>
        <p:xfrm>
          <a:off x="1421802" y="1719505"/>
          <a:ext cx="8077200" cy="4127500"/>
        </p:xfrm>
        <a:graphic>
          <a:graphicData uri="http://schemas.openxmlformats.org/presentationml/2006/ole">
            <mc:AlternateContent xmlns:mc="http://schemas.openxmlformats.org/markup-compatibility/2006">
              <mc:Choice xmlns:v="urn:schemas-microsoft-com:vml" Requires="v">
                <p:oleObj spid="_x0000_s65548" name="Equation" r:id="rId4" imgW="2882900" imgH="1473200" progId="Equation.3">
                  <p:embed/>
                </p:oleObj>
              </mc:Choice>
              <mc:Fallback>
                <p:oleObj name="Equation" r:id="rId4" imgW="2882900" imgH="1473200" progId="Equation.3">
                  <p:embed/>
                  <p:pic>
                    <p:nvPicPr>
                      <p:cNvPr id="14339" name="Object 4">
                        <a:extLst>
                          <a:ext uri="{FF2B5EF4-FFF2-40B4-BE49-F238E27FC236}">
                            <a16:creationId xmlns:a16="http://schemas.microsoft.com/office/drawing/2014/main" id="{B1F31950-6F9C-4859-981A-CD775465A8C6}"/>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1802" y="1719505"/>
                        <a:ext cx="8077200" cy="412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DE3379D2-904F-9149-B2F7-8FC4B2830684}"/>
              </a:ext>
            </a:extLst>
          </p:cNvPr>
          <p:cNvSpPr txBox="1"/>
          <p:nvPr/>
        </p:nvSpPr>
        <p:spPr>
          <a:xfrm>
            <a:off x="6563958" y="2151528"/>
            <a:ext cx="5185186" cy="369332"/>
          </a:xfrm>
          <a:prstGeom prst="rect">
            <a:avLst/>
          </a:prstGeom>
          <a:noFill/>
        </p:spPr>
        <p:txBody>
          <a:bodyPr wrap="square" rtlCol="0">
            <a:spAutoFit/>
          </a:bodyPr>
          <a:lstStyle/>
          <a:p>
            <a:r>
              <a:rPr lang="en-US" i="1" dirty="0"/>
              <a:t>(Does every one see where this comes from?)</a:t>
            </a:r>
          </a:p>
        </p:txBody>
      </p:sp>
    </p:spTree>
    <p:custDataLst>
      <p:tags r:id="rId2"/>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18566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42417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88337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8BE3AB2-2C53-4FA2-A3F1-D75F87E9EF64}"/>
              </a:ext>
            </a:extLst>
          </p:cNvPr>
          <p:cNvSpPr>
            <a:spLocks noGrp="1" noChangeArrowheads="1"/>
          </p:cNvSpPr>
          <p:nvPr>
            <p:ph type="title"/>
          </p:nvPr>
        </p:nvSpPr>
        <p:spPr>
          <a:xfrm>
            <a:off x="297628" y="-242047"/>
            <a:ext cx="10972800" cy="1371600"/>
          </a:xfrm>
        </p:spPr>
        <p:txBody>
          <a:bodyPr>
            <a:normAutofit/>
          </a:bodyPr>
          <a:lstStyle/>
          <a:p>
            <a:pPr>
              <a:defRPr/>
            </a:pPr>
            <a:r>
              <a:rPr lang="en-US" sz="4200" dirty="0">
                <a:solidFill>
                  <a:schemeClr val="accent1">
                    <a:lumMod val="50000"/>
                  </a:schemeClr>
                </a:solidFill>
              </a:rPr>
              <a:t>Mean Value Theorem</a:t>
            </a:r>
          </a:p>
        </p:txBody>
      </p:sp>
      <p:sp>
        <p:nvSpPr>
          <p:cNvPr id="15363" name="Rectangle 3">
            <a:extLst>
              <a:ext uri="{FF2B5EF4-FFF2-40B4-BE49-F238E27FC236}">
                <a16:creationId xmlns:a16="http://schemas.microsoft.com/office/drawing/2014/main" id="{CCF6704A-A9E6-4F3A-951F-C965AA01EC94}"/>
              </a:ext>
            </a:extLst>
          </p:cNvPr>
          <p:cNvSpPr>
            <a:spLocks noGrp="1" noChangeArrowheads="1"/>
          </p:cNvSpPr>
          <p:nvPr>
            <p:ph type="body" sz="half" idx="1"/>
          </p:nvPr>
        </p:nvSpPr>
        <p:spPr>
          <a:xfrm>
            <a:off x="3754064" y="1401184"/>
            <a:ext cx="5384800" cy="746760"/>
          </a:xfrm>
        </p:spPr>
        <p:txBody>
          <a:bodyPr>
            <a:normAutofit fontScale="92500"/>
          </a:bodyPr>
          <a:lstStyle/>
          <a:p>
            <a:pPr>
              <a:buFont typeface="Wingdings" panose="05000000000000000000" pitchFamily="2" charset="2"/>
              <a:buNone/>
            </a:pPr>
            <a:r>
              <a:rPr lang="en-US" altLang="en-US" sz="3200" i="1" dirty="0">
                <a:solidFill>
                  <a:srgbClr val="0070C0"/>
                </a:solidFill>
              </a:rPr>
              <a:t>MVT for Integration (statement)</a:t>
            </a:r>
            <a:r>
              <a:rPr lang="en-US" altLang="en-US" sz="3200" dirty="0">
                <a:solidFill>
                  <a:srgbClr val="0070C0"/>
                </a:solidFill>
              </a:rPr>
              <a:t>:</a:t>
            </a:r>
          </a:p>
          <a:p>
            <a:pPr>
              <a:buFont typeface="Wingdings" panose="05000000000000000000" pitchFamily="2" charset="2"/>
              <a:buNone/>
            </a:pPr>
            <a:endParaRPr lang="en-US" altLang="en-US" dirty="0"/>
          </a:p>
        </p:txBody>
      </p:sp>
      <p:graphicFrame>
        <p:nvGraphicFramePr>
          <p:cNvPr id="15364" name="Object 4">
            <a:extLst>
              <a:ext uri="{FF2B5EF4-FFF2-40B4-BE49-F238E27FC236}">
                <a16:creationId xmlns:a16="http://schemas.microsoft.com/office/drawing/2014/main" id="{CB200C60-103E-4E0A-97E3-0D3F7218E939}"/>
              </a:ext>
            </a:extLst>
          </p:cNvPr>
          <p:cNvGraphicFramePr>
            <a:graphicFrameLocks noGrp="1" noChangeAspect="1"/>
          </p:cNvGraphicFramePr>
          <p:nvPr>
            <p:ph sz="half" idx="2"/>
            <p:extLst>
              <p:ext uri="{D42A27DB-BD31-4B8C-83A1-F6EECF244321}">
                <p14:modId xmlns:p14="http://schemas.microsoft.com/office/powerpoint/2010/main" val="2758933111"/>
              </p:ext>
            </p:extLst>
          </p:nvPr>
        </p:nvGraphicFramePr>
        <p:xfrm>
          <a:off x="3754064" y="2026024"/>
          <a:ext cx="7935912" cy="3200400"/>
        </p:xfrm>
        <a:graphic>
          <a:graphicData uri="http://schemas.openxmlformats.org/presentationml/2006/ole">
            <mc:AlternateContent xmlns:mc="http://schemas.openxmlformats.org/markup-compatibility/2006">
              <mc:Choice xmlns:v="urn:schemas-microsoft-com:vml" Requires="v">
                <p:oleObj spid="_x0000_s66571" name="Equation" r:id="rId4" imgW="2298700" imgH="927100" progId="Equation.3">
                  <p:embed/>
                </p:oleObj>
              </mc:Choice>
              <mc:Fallback>
                <p:oleObj name="Equation" r:id="rId4" imgW="2298700" imgH="927100" progId="Equation.3">
                  <p:embed/>
                  <p:pic>
                    <p:nvPicPr>
                      <p:cNvPr id="15364" name="Object 4">
                        <a:extLst>
                          <a:ext uri="{FF2B5EF4-FFF2-40B4-BE49-F238E27FC236}">
                            <a16:creationId xmlns:a16="http://schemas.microsoft.com/office/drawing/2014/main" id="{CB200C60-103E-4E0A-97E3-0D3F7218E939}"/>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064" y="2026024"/>
                        <a:ext cx="7935912"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ustDataLst>
      <p:tags r:id="rId2"/>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6B7CCB6-5B39-4F70-9EFD-2E8885BACD14}"/>
              </a:ext>
            </a:extLst>
          </p:cNvPr>
          <p:cNvSpPr>
            <a:spLocks noGrp="1" noChangeArrowheads="1"/>
          </p:cNvSpPr>
          <p:nvPr>
            <p:ph type="title"/>
          </p:nvPr>
        </p:nvSpPr>
        <p:spPr>
          <a:xfrm>
            <a:off x="353499" y="-286543"/>
            <a:ext cx="10972800" cy="1371600"/>
          </a:xfrm>
        </p:spPr>
        <p:txBody>
          <a:bodyPr>
            <a:normAutofit/>
          </a:bodyPr>
          <a:lstStyle/>
          <a:p>
            <a:pPr>
              <a:defRPr/>
            </a:pPr>
            <a:r>
              <a:rPr lang="en-US" sz="4200" u="sng" dirty="0">
                <a:solidFill>
                  <a:schemeClr val="accent1">
                    <a:lumMod val="50000"/>
                  </a:schemeClr>
                </a:solidFill>
              </a:rPr>
              <a:t>Example 5</a:t>
            </a:r>
            <a:r>
              <a:rPr lang="en-US" sz="4200" dirty="0">
                <a:solidFill>
                  <a:schemeClr val="accent1">
                    <a:lumMod val="50000"/>
                  </a:schemeClr>
                </a:solidFill>
              </a:rPr>
              <a:t>:</a:t>
            </a:r>
          </a:p>
        </p:txBody>
      </p:sp>
      <p:sp>
        <p:nvSpPr>
          <p:cNvPr id="16387" name="Rectangle 3">
            <a:extLst>
              <a:ext uri="{FF2B5EF4-FFF2-40B4-BE49-F238E27FC236}">
                <a16:creationId xmlns:a16="http://schemas.microsoft.com/office/drawing/2014/main" id="{DA33FF17-AF9D-4F3B-86B8-16D734137B9E}"/>
              </a:ext>
            </a:extLst>
          </p:cNvPr>
          <p:cNvSpPr>
            <a:spLocks noGrp="1" noChangeArrowheads="1"/>
          </p:cNvSpPr>
          <p:nvPr>
            <p:ph type="body" sz="half" idx="1"/>
          </p:nvPr>
        </p:nvSpPr>
        <p:spPr>
          <a:xfrm>
            <a:off x="3577963" y="1355464"/>
            <a:ext cx="8174019" cy="4419600"/>
          </a:xfrm>
        </p:spPr>
        <p:txBody>
          <a:bodyPr/>
          <a:lstStyle/>
          <a:p>
            <a:pPr>
              <a:buFont typeface="Wingdings" panose="05000000000000000000" pitchFamily="2" charset="2"/>
              <a:buNone/>
            </a:pPr>
            <a:r>
              <a:rPr lang="en-US" altLang="en-US" sz="2800" dirty="0"/>
              <a:t>Find the average value of the function:</a:t>
            </a:r>
          </a:p>
          <a:p>
            <a:pPr>
              <a:buFont typeface="Wingdings" panose="05000000000000000000" pitchFamily="2" charset="2"/>
              <a:buNone/>
            </a:pPr>
            <a:endParaRPr lang="en-US" altLang="en-US" sz="2800" dirty="0"/>
          </a:p>
          <a:p>
            <a:pPr>
              <a:buFont typeface="Wingdings" panose="05000000000000000000" pitchFamily="2" charset="2"/>
              <a:buNone/>
            </a:pPr>
            <a:endParaRPr lang="en-US" altLang="en-US" sz="2800" dirty="0"/>
          </a:p>
          <a:p>
            <a:pPr>
              <a:buFont typeface="Wingdings" panose="05000000000000000000" pitchFamily="2" charset="2"/>
              <a:buNone/>
            </a:pPr>
            <a:endParaRPr lang="en-US" altLang="en-US" sz="2800" dirty="0"/>
          </a:p>
          <a:p>
            <a:pPr>
              <a:buFont typeface="Wingdings" panose="05000000000000000000" pitchFamily="2" charset="2"/>
              <a:buNone/>
            </a:pPr>
            <a:r>
              <a:rPr lang="en-US" altLang="en-US" sz="2800" dirty="0"/>
              <a:t>Then find a </a:t>
            </a:r>
            <a:r>
              <a:rPr lang="en-US" altLang="en-US" sz="2800" i="1" dirty="0"/>
              <a:t>c</a:t>
            </a:r>
            <a:r>
              <a:rPr lang="en-US" altLang="en-US" sz="2800" dirty="0"/>
              <a:t> that satisfies the MVT for integration.</a:t>
            </a:r>
          </a:p>
        </p:txBody>
      </p:sp>
      <p:graphicFrame>
        <p:nvGraphicFramePr>
          <p:cNvPr id="16388" name="Object 4">
            <a:extLst>
              <a:ext uri="{FF2B5EF4-FFF2-40B4-BE49-F238E27FC236}">
                <a16:creationId xmlns:a16="http://schemas.microsoft.com/office/drawing/2014/main" id="{BC3097F4-C47F-48C2-B21E-ED66ADDC971D}"/>
              </a:ext>
            </a:extLst>
          </p:cNvPr>
          <p:cNvGraphicFramePr>
            <a:graphicFrameLocks noGrp="1" noChangeAspect="1"/>
          </p:cNvGraphicFramePr>
          <p:nvPr>
            <p:ph sz="half" idx="2"/>
            <p:extLst>
              <p:ext uri="{D42A27DB-BD31-4B8C-83A1-F6EECF244321}">
                <p14:modId xmlns:p14="http://schemas.microsoft.com/office/powerpoint/2010/main" val="2229921854"/>
              </p:ext>
            </p:extLst>
          </p:nvPr>
        </p:nvGraphicFramePr>
        <p:xfrm>
          <a:off x="3938046" y="2991643"/>
          <a:ext cx="5588000" cy="874713"/>
        </p:xfrm>
        <a:graphic>
          <a:graphicData uri="http://schemas.openxmlformats.org/presentationml/2006/ole">
            <mc:AlternateContent xmlns:mc="http://schemas.openxmlformats.org/markup-compatibility/2006">
              <mc:Choice xmlns:v="urn:schemas-microsoft-com:vml" Requires="v">
                <p:oleObj spid="_x0000_s67595" name="Equation" r:id="rId4" imgW="1460500" imgH="228600" progId="Equation.3">
                  <p:embed/>
                </p:oleObj>
              </mc:Choice>
              <mc:Fallback>
                <p:oleObj name="Equation" r:id="rId4" imgW="1460500" imgH="228600" progId="Equation.3">
                  <p:embed/>
                  <p:pic>
                    <p:nvPicPr>
                      <p:cNvPr id="16388" name="Object 4">
                        <a:extLst>
                          <a:ext uri="{FF2B5EF4-FFF2-40B4-BE49-F238E27FC236}">
                            <a16:creationId xmlns:a16="http://schemas.microsoft.com/office/drawing/2014/main" id="{BC3097F4-C47F-48C2-B21E-ED66ADDC971D}"/>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8046" y="2991643"/>
                        <a:ext cx="5588000" cy="874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ustDataLst>
      <p:tags r:id="rId2"/>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36449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3856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247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2"/>
          <p:cNvSpPr txBox="1"/>
          <p:nvPr/>
        </p:nvSpPr>
        <p:spPr>
          <a:xfrm>
            <a:off x="512513" y="15081"/>
            <a:ext cx="7269480" cy="13255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50" dirty="0">
                <a:solidFill>
                  <a:schemeClr val="accent1">
                    <a:lumMod val="50000"/>
                  </a:schemeClr>
                </a:solidFill>
                <a:uFill>
                  <a:solidFill>
                    <a:srgbClr val="FFFFFF"/>
                  </a:solidFill>
                </a:uFill>
                <a:latin typeface="+mj-lt"/>
                <a:ea typeface="+mj-ea"/>
                <a:cs typeface="+mj-cs"/>
              </a:rPr>
              <a:t>Policies (cont.)</a:t>
            </a:r>
          </a:p>
        </p:txBody>
      </p:sp>
      <p:sp>
        <p:nvSpPr>
          <p:cNvPr id="199" name="TextShape 1"/>
          <p:cNvSpPr txBox="1"/>
          <p:nvPr/>
        </p:nvSpPr>
        <p:spPr>
          <a:xfrm>
            <a:off x="1335473" y="1875170"/>
            <a:ext cx="6446520" cy="3853147"/>
          </a:xfrm>
          <a:prstGeom prst="rect">
            <a:avLst/>
          </a:prstGeom>
        </p:spPr>
        <p:txBody>
          <a:bodyPr vert="horz" lIns="91440" tIns="45720" rIns="91440" bIns="45720" rtlCol="0" anchor="t">
            <a:normAutofit/>
          </a:bodyPr>
          <a:lstStyle/>
          <a:p>
            <a:pPr marL="36576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Academic Misconduct</a:t>
            </a:r>
            <a:endParaRPr lang="en-US" dirty="0">
              <a:solidFill>
                <a:schemeClr val="accent1">
                  <a:lumMod val="75000"/>
                </a:schemeClr>
              </a:solidFill>
            </a:endParaRP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Any cases will be submitted to the Dean’s office.</a:t>
            </a:r>
          </a:p>
          <a:p>
            <a:pPr indent="-182880">
              <a:spcAft>
                <a:spcPts val="600"/>
              </a:spcAft>
              <a:buClr>
                <a:schemeClr val="accent1"/>
              </a:buClr>
            </a:pPr>
            <a:endParaRPr lang="en-US" spc="-1" dirty="0">
              <a:solidFill>
                <a:schemeClr val="accent1">
                  <a:lumMod val="75000"/>
                </a:schemeClr>
              </a:solidFill>
              <a:uFill>
                <a:solidFill>
                  <a:srgbClr val="FFFFFF"/>
                </a:solidFill>
              </a:uFill>
            </a:endParaRPr>
          </a:p>
          <a:p>
            <a:pPr marL="36576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Disability Services</a:t>
            </a: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Please discuss any accommodations with me.</a:t>
            </a:r>
          </a:p>
          <a:p>
            <a:pPr indent="-182880">
              <a:spcAft>
                <a:spcPts val="600"/>
              </a:spcAft>
              <a:buClr>
                <a:schemeClr val="accent1"/>
              </a:buClr>
            </a:pPr>
            <a:endParaRPr lang="en-US" spc="-1" dirty="0">
              <a:solidFill>
                <a:schemeClr val="accent1">
                  <a:lumMod val="75000"/>
                </a:schemeClr>
              </a:solidFill>
              <a:uFill>
                <a:solidFill>
                  <a:srgbClr val="FFFFFF"/>
                </a:solidFill>
              </a:uFill>
            </a:endParaRPr>
          </a:p>
          <a:p>
            <a:pPr marL="36576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Regrades</a:t>
            </a:r>
          </a:p>
          <a:p>
            <a:pPr marL="777240" lvl="1"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Submit within one week after receiving your graded paper.</a:t>
            </a:r>
          </a:p>
        </p:txBody>
      </p:sp>
      <p:sp>
        <p:nvSpPr>
          <p:cNvPr id="201"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spcAft>
                <a:spcPts val="600"/>
              </a:spcAft>
            </a:pP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 name="Table 1"/>
          <p:cNvGraphicFramePr/>
          <p:nvPr>
            <p:extLst>
              <p:ext uri="{D42A27DB-BD31-4B8C-83A1-F6EECF244321}">
                <p14:modId xmlns:p14="http://schemas.microsoft.com/office/powerpoint/2010/main" val="2077098254"/>
              </p:ext>
            </p:extLst>
          </p:nvPr>
        </p:nvGraphicFramePr>
        <p:xfrm>
          <a:off x="1061252" y="2347371"/>
          <a:ext cx="3352320" cy="3341880"/>
        </p:xfrm>
        <a:graphic>
          <a:graphicData uri="http://schemas.openxmlformats.org/drawingml/2006/table">
            <a:tbl>
              <a:tblPr/>
              <a:tblGrid>
                <a:gridCol w="1410480">
                  <a:extLst>
                    <a:ext uri="{9D8B030D-6E8A-4147-A177-3AD203B41FA5}">
                      <a16:colId xmlns:a16="http://schemas.microsoft.com/office/drawing/2014/main" val="20000"/>
                    </a:ext>
                  </a:extLst>
                </a:gridCol>
                <a:gridCol w="1941840">
                  <a:extLst>
                    <a:ext uri="{9D8B030D-6E8A-4147-A177-3AD203B41FA5}">
                      <a16:colId xmlns:a16="http://schemas.microsoft.com/office/drawing/2014/main" val="20001"/>
                    </a:ext>
                  </a:extLst>
                </a:gridCol>
              </a:tblGrid>
              <a:tr h="540360">
                <a:tc>
                  <a:txBody>
                    <a:bodyPr/>
                    <a:lstStyle/>
                    <a:p>
                      <a:pPr>
                        <a:lnSpc>
                          <a:spcPct val="100000"/>
                        </a:lnSpc>
                      </a:pPr>
                      <a:r>
                        <a:rPr lang="en-US" sz="1800" b="0" strike="noStrike" spc="-1" dirty="0">
                          <a:solidFill>
                            <a:srgbClr val="000000"/>
                          </a:solidFill>
                          <a:uFill>
                            <a:solidFill>
                              <a:srgbClr val="FFFFFF"/>
                            </a:solidFill>
                          </a:uFill>
                          <a:latin typeface="Book Antiqua"/>
                        </a:rPr>
                        <a:t>Final Grade</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1800" b="0" strike="noStrike" spc="-1" dirty="0">
                          <a:solidFill>
                            <a:srgbClr val="000000"/>
                          </a:solidFill>
                          <a:uFill>
                            <a:solidFill>
                              <a:srgbClr val="FFFFFF"/>
                            </a:solidFill>
                          </a:uFill>
                          <a:latin typeface="Book Antiqua"/>
                        </a:rPr>
                        <a:t>Average Attendance</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0"/>
                  </a:ext>
                </a:extLst>
              </a:tr>
              <a:tr h="540360">
                <a:tc>
                  <a:txBody>
                    <a:bodyPr/>
                    <a:lstStyle/>
                    <a:p>
                      <a:pPr>
                        <a:lnSpc>
                          <a:spcPct val="100000"/>
                        </a:lnSpc>
                      </a:pPr>
                      <a:r>
                        <a:rPr lang="en-US" sz="1800" b="0" strike="noStrike" spc="-1" dirty="0">
                          <a:solidFill>
                            <a:srgbClr val="000000"/>
                          </a:solidFill>
                          <a:uFill>
                            <a:solidFill>
                              <a:srgbClr val="FFFFFF"/>
                            </a:solidFill>
                          </a:uFill>
                          <a:latin typeface="Book Antiqua"/>
                        </a:rPr>
                        <a:t>"A" students</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1800" b="0" strike="noStrike" spc="-1" dirty="0">
                          <a:solidFill>
                            <a:srgbClr val="000000"/>
                          </a:solidFill>
                          <a:uFill>
                            <a:solidFill>
                              <a:srgbClr val="FFFFFF"/>
                            </a:solidFill>
                          </a:uFill>
                          <a:latin typeface="Book Antiqua"/>
                        </a:rPr>
                        <a:t>94</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1"/>
                  </a:ext>
                </a:extLst>
              </a:tr>
              <a:tr h="540360">
                <a:tc>
                  <a:txBody>
                    <a:bodyPr/>
                    <a:lstStyle/>
                    <a:p>
                      <a:pPr>
                        <a:lnSpc>
                          <a:spcPct val="100000"/>
                        </a:lnSpc>
                      </a:pPr>
                      <a:r>
                        <a:rPr lang="en-US" sz="1800" b="0" strike="noStrike" spc="-1" dirty="0">
                          <a:solidFill>
                            <a:srgbClr val="000000"/>
                          </a:solidFill>
                          <a:uFill>
                            <a:solidFill>
                              <a:srgbClr val="FFFFFF"/>
                            </a:solidFill>
                          </a:uFill>
                          <a:latin typeface="Book Antiqua"/>
                        </a:rPr>
                        <a:t>"B" students</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1800" b="0" strike="noStrike" spc="-1" dirty="0">
                          <a:solidFill>
                            <a:srgbClr val="000000"/>
                          </a:solidFill>
                          <a:uFill>
                            <a:solidFill>
                              <a:srgbClr val="FFFFFF"/>
                            </a:solidFill>
                          </a:uFill>
                          <a:latin typeface="Book Antiqua"/>
                        </a:rPr>
                        <a:t>87</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2"/>
                  </a:ext>
                </a:extLst>
              </a:tr>
              <a:tr h="540360">
                <a:tc>
                  <a:txBody>
                    <a:bodyPr/>
                    <a:lstStyle/>
                    <a:p>
                      <a:pPr>
                        <a:lnSpc>
                          <a:spcPct val="100000"/>
                        </a:lnSpc>
                      </a:pPr>
                      <a:r>
                        <a:rPr lang="en-US" sz="1800" b="0" strike="noStrike" spc="-1" dirty="0">
                          <a:solidFill>
                            <a:srgbClr val="000000"/>
                          </a:solidFill>
                          <a:uFill>
                            <a:solidFill>
                              <a:srgbClr val="FFFFFF"/>
                            </a:solidFill>
                          </a:uFill>
                          <a:latin typeface="Book Antiqua"/>
                        </a:rPr>
                        <a:t>"C" students</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1800" b="0" strike="noStrike" spc="-1" dirty="0">
                          <a:solidFill>
                            <a:srgbClr val="000000"/>
                          </a:solidFill>
                          <a:uFill>
                            <a:solidFill>
                              <a:srgbClr val="FFFFFF"/>
                            </a:solidFill>
                          </a:uFill>
                          <a:latin typeface="Book Antiqua"/>
                        </a:rPr>
                        <a:t>77</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3"/>
                  </a:ext>
                </a:extLst>
              </a:tr>
              <a:tr h="540360">
                <a:tc>
                  <a:txBody>
                    <a:bodyPr/>
                    <a:lstStyle/>
                    <a:p>
                      <a:pPr>
                        <a:lnSpc>
                          <a:spcPct val="100000"/>
                        </a:lnSpc>
                      </a:pPr>
                      <a:r>
                        <a:rPr lang="en-US" sz="1800" b="0" strike="noStrike" spc="-1" dirty="0">
                          <a:solidFill>
                            <a:srgbClr val="000000"/>
                          </a:solidFill>
                          <a:uFill>
                            <a:solidFill>
                              <a:srgbClr val="FFFFFF"/>
                            </a:solidFill>
                          </a:uFill>
                          <a:latin typeface="Book Antiqua"/>
                        </a:rPr>
                        <a:t>"D" students</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1800" b="0" strike="noStrike" spc="-1" dirty="0">
                          <a:solidFill>
                            <a:srgbClr val="000000"/>
                          </a:solidFill>
                          <a:uFill>
                            <a:solidFill>
                              <a:srgbClr val="FFFFFF"/>
                            </a:solidFill>
                          </a:uFill>
                          <a:latin typeface="Book Antiqua"/>
                        </a:rPr>
                        <a:t>70</a:t>
                      </a: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4"/>
                  </a:ext>
                </a:extLst>
              </a:tr>
              <a:tr h="540360">
                <a:tc>
                  <a:txBody>
                    <a:bodyPr/>
                    <a:lstStyle/>
                    <a:p>
                      <a:pPr>
                        <a:lnSpc>
                          <a:spcPct val="100000"/>
                        </a:lnSpc>
                      </a:pPr>
                      <a:r>
                        <a:rPr lang="en-US" sz="1800" b="0" strike="noStrike" spc="-1" dirty="0">
                          <a:solidFill>
                            <a:srgbClr val="000000"/>
                          </a:solidFill>
                          <a:uFill>
                            <a:solidFill>
                              <a:srgbClr val="FFFFFF"/>
                            </a:solidFill>
                          </a:uFill>
                          <a:latin typeface="Book Antiqua"/>
                        </a:rPr>
                        <a:t>"F" Students</a:t>
                      </a:r>
                      <a:endParaRPr lang="en-US" sz="1800" b="0" strike="noStrike" spc="-1" dirty="0">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1800" b="0" strike="noStrike" spc="-1" dirty="0">
                          <a:solidFill>
                            <a:srgbClr val="000000"/>
                          </a:solidFill>
                          <a:uFill>
                            <a:solidFill>
                              <a:srgbClr val="FFFFFF"/>
                            </a:solidFill>
                          </a:uFill>
                          <a:latin typeface="Book Antiqua"/>
                        </a:rPr>
                        <a:t>43</a:t>
                      </a: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5"/>
                  </a:ext>
                </a:extLst>
              </a:tr>
            </a:tbl>
          </a:graphicData>
        </a:graphic>
      </p:graphicFrame>
      <p:sp>
        <p:nvSpPr>
          <p:cNvPr id="204" name="TextShape 2"/>
          <p:cNvSpPr txBox="1"/>
          <p:nvPr/>
        </p:nvSpPr>
        <p:spPr>
          <a:xfrm>
            <a:off x="1686720" y="355663"/>
            <a:ext cx="7755840" cy="1053720"/>
          </a:xfrm>
          <a:prstGeom prst="rect">
            <a:avLst/>
          </a:prstGeom>
          <a:noFill/>
          <a:ln>
            <a:noFill/>
          </a:ln>
        </p:spPr>
        <p:txBody>
          <a:bodyPr anchor="ctr"/>
          <a:lstStyle/>
          <a:p>
            <a:pPr algn="ctr">
              <a:lnSpc>
                <a:spcPct val="100000"/>
              </a:lnSpc>
            </a:pPr>
            <a:r>
              <a:rPr lang="en-US" sz="5400" spc="-1" dirty="0">
                <a:solidFill>
                  <a:schemeClr val="accent1">
                    <a:lumMod val="50000"/>
                  </a:schemeClr>
                </a:solidFill>
                <a:uFill>
                  <a:solidFill>
                    <a:srgbClr val="FFFFFF"/>
                  </a:solidFill>
                </a:uFill>
                <a:latin typeface="Book Antiqua"/>
              </a:rPr>
              <a:t>Attendance Matters!</a:t>
            </a:r>
            <a:endParaRPr lang="en-US" spc="-1" dirty="0">
              <a:solidFill>
                <a:schemeClr val="accent1">
                  <a:lumMod val="50000"/>
                </a:schemeClr>
              </a:solidFill>
              <a:uFill>
                <a:solidFill>
                  <a:srgbClr val="FFFFFF"/>
                </a:solidFill>
              </a:uFill>
              <a:latin typeface="Book Antiqua"/>
            </a:endParaRPr>
          </a:p>
        </p:txBody>
      </p:sp>
      <p:sp>
        <p:nvSpPr>
          <p:cNvPr id="205"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lnSpc>
                <a:spcPct val="100000"/>
              </a:lnSpc>
            </a:pPr>
            <a:endParaRPr lang="en-US" spc="-1" dirty="0">
              <a:solidFill>
                <a:srgbClr val="000000"/>
              </a:solidFill>
              <a:uFill>
                <a:solidFill>
                  <a:srgbClr val="FFFFFF"/>
                </a:solidFill>
              </a:uFill>
              <a:latin typeface="Arial"/>
            </a:endParaRPr>
          </a:p>
        </p:txBody>
      </p:sp>
      <p:sp>
        <p:nvSpPr>
          <p:cNvPr id="2" name="TextBox 1"/>
          <p:cNvSpPr txBox="1"/>
          <p:nvPr/>
        </p:nvSpPr>
        <p:spPr>
          <a:xfrm>
            <a:off x="2875855" y="1504814"/>
            <a:ext cx="5918131" cy="400110"/>
          </a:xfrm>
          <a:prstGeom prst="rect">
            <a:avLst/>
          </a:prstGeom>
          <a:noFill/>
        </p:spPr>
        <p:txBody>
          <a:bodyPr wrap="square" lIns="91440" tIns="45720" rIns="91440" bIns="45720" rtlCol="0" anchor="t">
            <a:spAutoFit/>
          </a:bodyPr>
          <a:lstStyle/>
          <a:p>
            <a:r>
              <a:rPr lang="en-US" sz="2000" dirty="0">
                <a:solidFill>
                  <a:schemeClr val="accent1">
                    <a:lumMod val="75000"/>
                  </a:schemeClr>
                </a:solidFill>
              </a:rPr>
              <a:t>Data from Mrs. G's classes for the past 10 years</a:t>
            </a:r>
          </a:p>
        </p:txBody>
      </p:sp>
      <p:pic>
        <p:nvPicPr>
          <p:cNvPr id="3" name="Picture 3" descr="A screenshot of a cell phone&#10;&#10;Description generated with very high confidence">
            <a:extLst>
              <a:ext uri="{FF2B5EF4-FFF2-40B4-BE49-F238E27FC236}">
                <a16:creationId xmlns:a16="http://schemas.microsoft.com/office/drawing/2014/main" id="{CFE8EFC0-EBE5-4498-8435-4BA444A1A7A5}"/>
              </a:ext>
            </a:extLst>
          </p:cNvPr>
          <p:cNvPicPr>
            <a:picLocks noChangeAspect="1"/>
          </p:cNvPicPr>
          <p:nvPr/>
        </p:nvPicPr>
        <p:blipFill>
          <a:blip r:embed="rId2"/>
          <a:stretch>
            <a:fillRect/>
          </a:stretch>
        </p:blipFill>
        <p:spPr>
          <a:xfrm>
            <a:off x="5759571" y="2347371"/>
            <a:ext cx="4669765" cy="341476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2"/>
          <p:cNvSpPr txBox="1"/>
          <p:nvPr/>
        </p:nvSpPr>
        <p:spPr>
          <a:xfrm>
            <a:off x="510230" y="131422"/>
            <a:ext cx="7970007" cy="11358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spc="-50" dirty="0">
                <a:solidFill>
                  <a:schemeClr val="accent1">
                    <a:lumMod val="50000"/>
                  </a:schemeClr>
                </a:solidFill>
                <a:uFill>
                  <a:solidFill>
                    <a:srgbClr val="FFFFFF"/>
                  </a:solidFill>
                </a:uFill>
                <a:latin typeface="+mj-lt"/>
                <a:ea typeface="+mj-ea"/>
                <a:cs typeface="+mj-cs"/>
              </a:rPr>
              <a:t>What are the keys to success?</a:t>
            </a:r>
          </a:p>
        </p:txBody>
      </p:sp>
      <p:sp>
        <p:nvSpPr>
          <p:cNvPr id="208"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spcAft>
                <a:spcPts val="600"/>
              </a:spcAft>
            </a:pPr>
            <a:endParaRPr lang="en-US" spc="-1" dirty="0">
              <a:solidFill>
                <a:srgbClr val="000000"/>
              </a:solidFill>
              <a:uFill>
                <a:solidFill>
                  <a:srgbClr val="FFFFFF"/>
                </a:solidFill>
              </a:uFill>
              <a:latin typeface="Arial"/>
            </a:endParaRPr>
          </a:p>
        </p:txBody>
      </p:sp>
      <p:graphicFrame>
        <p:nvGraphicFramePr>
          <p:cNvPr id="213" name="TextShape 1">
            <a:extLst>
              <a:ext uri="{FF2B5EF4-FFF2-40B4-BE49-F238E27FC236}">
                <a16:creationId xmlns:a16="http://schemas.microsoft.com/office/drawing/2014/main" id="{86D829B2-3BC9-452E-88A8-701E8A27BED3}"/>
              </a:ext>
            </a:extLst>
          </p:cNvPr>
          <p:cNvGraphicFramePr/>
          <p:nvPr>
            <p:extLst>
              <p:ext uri="{D42A27DB-BD31-4B8C-83A1-F6EECF244321}">
                <p14:modId xmlns:p14="http://schemas.microsoft.com/office/powerpoint/2010/main" val="3321875235"/>
              </p:ext>
            </p:extLst>
          </p:nvPr>
        </p:nvGraphicFramePr>
        <p:xfrm>
          <a:off x="3987635" y="1267251"/>
          <a:ext cx="4492602"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2493-2C51-444D-9FA4-162620B88CE1}"/>
              </a:ext>
            </a:extLst>
          </p:cNvPr>
          <p:cNvSpPr>
            <a:spLocks noGrp="1"/>
          </p:cNvSpPr>
          <p:nvPr>
            <p:ph type="title"/>
          </p:nvPr>
        </p:nvSpPr>
        <p:spPr>
          <a:xfrm>
            <a:off x="150253" y="204395"/>
            <a:ext cx="6530245" cy="650165"/>
          </a:xfrm>
        </p:spPr>
        <p:txBody>
          <a:bodyPr>
            <a:normAutofit/>
          </a:bodyPr>
          <a:lstStyle/>
          <a:p>
            <a:r>
              <a:rPr lang="en-US" dirty="0">
                <a:solidFill>
                  <a:schemeClr val="accent1">
                    <a:lumMod val="50000"/>
                  </a:schemeClr>
                </a:solidFill>
              </a:rPr>
              <a:t>Where can I go for extra help?</a:t>
            </a:r>
          </a:p>
        </p:txBody>
      </p:sp>
      <p:graphicFrame>
        <p:nvGraphicFramePr>
          <p:cNvPr id="20" name="Content Placeholder 2">
            <a:extLst>
              <a:ext uri="{FF2B5EF4-FFF2-40B4-BE49-F238E27FC236}">
                <a16:creationId xmlns:a16="http://schemas.microsoft.com/office/drawing/2014/main" id="{C320004D-26D7-4619-A674-74E4453D4A87}"/>
              </a:ext>
            </a:extLst>
          </p:cNvPr>
          <p:cNvGraphicFramePr>
            <a:graphicFrameLocks noGrp="1"/>
          </p:cNvGraphicFramePr>
          <p:nvPr>
            <p:ph idx="1"/>
            <p:extLst>
              <p:ext uri="{D42A27DB-BD31-4B8C-83A1-F6EECF244321}">
                <p14:modId xmlns:p14="http://schemas.microsoft.com/office/powerpoint/2010/main" val="1013281665"/>
              </p:ext>
            </p:extLst>
          </p:nvPr>
        </p:nvGraphicFramePr>
        <p:xfrm>
          <a:off x="2904564" y="1514475"/>
          <a:ext cx="4869656" cy="382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08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3" name="Picture 211" descr="Complex maths formulae on a blackboard">
            <a:extLst>
              <a:ext uri="{FF2B5EF4-FFF2-40B4-BE49-F238E27FC236}">
                <a16:creationId xmlns:a16="http://schemas.microsoft.com/office/drawing/2014/main" id="{C4A7860B-0506-4291-B6EF-E9837BCAC438}"/>
              </a:ext>
            </a:extLst>
          </p:cNvPr>
          <p:cNvPicPr>
            <a:picLocks noChangeAspect="1"/>
          </p:cNvPicPr>
          <p:nvPr/>
        </p:nvPicPr>
        <p:blipFill rotWithShape="1">
          <a:blip r:embed="rId2">
            <a:alphaModFix amt="25000"/>
          </a:blip>
          <a:srcRect t="18208" b="4737"/>
          <a:stretch/>
        </p:blipFill>
        <p:spPr>
          <a:xfrm>
            <a:off x="20" y="10"/>
            <a:ext cx="12191980" cy="6857990"/>
          </a:xfrm>
          <a:prstGeom prst="rect">
            <a:avLst/>
          </a:prstGeom>
        </p:spPr>
      </p:pic>
      <p:sp>
        <p:nvSpPr>
          <p:cNvPr id="209" name="TextShape 1"/>
          <p:cNvSpPr txBox="1"/>
          <p:nvPr/>
        </p:nvSpPr>
        <p:spPr>
          <a:xfrm>
            <a:off x="514350" y="864108"/>
            <a:ext cx="6367940" cy="512063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7200" spc="-60" dirty="0">
                <a:ln w="15875">
                  <a:solidFill>
                    <a:srgbClr val="FFFFFF"/>
                  </a:solidFill>
                </a:ln>
                <a:solidFill>
                  <a:schemeClr val="accent1">
                    <a:lumMod val="50000"/>
                  </a:schemeClr>
                </a:solidFill>
                <a:uFill>
                  <a:solidFill>
                    <a:srgbClr val="FFFFFF"/>
                  </a:solidFill>
                </a:uFill>
                <a:latin typeface="+mj-lt"/>
                <a:ea typeface="+mj-ea"/>
                <a:cs typeface="+mj-cs"/>
              </a:rPr>
              <a:t>What is Integral Calculus?</a:t>
            </a:r>
          </a:p>
        </p:txBody>
      </p:sp>
      <p:sp>
        <p:nvSpPr>
          <p:cNvPr id="210" name="CustomShape 2"/>
          <p:cNvSpPr/>
          <p:nvPr/>
        </p:nvSpPr>
        <p:spPr>
          <a:xfrm>
            <a:off x="7530207" y="864108"/>
            <a:ext cx="3947418" cy="5120640"/>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endParaRPr lang="en-US" spc="-1" dirty="0">
              <a:uFill>
                <a:solidFill>
                  <a:srgbClr val="FFFFFF"/>
                </a:solidFill>
              </a:uFill>
            </a:endParaRPr>
          </a:p>
        </p:txBody>
      </p:sp>
      <p:sp>
        <p:nvSpPr>
          <p:cNvPr id="2" name="TextBox 1">
            <a:extLst>
              <a:ext uri="{FF2B5EF4-FFF2-40B4-BE49-F238E27FC236}">
                <a16:creationId xmlns:a16="http://schemas.microsoft.com/office/drawing/2014/main" id="{7CC2C217-3BB8-A546-8967-F86A79F19E19}"/>
              </a:ext>
            </a:extLst>
          </p:cNvPr>
          <p:cNvSpPr txBox="1"/>
          <p:nvPr/>
        </p:nvSpPr>
        <p:spPr>
          <a:xfrm>
            <a:off x="514350" y="4625790"/>
            <a:ext cx="10515824" cy="830997"/>
          </a:xfrm>
          <a:prstGeom prst="rect">
            <a:avLst/>
          </a:prstGeom>
          <a:noFill/>
        </p:spPr>
        <p:txBody>
          <a:bodyPr wrap="square" rtlCol="0">
            <a:spAutoFit/>
          </a:bodyPr>
          <a:lstStyle/>
          <a:p>
            <a:r>
              <a:rPr lang="en-US" sz="2400" dirty="0">
                <a:solidFill>
                  <a:schemeClr val="accent1">
                    <a:lumMod val="50000"/>
                  </a:schemeClr>
                </a:solidFill>
              </a:rPr>
              <a:t>Math 1552 lecture slides adapted from the course materials</a:t>
            </a:r>
          </a:p>
          <a:p>
            <a:r>
              <a:rPr lang="en-US" sz="2400" dirty="0">
                <a:solidFill>
                  <a:schemeClr val="accent1">
                    <a:lumMod val="50000"/>
                  </a:schemeClr>
                </a:solidFill>
              </a:rPr>
              <a:t>By Klara </a:t>
            </a:r>
            <a:r>
              <a:rPr lang="en-US" sz="2400" dirty="0" err="1">
                <a:solidFill>
                  <a:schemeClr val="accent1">
                    <a:lumMod val="50000"/>
                  </a:schemeClr>
                </a:solidFill>
              </a:rPr>
              <a:t>Grodzinsky</a:t>
            </a:r>
            <a:r>
              <a:rPr lang="en-US" sz="2400" dirty="0">
                <a:solidFill>
                  <a:schemeClr val="accent1">
                    <a:lumMod val="50000"/>
                  </a:schemeClr>
                </a:solidFill>
              </a:rPr>
              <a:t> (GA Tech, </a:t>
            </a:r>
            <a:r>
              <a:rPr lang="en-US" sz="2400" i="1" dirty="0">
                <a:solidFill>
                  <a:schemeClr val="accent1">
                    <a:lumMod val="50000"/>
                  </a:schemeClr>
                </a:solidFill>
              </a:rPr>
              <a:t>School of Mathematics</a:t>
            </a:r>
            <a:r>
              <a:rPr lang="en-US" sz="2400" dirty="0">
                <a:solidFill>
                  <a:schemeClr val="accent1">
                    <a:lumMod val="50000"/>
                  </a:schemeClr>
                </a:solidFill>
              </a:rPr>
              <a:t>, Summer 2021) </a:t>
            </a:r>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2"/>
          <p:cNvSpPr txBox="1"/>
          <p:nvPr/>
        </p:nvSpPr>
        <p:spPr>
          <a:xfrm>
            <a:off x="2470404" y="365760"/>
            <a:ext cx="7269480" cy="13255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50">
                <a:uFill>
                  <a:solidFill>
                    <a:srgbClr val="FFFFFF"/>
                  </a:solidFill>
                </a:uFill>
                <a:latin typeface="+mj-lt"/>
                <a:ea typeface="+mj-ea"/>
                <a:cs typeface="+mj-cs"/>
              </a:rPr>
              <a:t>Course Goals</a:t>
            </a:r>
          </a:p>
        </p:txBody>
      </p:sp>
      <p:sp>
        <p:nvSpPr>
          <p:cNvPr id="211" name="TextShape 1"/>
          <p:cNvSpPr txBox="1"/>
          <p:nvPr/>
        </p:nvSpPr>
        <p:spPr>
          <a:xfrm>
            <a:off x="2470404" y="1828801"/>
            <a:ext cx="6446520" cy="4351337"/>
          </a:xfrm>
          <a:prstGeom prst="rect">
            <a:avLst/>
          </a:prstGeom>
        </p:spPr>
        <p:txBody>
          <a:bodyPr vert="horz" lIns="91440" tIns="45720" rIns="91440" bIns="45720" rtlCol="0">
            <a:normAutofit/>
          </a:bodyPr>
          <a:lstStyle/>
          <a:p>
            <a:pPr marL="365760" indent="-182880">
              <a:spcAft>
                <a:spcPts val="600"/>
              </a:spcAft>
              <a:buClr>
                <a:schemeClr val="accent1"/>
              </a:buClr>
              <a:buFont typeface="Wingdings" charset="2"/>
              <a:buChar char=""/>
            </a:pPr>
            <a:endParaRPr lang="en-US" spc="-1">
              <a:uFill>
                <a:solidFill>
                  <a:srgbClr val="FFFFFF"/>
                </a:solidFill>
              </a:uFill>
            </a:endParaRPr>
          </a:p>
          <a:p>
            <a:pPr marL="360" indent="-182880">
              <a:spcAft>
                <a:spcPts val="600"/>
              </a:spcAft>
              <a:buClr>
                <a:schemeClr val="accent1"/>
              </a:buClr>
            </a:pPr>
            <a:r>
              <a:rPr lang="en-US" b="1" spc="-1">
                <a:uFill>
                  <a:solidFill>
                    <a:srgbClr val="FFFFFF"/>
                  </a:solidFill>
                </a:uFill>
              </a:rPr>
              <a:t>Topic 1: Integration</a:t>
            </a:r>
          </a:p>
          <a:p>
            <a:pPr marL="365760" indent="-182880">
              <a:spcAft>
                <a:spcPts val="600"/>
              </a:spcAft>
              <a:buClr>
                <a:schemeClr val="accent1"/>
              </a:buClr>
              <a:buFont typeface="Wingdings" charset="2"/>
              <a:buChar char=""/>
            </a:pPr>
            <a:endParaRPr lang="en-US" spc="-1">
              <a:uFill>
                <a:solidFill>
                  <a:srgbClr val="FFFFFF"/>
                </a:solidFill>
              </a:uFill>
            </a:endParaRPr>
          </a:p>
          <a:p>
            <a:pPr marL="365760" indent="-182880">
              <a:spcAft>
                <a:spcPts val="600"/>
              </a:spcAft>
              <a:buClr>
                <a:schemeClr val="accent1"/>
              </a:buClr>
              <a:buFont typeface="Wingdings" charset="2"/>
              <a:buChar char=""/>
            </a:pPr>
            <a:r>
              <a:rPr lang="en-US" spc="-1">
                <a:uFill>
                  <a:solidFill>
                    <a:srgbClr val="FFFFFF"/>
                  </a:solidFill>
                </a:uFill>
              </a:rPr>
              <a:t>Explore meaning of the integral</a:t>
            </a:r>
          </a:p>
          <a:p>
            <a:pPr marL="777240" lvl="1" indent="-182880">
              <a:spcAft>
                <a:spcPts val="600"/>
              </a:spcAft>
              <a:buClr>
                <a:schemeClr val="accent1"/>
              </a:buClr>
              <a:buFont typeface="Wingdings" charset="2"/>
              <a:buChar char=""/>
            </a:pPr>
            <a:r>
              <a:rPr lang="en-US" spc="-1">
                <a:uFill>
                  <a:solidFill>
                    <a:srgbClr val="FFFFFF"/>
                  </a:solidFill>
                </a:uFill>
              </a:rPr>
              <a:t>Finding the area under the curve</a:t>
            </a:r>
          </a:p>
          <a:p>
            <a:pPr marL="777240" lvl="1" indent="-182880">
              <a:spcAft>
                <a:spcPts val="600"/>
              </a:spcAft>
              <a:buClr>
                <a:schemeClr val="accent1"/>
              </a:buClr>
              <a:buFont typeface="Wingdings" charset="2"/>
              <a:buChar char=""/>
            </a:pPr>
            <a:r>
              <a:rPr lang="en-US" spc="-1">
                <a:uFill>
                  <a:solidFill>
                    <a:srgbClr val="FFFFFF"/>
                  </a:solidFill>
                </a:uFill>
              </a:rPr>
              <a:t>Using integrals to find volumes</a:t>
            </a:r>
          </a:p>
          <a:p>
            <a:pPr marL="777240" lvl="1" indent="-182880">
              <a:spcAft>
                <a:spcPts val="600"/>
              </a:spcAft>
              <a:buClr>
                <a:schemeClr val="accent1"/>
              </a:buClr>
              <a:buFont typeface="Wingdings" charset="2"/>
              <a:buChar char=""/>
            </a:pPr>
            <a:r>
              <a:rPr lang="en-US" spc="-1">
                <a:uFill>
                  <a:solidFill>
                    <a:srgbClr val="FFFFFF"/>
                  </a:solidFill>
                </a:uFill>
              </a:rPr>
              <a:t>Relating the integral to the derivative</a:t>
            </a:r>
          </a:p>
          <a:p>
            <a:pPr indent="-182880">
              <a:spcAft>
                <a:spcPts val="600"/>
              </a:spcAft>
              <a:buClr>
                <a:schemeClr val="accent1"/>
              </a:buClr>
            </a:pPr>
            <a:endParaRPr lang="en-US" spc="-1">
              <a:uFill>
                <a:solidFill>
                  <a:srgbClr val="FFFFFF"/>
                </a:solidFill>
              </a:uFill>
            </a:endParaRPr>
          </a:p>
          <a:p>
            <a:pPr marL="365760" indent="-182880">
              <a:spcAft>
                <a:spcPts val="600"/>
              </a:spcAft>
              <a:buClr>
                <a:schemeClr val="accent1"/>
              </a:buClr>
              <a:buFont typeface="Wingdings" charset="2"/>
              <a:buChar char=""/>
            </a:pPr>
            <a:r>
              <a:rPr lang="en-US" spc="-1">
                <a:uFill>
                  <a:solidFill>
                    <a:srgbClr val="FFFFFF"/>
                  </a:solidFill>
                </a:uFill>
              </a:rPr>
              <a:t>Learn methods of integration</a:t>
            </a:r>
          </a:p>
          <a:p>
            <a:pPr marL="777240" lvl="1" indent="-182880">
              <a:spcAft>
                <a:spcPts val="600"/>
              </a:spcAft>
              <a:buClr>
                <a:schemeClr val="accent1"/>
              </a:buClr>
              <a:buFont typeface="Wingdings" charset="2"/>
              <a:buChar char=""/>
            </a:pPr>
            <a:r>
              <a:rPr lang="en-US" spc="-1">
                <a:uFill>
                  <a:solidFill>
                    <a:srgbClr val="FFFFFF"/>
                  </a:solidFill>
                </a:uFill>
              </a:rPr>
              <a:t>Evaluate integrals using various techniques</a:t>
            </a:r>
          </a:p>
          <a:p>
            <a:pPr indent="-182880">
              <a:spcAft>
                <a:spcPts val="600"/>
              </a:spcAft>
              <a:buClr>
                <a:schemeClr val="accent1"/>
              </a:buClr>
            </a:pPr>
            <a:endParaRPr lang="en-US" spc="-1">
              <a:uFill>
                <a:solidFill>
                  <a:srgbClr val="FFFFFF"/>
                </a:solidFill>
              </a:uFill>
            </a:endParaRPr>
          </a:p>
        </p:txBody>
      </p:sp>
      <p:sp>
        <p:nvSpPr>
          <p:cNvPr id="213"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spcAft>
                <a:spcPts val="600"/>
              </a:spcAft>
            </a:pPr>
            <a:endParaRPr lang="en-US" spc="-1" dirty="0">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 name="TextShape 2"/>
          <p:cNvSpPr txBox="1"/>
          <p:nvPr/>
        </p:nvSpPr>
        <p:spPr>
          <a:xfrm>
            <a:off x="2470404" y="365760"/>
            <a:ext cx="7269480" cy="13255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50" dirty="0">
                <a:uFill>
                  <a:solidFill>
                    <a:srgbClr val="FFFFFF"/>
                  </a:solidFill>
                </a:uFill>
                <a:latin typeface="+mj-lt"/>
                <a:ea typeface="+mj-ea"/>
                <a:cs typeface="+mj-cs"/>
              </a:rPr>
              <a:t>Course Goals</a:t>
            </a:r>
          </a:p>
        </p:txBody>
      </p:sp>
      <p:sp>
        <p:nvSpPr>
          <p:cNvPr id="214" name="TextShape 1"/>
          <p:cNvSpPr txBox="1"/>
          <p:nvPr/>
        </p:nvSpPr>
        <p:spPr>
          <a:xfrm>
            <a:off x="2470404" y="1828801"/>
            <a:ext cx="6446520" cy="4351337"/>
          </a:xfrm>
          <a:prstGeom prst="rect">
            <a:avLst/>
          </a:prstGeom>
        </p:spPr>
        <p:txBody>
          <a:bodyPr vert="horz" lIns="91440" tIns="45720" rIns="91440" bIns="45720" rtlCol="0">
            <a:normAutofit/>
          </a:bodyPr>
          <a:lstStyle/>
          <a:p>
            <a:pPr marL="360" indent="-182880">
              <a:spcAft>
                <a:spcPts val="600"/>
              </a:spcAft>
              <a:buClr>
                <a:schemeClr val="accent1"/>
              </a:buClr>
            </a:pPr>
            <a:r>
              <a:rPr lang="en-US" b="1" spc="-1">
                <a:uFill>
                  <a:solidFill>
                    <a:srgbClr val="FFFFFF"/>
                  </a:solidFill>
                </a:uFill>
              </a:rPr>
              <a:t>Topic 2: Infinite Series</a:t>
            </a:r>
          </a:p>
          <a:p>
            <a:pPr marL="365760" indent="-182880">
              <a:spcAft>
                <a:spcPts val="600"/>
              </a:spcAft>
              <a:buClr>
                <a:schemeClr val="accent1"/>
              </a:buClr>
              <a:buFont typeface="Wingdings" charset="2"/>
              <a:buChar char=""/>
            </a:pPr>
            <a:endParaRPr lang="en-US" spc="-1">
              <a:uFill>
                <a:solidFill>
                  <a:srgbClr val="FFFFFF"/>
                </a:solidFill>
              </a:uFill>
            </a:endParaRPr>
          </a:p>
          <a:p>
            <a:pPr marL="365760" indent="-182880">
              <a:spcAft>
                <a:spcPts val="600"/>
              </a:spcAft>
              <a:buClr>
                <a:schemeClr val="accent1"/>
              </a:buClr>
              <a:buFont typeface="Wingdings" charset="2"/>
              <a:buChar char=""/>
            </a:pPr>
            <a:r>
              <a:rPr lang="en-US" spc="-1">
                <a:uFill>
                  <a:solidFill>
                    <a:srgbClr val="FFFFFF"/>
                  </a:solidFill>
                </a:uFill>
              </a:rPr>
              <a:t>Understand the ideas of convergence and divergence</a:t>
            </a:r>
          </a:p>
          <a:p>
            <a:pPr marL="777240" lvl="1" indent="-182880">
              <a:spcAft>
                <a:spcPts val="600"/>
              </a:spcAft>
              <a:buClr>
                <a:schemeClr val="accent1"/>
              </a:buClr>
              <a:buFont typeface="Wingdings" charset="2"/>
              <a:buChar char=""/>
            </a:pPr>
            <a:r>
              <a:rPr lang="en-US" spc="-1">
                <a:uFill>
                  <a:solidFill>
                    <a:srgbClr val="FFFFFF"/>
                  </a:solidFill>
                </a:uFill>
              </a:rPr>
              <a:t>Apply to integrals, sequences, and series</a:t>
            </a:r>
          </a:p>
          <a:p>
            <a:pPr indent="-182880">
              <a:spcAft>
                <a:spcPts val="600"/>
              </a:spcAft>
              <a:buClr>
                <a:schemeClr val="accent1"/>
              </a:buClr>
            </a:pPr>
            <a:endParaRPr lang="en-US" spc="-1">
              <a:uFill>
                <a:solidFill>
                  <a:srgbClr val="FFFFFF"/>
                </a:solidFill>
              </a:uFill>
            </a:endParaRPr>
          </a:p>
          <a:p>
            <a:pPr marL="365760" indent="-182880">
              <a:spcAft>
                <a:spcPts val="600"/>
              </a:spcAft>
              <a:buClr>
                <a:schemeClr val="accent1"/>
              </a:buClr>
              <a:buFont typeface="Wingdings" charset="2"/>
              <a:buChar char=""/>
            </a:pPr>
            <a:r>
              <a:rPr lang="en-US" spc="-1" dirty="0">
                <a:uFill>
                  <a:solidFill>
                    <a:srgbClr val="FFFFFF"/>
                  </a:solidFill>
                </a:uFill>
              </a:rPr>
              <a:t>Use Taylor polynomials to approximate values of functions that cannot be otherwise evaluated by hand</a:t>
            </a:r>
          </a:p>
          <a:p>
            <a:pPr indent="-182880">
              <a:spcAft>
                <a:spcPts val="600"/>
              </a:spcAft>
              <a:buClr>
                <a:schemeClr val="accent1"/>
              </a:buClr>
            </a:pPr>
            <a:r>
              <a:rPr lang="en-US" i="1" spc="-1" dirty="0">
                <a:uFill>
                  <a:solidFill>
                    <a:srgbClr val="FFFFFF"/>
                  </a:solidFill>
                </a:uFill>
              </a:rPr>
              <a:t>(Taylor polynomials occur in almost every field of study; this is the most important topic in our course!)</a:t>
            </a:r>
          </a:p>
        </p:txBody>
      </p:sp>
      <p:sp>
        <p:nvSpPr>
          <p:cNvPr id="216"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spcAft>
                <a:spcPts val="600"/>
              </a:spcAft>
            </a:pPr>
            <a:endParaRPr lang="en-US" spc="-1" dirty="0">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2223120" y="2248200"/>
            <a:ext cx="7745040" cy="3877560"/>
          </a:xfrm>
          <a:prstGeom prst="rect">
            <a:avLst/>
          </a:prstGeom>
          <a:noFill/>
          <a:ln>
            <a:noFill/>
          </a:ln>
        </p:spPr>
        <p:txBody>
          <a:bodyPr/>
          <a:lstStyle/>
          <a:p>
            <a:pPr marL="365760" indent="-365400"/>
            <a:r>
              <a:rPr lang="en-US" sz="2400" i="1" u="sng" spc="-1">
                <a:solidFill>
                  <a:srgbClr val="262626"/>
                </a:solidFill>
                <a:uFill>
                  <a:solidFill>
                    <a:srgbClr val="FFFFFF"/>
                  </a:solidFill>
                </a:uFill>
                <a:latin typeface="Book Antiqua"/>
              </a:rPr>
              <a:t>Definition</a:t>
            </a:r>
            <a:r>
              <a:rPr lang="en-US" sz="2400" spc="-1">
                <a:solidFill>
                  <a:srgbClr val="262626"/>
                </a:solidFill>
                <a:uFill>
                  <a:solidFill>
                    <a:srgbClr val="FFFFFF"/>
                  </a:solidFill>
                </a:uFill>
                <a:latin typeface="Book Antiqua"/>
              </a:rPr>
              <a:t>: We say the function </a:t>
            </a:r>
            <a:r>
              <a:rPr lang="en-US" sz="2400" i="1" spc="-1">
                <a:solidFill>
                  <a:srgbClr val="262626"/>
                </a:solidFill>
                <a:uFill>
                  <a:solidFill>
                    <a:srgbClr val="FFFFFF"/>
                  </a:solidFill>
                </a:uFill>
                <a:latin typeface="Book Antiqua"/>
              </a:rPr>
              <a:t>F</a:t>
            </a:r>
            <a:r>
              <a:rPr lang="en-US" sz="2400" spc="-1">
                <a:solidFill>
                  <a:srgbClr val="262626"/>
                </a:solidFill>
                <a:uFill>
                  <a:solidFill>
                    <a:srgbClr val="FFFFFF"/>
                  </a:solidFill>
                </a:uFill>
                <a:latin typeface="Book Antiqua"/>
              </a:rPr>
              <a:t> is an </a:t>
            </a:r>
            <a:r>
              <a:rPr lang="en-US" sz="2400" b="1" i="1" spc="-1">
                <a:solidFill>
                  <a:srgbClr val="0000CC"/>
                </a:solidFill>
                <a:uFill>
                  <a:solidFill>
                    <a:srgbClr val="FFFFFF"/>
                  </a:solidFill>
                </a:uFill>
                <a:latin typeface="Book Antiqua"/>
              </a:rPr>
              <a:t>antiderivative</a:t>
            </a:r>
            <a:r>
              <a:rPr lang="en-US" sz="2400" spc="-1">
                <a:solidFill>
                  <a:srgbClr val="262626"/>
                </a:solidFill>
                <a:uFill>
                  <a:solidFill>
                    <a:srgbClr val="FFFFFF"/>
                  </a:solidFill>
                </a:uFill>
                <a:latin typeface="Book Antiqua"/>
              </a:rPr>
              <a:t> of the function </a:t>
            </a:r>
            <a:r>
              <a:rPr lang="en-US" sz="2400" i="1" spc="-1">
                <a:solidFill>
                  <a:srgbClr val="262626"/>
                </a:solidFill>
                <a:uFill>
                  <a:solidFill>
                    <a:srgbClr val="FFFFFF"/>
                  </a:solidFill>
                </a:uFill>
                <a:latin typeface="Book Antiqua"/>
              </a:rPr>
              <a:t>f</a:t>
            </a:r>
            <a:r>
              <a:rPr lang="en-US" sz="2400" spc="-1">
                <a:solidFill>
                  <a:srgbClr val="262626"/>
                </a:solidFill>
                <a:uFill>
                  <a:solidFill>
                    <a:srgbClr val="FFFFFF"/>
                  </a:solidFill>
                </a:uFill>
                <a:latin typeface="Book Antiqua"/>
              </a:rPr>
              <a:t> if </a:t>
            </a:r>
            <a:r>
              <a:rPr lang="en-US" sz="2400" i="1" spc="-1">
                <a:solidFill>
                  <a:srgbClr val="262626"/>
                </a:solidFill>
                <a:uFill>
                  <a:solidFill>
                    <a:srgbClr val="FFFFFF"/>
                  </a:solidFill>
                </a:uFill>
                <a:latin typeface="Book Antiqua"/>
              </a:rPr>
              <a:t>F</a:t>
            </a:r>
            <a:r>
              <a:rPr lang="en-US" sz="2400" spc="-1">
                <a:solidFill>
                  <a:srgbClr val="262626"/>
                </a:solidFill>
                <a:uFill>
                  <a:solidFill>
                    <a:srgbClr val="FFFFFF"/>
                  </a:solidFill>
                </a:uFill>
                <a:latin typeface="Book Antiqua"/>
              </a:rPr>
              <a:t>’(</a:t>
            </a:r>
            <a:r>
              <a:rPr lang="en-US" sz="2400" i="1" spc="-1">
                <a:solidFill>
                  <a:srgbClr val="262626"/>
                </a:solidFill>
                <a:uFill>
                  <a:solidFill>
                    <a:srgbClr val="FFFFFF"/>
                  </a:solidFill>
                </a:uFill>
                <a:latin typeface="Book Antiqua"/>
              </a:rPr>
              <a:t>x</a:t>
            </a:r>
            <a:r>
              <a:rPr lang="en-US" sz="2400" spc="-1">
                <a:solidFill>
                  <a:srgbClr val="262626"/>
                </a:solidFill>
                <a:uFill>
                  <a:solidFill>
                    <a:srgbClr val="FFFFFF"/>
                  </a:solidFill>
                </a:uFill>
                <a:latin typeface="Book Antiqua"/>
              </a:rPr>
              <a:t>)=</a:t>
            </a:r>
            <a:r>
              <a:rPr lang="en-US" sz="2400" i="1" spc="-1">
                <a:solidFill>
                  <a:srgbClr val="262626"/>
                </a:solidFill>
                <a:uFill>
                  <a:solidFill>
                    <a:srgbClr val="FFFFFF"/>
                  </a:solidFill>
                </a:uFill>
                <a:latin typeface="Book Antiqua"/>
              </a:rPr>
              <a:t>f</a:t>
            </a:r>
            <a:r>
              <a:rPr lang="en-US" sz="2400" spc="-1">
                <a:solidFill>
                  <a:srgbClr val="262626"/>
                </a:solidFill>
                <a:uFill>
                  <a:solidFill>
                    <a:srgbClr val="FFFFFF"/>
                  </a:solidFill>
                </a:uFill>
                <a:latin typeface="Book Antiqua"/>
              </a:rPr>
              <a:t>(</a:t>
            </a:r>
            <a:r>
              <a:rPr lang="en-US" sz="2400" i="1" spc="-1">
                <a:solidFill>
                  <a:srgbClr val="262626"/>
                </a:solidFill>
                <a:uFill>
                  <a:solidFill>
                    <a:srgbClr val="FFFFFF"/>
                  </a:solidFill>
                </a:uFill>
                <a:latin typeface="Book Antiqua"/>
              </a:rPr>
              <a:t>x</a:t>
            </a:r>
            <a:r>
              <a:rPr lang="en-US" sz="2400" spc="-1">
                <a:solidFill>
                  <a:srgbClr val="262626"/>
                </a:solidFill>
                <a:uFill>
                  <a:solidFill>
                    <a:srgbClr val="FFFFFF"/>
                  </a:solidFill>
                </a:uFill>
                <a:latin typeface="Book Antiqua"/>
              </a:rPr>
              <a:t>).</a:t>
            </a:r>
          </a:p>
          <a:p>
            <a:pPr marL="365760" indent="-365400"/>
            <a:endParaRPr lang="en-US" sz="2400" spc="-1">
              <a:solidFill>
                <a:srgbClr val="262626"/>
              </a:solidFill>
              <a:uFill>
                <a:solidFill>
                  <a:srgbClr val="FFFFFF"/>
                </a:solidFill>
              </a:uFill>
              <a:latin typeface="Book Antiqua"/>
            </a:endParaRPr>
          </a:p>
          <a:p>
            <a:pPr marL="365760" indent="-365400"/>
            <a:r>
              <a:rPr lang="en-US" sz="2400" spc="-1">
                <a:solidFill>
                  <a:srgbClr val="262626"/>
                </a:solidFill>
                <a:uFill>
                  <a:solidFill>
                    <a:srgbClr val="FFFFFF"/>
                  </a:solidFill>
                </a:uFill>
                <a:latin typeface="Book Antiqua"/>
              </a:rPr>
              <a:t>The collection of all antiderivatives is defined as the indefinite integral of the function:</a:t>
            </a:r>
          </a:p>
          <a:p>
            <a:pPr>
              <a:lnSpc>
                <a:spcPct val="100000"/>
              </a:lnSpc>
            </a:pPr>
            <a:endParaRPr lang="en-US" sz="2400" spc="-1">
              <a:solidFill>
                <a:srgbClr val="262626"/>
              </a:solidFill>
              <a:uFill>
                <a:solidFill>
                  <a:srgbClr val="FFFFFF"/>
                </a:solidFill>
              </a:uFill>
              <a:latin typeface="Book Antiqua"/>
            </a:endParaRPr>
          </a:p>
        </p:txBody>
      </p:sp>
      <p:sp>
        <p:nvSpPr>
          <p:cNvPr id="218" name="TextShape 2"/>
          <p:cNvSpPr txBox="1"/>
          <p:nvPr/>
        </p:nvSpPr>
        <p:spPr>
          <a:xfrm>
            <a:off x="2212320" y="570240"/>
            <a:ext cx="7755840" cy="1053720"/>
          </a:xfrm>
          <a:prstGeom prst="rect">
            <a:avLst/>
          </a:prstGeom>
          <a:noFill/>
          <a:ln>
            <a:noFill/>
          </a:ln>
        </p:spPr>
        <p:txBody>
          <a:bodyPr anchor="ctr"/>
          <a:lstStyle/>
          <a:p>
            <a:pPr algn="ctr">
              <a:lnSpc>
                <a:spcPct val="100000"/>
              </a:lnSpc>
            </a:pPr>
            <a:r>
              <a:rPr lang="en-US" sz="5400" spc="-1" dirty="0">
                <a:solidFill>
                  <a:schemeClr val="accent1">
                    <a:lumMod val="50000"/>
                  </a:schemeClr>
                </a:solidFill>
                <a:uFill>
                  <a:solidFill>
                    <a:srgbClr val="FFFFFF"/>
                  </a:solidFill>
                </a:uFill>
                <a:latin typeface="Book Antiqua"/>
              </a:rPr>
              <a:t>Core concept of our class:</a:t>
            </a:r>
            <a:endParaRPr lang="en-US" spc="-1" dirty="0">
              <a:solidFill>
                <a:schemeClr val="accent1">
                  <a:lumMod val="50000"/>
                </a:schemeClr>
              </a:solidFill>
              <a:uFill>
                <a:solidFill>
                  <a:srgbClr val="FFFFFF"/>
                </a:solidFill>
              </a:uFill>
              <a:latin typeface="Book Antiqua"/>
            </a:endParaRPr>
          </a:p>
        </p:txBody>
      </p:sp>
      <p:sp>
        <p:nvSpPr>
          <p:cNvPr id="219"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lnSpc>
                <a:spcPct val="100000"/>
              </a:lnSpc>
            </a:pPr>
            <a:endParaRPr lang="en-US" spc="-1" dirty="0">
              <a:solidFill>
                <a:srgbClr val="000000"/>
              </a:solidFill>
              <a:uFill>
                <a:solidFill>
                  <a:srgbClr val="FFFFFF"/>
                </a:solidFill>
              </a:uFill>
              <a:latin typeface="Arial"/>
            </a:endParaRPr>
          </a:p>
        </p:txBody>
      </p:sp>
      <p:pic>
        <p:nvPicPr>
          <p:cNvPr id="220" name="Picture 219"/>
          <p:cNvPicPr/>
          <p:nvPr/>
        </p:nvPicPr>
        <p:blipFill>
          <a:blip r:embed="rId2"/>
          <a:stretch/>
        </p:blipFill>
        <p:spPr>
          <a:xfrm>
            <a:off x="4153080" y="4800600"/>
            <a:ext cx="3809880" cy="8380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472985-77D0-4930-A102-61F4F4238098}"/>
              </a:ext>
            </a:extLst>
          </p:cNvPr>
          <p:cNvSpPr>
            <a:spLocks noGrp="1"/>
          </p:cNvSpPr>
          <p:nvPr>
            <p:ph type="ctrTitle"/>
          </p:nvPr>
        </p:nvSpPr>
        <p:spPr>
          <a:xfrm>
            <a:off x="1579170" y="761999"/>
            <a:ext cx="7948288" cy="5334000"/>
          </a:xfrm>
        </p:spPr>
        <p:txBody>
          <a:bodyPr>
            <a:normAutofit/>
          </a:bodyPr>
          <a:lstStyle/>
          <a:p>
            <a:r>
              <a:rPr lang="en-US" sz="2300" b="1" dirty="0">
                <a:solidFill>
                  <a:schemeClr val="accent1">
                    <a:lumMod val="50000"/>
                  </a:schemeClr>
                </a:solidFill>
                <a:ea typeface="+mj-lt"/>
                <a:cs typeface="+mj-lt"/>
              </a:rPr>
              <a:t>NETIQUETTE</a:t>
            </a:r>
            <a:br>
              <a:rPr lang="en-US" sz="2300" b="1" dirty="0">
                <a:solidFill>
                  <a:schemeClr val="accent1"/>
                </a:solidFill>
                <a:ea typeface="+mj-lt"/>
                <a:cs typeface="+mj-lt"/>
              </a:rPr>
            </a:br>
            <a:endParaRPr lang="en-US" sz="2300" dirty="0">
              <a:solidFill>
                <a:schemeClr val="accent1"/>
              </a:solidFill>
              <a:ea typeface="+mj-lt"/>
              <a:cs typeface="+mj-lt"/>
            </a:endParaRPr>
          </a:p>
          <a:p>
            <a:r>
              <a:rPr lang="en-US" sz="2300" dirty="0">
                <a:solidFill>
                  <a:schemeClr val="accent1">
                    <a:lumMod val="75000"/>
                  </a:schemeClr>
                </a:solidFill>
                <a:ea typeface="+mj-lt"/>
                <a:cs typeface="+mj-lt"/>
              </a:rPr>
              <a:t>Netiquette is the etiquette of online behavior. </a:t>
            </a:r>
            <a:br>
              <a:rPr lang="en-US" sz="2300" dirty="0">
                <a:solidFill>
                  <a:schemeClr val="accent1">
                    <a:lumMod val="75000"/>
                  </a:schemeClr>
                </a:solidFill>
                <a:ea typeface="+mj-lt"/>
                <a:cs typeface="+mj-lt"/>
              </a:rPr>
            </a:br>
            <a:br>
              <a:rPr lang="en-US" sz="2300" dirty="0">
                <a:solidFill>
                  <a:schemeClr val="accent1">
                    <a:lumMod val="75000"/>
                  </a:schemeClr>
                </a:solidFill>
                <a:ea typeface="+mj-lt"/>
                <a:cs typeface="+mj-lt"/>
              </a:rPr>
            </a:br>
            <a:r>
              <a:rPr lang="en-US" sz="2300" dirty="0">
                <a:solidFill>
                  <a:schemeClr val="accent1">
                    <a:lumMod val="75000"/>
                  </a:schemeClr>
                </a:solidFill>
                <a:ea typeface="+mj-lt"/>
                <a:cs typeface="+mj-lt"/>
              </a:rPr>
              <a:t>In all means of communication in this online course, you will need to follow the same rules of behavior as you would in a face-to-face course when communicating with the other students, teaching assistants, and instructors in the class. </a:t>
            </a:r>
            <a:br>
              <a:rPr lang="en-US" sz="2300" dirty="0">
                <a:solidFill>
                  <a:schemeClr val="accent1">
                    <a:lumMod val="75000"/>
                  </a:schemeClr>
                </a:solidFill>
                <a:ea typeface="+mj-lt"/>
                <a:cs typeface="+mj-lt"/>
              </a:rPr>
            </a:br>
            <a:br>
              <a:rPr lang="en-US" sz="2300" dirty="0">
                <a:solidFill>
                  <a:schemeClr val="accent1">
                    <a:lumMod val="75000"/>
                  </a:schemeClr>
                </a:solidFill>
                <a:ea typeface="+mj-lt"/>
                <a:cs typeface="+mj-lt"/>
              </a:rPr>
            </a:br>
            <a:r>
              <a:rPr lang="en-US" sz="2300" dirty="0">
                <a:solidFill>
                  <a:schemeClr val="accent1">
                    <a:lumMod val="75000"/>
                  </a:schemeClr>
                </a:solidFill>
                <a:ea typeface="+mj-lt"/>
                <a:cs typeface="+mj-lt"/>
              </a:rPr>
              <a:t>This means that you will have to respect others: negative personal comments are strictly prohibited. </a:t>
            </a:r>
            <a:br>
              <a:rPr lang="en-US" sz="2300" dirty="0">
                <a:solidFill>
                  <a:schemeClr val="accent1">
                    <a:lumMod val="75000"/>
                  </a:schemeClr>
                </a:solidFill>
                <a:ea typeface="+mj-lt"/>
                <a:cs typeface="+mj-lt"/>
              </a:rPr>
            </a:br>
            <a:br>
              <a:rPr lang="en-US" sz="2300" dirty="0">
                <a:solidFill>
                  <a:schemeClr val="accent1">
                    <a:lumMod val="75000"/>
                  </a:schemeClr>
                </a:solidFill>
                <a:ea typeface="+mj-lt"/>
                <a:cs typeface="+mj-lt"/>
              </a:rPr>
            </a:br>
            <a:r>
              <a:rPr lang="en-US" sz="2300" dirty="0">
                <a:solidFill>
                  <a:schemeClr val="accent1">
                    <a:lumMod val="75000"/>
                  </a:schemeClr>
                </a:solidFill>
                <a:ea typeface="+mj-lt"/>
                <a:cs typeface="+mj-lt"/>
              </a:rPr>
              <a:t>Please also respect your fellow classmates by turning off your microphone and web cam when appropriate.</a:t>
            </a:r>
          </a:p>
          <a:p>
            <a:endParaRPr lang="en-US" sz="2300" dirty="0">
              <a:solidFill>
                <a:schemeClr val="accent1"/>
              </a:solidFill>
            </a:endParaRPr>
          </a:p>
        </p:txBody>
      </p:sp>
      <p:sp>
        <p:nvSpPr>
          <p:cNvPr id="9" name="Rectangle 8">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44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2"/>
          <p:cNvSpPr txBox="1"/>
          <p:nvPr/>
        </p:nvSpPr>
        <p:spPr>
          <a:xfrm>
            <a:off x="310723" y="416880"/>
            <a:ext cx="10072912" cy="1053720"/>
          </a:xfrm>
          <a:prstGeom prst="rect">
            <a:avLst/>
          </a:prstGeom>
          <a:noFill/>
          <a:ln>
            <a:noFill/>
          </a:ln>
        </p:spPr>
        <p:txBody>
          <a:bodyPr anchor="ctr"/>
          <a:lstStyle/>
          <a:p>
            <a:pPr>
              <a:lnSpc>
                <a:spcPct val="100000"/>
              </a:lnSpc>
            </a:pPr>
            <a:r>
              <a:rPr lang="en-US" sz="5400" spc="-1" dirty="0">
                <a:solidFill>
                  <a:schemeClr val="accent1">
                    <a:lumMod val="50000"/>
                  </a:schemeClr>
                </a:solidFill>
                <a:uFill>
                  <a:solidFill>
                    <a:srgbClr val="FFFFFF"/>
                  </a:solidFill>
                </a:uFill>
                <a:latin typeface="Book Antiqua"/>
              </a:rPr>
              <a:t>A first example </a:t>
            </a:r>
          </a:p>
          <a:p>
            <a:pPr>
              <a:lnSpc>
                <a:spcPct val="100000"/>
              </a:lnSpc>
            </a:pPr>
            <a:r>
              <a:rPr lang="en-US" sz="5400" spc="-1" dirty="0">
                <a:solidFill>
                  <a:schemeClr val="accent1">
                    <a:lumMod val="50000"/>
                  </a:schemeClr>
                </a:solidFill>
                <a:uFill>
                  <a:solidFill>
                    <a:srgbClr val="FFFFFF"/>
                  </a:solidFill>
                </a:uFill>
                <a:latin typeface="Book Antiqua"/>
              </a:rPr>
              <a:t>(much more on this later)</a:t>
            </a:r>
            <a:endParaRPr lang="en-US" spc="-1" dirty="0">
              <a:solidFill>
                <a:schemeClr val="accent1">
                  <a:lumMod val="50000"/>
                </a:schemeClr>
              </a:solidFill>
              <a:uFill>
                <a:solidFill>
                  <a:srgbClr val="FFFFFF"/>
                </a:solidFill>
              </a:uFill>
              <a:latin typeface="Book Antiqua"/>
            </a:endParaRPr>
          </a:p>
        </p:txBody>
      </p:sp>
      <p:sp>
        <p:nvSpPr>
          <p:cNvPr id="219"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lnSpc>
                <a:spcPct val="100000"/>
              </a:lnSpc>
            </a:pPr>
            <a:endParaRPr lang="en-US" spc="-1" dirty="0">
              <a:solidFill>
                <a:srgbClr val="000000"/>
              </a:solidFill>
              <a:uFill>
                <a:solidFill>
                  <a:srgbClr val="FFFFFF"/>
                </a:solidFill>
              </a:uFill>
              <a:latin typeface="Arial"/>
            </a:endParaRPr>
          </a:p>
        </p:txBody>
      </p:sp>
      <p:pic>
        <p:nvPicPr>
          <p:cNvPr id="117762" name="Picture 2">
            <a:extLst>
              <a:ext uri="{FF2B5EF4-FFF2-40B4-BE49-F238E27FC236}">
                <a16:creationId xmlns:a16="http://schemas.microsoft.com/office/drawing/2014/main" id="{A1C52405-30A3-DB41-8843-6B06A5C46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32" y="2016570"/>
            <a:ext cx="4409609" cy="1330138"/>
          </a:xfrm>
          <a:prstGeom prst="rect">
            <a:avLst/>
          </a:prstGeom>
          <a:noFill/>
          <a:extLst>
            <a:ext uri="{909E8E84-426E-40DD-AFC4-6F175D3DCCD1}">
              <a14:hiddenFill xmlns:a14="http://schemas.microsoft.com/office/drawing/2010/main">
                <a:solidFill>
                  <a:srgbClr val="FFFFFF"/>
                </a:solidFill>
              </a14:hiddenFill>
            </a:ext>
          </a:extLst>
        </p:spPr>
      </p:pic>
      <p:pic>
        <p:nvPicPr>
          <p:cNvPr id="117768" name="Picture 8">
            <a:extLst>
              <a:ext uri="{FF2B5EF4-FFF2-40B4-BE49-F238E27FC236}">
                <a16:creationId xmlns:a16="http://schemas.microsoft.com/office/drawing/2014/main" id="{558FE4C4-E8A1-D94B-AE4F-06BBA8981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240" y="2376967"/>
            <a:ext cx="1923468" cy="609343"/>
          </a:xfrm>
          <a:prstGeom prst="rect">
            <a:avLst/>
          </a:prstGeom>
          <a:noFill/>
          <a:extLst>
            <a:ext uri="{909E8E84-426E-40DD-AFC4-6F175D3DCCD1}">
              <a14:hiddenFill xmlns:a14="http://schemas.microsoft.com/office/drawing/2010/main">
                <a:solidFill>
                  <a:srgbClr val="FFFFFF"/>
                </a:solidFill>
              </a14:hiddenFill>
            </a:ext>
          </a:extLst>
        </p:spPr>
      </p:pic>
      <p:pic>
        <p:nvPicPr>
          <p:cNvPr id="117772" name="Picture 12">
            <a:extLst>
              <a:ext uri="{FF2B5EF4-FFF2-40B4-BE49-F238E27FC236}">
                <a16:creationId xmlns:a16="http://schemas.microsoft.com/office/drawing/2014/main" id="{C52D0699-E509-994E-9B2B-49133E38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6288" y="2247589"/>
            <a:ext cx="4862204" cy="1099119"/>
          </a:xfrm>
          <a:prstGeom prst="rect">
            <a:avLst/>
          </a:prstGeom>
          <a:noFill/>
          <a:extLst>
            <a:ext uri="{909E8E84-426E-40DD-AFC4-6F175D3DCCD1}">
              <a14:hiddenFill xmlns:a14="http://schemas.microsoft.com/office/drawing/2010/main">
                <a:solidFill>
                  <a:srgbClr val="FFFFFF"/>
                </a:solidFill>
              </a14:hiddenFill>
            </a:ext>
          </a:extLst>
        </p:spPr>
      </p:pic>
      <p:pic>
        <p:nvPicPr>
          <p:cNvPr id="117774" name="Picture 14">
            <a:extLst>
              <a:ext uri="{FF2B5EF4-FFF2-40B4-BE49-F238E27FC236}">
                <a16:creationId xmlns:a16="http://schemas.microsoft.com/office/drawing/2014/main" id="{41CD1DC7-67B9-CE4F-9FD4-A978D80629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58" y="5418787"/>
            <a:ext cx="7781365" cy="487348"/>
          </a:xfrm>
          <a:prstGeom prst="rect">
            <a:avLst/>
          </a:prstGeom>
          <a:noFill/>
          <a:extLst>
            <a:ext uri="{909E8E84-426E-40DD-AFC4-6F175D3DCCD1}">
              <a14:hiddenFill xmlns:a14="http://schemas.microsoft.com/office/drawing/2010/main">
                <a:solidFill>
                  <a:srgbClr val="FFFFFF"/>
                </a:solidFill>
              </a14:hiddenFill>
            </a:ext>
          </a:extLst>
        </p:spPr>
      </p:pic>
      <p:pic>
        <p:nvPicPr>
          <p:cNvPr id="117778" name="Picture 18">
            <a:extLst>
              <a:ext uri="{FF2B5EF4-FFF2-40B4-BE49-F238E27FC236}">
                <a16:creationId xmlns:a16="http://schemas.microsoft.com/office/drawing/2014/main" id="{F81D98AD-0846-9C4C-B29D-C09466AEB6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58" y="4466018"/>
            <a:ext cx="3086922" cy="46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1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1" descr="Complex maths formulae on a blackboard">
            <a:extLst>
              <a:ext uri="{FF2B5EF4-FFF2-40B4-BE49-F238E27FC236}">
                <a16:creationId xmlns:a16="http://schemas.microsoft.com/office/drawing/2014/main" id="{C4A7860B-0506-4291-B6EF-E9837BCAC438}"/>
              </a:ext>
            </a:extLst>
          </p:cNvPr>
          <p:cNvPicPr>
            <a:picLocks noChangeAspect="1"/>
          </p:cNvPicPr>
          <p:nvPr/>
        </p:nvPicPr>
        <p:blipFill rotWithShape="1">
          <a:blip r:embed="rId2">
            <a:alphaModFix amt="25000"/>
          </a:blip>
          <a:srcRect t="18208" b="4737"/>
          <a:stretch/>
        </p:blipFill>
        <p:spPr>
          <a:xfrm>
            <a:off x="8550" y="10"/>
            <a:ext cx="12191980" cy="6857990"/>
          </a:xfrm>
          <a:prstGeom prst="rect">
            <a:avLst/>
          </a:prstGeom>
        </p:spPr>
      </p:pic>
      <p:sp>
        <p:nvSpPr>
          <p:cNvPr id="209" name="TextShape 1"/>
          <p:cNvSpPr txBox="1"/>
          <p:nvPr/>
        </p:nvSpPr>
        <p:spPr>
          <a:xfrm>
            <a:off x="514350" y="864108"/>
            <a:ext cx="6367940" cy="512063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7200" spc="-60" dirty="0">
                <a:ln w="15875">
                  <a:solidFill>
                    <a:srgbClr val="FFFFFF"/>
                  </a:solidFill>
                </a:ln>
                <a:solidFill>
                  <a:schemeClr val="accent1">
                    <a:lumMod val="50000"/>
                  </a:schemeClr>
                </a:solidFill>
                <a:uFill>
                  <a:solidFill>
                    <a:srgbClr val="FFFFFF"/>
                  </a:solidFill>
                </a:uFill>
                <a:latin typeface="+mj-lt"/>
                <a:ea typeface="+mj-ea"/>
                <a:cs typeface="+mj-cs"/>
              </a:rPr>
              <a:t>Review of Calculus I</a:t>
            </a:r>
          </a:p>
        </p:txBody>
      </p:sp>
      <p:sp>
        <p:nvSpPr>
          <p:cNvPr id="210" name="CustomShape 2"/>
          <p:cNvSpPr/>
          <p:nvPr/>
        </p:nvSpPr>
        <p:spPr>
          <a:xfrm>
            <a:off x="7530207" y="864108"/>
            <a:ext cx="3947418" cy="5120640"/>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endParaRPr lang="en-US" spc="-1" dirty="0">
              <a:uFill>
                <a:solidFill>
                  <a:srgbClr val="FFFFFF"/>
                </a:solidFill>
              </a:uFill>
            </a:endParaRPr>
          </a:p>
        </p:txBody>
      </p:sp>
      <p:sp>
        <p:nvSpPr>
          <p:cNvPr id="5" name="TextBox 4">
            <a:extLst>
              <a:ext uri="{FF2B5EF4-FFF2-40B4-BE49-F238E27FC236}">
                <a16:creationId xmlns:a16="http://schemas.microsoft.com/office/drawing/2014/main" id="{58C38700-EE7B-794E-8333-34BE11CD2314}"/>
              </a:ext>
            </a:extLst>
          </p:cNvPr>
          <p:cNvSpPr txBox="1"/>
          <p:nvPr/>
        </p:nvSpPr>
        <p:spPr>
          <a:xfrm>
            <a:off x="514350" y="4679578"/>
            <a:ext cx="10515824" cy="830997"/>
          </a:xfrm>
          <a:prstGeom prst="rect">
            <a:avLst/>
          </a:prstGeom>
          <a:noFill/>
        </p:spPr>
        <p:txBody>
          <a:bodyPr wrap="square" rtlCol="0">
            <a:spAutoFit/>
          </a:bodyPr>
          <a:lstStyle/>
          <a:p>
            <a:r>
              <a:rPr lang="en-US" sz="2400" dirty="0">
                <a:solidFill>
                  <a:schemeClr val="accent1">
                    <a:lumMod val="50000"/>
                  </a:schemeClr>
                </a:solidFill>
              </a:rPr>
              <a:t>Math 1552 lecture slides adapted from the course materials</a:t>
            </a:r>
          </a:p>
          <a:p>
            <a:r>
              <a:rPr lang="en-US" sz="2400" dirty="0">
                <a:solidFill>
                  <a:schemeClr val="accent1">
                    <a:lumMod val="50000"/>
                  </a:schemeClr>
                </a:solidFill>
              </a:rPr>
              <a:t>By Klara </a:t>
            </a:r>
            <a:r>
              <a:rPr lang="en-US" sz="2400" dirty="0" err="1">
                <a:solidFill>
                  <a:schemeClr val="accent1">
                    <a:lumMod val="50000"/>
                  </a:schemeClr>
                </a:solidFill>
              </a:rPr>
              <a:t>Grodzinsky</a:t>
            </a:r>
            <a:r>
              <a:rPr lang="en-US" sz="2400" dirty="0">
                <a:solidFill>
                  <a:schemeClr val="accent1">
                    <a:lumMod val="50000"/>
                  </a:schemeClr>
                </a:solidFill>
              </a:rPr>
              <a:t> (GA Tech, </a:t>
            </a:r>
            <a:r>
              <a:rPr lang="en-US" sz="2400" i="1" dirty="0">
                <a:solidFill>
                  <a:schemeClr val="accent1">
                    <a:lumMod val="50000"/>
                  </a:schemeClr>
                </a:solidFill>
              </a:rPr>
              <a:t>School of Mathematics</a:t>
            </a:r>
            <a:r>
              <a:rPr lang="en-US" sz="2400" dirty="0">
                <a:solidFill>
                  <a:schemeClr val="accent1">
                    <a:lumMod val="50000"/>
                  </a:schemeClr>
                </a:solidFill>
              </a:rPr>
              <a:t>, Summer 2021) </a:t>
            </a:r>
          </a:p>
        </p:txBody>
      </p:sp>
      <p:sp>
        <p:nvSpPr>
          <p:cNvPr id="2" name="TextBox 1">
            <a:extLst>
              <a:ext uri="{FF2B5EF4-FFF2-40B4-BE49-F238E27FC236}">
                <a16:creationId xmlns:a16="http://schemas.microsoft.com/office/drawing/2014/main" id="{67A9FDA3-0FDB-A74B-B838-29B7CB19ACA9}"/>
              </a:ext>
            </a:extLst>
          </p:cNvPr>
          <p:cNvSpPr txBox="1"/>
          <p:nvPr/>
        </p:nvSpPr>
        <p:spPr>
          <a:xfrm>
            <a:off x="514350" y="5873629"/>
            <a:ext cx="8223148" cy="523220"/>
          </a:xfrm>
          <a:prstGeom prst="rect">
            <a:avLst/>
          </a:prstGeom>
          <a:noFill/>
        </p:spPr>
        <p:txBody>
          <a:bodyPr wrap="square" rtlCol="0">
            <a:spAutoFit/>
          </a:bodyPr>
          <a:lstStyle/>
          <a:p>
            <a:r>
              <a:rPr lang="en-US" sz="2800" b="1" i="1" dirty="0">
                <a:solidFill>
                  <a:schemeClr val="accent1">
                    <a:lumMod val="50000"/>
                  </a:schemeClr>
                </a:solidFill>
              </a:rPr>
              <a:t>Review these slides on your own!</a:t>
            </a:r>
          </a:p>
        </p:txBody>
      </p:sp>
    </p:spTree>
    <p:extLst>
      <p:ext uri="{BB962C8B-B14F-4D97-AF65-F5344CB8AC3E}">
        <p14:creationId xmlns:p14="http://schemas.microsoft.com/office/powerpoint/2010/main" val="2086153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EB04FF1-3C90-42FF-B953-13D69EF5A851}"/>
              </a:ext>
            </a:extLst>
          </p:cNvPr>
          <p:cNvSpPr>
            <a:spLocks noGrp="1" noChangeArrowheads="1"/>
          </p:cNvSpPr>
          <p:nvPr>
            <p:ph type="title"/>
          </p:nvPr>
        </p:nvSpPr>
        <p:spPr>
          <a:xfrm>
            <a:off x="222551" y="-43401"/>
            <a:ext cx="7172161" cy="1554150"/>
          </a:xfrm>
        </p:spPr>
        <p:txBody>
          <a:bodyPr/>
          <a:lstStyle/>
          <a:p>
            <a:pPr eaLnBrk="1" hangingPunct="1"/>
            <a:r>
              <a:rPr lang="en-US" altLang="en-US" dirty="0">
                <a:solidFill>
                  <a:schemeClr val="accent1">
                    <a:lumMod val="50000"/>
                  </a:schemeClr>
                </a:solidFill>
              </a:rPr>
              <a:t>Derivative Rules (cont.)</a:t>
            </a:r>
          </a:p>
        </p:txBody>
      </p:sp>
      <p:graphicFrame>
        <p:nvGraphicFramePr>
          <p:cNvPr id="6147" name="Object 4">
            <a:extLst>
              <a:ext uri="{FF2B5EF4-FFF2-40B4-BE49-F238E27FC236}">
                <a16:creationId xmlns:a16="http://schemas.microsoft.com/office/drawing/2014/main" id="{177E6DED-1D3C-47F2-A90D-5206E635ED7D}"/>
              </a:ext>
            </a:extLst>
          </p:cNvPr>
          <p:cNvGraphicFramePr>
            <a:graphicFrameLocks noGrp="1" noChangeAspect="1"/>
          </p:cNvGraphicFramePr>
          <p:nvPr>
            <p:ph idx="1"/>
            <p:extLst>
              <p:ext uri="{D42A27DB-BD31-4B8C-83A1-F6EECF244321}">
                <p14:modId xmlns:p14="http://schemas.microsoft.com/office/powerpoint/2010/main" val="1454610297"/>
              </p:ext>
            </p:extLst>
          </p:nvPr>
        </p:nvGraphicFramePr>
        <p:xfrm>
          <a:off x="360718" y="2925495"/>
          <a:ext cx="5656263" cy="2441575"/>
        </p:xfrm>
        <a:graphic>
          <a:graphicData uri="http://schemas.openxmlformats.org/presentationml/2006/ole">
            <mc:AlternateContent xmlns:mc="http://schemas.openxmlformats.org/markup-compatibility/2006">
              <mc:Choice xmlns:v="urn:schemas-microsoft-com:vml" Requires="v">
                <p:oleObj spid="_x0000_s2107" name="Equation" r:id="rId4" imgW="3530600" imgH="1524000" progId="Equation.3">
                  <p:embed/>
                </p:oleObj>
              </mc:Choice>
              <mc:Fallback>
                <p:oleObj name="Equation" r:id="rId4" imgW="3530600" imgH="1524000" progId="Equation.3">
                  <p:embed/>
                  <p:pic>
                    <p:nvPicPr>
                      <p:cNvPr id="6147" name="Object 4">
                        <a:extLst>
                          <a:ext uri="{FF2B5EF4-FFF2-40B4-BE49-F238E27FC236}">
                            <a16:creationId xmlns:a16="http://schemas.microsoft.com/office/drawing/2014/main" id="{177E6DED-1D3C-47F2-A90D-5206E635ED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718" y="2925495"/>
                        <a:ext cx="5656263" cy="2441575"/>
                      </a:xfrm>
                      <a:prstGeom prst="rect">
                        <a:avLst/>
                      </a:prstGeom>
                      <a:noFill/>
                      <a:ln>
                        <a:noFill/>
                      </a:ln>
                    </p:spPr>
                  </p:pic>
                </p:oleObj>
              </mc:Fallback>
            </mc:AlternateContent>
          </a:graphicData>
        </a:graphic>
      </p:graphicFrame>
      <p:graphicFrame>
        <p:nvGraphicFramePr>
          <p:cNvPr id="5" name="Object 4">
            <a:extLst>
              <a:ext uri="{FF2B5EF4-FFF2-40B4-BE49-F238E27FC236}">
                <a16:creationId xmlns:a16="http://schemas.microsoft.com/office/drawing/2014/main" id="{25C1CD3C-6E5B-49CD-A57E-5893C7EA31FA}"/>
              </a:ext>
            </a:extLst>
          </p:cNvPr>
          <p:cNvGraphicFramePr>
            <a:graphicFrameLocks noChangeAspect="1"/>
          </p:cNvGraphicFramePr>
          <p:nvPr>
            <p:extLst>
              <p:ext uri="{D42A27DB-BD31-4B8C-83A1-F6EECF244321}">
                <p14:modId xmlns:p14="http://schemas.microsoft.com/office/powerpoint/2010/main" val="3557838298"/>
              </p:ext>
            </p:extLst>
          </p:nvPr>
        </p:nvGraphicFramePr>
        <p:xfrm>
          <a:off x="1822752" y="1028222"/>
          <a:ext cx="2322090" cy="1028009"/>
        </p:xfrm>
        <a:graphic>
          <a:graphicData uri="http://schemas.openxmlformats.org/presentationml/2006/ole">
            <mc:AlternateContent xmlns:mc="http://schemas.openxmlformats.org/markup-compatibility/2006">
              <mc:Choice xmlns:v="urn:schemas-microsoft-com:vml" Requires="v">
                <p:oleObj spid="_x0000_s2108" name="Equation" r:id="rId6" imgW="888614" imgH="393529" progId="Equation.3">
                  <p:embed/>
                </p:oleObj>
              </mc:Choice>
              <mc:Fallback>
                <p:oleObj name="Equation" r:id="rId6" imgW="888614" imgH="393529" progId="Equation.3">
                  <p:embed/>
                  <p:pic>
                    <p:nvPicPr>
                      <p:cNvPr id="5" name="Object 4">
                        <a:extLst>
                          <a:ext uri="{FF2B5EF4-FFF2-40B4-BE49-F238E27FC236}">
                            <a16:creationId xmlns:a16="http://schemas.microsoft.com/office/drawing/2014/main" id="{25C1CD3C-6E5B-49CD-A57E-5893C7EA31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2752" y="1028222"/>
                        <a:ext cx="2322090" cy="1028009"/>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3DD3C815-4E7D-4438-A002-3FE5F40AACFA}"/>
              </a:ext>
            </a:extLst>
          </p:cNvPr>
          <p:cNvSpPr txBox="1"/>
          <p:nvPr/>
        </p:nvSpPr>
        <p:spPr>
          <a:xfrm>
            <a:off x="265791" y="1141417"/>
            <a:ext cx="1308820" cy="369332"/>
          </a:xfrm>
          <a:prstGeom prst="rect">
            <a:avLst/>
          </a:prstGeom>
          <a:noFill/>
        </p:spPr>
        <p:txBody>
          <a:bodyPr wrap="none" rtlCol="0">
            <a:spAutoFit/>
          </a:bodyPr>
          <a:lstStyle/>
          <a:p>
            <a:r>
              <a:rPr lang="en-US" dirty="0"/>
              <a:t>Power Rule:</a:t>
            </a:r>
          </a:p>
        </p:txBody>
      </p:sp>
      <p:sp>
        <p:nvSpPr>
          <p:cNvPr id="3" name="TextBox 2">
            <a:extLst>
              <a:ext uri="{FF2B5EF4-FFF2-40B4-BE49-F238E27FC236}">
                <a16:creationId xmlns:a16="http://schemas.microsoft.com/office/drawing/2014/main" id="{5E5B0043-AF02-49C6-A883-8AE23AA3E8F3}"/>
              </a:ext>
            </a:extLst>
          </p:cNvPr>
          <p:cNvSpPr txBox="1"/>
          <p:nvPr/>
        </p:nvSpPr>
        <p:spPr>
          <a:xfrm>
            <a:off x="265791" y="2342386"/>
            <a:ext cx="1450525" cy="369332"/>
          </a:xfrm>
          <a:prstGeom prst="rect">
            <a:avLst/>
          </a:prstGeom>
          <a:noFill/>
        </p:spPr>
        <p:txBody>
          <a:bodyPr wrap="none" rtlCol="0">
            <a:spAutoFit/>
          </a:bodyPr>
          <a:lstStyle/>
          <a:p>
            <a:r>
              <a:rPr lang="en-US" dirty="0"/>
              <a:t>Product Rule:</a:t>
            </a: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EB04FF1-3C90-42FF-B953-13D69EF5A851}"/>
              </a:ext>
            </a:extLst>
          </p:cNvPr>
          <p:cNvSpPr>
            <a:spLocks noGrp="1" noChangeArrowheads="1"/>
          </p:cNvSpPr>
          <p:nvPr>
            <p:ph type="title"/>
          </p:nvPr>
        </p:nvSpPr>
        <p:spPr>
          <a:xfrm>
            <a:off x="222551" y="-43401"/>
            <a:ext cx="7172161" cy="1554150"/>
          </a:xfrm>
        </p:spPr>
        <p:txBody>
          <a:bodyPr/>
          <a:lstStyle/>
          <a:p>
            <a:pPr eaLnBrk="1" hangingPunct="1"/>
            <a:r>
              <a:rPr lang="en-US" altLang="en-US" dirty="0">
                <a:solidFill>
                  <a:schemeClr val="accent1">
                    <a:lumMod val="50000"/>
                  </a:schemeClr>
                </a:solidFill>
              </a:rPr>
              <a:t>Derivative Rules</a:t>
            </a:r>
          </a:p>
        </p:txBody>
      </p:sp>
      <p:graphicFrame>
        <p:nvGraphicFramePr>
          <p:cNvPr id="6" name="Object 4">
            <a:extLst>
              <a:ext uri="{FF2B5EF4-FFF2-40B4-BE49-F238E27FC236}">
                <a16:creationId xmlns:a16="http://schemas.microsoft.com/office/drawing/2014/main" id="{1CF1A2C2-3166-42C1-AC14-E85D1AC02722}"/>
              </a:ext>
            </a:extLst>
          </p:cNvPr>
          <p:cNvGraphicFramePr>
            <a:graphicFrameLocks noChangeAspect="1"/>
          </p:cNvGraphicFramePr>
          <p:nvPr>
            <p:extLst>
              <p:ext uri="{D42A27DB-BD31-4B8C-83A1-F6EECF244321}">
                <p14:modId xmlns:p14="http://schemas.microsoft.com/office/powerpoint/2010/main" val="2233010138"/>
              </p:ext>
            </p:extLst>
          </p:nvPr>
        </p:nvGraphicFramePr>
        <p:xfrm>
          <a:off x="1129022" y="1936975"/>
          <a:ext cx="4654378" cy="2420277"/>
        </p:xfrm>
        <a:graphic>
          <a:graphicData uri="http://schemas.openxmlformats.org/presentationml/2006/ole">
            <mc:AlternateContent xmlns:mc="http://schemas.openxmlformats.org/markup-compatibility/2006">
              <mc:Choice xmlns:v="urn:schemas-microsoft-com:vml" Requires="v">
                <p:oleObj spid="_x0000_s107526" name="Equation" r:id="rId4" imgW="2222500" imgH="1155700" progId="Equation.3">
                  <p:embed/>
                </p:oleObj>
              </mc:Choice>
              <mc:Fallback>
                <p:oleObj name="Equation" r:id="rId4" imgW="2222500" imgH="1155700" progId="Equation.3">
                  <p:embed/>
                  <p:pic>
                    <p:nvPicPr>
                      <p:cNvPr id="6" name="Object 4">
                        <a:extLst>
                          <a:ext uri="{FF2B5EF4-FFF2-40B4-BE49-F238E27FC236}">
                            <a16:creationId xmlns:a16="http://schemas.microsoft.com/office/drawing/2014/main" id="{1CF1A2C2-3166-42C1-AC14-E85D1AC027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9022" y="1936975"/>
                        <a:ext cx="4654378" cy="2420277"/>
                      </a:xfrm>
                      <a:prstGeom prst="rect">
                        <a:avLst/>
                      </a:prstGeom>
                      <a:noFill/>
                      <a:ln>
                        <a:noFill/>
                      </a:ln>
                    </p:spPr>
                  </p:pic>
                </p:oleObj>
              </mc:Fallback>
            </mc:AlternateContent>
          </a:graphicData>
        </a:graphic>
      </p:graphicFrame>
      <p:sp>
        <p:nvSpPr>
          <p:cNvPr id="4" name="TextBox 3">
            <a:extLst>
              <a:ext uri="{FF2B5EF4-FFF2-40B4-BE49-F238E27FC236}">
                <a16:creationId xmlns:a16="http://schemas.microsoft.com/office/drawing/2014/main" id="{F3CA9399-56CD-4D44-A88D-C03C6ABA19BC}"/>
              </a:ext>
            </a:extLst>
          </p:cNvPr>
          <p:cNvSpPr txBox="1"/>
          <p:nvPr/>
        </p:nvSpPr>
        <p:spPr>
          <a:xfrm>
            <a:off x="1129022" y="1296702"/>
            <a:ext cx="1556323" cy="369332"/>
          </a:xfrm>
          <a:prstGeom prst="rect">
            <a:avLst/>
          </a:prstGeom>
          <a:noFill/>
        </p:spPr>
        <p:txBody>
          <a:bodyPr wrap="none" rtlCol="0">
            <a:spAutoFit/>
          </a:bodyPr>
          <a:lstStyle/>
          <a:p>
            <a:r>
              <a:rPr lang="en-US" dirty="0"/>
              <a:t>Quotient Rule:</a:t>
            </a:r>
          </a:p>
        </p:txBody>
      </p:sp>
      <p:sp>
        <p:nvSpPr>
          <p:cNvPr id="8" name="Content Placeholder 7">
            <a:extLst>
              <a:ext uri="{FF2B5EF4-FFF2-40B4-BE49-F238E27FC236}">
                <a16:creationId xmlns:a16="http://schemas.microsoft.com/office/drawing/2014/main" id="{BBB444BE-0828-2348-91FF-0A8A097FFA05}"/>
              </a:ext>
            </a:extLst>
          </p:cNvPr>
          <p:cNvSpPr>
            <a:spLocks noGrp="1"/>
          </p:cNvSpPr>
          <p:nvPr>
            <p:ph idx="1"/>
          </p:nvPr>
        </p:nvSpPr>
        <p:spPr>
          <a:xfrm>
            <a:off x="0" y="6594437"/>
            <a:ext cx="7315200" cy="78929"/>
          </a:xfrm>
        </p:spPr>
        <p:txBody>
          <a:bodyPr>
            <a:normAutofit fontScale="25000" lnSpcReduction="20000"/>
          </a:bodyPr>
          <a:lstStyle/>
          <a:p>
            <a:endParaRPr lang="en-US" dirty="0"/>
          </a:p>
        </p:txBody>
      </p:sp>
    </p:spTree>
    <p:custDataLst>
      <p:tags r:id="rId2"/>
    </p:custDataLst>
    <p:extLst>
      <p:ext uri="{BB962C8B-B14F-4D97-AF65-F5344CB8AC3E}">
        <p14:creationId xmlns:p14="http://schemas.microsoft.com/office/powerpoint/2010/main" val="122995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EB04FF1-3C90-42FF-B953-13D69EF5A851}"/>
              </a:ext>
            </a:extLst>
          </p:cNvPr>
          <p:cNvSpPr>
            <a:spLocks noGrp="1" noChangeArrowheads="1"/>
          </p:cNvSpPr>
          <p:nvPr>
            <p:ph type="title"/>
          </p:nvPr>
        </p:nvSpPr>
        <p:spPr>
          <a:xfrm>
            <a:off x="222551" y="-43401"/>
            <a:ext cx="7172161" cy="1554150"/>
          </a:xfrm>
        </p:spPr>
        <p:txBody>
          <a:bodyPr/>
          <a:lstStyle/>
          <a:p>
            <a:pPr eaLnBrk="1" hangingPunct="1"/>
            <a:r>
              <a:rPr lang="en-US" altLang="en-US" dirty="0">
                <a:solidFill>
                  <a:schemeClr val="accent1">
                    <a:lumMod val="50000"/>
                  </a:schemeClr>
                </a:solidFill>
              </a:rPr>
              <a:t>The Chain Rule</a:t>
            </a:r>
          </a:p>
        </p:txBody>
      </p:sp>
      <p:sp>
        <p:nvSpPr>
          <p:cNvPr id="12" name="Content Placeholder 11">
            <a:extLst>
              <a:ext uri="{FF2B5EF4-FFF2-40B4-BE49-F238E27FC236}">
                <a16:creationId xmlns:a16="http://schemas.microsoft.com/office/drawing/2014/main" id="{CB397A8D-B953-B342-BA76-B1D42FBF6830}"/>
              </a:ext>
            </a:extLst>
          </p:cNvPr>
          <p:cNvSpPr>
            <a:spLocks noGrp="1"/>
          </p:cNvSpPr>
          <p:nvPr>
            <p:ph idx="1"/>
          </p:nvPr>
        </p:nvSpPr>
        <p:spPr>
          <a:xfrm>
            <a:off x="4134676" y="234866"/>
            <a:ext cx="7315200" cy="1800374"/>
          </a:xfrm>
        </p:spPr>
        <p:txBody>
          <a:bodyPr/>
          <a:lstStyle/>
          <a:p>
            <a:pPr marL="0" indent="0">
              <a:buNone/>
            </a:pPr>
            <a:endParaRPr lang="en-US" dirty="0"/>
          </a:p>
        </p:txBody>
      </p:sp>
      <p:graphicFrame>
        <p:nvGraphicFramePr>
          <p:cNvPr id="16" name="Object 4">
            <a:extLst>
              <a:ext uri="{FF2B5EF4-FFF2-40B4-BE49-F238E27FC236}">
                <a16:creationId xmlns:a16="http://schemas.microsoft.com/office/drawing/2014/main" id="{03B90EF4-9CBE-BE46-BAB9-84461AB74BA1}"/>
              </a:ext>
            </a:extLst>
          </p:cNvPr>
          <p:cNvGraphicFramePr>
            <a:graphicFrameLocks noChangeAspect="1"/>
          </p:cNvGraphicFramePr>
          <p:nvPr>
            <p:extLst>
              <p:ext uri="{D42A27DB-BD31-4B8C-83A1-F6EECF244321}">
                <p14:modId xmlns:p14="http://schemas.microsoft.com/office/powerpoint/2010/main" val="1306378138"/>
              </p:ext>
            </p:extLst>
          </p:nvPr>
        </p:nvGraphicFramePr>
        <p:xfrm>
          <a:off x="440859" y="2783848"/>
          <a:ext cx="4384675" cy="2366962"/>
        </p:xfrm>
        <a:graphic>
          <a:graphicData uri="http://schemas.openxmlformats.org/presentationml/2006/ole">
            <mc:AlternateContent xmlns:mc="http://schemas.openxmlformats.org/markup-compatibility/2006">
              <mc:Choice xmlns:v="urn:schemas-microsoft-com:vml" Requires="v">
                <p:oleObj spid="_x0000_s4138" name="Equation" r:id="rId4" imgW="1600200" imgH="863280" progId="Equation.3">
                  <p:embed/>
                </p:oleObj>
              </mc:Choice>
              <mc:Fallback>
                <p:oleObj name="Equation" r:id="rId4" imgW="1600200" imgH="863280" progId="Equation.3">
                  <p:embed/>
                  <p:pic>
                    <p:nvPicPr>
                      <p:cNvPr id="6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859" y="2783848"/>
                        <a:ext cx="4384675" cy="2366962"/>
                      </a:xfrm>
                      <a:prstGeom prst="rect">
                        <a:avLst/>
                      </a:prstGeom>
                      <a:noFill/>
                      <a:ln>
                        <a:noFill/>
                      </a:ln>
                    </p:spPr>
                  </p:pic>
                </p:oleObj>
              </mc:Fallback>
            </mc:AlternateContent>
          </a:graphicData>
        </a:graphic>
      </p:graphicFrame>
      <p:graphicFrame>
        <p:nvGraphicFramePr>
          <p:cNvPr id="17" name="Object 4">
            <a:extLst>
              <a:ext uri="{FF2B5EF4-FFF2-40B4-BE49-F238E27FC236}">
                <a16:creationId xmlns:a16="http://schemas.microsoft.com/office/drawing/2014/main" id="{B5B0E007-8875-CA47-989A-8FFBD6270FCA}"/>
              </a:ext>
            </a:extLst>
          </p:cNvPr>
          <p:cNvGraphicFramePr>
            <a:graphicFrameLocks noChangeAspect="1"/>
          </p:cNvGraphicFramePr>
          <p:nvPr>
            <p:extLst>
              <p:ext uri="{D42A27DB-BD31-4B8C-83A1-F6EECF244321}">
                <p14:modId xmlns:p14="http://schemas.microsoft.com/office/powerpoint/2010/main" val="2064543142"/>
              </p:ext>
            </p:extLst>
          </p:nvPr>
        </p:nvGraphicFramePr>
        <p:xfrm>
          <a:off x="5767121" y="2658279"/>
          <a:ext cx="5984020" cy="3048407"/>
        </p:xfrm>
        <a:graphic>
          <a:graphicData uri="http://schemas.openxmlformats.org/presentationml/2006/ole">
            <mc:AlternateContent xmlns:mc="http://schemas.openxmlformats.org/markup-compatibility/2006">
              <mc:Choice xmlns:v="urn:schemas-microsoft-com:vml" Requires="v">
                <p:oleObj spid="_x0000_s4139" name="Equation" r:id="rId6" imgW="2044700" imgH="1041400" progId="Equation.3">
                  <p:embed/>
                </p:oleObj>
              </mc:Choice>
              <mc:Fallback>
                <p:oleObj name="Equation" r:id="rId6" imgW="2044700" imgH="1041400" progId="Equation.3">
                  <p:embed/>
                  <p:pic>
                    <p:nvPicPr>
                      <p:cNvPr id="6" name="Object 4">
                        <a:extLst>
                          <a:ext uri="{FF2B5EF4-FFF2-40B4-BE49-F238E27FC236}">
                            <a16:creationId xmlns:a16="http://schemas.microsoft.com/office/drawing/2014/main" id="{C28C84AD-686D-4B50-AE32-0B5352EEAF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7121" y="2658279"/>
                        <a:ext cx="5984020" cy="3048407"/>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62751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BFE72C0-FE72-4CE5-82A5-68E38FDFCE34}"/>
              </a:ext>
            </a:extLst>
          </p:cNvPr>
          <p:cNvSpPr>
            <a:spLocks noGrp="1" noChangeArrowheads="1"/>
          </p:cNvSpPr>
          <p:nvPr>
            <p:ph type="title"/>
          </p:nvPr>
        </p:nvSpPr>
        <p:spPr>
          <a:xfrm>
            <a:off x="133648" y="647466"/>
            <a:ext cx="9169377" cy="873928"/>
          </a:xfrm>
        </p:spPr>
        <p:txBody>
          <a:bodyPr/>
          <a:lstStyle/>
          <a:p>
            <a:pPr eaLnBrk="1" hangingPunct="1"/>
            <a:r>
              <a:rPr lang="en-US" altLang="en-US" dirty="0">
                <a:solidFill>
                  <a:schemeClr val="accent1">
                    <a:lumMod val="50000"/>
                  </a:schemeClr>
                </a:solidFill>
              </a:rPr>
              <a:t>Some Derivative Formulas (memorize)</a:t>
            </a:r>
          </a:p>
        </p:txBody>
      </p:sp>
      <p:graphicFrame>
        <p:nvGraphicFramePr>
          <p:cNvPr id="9219" name="Object 4">
            <a:extLst>
              <a:ext uri="{FF2B5EF4-FFF2-40B4-BE49-F238E27FC236}">
                <a16:creationId xmlns:a16="http://schemas.microsoft.com/office/drawing/2014/main" id="{E0E8C55C-774E-465B-8F68-AE3797BBFDC3}"/>
              </a:ext>
            </a:extLst>
          </p:cNvPr>
          <p:cNvGraphicFramePr>
            <a:graphicFrameLocks noGrp="1" noChangeAspect="1"/>
          </p:cNvGraphicFramePr>
          <p:nvPr>
            <p:ph idx="1"/>
            <p:extLst>
              <p:ext uri="{D42A27DB-BD31-4B8C-83A1-F6EECF244321}">
                <p14:modId xmlns:p14="http://schemas.microsoft.com/office/powerpoint/2010/main" val="229466973"/>
              </p:ext>
            </p:extLst>
          </p:nvPr>
        </p:nvGraphicFramePr>
        <p:xfrm>
          <a:off x="739700" y="2955636"/>
          <a:ext cx="7248525" cy="3013075"/>
        </p:xfrm>
        <a:graphic>
          <a:graphicData uri="http://schemas.openxmlformats.org/presentationml/2006/ole">
            <mc:AlternateContent xmlns:mc="http://schemas.openxmlformats.org/markup-compatibility/2006">
              <mc:Choice xmlns:v="urn:schemas-microsoft-com:vml" Requires="v">
                <p:oleObj spid="_x0000_s6187" name="Equation" r:id="rId4" imgW="2933700" imgH="1219200" progId="Equation.3">
                  <p:embed/>
                </p:oleObj>
              </mc:Choice>
              <mc:Fallback>
                <p:oleObj name="Equation" r:id="rId4" imgW="2933700" imgH="1219200" progId="Equation.3">
                  <p:embed/>
                  <p:pic>
                    <p:nvPicPr>
                      <p:cNvPr id="9219" name="Object 4">
                        <a:extLst>
                          <a:ext uri="{FF2B5EF4-FFF2-40B4-BE49-F238E27FC236}">
                            <a16:creationId xmlns:a16="http://schemas.microsoft.com/office/drawing/2014/main" id="{E0E8C55C-774E-465B-8F68-AE3797BBFD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700" y="2955636"/>
                        <a:ext cx="7248525" cy="3013075"/>
                      </a:xfrm>
                      <a:prstGeom prst="rect">
                        <a:avLst/>
                      </a:prstGeom>
                      <a:noFill/>
                      <a:ln>
                        <a:noFill/>
                      </a:ln>
                    </p:spPr>
                  </p:pic>
                </p:oleObj>
              </mc:Fallback>
            </mc:AlternateContent>
          </a:graphicData>
        </a:graphic>
      </p:graphicFrame>
      <p:graphicFrame>
        <p:nvGraphicFramePr>
          <p:cNvPr id="5" name="Content Placeholder 3">
            <a:extLst>
              <a:ext uri="{FF2B5EF4-FFF2-40B4-BE49-F238E27FC236}">
                <a16:creationId xmlns:a16="http://schemas.microsoft.com/office/drawing/2014/main" id="{7A0122B0-FED3-4E86-BB88-F0C401D90AFB}"/>
              </a:ext>
            </a:extLst>
          </p:cNvPr>
          <p:cNvGraphicFramePr>
            <a:graphicFrameLocks noChangeAspect="1"/>
          </p:cNvGraphicFramePr>
          <p:nvPr>
            <p:extLst>
              <p:ext uri="{D42A27DB-BD31-4B8C-83A1-F6EECF244321}">
                <p14:modId xmlns:p14="http://schemas.microsoft.com/office/powerpoint/2010/main" val="2130930898"/>
              </p:ext>
            </p:extLst>
          </p:nvPr>
        </p:nvGraphicFramePr>
        <p:xfrm>
          <a:off x="1879840" y="1488841"/>
          <a:ext cx="2018270" cy="1117395"/>
        </p:xfrm>
        <a:graphic>
          <a:graphicData uri="http://schemas.openxmlformats.org/presentationml/2006/ole">
            <mc:AlternateContent xmlns:mc="http://schemas.openxmlformats.org/markup-compatibility/2006">
              <mc:Choice xmlns:v="urn:schemas-microsoft-com:vml" Requires="v">
                <p:oleObj spid="_x0000_s6188" name="Equation" r:id="rId6" imgW="710891" imgH="393529" progId="Equation.3">
                  <p:embed/>
                </p:oleObj>
              </mc:Choice>
              <mc:Fallback>
                <p:oleObj name="Equation" r:id="rId6" imgW="710891" imgH="393529" progId="Equation.3">
                  <p:embed/>
                  <p:pic>
                    <p:nvPicPr>
                      <p:cNvPr id="5" name="Content Placeholder 3">
                        <a:extLst>
                          <a:ext uri="{FF2B5EF4-FFF2-40B4-BE49-F238E27FC236}">
                            <a16:creationId xmlns:a16="http://schemas.microsoft.com/office/drawing/2014/main" id="{7A0122B0-FED3-4E86-BB88-F0C401D90A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9840" y="1488841"/>
                        <a:ext cx="2018270" cy="1117395"/>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D5CE73F6-2FBE-EA4A-8125-4D531CB4F130}"/>
              </a:ext>
            </a:extLst>
          </p:cNvPr>
          <p:cNvSpPr txBox="1"/>
          <p:nvPr/>
        </p:nvSpPr>
        <p:spPr>
          <a:xfrm>
            <a:off x="410241" y="6247993"/>
            <a:ext cx="12192000" cy="400110"/>
          </a:xfrm>
          <a:prstGeom prst="rect">
            <a:avLst/>
          </a:prstGeom>
          <a:noFill/>
        </p:spPr>
        <p:txBody>
          <a:bodyPr wrap="square" rtlCol="0">
            <a:spAutoFit/>
          </a:bodyPr>
          <a:lstStyle/>
          <a:p>
            <a:r>
              <a:rPr lang="en-US" sz="2000" i="1" dirty="0"/>
              <a:t>(Suggested methods to help memo-</a:t>
            </a:r>
            <a:r>
              <a:rPr lang="en-US" sz="2000" i="1" dirty="0" err="1"/>
              <a:t>ize</a:t>
            </a:r>
            <a:r>
              <a:rPr lang="en-US" sz="2000" i="1" dirty="0"/>
              <a:t> these formulas – try flash cards or quickly jot five times a week method)</a:t>
            </a:r>
          </a:p>
        </p:txBody>
      </p:sp>
      <p:sp>
        <p:nvSpPr>
          <p:cNvPr id="3" name="TextBox 2">
            <a:extLst>
              <a:ext uri="{FF2B5EF4-FFF2-40B4-BE49-F238E27FC236}">
                <a16:creationId xmlns:a16="http://schemas.microsoft.com/office/drawing/2014/main" id="{38BAD248-3AD0-B147-8FFA-B8F52102DDEB}"/>
              </a:ext>
            </a:extLst>
          </p:cNvPr>
          <p:cNvSpPr txBox="1"/>
          <p:nvPr/>
        </p:nvSpPr>
        <p:spPr>
          <a:xfrm>
            <a:off x="8240357" y="4367605"/>
            <a:ext cx="3446033" cy="369332"/>
          </a:xfrm>
          <a:prstGeom prst="rect">
            <a:avLst/>
          </a:prstGeom>
          <a:noFill/>
        </p:spPr>
        <p:txBody>
          <a:bodyPr wrap="square" rtlCol="0">
            <a:spAutoFit/>
          </a:bodyPr>
          <a:lstStyle/>
          <a:p>
            <a:r>
              <a:rPr lang="en-US" dirty="0"/>
              <a:t>(less common, but useful to know)</a:t>
            </a:r>
          </a:p>
        </p:txBody>
      </p:sp>
      <p:sp>
        <p:nvSpPr>
          <p:cNvPr id="7" name="TextBox 6">
            <a:extLst>
              <a:ext uri="{FF2B5EF4-FFF2-40B4-BE49-F238E27FC236}">
                <a16:creationId xmlns:a16="http://schemas.microsoft.com/office/drawing/2014/main" id="{089D130C-68E2-DF4C-99C5-C13A125AA207}"/>
              </a:ext>
            </a:extLst>
          </p:cNvPr>
          <p:cNvSpPr txBox="1"/>
          <p:nvPr/>
        </p:nvSpPr>
        <p:spPr>
          <a:xfrm>
            <a:off x="8240357" y="5369859"/>
            <a:ext cx="3446033" cy="369332"/>
          </a:xfrm>
          <a:prstGeom prst="rect">
            <a:avLst/>
          </a:prstGeom>
          <a:noFill/>
        </p:spPr>
        <p:txBody>
          <a:bodyPr wrap="square" rtlCol="0">
            <a:spAutoFit/>
          </a:bodyPr>
          <a:lstStyle/>
          <a:p>
            <a:r>
              <a:rPr lang="en-US" dirty="0"/>
              <a:t>(less common, but useful to know)</a:t>
            </a:r>
          </a:p>
        </p:txBody>
      </p:sp>
      <p:sp>
        <p:nvSpPr>
          <p:cNvPr id="4" name="TextBox 3">
            <a:extLst>
              <a:ext uri="{FF2B5EF4-FFF2-40B4-BE49-F238E27FC236}">
                <a16:creationId xmlns:a16="http://schemas.microsoft.com/office/drawing/2014/main" id="{E7C1F14C-2106-3146-A985-B3C8419FE97F}"/>
              </a:ext>
            </a:extLst>
          </p:cNvPr>
          <p:cNvSpPr txBox="1"/>
          <p:nvPr/>
        </p:nvSpPr>
        <p:spPr>
          <a:xfrm>
            <a:off x="4535456" y="1906912"/>
            <a:ext cx="3941570" cy="369332"/>
          </a:xfrm>
          <a:prstGeom prst="rect">
            <a:avLst/>
          </a:prstGeom>
          <a:noFill/>
        </p:spPr>
        <p:txBody>
          <a:bodyPr wrap="square" rtlCol="0">
            <a:spAutoFit/>
          </a:bodyPr>
          <a:lstStyle/>
          <a:p>
            <a:r>
              <a:rPr lang="en-US" dirty="0"/>
              <a:t>(important formula to know)</a:t>
            </a: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3406" y="370117"/>
            <a:ext cx="9109742" cy="1487272"/>
          </a:xfrm>
        </p:spPr>
        <p:txBody>
          <a:bodyPr/>
          <a:lstStyle/>
          <a:p>
            <a:r>
              <a:rPr lang="en-US" dirty="0">
                <a:solidFill>
                  <a:schemeClr val="accent1">
                    <a:lumMod val="50000"/>
                  </a:schemeClr>
                </a:solidFill>
              </a:rPr>
              <a:t>Derivatives of Inverse Functions</a:t>
            </a:r>
          </a:p>
        </p:txBody>
      </p:sp>
      <p:graphicFrame>
        <p:nvGraphicFramePr>
          <p:cNvPr id="5" name="Object 4">
            <a:extLst>
              <a:ext uri="{FF2B5EF4-FFF2-40B4-BE49-F238E27FC236}">
                <a16:creationId xmlns:a16="http://schemas.microsoft.com/office/drawing/2014/main" id="{030F64E0-A978-415D-A2A0-34A64D45DA7E}"/>
              </a:ext>
            </a:extLst>
          </p:cNvPr>
          <p:cNvGraphicFramePr>
            <a:graphicFrameLocks noChangeAspect="1"/>
          </p:cNvGraphicFramePr>
          <p:nvPr>
            <p:extLst>
              <p:ext uri="{D42A27DB-BD31-4B8C-83A1-F6EECF244321}">
                <p14:modId xmlns:p14="http://schemas.microsoft.com/office/powerpoint/2010/main" val="1090463722"/>
              </p:ext>
            </p:extLst>
          </p:nvPr>
        </p:nvGraphicFramePr>
        <p:xfrm>
          <a:off x="783731" y="1785460"/>
          <a:ext cx="3418703" cy="1261930"/>
        </p:xfrm>
        <a:graphic>
          <a:graphicData uri="http://schemas.openxmlformats.org/presentationml/2006/ole">
            <mc:AlternateContent xmlns:mc="http://schemas.openxmlformats.org/markup-compatibility/2006">
              <mc:Choice xmlns:v="urn:schemas-microsoft-com:vml" Requires="v">
                <p:oleObj spid="_x0000_s7226" name="Equation" r:id="rId4" imgW="1066680" imgH="393480" progId="Equation.3">
                  <p:embed/>
                </p:oleObj>
              </mc:Choice>
              <mc:Fallback>
                <p:oleObj name="Equation" r:id="rId4" imgW="1066680" imgH="393480" progId="Equation.3">
                  <p:embed/>
                  <p:pic>
                    <p:nvPicPr>
                      <p:cNvPr id="5" name="Object 4">
                        <a:extLst>
                          <a:ext uri="{FF2B5EF4-FFF2-40B4-BE49-F238E27FC236}">
                            <a16:creationId xmlns:a16="http://schemas.microsoft.com/office/drawing/2014/main" id="{030F64E0-A978-415D-A2A0-34A64D45DA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731" y="1785460"/>
                        <a:ext cx="3418703" cy="1261930"/>
                      </a:xfrm>
                      <a:prstGeom prst="rect">
                        <a:avLst/>
                      </a:prstGeom>
                      <a:noFill/>
                    </p:spPr>
                  </p:pic>
                </p:oleObj>
              </mc:Fallback>
            </mc:AlternateContent>
          </a:graphicData>
        </a:graphic>
      </p:graphicFrame>
      <p:graphicFrame>
        <p:nvGraphicFramePr>
          <p:cNvPr id="6" name="Object 4">
            <a:extLst>
              <a:ext uri="{FF2B5EF4-FFF2-40B4-BE49-F238E27FC236}">
                <a16:creationId xmlns:a16="http://schemas.microsoft.com/office/drawing/2014/main" id="{E77185FE-B603-4D3B-9EA6-B28D658450B6}"/>
              </a:ext>
            </a:extLst>
          </p:cNvPr>
          <p:cNvGraphicFramePr>
            <a:graphicFrameLocks noChangeAspect="1"/>
          </p:cNvGraphicFramePr>
          <p:nvPr>
            <p:extLst>
              <p:ext uri="{D42A27DB-BD31-4B8C-83A1-F6EECF244321}">
                <p14:modId xmlns:p14="http://schemas.microsoft.com/office/powerpoint/2010/main" val="1186494195"/>
              </p:ext>
            </p:extLst>
          </p:nvPr>
        </p:nvGraphicFramePr>
        <p:xfrm>
          <a:off x="783731" y="3636976"/>
          <a:ext cx="3847727" cy="2463233"/>
        </p:xfrm>
        <a:graphic>
          <a:graphicData uri="http://schemas.openxmlformats.org/presentationml/2006/ole">
            <mc:AlternateContent xmlns:mc="http://schemas.openxmlformats.org/markup-compatibility/2006">
              <mc:Choice xmlns:v="urn:schemas-microsoft-com:vml" Requires="v">
                <p:oleObj spid="_x0000_s7227" name="Equation" r:id="rId6" imgW="1460160" imgH="838080" progId="Equation.3">
                  <p:embed/>
                </p:oleObj>
              </mc:Choice>
              <mc:Fallback>
                <p:oleObj name="Equation" r:id="rId6" imgW="1460160" imgH="838080" progId="Equation.3">
                  <p:embed/>
                  <p:pic>
                    <p:nvPicPr>
                      <p:cNvPr id="6" name="Object 4">
                        <a:extLst>
                          <a:ext uri="{FF2B5EF4-FFF2-40B4-BE49-F238E27FC236}">
                            <a16:creationId xmlns:a16="http://schemas.microsoft.com/office/drawing/2014/main" id="{E77185FE-B603-4D3B-9EA6-B28D658450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731" y="3636976"/>
                        <a:ext cx="3847727" cy="2463233"/>
                      </a:xfrm>
                      <a:prstGeom prst="rect">
                        <a:avLst/>
                      </a:prstGeom>
                      <a:noFill/>
                    </p:spPr>
                  </p:pic>
                </p:oleObj>
              </mc:Fallback>
            </mc:AlternateContent>
          </a:graphicData>
        </a:graphic>
      </p:graphicFrame>
      <p:sp>
        <p:nvSpPr>
          <p:cNvPr id="3" name="Content Placeholder 2">
            <a:extLst>
              <a:ext uri="{FF2B5EF4-FFF2-40B4-BE49-F238E27FC236}">
                <a16:creationId xmlns:a16="http://schemas.microsoft.com/office/drawing/2014/main" id="{A8C8AF29-969F-9844-9840-6043A90E9ABD}"/>
              </a:ext>
            </a:extLst>
          </p:cNvPr>
          <p:cNvSpPr>
            <a:spLocks noGrp="1"/>
          </p:cNvSpPr>
          <p:nvPr>
            <p:ph idx="1"/>
          </p:nvPr>
        </p:nvSpPr>
        <p:spPr>
          <a:xfrm>
            <a:off x="10053313" y="7103384"/>
            <a:ext cx="7315200" cy="45719"/>
          </a:xfrm>
        </p:spPr>
        <p:txBody>
          <a:bodyPr>
            <a:normAutofit fontScale="25000" lnSpcReduction="20000"/>
          </a:bodyPr>
          <a:lstStyle/>
          <a:p>
            <a:endParaRPr lang="en-US" dirty="0"/>
          </a:p>
        </p:txBody>
      </p:sp>
      <p:sp>
        <p:nvSpPr>
          <p:cNvPr id="4" name="TextBox 3">
            <a:extLst>
              <a:ext uri="{FF2B5EF4-FFF2-40B4-BE49-F238E27FC236}">
                <a16:creationId xmlns:a16="http://schemas.microsoft.com/office/drawing/2014/main" id="{D78ECDA7-3D4A-F44C-BE5B-0EE9478EA4CC}"/>
              </a:ext>
            </a:extLst>
          </p:cNvPr>
          <p:cNvSpPr txBox="1"/>
          <p:nvPr/>
        </p:nvSpPr>
        <p:spPr>
          <a:xfrm>
            <a:off x="523003" y="1416128"/>
            <a:ext cx="4369182" cy="369332"/>
          </a:xfrm>
          <a:prstGeom prst="rect">
            <a:avLst/>
          </a:prstGeom>
          <a:noFill/>
        </p:spPr>
        <p:txBody>
          <a:bodyPr wrap="square" rtlCol="0">
            <a:spAutoFit/>
          </a:bodyPr>
          <a:lstStyle/>
          <a:p>
            <a:r>
              <a:rPr lang="en-US" dirty="0"/>
              <a:t>Know (memorize) this formula well:</a:t>
            </a:r>
          </a:p>
        </p:txBody>
      </p:sp>
      <p:sp>
        <p:nvSpPr>
          <p:cNvPr id="9" name="TextBox 8">
            <a:extLst>
              <a:ext uri="{FF2B5EF4-FFF2-40B4-BE49-F238E27FC236}">
                <a16:creationId xmlns:a16="http://schemas.microsoft.com/office/drawing/2014/main" id="{AFBEF3CE-0281-444F-B1B1-24F29BDA444C}"/>
              </a:ext>
            </a:extLst>
          </p:cNvPr>
          <p:cNvSpPr txBox="1"/>
          <p:nvPr/>
        </p:nvSpPr>
        <p:spPr>
          <a:xfrm>
            <a:off x="523003" y="3178325"/>
            <a:ext cx="5479764" cy="369332"/>
          </a:xfrm>
          <a:prstGeom prst="rect">
            <a:avLst/>
          </a:prstGeom>
          <a:noFill/>
        </p:spPr>
        <p:txBody>
          <a:bodyPr wrap="square" rtlCol="0">
            <a:spAutoFit/>
          </a:bodyPr>
          <a:lstStyle/>
          <a:p>
            <a:r>
              <a:rPr lang="en-US" dirty="0"/>
              <a:t>Understand how to derive these formulas quickly:</a:t>
            </a:r>
          </a:p>
        </p:txBody>
      </p:sp>
      <p:sp>
        <p:nvSpPr>
          <p:cNvPr id="10" name="TextBox 9">
            <a:extLst>
              <a:ext uri="{FF2B5EF4-FFF2-40B4-BE49-F238E27FC236}">
                <a16:creationId xmlns:a16="http://schemas.microsoft.com/office/drawing/2014/main" id="{8AB1E556-AA24-FC43-AA4F-5ACE10F72008}"/>
              </a:ext>
            </a:extLst>
          </p:cNvPr>
          <p:cNvSpPr txBox="1"/>
          <p:nvPr/>
        </p:nvSpPr>
        <p:spPr>
          <a:xfrm>
            <a:off x="523003" y="6136128"/>
            <a:ext cx="6804747" cy="646331"/>
          </a:xfrm>
          <a:prstGeom prst="rect">
            <a:avLst/>
          </a:prstGeom>
          <a:noFill/>
        </p:spPr>
        <p:txBody>
          <a:bodyPr wrap="square" rtlCol="0">
            <a:spAutoFit/>
          </a:bodyPr>
          <a:lstStyle/>
          <a:p>
            <a:r>
              <a:rPr lang="en-US" b="1" u="sng" dirty="0"/>
              <a:t>Note:</a:t>
            </a:r>
            <a:r>
              <a:rPr lang="en-US" dirty="0"/>
              <a:t> ln(x) denotes the </a:t>
            </a:r>
            <a:r>
              <a:rPr lang="en-US" i="1" dirty="0"/>
              <a:t>natural logarithm </a:t>
            </a:r>
            <a:r>
              <a:rPr lang="en-US" dirty="0"/>
              <a:t>(log base-e) whereas log(x) is notation from the textbook that denotes a base-10 logarithm.</a:t>
            </a: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3406" y="241026"/>
            <a:ext cx="10681060" cy="1487272"/>
          </a:xfrm>
        </p:spPr>
        <p:txBody>
          <a:bodyPr/>
          <a:lstStyle/>
          <a:p>
            <a:r>
              <a:rPr lang="en-US" dirty="0">
                <a:solidFill>
                  <a:schemeClr val="accent1">
                    <a:lumMod val="50000"/>
                  </a:schemeClr>
                </a:solidFill>
              </a:rPr>
              <a:t>Derivatives of Inverse Functions </a:t>
            </a:r>
            <a:r>
              <a:rPr lang="en-US" altLang="en-US" dirty="0">
                <a:solidFill>
                  <a:schemeClr val="accent1">
                    <a:lumMod val="50000"/>
                  </a:schemeClr>
                </a:solidFill>
              </a:rPr>
              <a:t>(formulas to know)</a:t>
            </a:r>
            <a:endParaRPr lang="en-US" dirty="0">
              <a:solidFill>
                <a:schemeClr val="accent1">
                  <a:lumMod val="50000"/>
                </a:schemeClr>
              </a:solidFill>
            </a:endParaRPr>
          </a:p>
        </p:txBody>
      </p:sp>
      <p:graphicFrame>
        <p:nvGraphicFramePr>
          <p:cNvPr id="11267" name="Object 4"/>
          <p:cNvGraphicFramePr>
            <a:graphicFrameLocks noGrp="1" noChangeAspect="1"/>
          </p:cNvGraphicFramePr>
          <p:nvPr>
            <p:ph idx="1"/>
            <p:extLst>
              <p:ext uri="{D42A27DB-BD31-4B8C-83A1-F6EECF244321}">
                <p14:modId xmlns:p14="http://schemas.microsoft.com/office/powerpoint/2010/main" val="4131964470"/>
              </p:ext>
            </p:extLst>
          </p:nvPr>
        </p:nvGraphicFramePr>
        <p:xfrm>
          <a:off x="2488121" y="1728298"/>
          <a:ext cx="4480311" cy="3845601"/>
        </p:xfrm>
        <a:graphic>
          <a:graphicData uri="http://schemas.openxmlformats.org/presentationml/2006/ole">
            <mc:AlternateContent xmlns:mc="http://schemas.openxmlformats.org/markup-compatibility/2006">
              <mc:Choice xmlns:v="urn:schemas-microsoft-com:vml" Requires="v">
                <p:oleObj spid="_x0000_s106503" name="Equation" r:id="rId4" imgW="1523880" imgH="1307880" progId="Equation.3">
                  <p:embed/>
                </p:oleObj>
              </mc:Choice>
              <mc:Fallback>
                <p:oleObj name="Equation" r:id="rId4" imgW="1523880" imgH="1307880" progId="Equation.3">
                  <p:embed/>
                  <p:pic>
                    <p:nvPicPr>
                      <p:cNvPr id="1126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8121" y="1728298"/>
                        <a:ext cx="4480311" cy="3845601"/>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837390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2033AE7-1E47-4B46-BBAB-1FD321F91E0B}"/>
              </a:ext>
            </a:extLst>
          </p:cNvPr>
          <p:cNvSpPr>
            <a:spLocks noGrp="1"/>
          </p:cNvSpPr>
          <p:nvPr>
            <p:ph type="title"/>
          </p:nvPr>
        </p:nvSpPr>
        <p:spPr>
          <a:xfrm>
            <a:off x="279149" y="395415"/>
            <a:ext cx="4626338" cy="1424869"/>
          </a:xfrm>
        </p:spPr>
        <p:txBody>
          <a:bodyPr>
            <a:normAutofit/>
          </a:bodyPr>
          <a:lstStyle/>
          <a:p>
            <a:r>
              <a:rPr lang="en-US" altLang="en-US" sz="4200" u="sng" dirty="0">
                <a:solidFill>
                  <a:schemeClr val="accent1">
                    <a:lumMod val="50000"/>
                  </a:schemeClr>
                </a:solidFill>
              </a:rPr>
              <a:t>Example One</a:t>
            </a:r>
            <a:r>
              <a:rPr lang="en-US" altLang="en-US" sz="4200" dirty="0">
                <a:solidFill>
                  <a:schemeClr val="accent1">
                    <a:lumMod val="50000"/>
                  </a:schemeClr>
                </a:solidFill>
              </a:rPr>
              <a:t>:</a:t>
            </a:r>
          </a:p>
        </p:txBody>
      </p:sp>
      <p:sp>
        <p:nvSpPr>
          <p:cNvPr id="10243" name="Content Placeholder 2">
            <a:extLst>
              <a:ext uri="{FF2B5EF4-FFF2-40B4-BE49-F238E27FC236}">
                <a16:creationId xmlns:a16="http://schemas.microsoft.com/office/drawing/2014/main" id="{A197D101-B2AC-40E6-96F9-51626E077253}"/>
              </a:ext>
            </a:extLst>
          </p:cNvPr>
          <p:cNvSpPr>
            <a:spLocks noGrp="1"/>
          </p:cNvSpPr>
          <p:nvPr>
            <p:ph idx="1"/>
          </p:nvPr>
        </p:nvSpPr>
        <p:spPr>
          <a:xfrm>
            <a:off x="279149" y="1563374"/>
            <a:ext cx="7315200" cy="513820"/>
          </a:xfrm>
        </p:spPr>
        <p:txBody>
          <a:bodyPr/>
          <a:lstStyle/>
          <a:p>
            <a:pPr marL="0" indent="0">
              <a:buNone/>
            </a:pPr>
            <a:r>
              <a:rPr lang="en-US" altLang="en-US" dirty="0"/>
              <a:t>Differentiate the following function:</a:t>
            </a:r>
          </a:p>
        </p:txBody>
      </p:sp>
      <p:pic>
        <p:nvPicPr>
          <p:cNvPr id="22546" name="Picture 18">
            <a:extLst>
              <a:ext uri="{FF2B5EF4-FFF2-40B4-BE49-F238E27FC236}">
                <a16:creationId xmlns:a16="http://schemas.microsoft.com/office/drawing/2014/main" id="{B5CC183C-D658-A04F-8B9C-0EDF2DC2D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88" y="2026348"/>
            <a:ext cx="4206158" cy="640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2033AE7-1E47-4B46-BBAB-1FD321F91E0B}"/>
              </a:ext>
            </a:extLst>
          </p:cNvPr>
          <p:cNvSpPr>
            <a:spLocks noGrp="1"/>
          </p:cNvSpPr>
          <p:nvPr>
            <p:ph type="title"/>
          </p:nvPr>
        </p:nvSpPr>
        <p:spPr>
          <a:xfrm>
            <a:off x="279149" y="395415"/>
            <a:ext cx="4497246" cy="1424869"/>
          </a:xfrm>
        </p:spPr>
        <p:txBody>
          <a:bodyPr>
            <a:normAutofit/>
          </a:bodyPr>
          <a:lstStyle/>
          <a:p>
            <a:r>
              <a:rPr lang="en-US" altLang="en-US" sz="4200" u="sng" dirty="0">
                <a:solidFill>
                  <a:schemeClr val="accent1">
                    <a:lumMod val="50000"/>
                  </a:schemeClr>
                </a:solidFill>
              </a:rPr>
              <a:t>Example Two</a:t>
            </a:r>
            <a:r>
              <a:rPr lang="en-US" altLang="en-US" sz="4200" dirty="0">
                <a:solidFill>
                  <a:schemeClr val="accent1">
                    <a:lumMod val="50000"/>
                  </a:schemeClr>
                </a:solidFill>
              </a:rPr>
              <a:t>:</a:t>
            </a:r>
          </a:p>
        </p:txBody>
      </p:sp>
      <p:sp>
        <p:nvSpPr>
          <p:cNvPr id="10243" name="Content Placeholder 2">
            <a:extLst>
              <a:ext uri="{FF2B5EF4-FFF2-40B4-BE49-F238E27FC236}">
                <a16:creationId xmlns:a16="http://schemas.microsoft.com/office/drawing/2014/main" id="{A197D101-B2AC-40E6-96F9-51626E077253}"/>
              </a:ext>
            </a:extLst>
          </p:cNvPr>
          <p:cNvSpPr>
            <a:spLocks noGrp="1"/>
          </p:cNvSpPr>
          <p:nvPr>
            <p:ph idx="1"/>
          </p:nvPr>
        </p:nvSpPr>
        <p:spPr>
          <a:xfrm>
            <a:off x="279149" y="1563374"/>
            <a:ext cx="7315200" cy="513820"/>
          </a:xfrm>
        </p:spPr>
        <p:txBody>
          <a:bodyPr/>
          <a:lstStyle/>
          <a:p>
            <a:pPr marL="0" indent="0">
              <a:buNone/>
            </a:pPr>
            <a:r>
              <a:rPr lang="en-US" altLang="en-US" dirty="0"/>
              <a:t>Differentiate the following function:</a:t>
            </a:r>
          </a:p>
        </p:txBody>
      </p:sp>
      <p:pic>
        <p:nvPicPr>
          <p:cNvPr id="109572" name="Picture 4">
            <a:extLst>
              <a:ext uri="{FF2B5EF4-FFF2-40B4-BE49-F238E27FC236}">
                <a16:creationId xmlns:a16="http://schemas.microsoft.com/office/drawing/2014/main" id="{182552FC-7557-2448-9943-21536A133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49" y="2007562"/>
            <a:ext cx="3706742" cy="1009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6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445D-66D6-486B-84F3-F13AF9F2E912}"/>
              </a:ext>
            </a:extLst>
          </p:cNvPr>
          <p:cNvSpPr>
            <a:spLocks noGrp="1"/>
          </p:cNvSpPr>
          <p:nvPr>
            <p:ph type="title"/>
          </p:nvPr>
        </p:nvSpPr>
        <p:spPr>
          <a:xfrm>
            <a:off x="264716" y="328108"/>
            <a:ext cx="7514035" cy="889000"/>
          </a:xfrm>
        </p:spPr>
        <p:txBody>
          <a:bodyPr>
            <a:normAutofit/>
          </a:bodyPr>
          <a:lstStyle/>
          <a:p>
            <a:r>
              <a:rPr lang="en-US" dirty="0">
                <a:solidFill>
                  <a:schemeClr val="accent1">
                    <a:lumMod val="50000"/>
                  </a:schemeClr>
                </a:solidFill>
              </a:rPr>
              <a:t>How will lectures operate?</a:t>
            </a:r>
          </a:p>
        </p:txBody>
      </p:sp>
      <p:sp>
        <p:nvSpPr>
          <p:cNvPr id="3" name="Content Placeholder 2">
            <a:extLst>
              <a:ext uri="{FF2B5EF4-FFF2-40B4-BE49-F238E27FC236}">
                <a16:creationId xmlns:a16="http://schemas.microsoft.com/office/drawing/2014/main" id="{484644E0-8C27-458C-8C36-5960B1F53EA8}"/>
              </a:ext>
            </a:extLst>
          </p:cNvPr>
          <p:cNvSpPr>
            <a:spLocks noGrp="1"/>
          </p:cNvSpPr>
          <p:nvPr>
            <p:ph idx="1"/>
          </p:nvPr>
        </p:nvSpPr>
        <p:spPr>
          <a:xfrm>
            <a:off x="808434" y="1570543"/>
            <a:ext cx="5141517" cy="3466431"/>
          </a:xfrm>
        </p:spPr>
        <p:txBody>
          <a:bodyPr>
            <a:normAutofit/>
          </a:bodyPr>
          <a:lstStyle/>
          <a:p>
            <a:pPr marL="213995" indent="-213995"/>
            <a:r>
              <a:rPr lang="en-US" dirty="0">
                <a:solidFill>
                  <a:schemeClr val="accent1">
                    <a:lumMod val="75000"/>
                  </a:schemeClr>
                </a:solidFill>
              </a:rPr>
              <a:t>Lectures will run "live" at the regularly schedule times.</a:t>
            </a:r>
          </a:p>
          <a:p>
            <a:pPr marL="213995" indent="-213995"/>
            <a:r>
              <a:rPr lang="en-US" dirty="0">
                <a:solidFill>
                  <a:schemeClr val="accent1">
                    <a:lumMod val="75000"/>
                  </a:schemeClr>
                </a:solidFill>
              </a:rPr>
              <a:t>Pre-recorded lecture material should be watched prior to the class time (beginning second week).</a:t>
            </a:r>
          </a:p>
          <a:p>
            <a:pPr marL="213995" indent="-213995"/>
            <a:r>
              <a:rPr lang="en-US" dirty="0">
                <a:solidFill>
                  <a:schemeClr val="accent1">
                    <a:lumMod val="75000"/>
                  </a:schemeClr>
                </a:solidFill>
              </a:rPr>
              <a:t>Class time will focus on problem solving and answering questions.</a:t>
            </a:r>
          </a:p>
          <a:p>
            <a:pPr marL="213995" indent="-213995"/>
            <a:r>
              <a:rPr lang="en-US" dirty="0">
                <a:solidFill>
                  <a:schemeClr val="accent1">
                    <a:lumMod val="75000"/>
                  </a:schemeClr>
                </a:solidFill>
              </a:rPr>
              <a:t>Classes will be recorded if you are unable to attend the live sessions.</a:t>
            </a:r>
          </a:p>
          <a:p>
            <a:pPr marL="213995" indent="-213995"/>
            <a:r>
              <a:rPr lang="en-US" dirty="0">
                <a:solidFill>
                  <a:schemeClr val="accent1">
                    <a:lumMod val="75000"/>
                  </a:schemeClr>
                </a:solidFill>
              </a:rPr>
              <a:t>Sessions will run on </a:t>
            </a:r>
            <a:r>
              <a:rPr lang="en-US" dirty="0" err="1">
                <a:solidFill>
                  <a:schemeClr val="accent1">
                    <a:lumMod val="75000"/>
                  </a:schemeClr>
                </a:solidFill>
              </a:rPr>
              <a:t>BlueJeans</a:t>
            </a:r>
            <a:r>
              <a:rPr lang="en-US" dirty="0">
                <a:solidFill>
                  <a:schemeClr val="accent1">
                    <a:lumMod val="75000"/>
                  </a:schemeClr>
                </a:solidFill>
              </a:rPr>
              <a:t>. </a:t>
            </a:r>
          </a:p>
        </p:txBody>
      </p:sp>
      <p:pic>
        <p:nvPicPr>
          <p:cNvPr id="7" name="Graphic 6" descr="Classroom">
            <a:extLst>
              <a:ext uri="{FF2B5EF4-FFF2-40B4-BE49-F238E27FC236}">
                <a16:creationId xmlns:a16="http://schemas.microsoft.com/office/drawing/2014/main" id="{D2EDD949-4D18-4B94-A7CE-4466928FFD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9031" y="2284839"/>
            <a:ext cx="2037837" cy="203783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9468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B059-0443-3447-904B-B9356777EE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B6ACE1-2883-DC42-A77B-1025C30E0E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3024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2033AE7-1E47-4B46-BBAB-1FD321F91E0B}"/>
              </a:ext>
            </a:extLst>
          </p:cNvPr>
          <p:cNvSpPr>
            <a:spLocks noGrp="1"/>
          </p:cNvSpPr>
          <p:nvPr>
            <p:ph type="title"/>
          </p:nvPr>
        </p:nvSpPr>
        <p:spPr>
          <a:xfrm>
            <a:off x="279149" y="395415"/>
            <a:ext cx="4863006" cy="1424869"/>
          </a:xfrm>
        </p:spPr>
        <p:txBody>
          <a:bodyPr>
            <a:normAutofit/>
          </a:bodyPr>
          <a:lstStyle/>
          <a:p>
            <a:r>
              <a:rPr lang="en-US" altLang="en-US" sz="4200" u="sng" dirty="0">
                <a:solidFill>
                  <a:schemeClr val="accent1">
                    <a:lumMod val="50000"/>
                  </a:schemeClr>
                </a:solidFill>
              </a:rPr>
              <a:t>Example Three</a:t>
            </a:r>
            <a:r>
              <a:rPr lang="en-US" altLang="en-US" sz="4200" dirty="0">
                <a:solidFill>
                  <a:schemeClr val="accent1">
                    <a:lumMod val="50000"/>
                  </a:schemeClr>
                </a:solidFill>
              </a:rPr>
              <a:t>:</a:t>
            </a:r>
          </a:p>
        </p:txBody>
      </p:sp>
      <p:sp>
        <p:nvSpPr>
          <p:cNvPr id="10243" name="Content Placeholder 2">
            <a:extLst>
              <a:ext uri="{FF2B5EF4-FFF2-40B4-BE49-F238E27FC236}">
                <a16:creationId xmlns:a16="http://schemas.microsoft.com/office/drawing/2014/main" id="{A197D101-B2AC-40E6-96F9-51626E077253}"/>
              </a:ext>
            </a:extLst>
          </p:cNvPr>
          <p:cNvSpPr>
            <a:spLocks noGrp="1"/>
          </p:cNvSpPr>
          <p:nvPr>
            <p:ph idx="1"/>
          </p:nvPr>
        </p:nvSpPr>
        <p:spPr>
          <a:xfrm>
            <a:off x="279149" y="1563374"/>
            <a:ext cx="7315200" cy="513820"/>
          </a:xfrm>
        </p:spPr>
        <p:txBody>
          <a:bodyPr/>
          <a:lstStyle/>
          <a:p>
            <a:pPr marL="0" indent="0">
              <a:buNone/>
            </a:pPr>
            <a:r>
              <a:rPr lang="en-US" altLang="en-US" dirty="0"/>
              <a:t>Differentiate the following function:</a:t>
            </a:r>
          </a:p>
        </p:txBody>
      </p:sp>
      <p:pic>
        <p:nvPicPr>
          <p:cNvPr id="108549" name="Picture 5">
            <a:extLst>
              <a:ext uri="{FF2B5EF4-FFF2-40B4-BE49-F238E27FC236}">
                <a16:creationId xmlns:a16="http://schemas.microsoft.com/office/drawing/2014/main" id="{ADB570D1-76B0-364A-9C6D-31B23CE7E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3" y="2077194"/>
            <a:ext cx="4168736" cy="37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154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8248" y="78334"/>
            <a:ext cx="10681060" cy="1487272"/>
          </a:xfrm>
        </p:spPr>
        <p:txBody>
          <a:bodyPr/>
          <a:lstStyle/>
          <a:p>
            <a:r>
              <a:rPr lang="en-US" dirty="0">
                <a:solidFill>
                  <a:schemeClr val="accent1">
                    <a:lumMod val="50000"/>
                  </a:schemeClr>
                </a:solidFill>
              </a:rPr>
              <a:t>Review of Trigonometry</a:t>
            </a:r>
          </a:p>
        </p:txBody>
      </p:sp>
      <p:sp>
        <p:nvSpPr>
          <p:cNvPr id="4" name="TextBox 3">
            <a:extLst>
              <a:ext uri="{FF2B5EF4-FFF2-40B4-BE49-F238E27FC236}">
                <a16:creationId xmlns:a16="http://schemas.microsoft.com/office/drawing/2014/main" id="{8E528530-5D7C-C24F-BBBC-A60FA774CB63}"/>
              </a:ext>
            </a:extLst>
          </p:cNvPr>
          <p:cNvSpPr txBox="1"/>
          <p:nvPr/>
        </p:nvSpPr>
        <p:spPr>
          <a:xfrm>
            <a:off x="1309766" y="6326434"/>
            <a:ext cx="9081363" cy="307777"/>
          </a:xfrm>
          <a:prstGeom prst="rect">
            <a:avLst/>
          </a:prstGeom>
          <a:noFill/>
        </p:spPr>
        <p:txBody>
          <a:bodyPr wrap="square" rtlCol="0">
            <a:spAutoFit/>
          </a:bodyPr>
          <a:lstStyle/>
          <a:p>
            <a:r>
              <a:rPr lang="en-US" sz="1400" dirty="0">
                <a:solidFill>
                  <a:schemeClr val="accent1">
                    <a:lumMod val="50000"/>
                  </a:schemeClr>
                </a:solidFill>
              </a:rPr>
              <a:t>Credits for figures: </a:t>
            </a:r>
            <a:r>
              <a:rPr lang="en-US" sz="1400" dirty="0">
                <a:solidFill>
                  <a:schemeClr val="accent1">
                    <a:lumMod val="50000"/>
                  </a:schemeClr>
                </a:solidFill>
                <a:hlinkClick r:id="rId3"/>
              </a:rPr>
              <a:t>https://www.onemathematicalcat.org/Math/Precalculus_obj/trigValuesSpecialAngles.htm</a:t>
            </a:r>
            <a:endParaRPr lang="en-US" sz="1400" dirty="0">
              <a:solidFill>
                <a:schemeClr val="accent1">
                  <a:lumMod val="50000"/>
                </a:schemeClr>
              </a:solidFill>
            </a:endParaRPr>
          </a:p>
        </p:txBody>
      </p:sp>
      <p:pic>
        <p:nvPicPr>
          <p:cNvPr id="8" name="Picture 7" descr="Diagram&#10;&#10;Description automatically generated with medium confidence">
            <a:extLst>
              <a:ext uri="{FF2B5EF4-FFF2-40B4-BE49-F238E27FC236}">
                <a16:creationId xmlns:a16="http://schemas.microsoft.com/office/drawing/2014/main" id="{032C547C-6CC6-F846-B5CA-42EDC9B9D549}"/>
              </a:ext>
            </a:extLst>
          </p:cNvPr>
          <p:cNvPicPr>
            <a:picLocks noChangeAspect="1"/>
          </p:cNvPicPr>
          <p:nvPr/>
        </p:nvPicPr>
        <p:blipFill>
          <a:blip r:embed="rId4"/>
          <a:stretch>
            <a:fillRect/>
          </a:stretch>
        </p:blipFill>
        <p:spPr>
          <a:xfrm>
            <a:off x="7924574" y="1686323"/>
            <a:ext cx="1876619" cy="2847284"/>
          </a:xfrm>
          <a:prstGeom prst="rect">
            <a:avLst/>
          </a:prstGeom>
        </p:spPr>
      </p:pic>
      <p:pic>
        <p:nvPicPr>
          <p:cNvPr id="9" name="Picture 8">
            <a:extLst>
              <a:ext uri="{FF2B5EF4-FFF2-40B4-BE49-F238E27FC236}">
                <a16:creationId xmlns:a16="http://schemas.microsoft.com/office/drawing/2014/main" id="{EAAC78C1-7F54-1F45-8FC4-6E25C9B36CA6}"/>
              </a:ext>
            </a:extLst>
          </p:cNvPr>
          <p:cNvPicPr>
            <a:picLocks noChangeAspect="1"/>
          </p:cNvPicPr>
          <p:nvPr/>
        </p:nvPicPr>
        <p:blipFill>
          <a:blip r:embed="rId5"/>
          <a:stretch>
            <a:fillRect/>
          </a:stretch>
        </p:blipFill>
        <p:spPr>
          <a:xfrm>
            <a:off x="3257818" y="1442624"/>
            <a:ext cx="2463800" cy="2463800"/>
          </a:xfrm>
          <a:prstGeom prst="rect">
            <a:avLst/>
          </a:prstGeom>
        </p:spPr>
      </p:pic>
      <p:pic>
        <p:nvPicPr>
          <p:cNvPr id="13" name="Picture 12" descr="Chart&#10;&#10;Description automatically generated with low confidence">
            <a:extLst>
              <a:ext uri="{FF2B5EF4-FFF2-40B4-BE49-F238E27FC236}">
                <a16:creationId xmlns:a16="http://schemas.microsoft.com/office/drawing/2014/main" id="{C20AF812-93B5-AA46-B52C-08A8CF9BD011}"/>
              </a:ext>
            </a:extLst>
          </p:cNvPr>
          <p:cNvPicPr>
            <a:picLocks noChangeAspect="1"/>
          </p:cNvPicPr>
          <p:nvPr/>
        </p:nvPicPr>
        <p:blipFill>
          <a:blip r:embed="rId6"/>
          <a:stretch>
            <a:fillRect/>
          </a:stretch>
        </p:blipFill>
        <p:spPr>
          <a:xfrm>
            <a:off x="264792" y="1686323"/>
            <a:ext cx="2901640" cy="1934427"/>
          </a:xfrm>
          <a:prstGeom prst="rect">
            <a:avLst/>
          </a:prstGeom>
        </p:spPr>
      </p:pic>
      <p:pic>
        <p:nvPicPr>
          <p:cNvPr id="17" name="Picture 16">
            <a:extLst>
              <a:ext uri="{FF2B5EF4-FFF2-40B4-BE49-F238E27FC236}">
                <a16:creationId xmlns:a16="http://schemas.microsoft.com/office/drawing/2014/main" id="{DE4D36E4-1393-994F-AE3E-61D94A5EFD37}"/>
              </a:ext>
            </a:extLst>
          </p:cNvPr>
          <p:cNvPicPr>
            <a:picLocks noChangeAspect="1"/>
          </p:cNvPicPr>
          <p:nvPr/>
        </p:nvPicPr>
        <p:blipFill>
          <a:blip r:embed="rId7"/>
          <a:stretch>
            <a:fillRect/>
          </a:stretch>
        </p:blipFill>
        <p:spPr>
          <a:xfrm>
            <a:off x="-286208" y="4586989"/>
            <a:ext cx="8089900" cy="1524000"/>
          </a:xfrm>
          <a:prstGeom prst="rect">
            <a:avLst/>
          </a:prstGeom>
        </p:spPr>
      </p:pic>
      <p:sp>
        <p:nvSpPr>
          <p:cNvPr id="18" name="TextBox 17">
            <a:extLst>
              <a:ext uri="{FF2B5EF4-FFF2-40B4-BE49-F238E27FC236}">
                <a16:creationId xmlns:a16="http://schemas.microsoft.com/office/drawing/2014/main" id="{EB6398DE-CD53-324C-B070-6CE6498DC221}"/>
              </a:ext>
            </a:extLst>
          </p:cNvPr>
          <p:cNvSpPr txBox="1"/>
          <p:nvPr/>
        </p:nvSpPr>
        <p:spPr>
          <a:xfrm>
            <a:off x="264792" y="1376779"/>
            <a:ext cx="4793225" cy="430887"/>
          </a:xfrm>
          <a:prstGeom prst="rect">
            <a:avLst/>
          </a:prstGeom>
          <a:noFill/>
        </p:spPr>
        <p:txBody>
          <a:bodyPr wrap="square" rtlCol="0">
            <a:spAutoFit/>
          </a:bodyPr>
          <a:lstStyle/>
          <a:p>
            <a:r>
              <a:rPr lang="en-US" sz="2200" dirty="0">
                <a:solidFill>
                  <a:schemeClr val="accent1">
                    <a:lumMod val="50000"/>
                  </a:schemeClr>
                </a:solidFill>
              </a:rPr>
              <a:t>Special right triangles (ratio of sides):</a:t>
            </a:r>
          </a:p>
        </p:txBody>
      </p:sp>
      <p:sp>
        <p:nvSpPr>
          <p:cNvPr id="19" name="TextBox 18">
            <a:extLst>
              <a:ext uri="{FF2B5EF4-FFF2-40B4-BE49-F238E27FC236}">
                <a16:creationId xmlns:a16="http://schemas.microsoft.com/office/drawing/2014/main" id="{5C89E374-4184-7A46-B766-CE247355E087}"/>
              </a:ext>
            </a:extLst>
          </p:cNvPr>
          <p:cNvSpPr txBox="1"/>
          <p:nvPr/>
        </p:nvSpPr>
        <p:spPr>
          <a:xfrm>
            <a:off x="6227061" y="1376778"/>
            <a:ext cx="5206267" cy="430887"/>
          </a:xfrm>
          <a:prstGeom prst="rect">
            <a:avLst/>
          </a:prstGeom>
          <a:noFill/>
        </p:spPr>
        <p:txBody>
          <a:bodyPr wrap="square" rtlCol="0">
            <a:spAutoFit/>
          </a:bodyPr>
          <a:lstStyle/>
          <a:p>
            <a:r>
              <a:rPr lang="en-US" sz="2200" dirty="0">
                <a:solidFill>
                  <a:schemeClr val="accent1">
                    <a:lumMod val="50000"/>
                  </a:schemeClr>
                </a:solidFill>
              </a:rPr>
              <a:t>Trig function inverse relationships diagram:</a:t>
            </a:r>
          </a:p>
        </p:txBody>
      </p:sp>
      <p:sp>
        <p:nvSpPr>
          <p:cNvPr id="20" name="TextBox 19">
            <a:extLst>
              <a:ext uri="{FF2B5EF4-FFF2-40B4-BE49-F238E27FC236}">
                <a16:creationId xmlns:a16="http://schemas.microsoft.com/office/drawing/2014/main" id="{3D75A7A7-C5EC-E747-9E0E-182A2FC0330C}"/>
              </a:ext>
            </a:extLst>
          </p:cNvPr>
          <p:cNvSpPr txBox="1"/>
          <p:nvPr/>
        </p:nvSpPr>
        <p:spPr>
          <a:xfrm>
            <a:off x="245533" y="4371544"/>
            <a:ext cx="6740692" cy="430887"/>
          </a:xfrm>
          <a:prstGeom prst="rect">
            <a:avLst/>
          </a:prstGeom>
          <a:noFill/>
        </p:spPr>
        <p:txBody>
          <a:bodyPr wrap="square" rtlCol="0">
            <a:spAutoFit/>
          </a:bodyPr>
          <a:lstStyle/>
          <a:p>
            <a:r>
              <a:rPr lang="en-US" sz="2200" dirty="0">
                <a:solidFill>
                  <a:schemeClr val="accent1">
                    <a:lumMod val="50000"/>
                  </a:schemeClr>
                </a:solidFill>
              </a:rPr>
              <a:t>Rules to compute trig functions of right triangles:</a:t>
            </a:r>
          </a:p>
        </p:txBody>
      </p:sp>
    </p:spTree>
    <p:custDataLst>
      <p:tags r:id="rId1"/>
    </p:custDataLst>
    <p:extLst>
      <p:ext uri="{BB962C8B-B14F-4D97-AF65-F5344CB8AC3E}">
        <p14:creationId xmlns:p14="http://schemas.microsoft.com/office/powerpoint/2010/main" val="3275688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8248" y="-124617"/>
            <a:ext cx="10681060" cy="1487272"/>
          </a:xfrm>
        </p:spPr>
        <p:txBody>
          <a:bodyPr/>
          <a:lstStyle/>
          <a:p>
            <a:r>
              <a:rPr lang="en-US" dirty="0">
                <a:solidFill>
                  <a:schemeClr val="accent1">
                    <a:lumMod val="50000"/>
                  </a:schemeClr>
                </a:solidFill>
              </a:rPr>
              <a:t>Review of Trigonometry (cont.)</a:t>
            </a:r>
          </a:p>
        </p:txBody>
      </p:sp>
      <p:sp>
        <p:nvSpPr>
          <p:cNvPr id="4" name="TextBox 3">
            <a:extLst>
              <a:ext uri="{FF2B5EF4-FFF2-40B4-BE49-F238E27FC236}">
                <a16:creationId xmlns:a16="http://schemas.microsoft.com/office/drawing/2014/main" id="{8E528530-5D7C-C24F-BBBC-A60FA774CB63}"/>
              </a:ext>
            </a:extLst>
          </p:cNvPr>
          <p:cNvSpPr txBox="1"/>
          <p:nvPr/>
        </p:nvSpPr>
        <p:spPr>
          <a:xfrm>
            <a:off x="1555316" y="6518543"/>
            <a:ext cx="9081363" cy="307777"/>
          </a:xfrm>
          <a:prstGeom prst="rect">
            <a:avLst/>
          </a:prstGeom>
          <a:noFill/>
        </p:spPr>
        <p:txBody>
          <a:bodyPr wrap="square" rtlCol="0">
            <a:spAutoFit/>
          </a:bodyPr>
          <a:lstStyle/>
          <a:p>
            <a:r>
              <a:rPr lang="en-US" sz="1400" dirty="0">
                <a:solidFill>
                  <a:schemeClr val="accent1">
                    <a:lumMod val="50000"/>
                  </a:schemeClr>
                </a:solidFill>
              </a:rPr>
              <a:t>Credits for table: </a:t>
            </a:r>
            <a:r>
              <a:rPr lang="en-US" sz="1400" dirty="0">
                <a:solidFill>
                  <a:schemeClr val="accent1">
                    <a:lumMod val="50000"/>
                  </a:schemeClr>
                </a:solidFill>
                <a:hlinkClick r:id="rId3"/>
              </a:rPr>
              <a:t>https://www.onemathematicalcat.org/Math/Precalculus_obj/trigValuesSpecialAngles.htm</a:t>
            </a:r>
            <a:endParaRPr lang="en-US" sz="1400" dirty="0">
              <a:solidFill>
                <a:schemeClr val="accent1">
                  <a:lumMod val="50000"/>
                </a:schemeClr>
              </a:solidFill>
            </a:endParaRPr>
          </a:p>
        </p:txBody>
      </p:sp>
      <p:sp>
        <p:nvSpPr>
          <p:cNvPr id="18" name="TextBox 17">
            <a:extLst>
              <a:ext uri="{FF2B5EF4-FFF2-40B4-BE49-F238E27FC236}">
                <a16:creationId xmlns:a16="http://schemas.microsoft.com/office/drawing/2014/main" id="{EB6398DE-CD53-324C-B070-6CE6498DC221}"/>
              </a:ext>
            </a:extLst>
          </p:cNvPr>
          <p:cNvSpPr txBox="1"/>
          <p:nvPr/>
        </p:nvSpPr>
        <p:spPr>
          <a:xfrm>
            <a:off x="168248" y="931768"/>
            <a:ext cx="8038550" cy="430887"/>
          </a:xfrm>
          <a:prstGeom prst="rect">
            <a:avLst/>
          </a:prstGeom>
          <a:noFill/>
        </p:spPr>
        <p:txBody>
          <a:bodyPr wrap="square" rtlCol="0">
            <a:spAutoFit/>
          </a:bodyPr>
          <a:lstStyle/>
          <a:p>
            <a:r>
              <a:rPr lang="en-US" sz="2200" dirty="0">
                <a:solidFill>
                  <a:schemeClr val="accent1">
                    <a:lumMod val="50000"/>
                  </a:schemeClr>
                </a:solidFill>
              </a:rPr>
              <a:t>Table of special trig function values (remember them in</a:t>
            </a:r>
            <a:r>
              <a:rPr lang="en-US" sz="2200" i="1" dirty="0">
                <a:solidFill>
                  <a:schemeClr val="accent1">
                    <a:lumMod val="50000"/>
                  </a:schemeClr>
                </a:solidFill>
              </a:rPr>
              <a:t> </a:t>
            </a:r>
            <a:r>
              <a:rPr lang="en-US" sz="2200" i="1" u="sng" dirty="0">
                <a:solidFill>
                  <a:schemeClr val="accent1">
                    <a:lumMod val="50000"/>
                  </a:schemeClr>
                </a:solidFill>
              </a:rPr>
              <a:t>radians</a:t>
            </a:r>
            <a:r>
              <a:rPr lang="en-US" sz="2200" dirty="0">
                <a:solidFill>
                  <a:schemeClr val="accent1">
                    <a:lumMod val="50000"/>
                  </a:schemeClr>
                </a:solidFill>
              </a:rPr>
              <a:t>):</a:t>
            </a:r>
          </a:p>
        </p:txBody>
      </p:sp>
      <p:pic>
        <p:nvPicPr>
          <p:cNvPr id="6" name="Picture 5" descr="A picture containing text, white, dark, tiled&#10;&#10;Description automatically generated">
            <a:extLst>
              <a:ext uri="{FF2B5EF4-FFF2-40B4-BE49-F238E27FC236}">
                <a16:creationId xmlns:a16="http://schemas.microsoft.com/office/drawing/2014/main" id="{9BD5AA90-EF63-824D-9A58-E628FD571510}"/>
              </a:ext>
            </a:extLst>
          </p:cNvPr>
          <p:cNvPicPr>
            <a:picLocks noChangeAspect="1"/>
          </p:cNvPicPr>
          <p:nvPr/>
        </p:nvPicPr>
        <p:blipFill>
          <a:blip r:embed="rId4"/>
          <a:stretch>
            <a:fillRect/>
          </a:stretch>
        </p:blipFill>
        <p:spPr>
          <a:xfrm>
            <a:off x="553611" y="1311800"/>
            <a:ext cx="11084771" cy="5257598"/>
          </a:xfrm>
          <a:prstGeom prst="rect">
            <a:avLst/>
          </a:prstGeom>
        </p:spPr>
      </p:pic>
    </p:spTree>
    <p:custDataLst>
      <p:tags r:id="rId1"/>
    </p:custDataLst>
    <p:extLst>
      <p:ext uri="{BB962C8B-B14F-4D97-AF65-F5344CB8AC3E}">
        <p14:creationId xmlns:p14="http://schemas.microsoft.com/office/powerpoint/2010/main" val="2013537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1" descr="Complex maths formulae on a blackboard">
            <a:extLst>
              <a:ext uri="{FF2B5EF4-FFF2-40B4-BE49-F238E27FC236}">
                <a16:creationId xmlns:a16="http://schemas.microsoft.com/office/drawing/2014/main" id="{C4A7860B-0506-4291-B6EF-E9837BCAC438}"/>
              </a:ext>
            </a:extLst>
          </p:cNvPr>
          <p:cNvPicPr>
            <a:picLocks noChangeAspect="1"/>
          </p:cNvPicPr>
          <p:nvPr/>
        </p:nvPicPr>
        <p:blipFill rotWithShape="1">
          <a:blip r:embed="rId2">
            <a:alphaModFix amt="25000"/>
          </a:blip>
          <a:srcRect t="18208" b="4737"/>
          <a:stretch/>
        </p:blipFill>
        <p:spPr>
          <a:xfrm>
            <a:off x="20" y="10"/>
            <a:ext cx="12191980" cy="6857990"/>
          </a:xfrm>
          <a:prstGeom prst="rect">
            <a:avLst/>
          </a:prstGeom>
        </p:spPr>
      </p:pic>
      <p:sp>
        <p:nvSpPr>
          <p:cNvPr id="209" name="TextShape 1"/>
          <p:cNvSpPr txBox="1"/>
          <p:nvPr/>
        </p:nvSpPr>
        <p:spPr>
          <a:xfrm>
            <a:off x="514350" y="864108"/>
            <a:ext cx="6367940" cy="512063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7200" spc="-60" dirty="0">
                <a:ln w="15875">
                  <a:solidFill>
                    <a:srgbClr val="FFFFFF"/>
                  </a:solidFill>
                </a:ln>
                <a:solidFill>
                  <a:schemeClr val="accent1">
                    <a:lumMod val="50000"/>
                  </a:schemeClr>
                </a:solidFill>
                <a:uFill>
                  <a:solidFill>
                    <a:srgbClr val="FFFFFF"/>
                  </a:solidFill>
                </a:uFill>
                <a:latin typeface="+mj-lt"/>
                <a:ea typeface="+mj-ea"/>
                <a:cs typeface="+mj-cs"/>
              </a:rPr>
              <a:t>Section 4.8: Antiderivatives</a:t>
            </a:r>
          </a:p>
        </p:txBody>
      </p:sp>
      <p:sp>
        <p:nvSpPr>
          <p:cNvPr id="210" name="CustomShape 2"/>
          <p:cNvSpPr/>
          <p:nvPr/>
        </p:nvSpPr>
        <p:spPr>
          <a:xfrm>
            <a:off x="7530207" y="864108"/>
            <a:ext cx="3947418" cy="5120640"/>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endParaRPr lang="en-US" spc="-1" dirty="0">
              <a:uFill>
                <a:solidFill>
                  <a:srgbClr val="FFFFFF"/>
                </a:solidFill>
              </a:uFill>
            </a:endParaRPr>
          </a:p>
        </p:txBody>
      </p:sp>
      <p:sp>
        <p:nvSpPr>
          <p:cNvPr id="5" name="TextBox 4">
            <a:extLst>
              <a:ext uri="{FF2B5EF4-FFF2-40B4-BE49-F238E27FC236}">
                <a16:creationId xmlns:a16="http://schemas.microsoft.com/office/drawing/2014/main" id="{A49603D8-2E8B-0C45-AB3C-0D606DA4A4B1}"/>
              </a:ext>
            </a:extLst>
          </p:cNvPr>
          <p:cNvSpPr txBox="1"/>
          <p:nvPr/>
        </p:nvSpPr>
        <p:spPr>
          <a:xfrm>
            <a:off x="514350" y="4658063"/>
            <a:ext cx="10515824" cy="830997"/>
          </a:xfrm>
          <a:prstGeom prst="rect">
            <a:avLst/>
          </a:prstGeom>
          <a:noFill/>
        </p:spPr>
        <p:txBody>
          <a:bodyPr wrap="square" rtlCol="0">
            <a:spAutoFit/>
          </a:bodyPr>
          <a:lstStyle/>
          <a:p>
            <a:r>
              <a:rPr lang="en-US" sz="2400" dirty="0">
                <a:solidFill>
                  <a:schemeClr val="accent1">
                    <a:lumMod val="50000"/>
                  </a:schemeClr>
                </a:solidFill>
              </a:rPr>
              <a:t>Math 1552 lecture slides adapted from the course materials</a:t>
            </a:r>
          </a:p>
          <a:p>
            <a:r>
              <a:rPr lang="en-US" sz="2400" dirty="0">
                <a:solidFill>
                  <a:schemeClr val="accent1">
                    <a:lumMod val="50000"/>
                  </a:schemeClr>
                </a:solidFill>
              </a:rPr>
              <a:t>By Klara </a:t>
            </a:r>
            <a:r>
              <a:rPr lang="en-US" sz="2400" dirty="0" err="1">
                <a:solidFill>
                  <a:schemeClr val="accent1">
                    <a:lumMod val="50000"/>
                  </a:schemeClr>
                </a:solidFill>
              </a:rPr>
              <a:t>Grodzinsky</a:t>
            </a:r>
            <a:r>
              <a:rPr lang="en-US" sz="2400" dirty="0">
                <a:solidFill>
                  <a:schemeClr val="accent1">
                    <a:lumMod val="50000"/>
                  </a:schemeClr>
                </a:solidFill>
              </a:rPr>
              <a:t> (GA Tech, </a:t>
            </a:r>
            <a:r>
              <a:rPr lang="en-US" sz="2400" i="1" dirty="0">
                <a:solidFill>
                  <a:schemeClr val="accent1">
                    <a:lumMod val="50000"/>
                  </a:schemeClr>
                </a:solidFill>
              </a:rPr>
              <a:t>School of Mathematics</a:t>
            </a:r>
            <a:r>
              <a:rPr lang="en-US" sz="2400" dirty="0">
                <a:solidFill>
                  <a:schemeClr val="accent1">
                    <a:lumMod val="50000"/>
                  </a:schemeClr>
                </a:solidFill>
              </a:rPr>
              <a:t>, Summer 2021) </a:t>
            </a:r>
          </a:p>
        </p:txBody>
      </p:sp>
    </p:spTree>
    <p:extLst>
      <p:ext uri="{BB962C8B-B14F-4D97-AF65-F5344CB8AC3E}">
        <p14:creationId xmlns:p14="http://schemas.microsoft.com/office/powerpoint/2010/main" val="1221323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3406" y="370117"/>
            <a:ext cx="9109742" cy="1487272"/>
          </a:xfrm>
        </p:spPr>
        <p:txBody>
          <a:bodyPr/>
          <a:lstStyle/>
          <a:p>
            <a:r>
              <a:rPr lang="en-US" dirty="0">
                <a:solidFill>
                  <a:schemeClr val="accent1">
                    <a:lumMod val="50000"/>
                  </a:schemeClr>
                </a:solidFill>
              </a:rPr>
              <a:t>Antiderivatives</a:t>
            </a:r>
          </a:p>
        </p:txBody>
      </p:sp>
      <p:sp>
        <p:nvSpPr>
          <p:cNvPr id="3" name="Content Placeholder 2">
            <a:extLst>
              <a:ext uri="{FF2B5EF4-FFF2-40B4-BE49-F238E27FC236}">
                <a16:creationId xmlns:a16="http://schemas.microsoft.com/office/drawing/2014/main" id="{BA42EC06-28F6-C14B-8598-12BDC2A3BA39}"/>
              </a:ext>
            </a:extLst>
          </p:cNvPr>
          <p:cNvSpPr>
            <a:spLocks noGrp="1"/>
          </p:cNvSpPr>
          <p:nvPr>
            <p:ph idx="1"/>
          </p:nvPr>
        </p:nvSpPr>
        <p:spPr>
          <a:xfrm flipV="1">
            <a:off x="3869268" y="5984747"/>
            <a:ext cx="7315200" cy="45719"/>
          </a:xfrm>
        </p:spPr>
        <p:txBody>
          <a:bodyPr>
            <a:normAutofit fontScale="25000" lnSpcReduction="20000"/>
          </a:bodyPr>
          <a:lstStyle/>
          <a:p>
            <a:endParaRPr lang="en-US" dirty="0"/>
          </a:p>
        </p:txBody>
      </p:sp>
      <p:sp>
        <p:nvSpPr>
          <p:cNvPr id="4" name="Rectangle 3">
            <a:extLst>
              <a:ext uri="{FF2B5EF4-FFF2-40B4-BE49-F238E27FC236}">
                <a16:creationId xmlns:a16="http://schemas.microsoft.com/office/drawing/2014/main" id="{F77B75E3-023B-6B47-B6DA-C3EF9F3F9161}"/>
              </a:ext>
            </a:extLst>
          </p:cNvPr>
          <p:cNvSpPr/>
          <p:nvPr/>
        </p:nvSpPr>
        <p:spPr>
          <a:xfrm>
            <a:off x="1740243" y="1618736"/>
            <a:ext cx="8711514" cy="1077218"/>
          </a:xfrm>
          <a:prstGeom prst="rect">
            <a:avLst/>
          </a:prstGeom>
        </p:spPr>
        <p:txBody>
          <a:bodyPr wrap="square">
            <a:spAutoFit/>
          </a:bodyPr>
          <a:lstStyle/>
          <a:p>
            <a:r>
              <a:rPr lang="en-US" sz="3200" i="1" u="sng" dirty="0"/>
              <a:t>Definition</a:t>
            </a:r>
            <a:r>
              <a:rPr lang="en-US" sz="3200" dirty="0"/>
              <a:t>: We say the function </a:t>
            </a:r>
            <a:r>
              <a:rPr lang="en-US" sz="3200" i="1" dirty="0"/>
              <a:t>F</a:t>
            </a:r>
            <a:r>
              <a:rPr lang="en-US" sz="3200" dirty="0"/>
              <a:t> is an </a:t>
            </a:r>
            <a:r>
              <a:rPr lang="en-US" sz="3200" b="1" i="1" dirty="0">
                <a:solidFill>
                  <a:srgbClr val="0000CC"/>
                </a:solidFill>
              </a:rPr>
              <a:t>antiderivative</a:t>
            </a:r>
            <a:r>
              <a:rPr lang="en-US" sz="3200" dirty="0"/>
              <a:t> of the function </a:t>
            </a:r>
            <a:r>
              <a:rPr lang="en-US" sz="3200" i="1" dirty="0"/>
              <a:t>f</a:t>
            </a:r>
            <a:r>
              <a:rPr lang="en-US" sz="3200" dirty="0"/>
              <a:t> if </a:t>
            </a:r>
            <a:r>
              <a:rPr lang="en-US" sz="3200" i="1" dirty="0"/>
              <a:t>F</a:t>
            </a:r>
            <a:r>
              <a:rPr lang="en-US" sz="3200" dirty="0"/>
              <a:t>’(</a:t>
            </a:r>
            <a:r>
              <a:rPr lang="en-US" sz="3200" i="1" dirty="0"/>
              <a:t>x</a:t>
            </a:r>
            <a:r>
              <a:rPr lang="en-US" sz="3200" dirty="0"/>
              <a:t>)=</a:t>
            </a:r>
            <a:r>
              <a:rPr lang="en-US" sz="3200" i="1" dirty="0"/>
              <a:t>f</a:t>
            </a:r>
            <a:r>
              <a:rPr lang="en-US" sz="3200" dirty="0"/>
              <a:t>(</a:t>
            </a:r>
            <a:r>
              <a:rPr lang="en-US" sz="3200" i="1" dirty="0"/>
              <a:t>x</a:t>
            </a:r>
            <a:r>
              <a:rPr lang="en-US" sz="3200" dirty="0"/>
              <a:t>).</a:t>
            </a:r>
          </a:p>
        </p:txBody>
      </p:sp>
      <p:graphicFrame>
        <p:nvGraphicFramePr>
          <p:cNvPr id="9" name="Object 8">
            <a:extLst>
              <a:ext uri="{FF2B5EF4-FFF2-40B4-BE49-F238E27FC236}">
                <a16:creationId xmlns:a16="http://schemas.microsoft.com/office/drawing/2014/main" id="{0AB805B9-9D64-B94A-A59A-09EC9087E5EE}"/>
              </a:ext>
            </a:extLst>
          </p:cNvPr>
          <p:cNvGraphicFramePr>
            <a:graphicFrameLocks noChangeAspect="1"/>
          </p:cNvGraphicFramePr>
          <p:nvPr>
            <p:extLst>
              <p:ext uri="{D42A27DB-BD31-4B8C-83A1-F6EECF244321}">
                <p14:modId xmlns:p14="http://schemas.microsoft.com/office/powerpoint/2010/main" val="1316978141"/>
              </p:ext>
            </p:extLst>
          </p:nvPr>
        </p:nvGraphicFramePr>
        <p:xfrm>
          <a:off x="2823277" y="4820164"/>
          <a:ext cx="3810000" cy="838200"/>
        </p:xfrm>
        <a:graphic>
          <a:graphicData uri="http://schemas.openxmlformats.org/presentationml/2006/ole">
            <mc:AlternateContent xmlns:mc="http://schemas.openxmlformats.org/markup-compatibility/2006">
              <mc:Choice xmlns:v="urn:schemas-microsoft-com:vml" Requires="v">
                <p:oleObj spid="_x0000_s16405" name="Equation" r:id="rId4" imgW="1270000" imgH="279400" progId="Equation.3">
                  <p:embed/>
                </p:oleObj>
              </mc:Choice>
              <mc:Fallback>
                <p:oleObj name="Equation" r:id="rId4" imgW="1270000" imgH="2794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277" y="4820164"/>
                        <a:ext cx="3810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a:extLst>
              <a:ext uri="{FF2B5EF4-FFF2-40B4-BE49-F238E27FC236}">
                <a16:creationId xmlns:a16="http://schemas.microsoft.com/office/drawing/2014/main" id="{74B862C2-4BAC-4048-AAFD-0C6783AC4249}"/>
              </a:ext>
            </a:extLst>
          </p:cNvPr>
          <p:cNvSpPr/>
          <p:nvPr/>
        </p:nvSpPr>
        <p:spPr>
          <a:xfrm>
            <a:off x="1740243" y="3162970"/>
            <a:ext cx="7675606" cy="1569660"/>
          </a:xfrm>
          <a:prstGeom prst="rect">
            <a:avLst/>
          </a:prstGeom>
        </p:spPr>
        <p:txBody>
          <a:bodyPr wrap="square">
            <a:spAutoFit/>
          </a:bodyPr>
          <a:lstStyle/>
          <a:p>
            <a:r>
              <a:rPr lang="en-US" sz="3200" dirty="0"/>
              <a:t>The collection of all antiderivatives is defined as the indefinite integral of the function:</a:t>
            </a:r>
          </a:p>
        </p:txBody>
      </p:sp>
    </p:spTree>
    <p:custDataLst>
      <p:tags r:id="rId2"/>
    </p:custDataLst>
    <p:extLst>
      <p:ext uri="{BB962C8B-B14F-4D97-AF65-F5344CB8AC3E}">
        <p14:creationId xmlns:p14="http://schemas.microsoft.com/office/powerpoint/2010/main" val="3661539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8693" y="385612"/>
            <a:ext cx="9109742" cy="883844"/>
          </a:xfrm>
        </p:spPr>
        <p:txBody>
          <a:bodyPr/>
          <a:lstStyle/>
          <a:p>
            <a:r>
              <a:rPr lang="en-US" dirty="0">
                <a:solidFill>
                  <a:schemeClr val="accent1">
                    <a:lumMod val="50000"/>
                  </a:schemeClr>
                </a:solidFill>
              </a:rPr>
              <a:t>Some common antiderivatives (memorize)</a:t>
            </a:r>
          </a:p>
        </p:txBody>
      </p:sp>
      <p:sp>
        <p:nvSpPr>
          <p:cNvPr id="3" name="Content Placeholder 2">
            <a:extLst>
              <a:ext uri="{FF2B5EF4-FFF2-40B4-BE49-F238E27FC236}">
                <a16:creationId xmlns:a16="http://schemas.microsoft.com/office/drawing/2014/main" id="{BA42EC06-28F6-C14B-8598-12BDC2A3BA39}"/>
              </a:ext>
            </a:extLst>
          </p:cNvPr>
          <p:cNvSpPr>
            <a:spLocks noGrp="1"/>
          </p:cNvSpPr>
          <p:nvPr>
            <p:ph idx="1"/>
          </p:nvPr>
        </p:nvSpPr>
        <p:spPr>
          <a:xfrm flipV="1">
            <a:off x="4267301" y="7049754"/>
            <a:ext cx="7315200" cy="45719"/>
          </a:xfrm>
        </p:spPr>
        <p:txBody>
          <a:bodyPr>
            <a:normAutofit fontScale="25000" lnSpcReduction="20000"/>
          </a:bodyPr>
          <a:lstStyle/>
          <a:p>
            <a:endParaRPr lang="en-US" dirty="0"/>
          </a:p>
        </p:txBody>
      </p:sp>
      <p:graphicFrame>
        <p:nvGraphicFramePr>
          <p:cNvPr id="5" name="Object 2">
            <a:extLst>
              <a:ext uri="{FF2B5EF4-FFF2-40B4-BE49-F238E27FC236}">
                <a16:creationId xmlns:a16="http://schemas.microsoft.com/office/drawing/2014/main" id="{810B9A95-8508-A34C-BFDC-909B13C52BC5}"/>
              </a:ext>
            </a:extLst>
          </p:cNvPr>
          <p:cNvGraphicFramePr>
            <a:graphicFrameLocks noChangeAspect="1"/>
          </p:cNvGraphicFramePr>
          <p:nvPr>
            <p:extLst>
              <p:ext uri="{D42A27DB-BD31-4B8C-83A1-F6EECF244321}">
                <p14:modId xmlns:p14="http://schemas.microsoft.com/office/powerpoint/2010/main" val="3159463188"/>
              </p:ext>
            </p:extLst>
          </p:nvPr>
        </p:nvGraphicFramePr>
        <p:xfrm>
          <a:off x="572952" y="1269456"/>
          <a:ext cx="4721225" cy="5018088"/>
        </p:xfrm>
        <a:graphic>
          <a:graphicData uri="http://schemas.openxmlformats.org/presentationml/2006/ole">
            <mc:AlternateContent xmlns:mc="http://schemas.openxmlformats.org/markup-compatibility/2006">
              <mc:Choice xmlns:v="urn:schemas-microsoft-com:vml" Requires="v">
                <p:oleObj spid="_x0000_s17430" name="Equation" r:id="rId4" imgW="1866900" imgH="2032000" progId="Equation.3">
                  <p:embed/>
                </p:oleObj>
              </mc:Choice>
              <mc:Fallback>
                <p:oleObj name="Equation" r:id="rId4" imgW="1866900" imgH="2032000" progId="Equation.3">
                  <p:embed/>
                  <p:pic>
                    <p:nvPicPr>
                      <p:cNvPr id="1433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952" y="1269456"/>
                        <a:ext cx="4721225" cy="501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B1271D95-58F9-1448-8379-5196DA3A1489}"/>
              </a:ext>
            </a:extLst>
          </p:cNvPr>
          <p:cNvSpPr txBox="1"/>
          <p:nvPr/>
        </p:nvSpPr>
        <p:spPr>
          <a:xfrm>
            <a:off x="5294177" y="2153300"/>
            <a:ext cx="4744123" cy="369332"/>
          </a:xfrm>
          <a:prstGeom prst="rect">
            <a:avLst/>
          </a:prstGeom>
          <a:noFill/>
        </p:spPr>
        <p:txBody>
          <a:bodyPr wrap="square" rtlCol="0">
            <a:spAutoFit/>
          </a:bodyPr>
          <a:lstStyle/>
          <a:p>
            <a:r>
              <a:rPr lang="en-US" dirty="0"/>
              <a:t>(Recall the correct formula when n=1)</a:t>
            </a:r>
          </a:p>
        </p:txBody>
      </p:sp>
    </p:spTree>
    <p:custDataLst>
      <p:tags r:id="rId2"/>
    </p:custDataLst>
    <p:extLst>
      <p:ext uri="{BB962C8B-B14F-4D97-AF65-F5344CB8AC3E}">
        <p14:creationId xmlns:p14="http://schemas.microsoft.com/office/powerpoint/2010/main" val="4221234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9186" y="395416"/>
            <a:ext cx="2947482" cy="1499009"/>
          </a:xfrm>
        </p:spPr>
        <p:txBody>
          <a:bodyPr>
            <a:normAutofit/>
          </a:bodyPr>
          <a:lstStyle/>
          <a:p>
            <a:r>
              <a:rPr lang="en-US" sz="4200" dirty="0">
                <a:solidFill>
                  <a:schemeClr val="accent1">
                    <a:lumMod val="50000"/>
                  </a:schemeClr>
                </a:solidFill>
              </a:rPr>
              <a:t>Example 1.2:</a:t>
            </a:r>
          </a:p>
        </p:txBody>
      </p:sp>
      <p:sp>
        <p:nvSpPr>
          <p:cNvPr id="2" name="Content Placeholder 1"/>
          <p:cNvSpPr>
            <a:spLocks noGrp="1"/>
          </p:cNvSpPr>
          <p:nvPr>
            <p:ph idx="1"/>
          </p:nvPr>
        </p:nvSpPr>
        <p:spPr>
          <a:xfrm>
            <a:off x="547688" y="1792023"/>
            <a:ext cx="7315200" cy="309290"/>
          </a:xfrm>
        </p:spPr>
        <p:txBody>
          <a:bodyPr>
            <a:normAutofit fontScale="92500" lnSpcReduction="20000"/>
          </a:bodyPr>
          <a:lstStyle/>
          <a:p>
            <a:pPr marL="109728" indent="0">
              <a:buNone/>
            </a:pPr>
            <a:r>
              <a:rPr lang="en-US" dirty="0"/>
              <a:t>Find an anti-derivative for the function below.</a:t>
            </a:r>
          </a:p>
          <a:p>
            <a:pPr marL="109728" indent="0">
              <a:buNone/>
            </a:pPr>
            <a:endParaRPr lang="en-US" dirty="0"/>
          </a:p>
          <a:p>
            <a:pPr marL="109728" indent="0">
              <a:buNone/>
            </a:pPr>
            <a:endParaRPr lang="en-US" dirty="0"/>
          </a:p>
        </p:txBody>
      </p:sp>
      <p:pic>
        <p:nvPicPr>
          <p:cNvPr id="11294" name="Picture 30">
            <a:extLst>
              <a:ext uri="{FF2B5EF4-FFF2-40B4-BE49-F238E27FC236}">
                <a16:creationId xmlns:a16="http://schemas.microsoft.com/office/drawing/2014/main" id="{644756C1-70D2-E649-953F-1B187F70F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6" y="1792023"/>
            <a:ext cx="5008447" cy="442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700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9186" y="395416"/>
            <a:ext cx="2947482" cy="1499009"/>
          </a:xfrm>
        </p:spPr>
        <p:txBody>
          <a:bodyPr>
            <a:normAutofit/>
          </a:bodyPr>
          <a:lstStyle/>
          <a:p>
            <a:r>
              <a:rPr lang="en-US" sz="4200" dirty="0">
                <a:solidFill>
                  <a:schemeClr val="accent1">
                    <a:lumMod val="50000"/>
                  </a:schemeClr>
                </a:solidFill>
              </a:rPr>
              <a:t>Example 1.1:</a:t>
            </a:r>
          </a:p>
        </p:txBody>
      </p:sp>
      <p:sp>
        <p:nvSpPr>
          <p:cNvPr id="2" name="Content Placeholder 1"/>
          <p:cNvSpPr>
            <a:spLocks noGrp="1"/>
          </p:cNvSpPr>
          <p:nvPr>
            <p:ph idx="1"/>
          </p:nvPr>
        </p:nvSpPr>
        <p:spPr>
          <a:xfrm>
            <a:off x="547688" y="1792023"/>
            <a:ext cx="7315200" cy="309290"/>
          </a:xfrm>
        </p:spPr>
        <p:txBody>
          <a:bodyPr>
            <a:normAutofit fontScale="92500" lnSpcReduction="20000"/>
          </a:bodyPr>
          <a:lstStyle/>
          <a:p>
            <a:pPr marL="109728" indent="0">
              <a:buNone/>
            </a:pPr>
            <a:r>
              <a:rPr lang="en-US" dirty="0"/>
              <a:t>Find an anti-derivative for the function below.</a:t>
            </a:r>
          </a:p>
          <a:p>
            <a:pPr marL="109728" indent="0">
              <a:buNone/>
            </a:pPr>
            <a:endParaRPr lang="en-US" dirty="0"/>
          </a:p>
          <a:p>
            <a:pPr marL="109728" indent="0">
              <a:buNone/>
            </a:pPr>
            <a:endParaRPr lang="en-US" dirty="0"/>
          </a:p>
        </p:txBody>
      </p:sp>
      <p:pic>
        <p:nvPicPr>
          <p:cNvPr id="111618" name="Picture 2">
            <a:extLst>
              <a:ext uri="{FF2B5EF4-FFF2-40B4-BE49-F238E27FC236}">
                <a16:creationId xmlns:a16="http://schemas.microsoft.com/office/drawing/2014/main" id="{B63586AC-0EE2-FB4B-AC9F-6E2C34B74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39" y="1741604"/>
            <a:ext cx="3264026" cy="71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510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9186" y="395416"/>
            <a:ext cx="2947482" cy="1499009"/>
          </a:xfrm>
        </p:spPr>
        <p:txBody>
          <a:bodyPr>
            <a:normAutofit/>
          </a:bodyPr>
          <a:lstStyle/>
          <a:p>
            <a:r>
              <a:rPr lang="en-US" sz="4200" dirty="0">
                <a:solidFill>
                  <a:schemeClr val="accent1">
                    <a:lumMod val="50000"/>
                  </a:schemeClr>
                </a:solidFill>
              </a:rPr>
              <a:t>Example 1.1:</a:t>
            </a:r>
          </a:p>
        </p:txBody>
      </p:sp>
      <p:sp>
        <p:nvSpPr>
          <p:cNvPr id="2" name="Content Placeholder 1"/>
          <p:cNvSpPr>
            <a:spLocks noGrp="1"/>
          </p:cNvSpPr>
          <p:nvPr>
            <p:ph idx="1"/>
          </p:nvPr>
        </p:nvSpPr>
        <p:spPr>
          <a:xfrm>
            <a:off x="547688" y="1792023"/>
            <a:ext cx="7315200" cy="309290"/>
          </a:xfrm>
        </p:spPr>
        <p:txBody>
          <a:bodyPr>
            <a:normAutofit fontScale="92500" lnSpcReduction="20000"/>
          </a:bodyPr>
          <a:lstStyle/>
          <a:p>
            <a:pPr marL="109728" indent="0">
              <a:buNone/>
            </a:pPr>
            <a:r>
              <a:rPr lang="en-US" dirty="0"/>
              <a:t>Find an anti-derivative for the function below.</a:t>
            </a:r>
          </a:p>
          <a:p>
            <a:pPr marL="109728" indent="0">
              <a:buNone/>
            </a:pPr>
            <a:endParaRPr lang="en-US" dirty="0"/>
          </a:p>
          <a:p>
            <a:pPr marL="109728" indent="0">
              <a:buNone/>
            </a:pPr>
            <a:endParaRPr lang="en-US" dirty="0"/>
          </a:p>
        </p:txBody>
      </p:sp>
      <p:pic>
        <p:nvPicPr>
          <p:cNvPr id="112642" name="Picture 2">
            <a:extLst>
              <a:ext uri="{FF2B5EF4-FFF2-40B4-BE49-F238E27FC236}">
                <a16:creationId xmlns:a16="http://schemas.microsoft.com/office/drawing/2014/main" id="{B166FA77-8656-6841-8B0C-1386E7FCA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58" y="1752564"/>
            <a:ext cx="2556251" cy="80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37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8587-7A12-45FE-957B-09A91ADB9228}"/>
              </a:ext>
            </a:extLst>
          </p:cNvPr>
          <p:cNvSpPr>
            <a:spLocks noGrp="1"/>
          </p:cNvSpPr>
          <p:nvPr>
            <p:ph type="title"/>
          </p:nvPr>
        </p:nvSpPr>
        <p:spPr>
          <a:xfrm>
            <a:off x="0" y="72450"/>
            <a:ext cx="3667535" cy="1267401"/>
          </a:xfrm>
        </p:spPr>
        <p:txBody>
          <a:bodyPr>
            <a:normAutofit/>
          </a:bodyPr>
          <a:lstStyle/>
          <a:p>
            <a:r>
              <a:rPr lang="en-US" dirty="0">
                <a:solidFill>
                  <a:schemeClr val="accent1">
                    <a:lumMod val="50000"/>
                  </a:schemeClr>
                </a:solidFill>
              </a:rPr>
              <a:t>What are studios?</a:t>
            </a:r>
          </a:p>
        </p:txBody>
      </p:sp>
      <p:graphicFrame>
        <p:nvGraphicFramePr>
          <p:cNvPr id="5" name="Content Placeholder 2">
            <a:extLst>
              <a:ext uri="{FF2B5EF4-FFF2-40B4-BE49-F238E27FC236}">
                <a16:creationId xmlns:a16="http://schemas.microsoft.com/office/drawing/2014/main" id="{835DE1CB-D93D-4B55-985F-B2D7FB6075A8}"/>
              </a:ext>
            </a:extLst>
          </p:cNvPr>
          <p:cNvGraphicFramePr>
            <a:graphicFrameLocks noGrp="1"/>
          </p:cNvGraphicFramePr>
          <p:nvPr>
            <p:ph idx="1"/>
            <p:extLst>
              <p:ext uri="{D42A27DB-BD31-4B8C-83A1-F6EECF244321}">
                <p14:modId xmlns:p14="http://schemas.microsoft.com/office/powerpoint/2010/main" val="2655785363"/>
              </p:ext>
            </p:extLst>
          </p:nvPr>
        </p:nvGraphicFramePr>
        <p:xfrm>
          <a:off x="2415393" y="1464072"/>
          <a:ext cx="5062141" cy="392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228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5848" y="299429"/>
            <a:ext cx="5492974" cy="1702895"/>
          </a:xfrm>
        </p:spPr>
        <p:txBody>
          <a:bodyPr>
            <a:normAutofit/>
          </a:bodyPr>
          <a:lstStyle/>
          <a:p>
            <a:r>
              <a:rPr lang="en-US" sz="4200" dirty="0">
                <a:solidFill>
                  <a:schemeClr val="accent1">
                    <a:lumMod val="50000"/>
                  </a:schemeClr>
                </a:solidFill>
              </a:rPr>
              <a:t>Example 2:</a:t>
            </a:r>
          </a:p>
        </p:txBody>
      </p:sp>
      <p:sp>
        <p:nvSpPr>
          <p:cNvPr id="2" name="Content Placeholder 1"/>
          <p:cNvSpPr>
            <a:spLocks noGrp="1"/>
          </p:cNvSpPr>
          <p:nvPr>
            <p:ph idx="1"/>
          </p:nvPr>
        </p:nvSpPr>
        <p:spPr>
          <a:xfrm>
            <a:off x="2057400" y="1447801"/>
            <a:ext cx="8229600" cy="4525963"/>
          </a:xfrm>
        </p:spPr>
        <p:txBody>
          <a:bodyPr/>
          <a:lstStyle/>
          <a:p>
            <a:pPr marL="109728" indent="0">
              <a:buNone/>
            </a:pPr>
            <a:r>
              <a:rPr lang="en-US" dirty="0"/>
              <a:t>A particle travels with an acceleration, in meters per second squared, given by:</a:t>
            </a:r>
          </a:p>
          <a:p>
            <a:endParaRPr lang="en-US" dirty="0"/>
          </a:p>
          <a:p>
            <a:endParaRPr lang="en-US" dirty="0"/>
          </a:p>
          <a:p>
            <a:pPr marL="109728" indent="0">
              <a:buNone/>
            </a:pPr>
            <a:r>
              <a:rPr lang="en-US" dirty="0"/>
              <a:t>Find the particle’s velocity and position at time t=1 second if the initial position is 2 m and the initial velocity is 10 m/s.</a:t>
            </a:r>
          </a:p>
        </p:txBody>
      </p:sp>
      <p:graphicFrame>
        <p:nvGraphicFramePr>
          <p:cNvPr id="4" name="Object 3"/>
          <p:cNvGraphicFramePr>
            <a:graphicFrameLocks noChangeAspect="1"/>
          </p:cNvGraphicFramePr>
          <p:nvPr>
            <p:extLst>
              <p:ext uri="{D42A27DB-BD31-4B8C-83A1-F6EECF244321}">
                <p14:modId xmlns:p14="http://schemas.microsoft.com/office/powerpoint/2010/main" val="4029731953"/>
              </p:ext>
            </p:extLst>
          </p:nvPr>
        </p:nvGraphicFramePr>
        <p:xfrm>
          <a:off x="4164226" y="3150696"/>
          <a:ext cx="3679225" cy="944741"/>
        </p:xfrm>
        <a:graphic>
          <a:graphicData uri="http://schemas.openxmlformats.org/presentationml/2006/ole">
            <mc:AlternateContent xmlns:mc="http://schemas.openxmlformats.org/markup-compatibility/2006">
              <mc:Choice xmlns:v="urn:schemas-microsoft-com:vml" Requires="v">
                <p:oleObj spid="_x0000_s12309" name="Equation" r:id="rId3" imgW="825480" imgH="228600" progId="Equation.3">
                  <p:embed/>
                </p:oleObj>
              </mc:Choice>
              <mc:Fallback>
                <p:oleObj name="Equation" r:id="rId3" imgW="825480" imgH="228600" progId="Equation.3">
                  <p:embed/>
                  <p:pic>
                    <p:nvPicPr>
                      <p:cNvPr id="4" name="Object 3"/>
                      <p:cNvPicPr/>
                      <p:nvPr/>
                    </p:nvPicPr>
                    <p:blipFill>
                      <a:blip r:embed="rId4"/>
                      <a:stretch>
                        <a:fillRect/>
                      </a:stretch>
                    </p:blipFill>
                    <p:spPr>
                      <a:xfrm>
                        <a:off x="4164226" y="3150696"/>
                        <a:ext cx="3679225" cy="944741"/>
                      </a:xfrm>
                      <a:prstGeom prst="rect">
                        <a:avLst/>
                      </a:prstGeom>
                    </p:spPr>
                  </p:pic>
                </p:oleObj>
              </mc:Fallback>
            </mc:AlternateContent>
          </a:graphicData>
        </a:graphic>
      </p:graphicFrame>
    </p:spTree>
    <p:extLst>
      <p:ext uri="{BB962C8B-B14F-4D97-AF65-F5344CB8AC3E}">
        <p14:creationId xmlns:p14="http://schemas.microsoft.com/office/powerpoint/2010/main" val="285790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43BD-C39A-3D4A-BF14-4F6F373522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EBF5AA-F976-8543-AFAF-F666CA76B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8293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43BD-C39A-3D4A-BF14-4F6F373522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EBF5AA-F976-8543-AFAF-F666CA76B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0428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43BD-C39A-3D4A-BF14-4F6F373522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EBF5AA-F976-8543-AFAF-F666CA76B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5070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8693" y="385612"/>
            <a:ext cx="9109742" cy="883844"/>
          </a:xfrm>
        </p:spPr>
        <p:txBody>
          <a:bodyPr/>
          <a:lstStyle/>
          <a:p>
            <a:r>
              <a:rPr lang="en-US" dirty="0">
                <a:solidFill>
                  <a:schemeClr val="accent1">
                    <a:lumMod val="50000"/>
                  </a:schemeClr>
                </a:solidFill>
              </a:rPr>
              <a:t>Applying the Chain Rule</a:t>
            </a:r>
          </a:p>
        </p:txBody>
      </p:sp>
      <p:sp>
        <p:nvSpPr>
          <p:cNvPr id="3" name="Content Placeholder 2">
            <a:extLst>
              <a:ext uri="{FF2B5EF4-FFF2-40B4-BE49-F238E27FC236}">
                <a16:creationId xmlns:a16="http://schemas.microsoft.com/office/drawing/2014/main" id="{BA42EC06-28F6-C14B-8598-12BDC2A3BA39}"/>
              </a:ext>
            </a:extLst>
          </p:cNvPr>
          <p:cNvSpPr>
            <a:spLocks noGrp="1"/>
          </p:cNvSpPr>
          <p:nvPr>
            <p:ph idx="1"/>
          </p:nvPr>
        </p:nvSpPr>
        <p:spPr>
          <a:xfrm flipV="1">
            <a:off x="3869268" y="5984747"/>
            <a:ext cx="7315200" cy="45719"/>
          </a:xfrm>
        </p:spPr>
        <p:txBody>
          <a:bodyPr>
            <a:normAutofit fontScale="25000" lnSpcReduction="20000"/>
          </a:bodyPr>
          <a:lstStyle/>
          <a:p>
            <a:endParaRPr lang="en-US" dirty="0"/>
          </a:p>
        </p:txBody>
      </p:sp>
      <p:graphicFrame>
        <p:nvGraphicFramePr>
          <p:cNvPr id="6" name="Object 2">
            <a:extLst>
              <a:ext uri="{FF2B5EF4-FFF2-40B4-BE49-F238E27FC236}">
                <a16:creationId xmlns:a16="http://schemas.microsoft.com/office/drawing/2014/main" id="{9E00A2A4-1BFB-6448-A4BF-C3529F728C61}"/>
              </a:ext>
            </a:extLst>
          </p:cNvPr>
          <p:cNvGraphicFramePr>
            <a:graphicFrameLocks noChangeAspect="1"/>
          </p:cNvGraphicFramePr>
          <p:nvPr>
            <p:extLst>
              <p:ext uri="{D42A27DB-BD31-4B8C-83A1-F6EECF244321}">
                <p14:modId xmlns:p14="http://schemas.microsoft.com/office/powerpoint/2010/main" val="2140510342"/>
              </p:ext>
            </p:extLst>
          </p:nvPr>
        </p:nvGraphicFramePr>
        <p:xfrm>
          <a:off x="5730240" y="271462"/>
          <a:ext cx="4760913" cy="6586538"/>
        </p:xfrm>
        <a:graphic>
          <a:graphicData uri="http://schemas.openxmlformats.org/presentationml/2006/ole">
            <mc:AlternateContent xmlns:mc="http://schemas.openxmlformats.org/markup-compatibility/2006">
              <mc:Choice xmlns:v="urn:schemas-microsoft-com:vml" Requires="v">
                <p:oleObj spid="_x0000_s20503" name="Equation" r:id="rId4" imgW="1892300" imgH="2667000" progId="Equation.3">
                  <p:embed/>
                </p:oleObj>
              </mc:Choice>
              <mc:Fallback>
                <p:oleObj name="Equation" r:id="rId4" imgW="1892300" imgH="2667000" progId="Equation.3">
                  <p:embed/>
                  <p:pic>
                    <p:nvPicPr>
                      <p:cNvPr id="1433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240" y="271462"/>
                        <a:ext cx="4760913" cy="658653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949048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544" y="342848"/>
            <a:ext cx="8229600" cy="715962"/>
          </a:xfrm>
        </p:spPr>
        <p:txBody>
          <a:bodyPr>
            <a:normAutofit/>
          </a:bodyPr>
          <a:lstStyle/>
          <a:p>
            <a:r>
              <a:rPr lang="en-US" dirty="0">
                <a:solidFill>
                  <a:schemeClr val="accent1">
                    <a:lumMod val="50000"/>
                  </a:schemeClr>
                </a:solidFill>
              </a:rPr>
              <a:t>More Useful Antiderivative formulas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001184451"/>
              </p:ext>
            </p:extLst>
          </p:nvPr>
        </p:nvGraphicFramePr>
        <p:xfrm>
          <a:off x="556926" y="1245443"/>
          <a:ext cx="4772326" cy="4696575"/>
        </p:xfrm>
        <a:graphic>
          <a:graphicData uri="http://schemas.openxmlformats.org/presentationml/2006/ole">
            <mc:AlternateContent xmlns:mc="http://schemas.openxmlformats.org/markup-compatibility/2006">
              <mc:Choice xmlns:v="urn:schemas-microsoft-com:vml" Requires="v">
                <p:oleObj spid="_x0000_s14359" name="Equation" r:id="rId4" imgW="2400300" imgH="2362200" progId="Equation.3">
                  <p:embed/>
                </p:oleObj>
              </mc:Choice>
              <mc:Fallback>
                <p:oleObj name="Equation" r:id="rId4" imgW="2400300" imgH="2362200" progId="Equation.3">
                  <p:embed/>
                  <p:pic>
                    <p:nvPicPr>
                      <p:cNvPr id="4" name="Content Placeholder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926" y="1245443"/>
                        <a:ext cx="4772326" cy="4696575"/>
                      </a:xfrm>
                      <a:prstGeom prst="rect">
                        <a:avLst/>
                      </a:prstGeom>
                      <a:noFill/>
                    </p:spPr>
                  </p:pic>
                </p:oleObj>
              </mc:Fallback>
            </mc:AlternateContent>
          </a:graphicData>
        </a:graphic>
      </p:graphicFrame>
      <p:sp>
        <p:nvSpPr>
          <p:cNvPr id="2" name="TextBox 1">
            <a:extLst>
              <a:ext uri="{FF2B5EF4-FFF2-40B4-BE49-F238E27FC236}">
                <a16:creationId xmlns:a16="http://schemas.microsoft.com/office/drawing/2014/main" id="{2225D184-0062-C94D-83F9-69E8E45240C0}"/>
              </a:ext>
            </a:extLst>
          </p:cNvPr>
          <p:cNvSpPr txBox="1"/>
          <p:nvPr/>
        </p:nvSpPr>
        <p:spPr>
          <a:xfrm>
            <a:off x="5751755" y="5368066"/>
            <a:ext cx="4715435" cy="369332"/>
          </a:xfrm>
          <a:prstGeom prst="rect">
            <a:avLst/>
          </a:prstGeom>
          <a:noFill/>
        </p:spPr>
        <p:txBody>
          <a:bodyPr wrap="square" rtlCol="0">
            <a:spAutoFit/>
          </a:bodyPr>
          <a:lstStyle/>
          <a:p>
            <a:r>
              <a:rPr lang="en-US" dirty="0"/>
              <a:t>(Understand how to quickly derive this formula)</a:t>
            </a: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810" y="621467"/>
            <a:ext cx="4343795" cy="1004739"/>
          </a:xfrm>
        </p:spPr>
        <p:txBody>
          <a:bodyPr>
            <a:normAutofit/>
          </a:bodyPr>
          <a:lstStyle/>
          <a:p>
            <a:r>
              <a:rPr lang="en-US" sz="4200" dirty="0">
                <a:solidFill>
                  <a:schemeClr val="accent1">
                    <a:lumMod val="50000"/>
                  </a:schemeClr>
                </a:solidFill>
              </a:rPr>
              <a:t>Example 3.1:</a:t>
            </a:r>
          </a:p>
        </p:txBody>
      </p:sp>
      <p:sp>
        <p:nvSpPr>
          <p:cNvPr id="6" name="Content Placeholder 5">
            <a:extLst>
              <a:ext uri="{FF2B5EF4-FFF2-40B4-BE49-F238E27FC236}">
                <a16:creationId xmlns:a16="http://schemas.microsoft.com/office/drawing/2014/main" id="{0E4A7928-BB77-6D4E-AE3C-B7A6AA893DE1}"/>
              </a:ext>
            </a:extLst>
          </p:cNvPr>
          <p:cNvSpPr>
            <a:spLocks noGrp="1"/>
          </p:cNvSpPr>
          <p:nvPr>
            <p:ph idx="1"/>
          </p:nvPr>
        </p:nvSpPr>
        <p:spPr>
          <a:xfrm>
            <a:off x="408629" y="1412801"/>
            <a:ext cx="7315200" cy="426810"/>
          </a:xfrm>
        </p:spPr>
        <p:txBody>
          <a:bodyPr/>
          <a:lstStyle/>
          <a:p>
            <a:pPr marL="0" indent="0">
              <a:buNone/>
            </a:pPr>
            <a:r>
              <a:rPr lang="en-US" dirty="0"/>
              <a:t>Evaluate the following indefinite integral:</a:t>
            </a:r>
          </a:p>
        </p:txBody>
      </p:sp>
      <p:pic>
        <p:nvPicPr>
          <p:cNvPr id="15379" name="Picture 19">
            <a:extLst>
              <a:ext uri="{FF2B5EF4-FFF2-40B4-BE49-F238E27FC236}">
                <a16:creationId xmlns:a16="http://schemas.microsoft.com/office/drawing/2014/main" id="{9DDF39BB-F3DD-8748-8308-EB47FBA09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29" y="1878240"/>
            <a:ext cx="4056529" cy="867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55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43BD-C39A-3D4A-BF14-4F6F373522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EBF5AA-F976-8543-AFAF-F666CA76B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1353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810" y="621467"/>
            <a:ext cx="4343795" cy="1004739"/>
          </a:xfrm>
        </p:spPr>
        <p:txBody>
          <a:bodyPr>
            <a:normAutofit/>
          </a:bodyPr>
          <a:lstStyle/>
          <a:p>
            <a:r>
              <a:rPr lang="en-US" sz="4200" dirty="0">
                <a:solidFill>
                  <a:schemeClr val="accent1">
                    <a:lumMod val="50000"/>
                  </a:schemeClr>
                </a:solidFill>
              </a:rPr>
              <a:t>Example 3.2:</a:t>
            </a:r>
          </a:p>
        </p:txBody>
      </p:sp>
      <p:sp>
        <p:nvSpPr>
          <p:cNvPr id="6" name="Content Placeholder 5">
            <a:extLst>
              <a:ext uri="{FF2B5EF4-FFF2-40B4-BE49-F238E27FC236}">
                <a16:creationId xmlns:a16="http://schemas.microsoft.com/office/drawing/2014/main" id="{0E4A7928-BB77-6D4E-AE3C-B7A6AA893DE1}"/>
              </a:ext>
            </a:extLst>
          </p:cNvPr>
          <p:cNvSpPr>
            <a:spLocks noGrp="1"/>
          </p:cNvSpPr>
          <p:nvPr>
            <p:ph idx="1"/>
          </p:nvPr>
        </p:nvSpPr>
        <p:spPr>
          <a:xfrm>
            <a:off x="408629" y="1412801"/>
            <a:ext cx="7315200" cy="426810"/>
          </a:xfrm>
        </p:spPr>
        <p:txBody>
          <a:bodyPr/>
          <a:lstStyle/>
          <a:p>
            <a:pPr marL="0" indent="0">
              <a:buNone/>
            </a:pPr>
            <a:r>
              <a:rPr lang="en-US" dirty="0"/>
              <a:t>Evaluate the following indefinite integral:</a:t>
            </a:r>
          </a:p>
        </p:txBody>
      </p:sp>
      <p:pic>
        <p:nvPicPr>
          <p:cNvPr id="113666" name="Picture 2">
            <a:extLst>
              <a:ext uri="{FF2B5EF4-FFF2-40B4-BE49-F238E27FC236}">
                <a16:creationId xmlns:a16="http://schemas.microsoft.com/office/drawing/2014/main" id="{59B99F6E-46FC-F34D-8CC8-A7D15D6F0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58" y="1926610"/>
            <a:ext cx="2248082" cy="98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09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810" y="621467"/>
            <a:ext cx="4343795" cy="1004739"/>
          </a:xfrm>
        </p:spPr>
        <p:txBody>
          <a:bodyPr>
            <a:normAutofit/>
          </a:bodyPr>
          <a:lstStyle/>
          <a:p>
            <a:r>
              <a:rPr lang="en-US" sz="4200" dirty="0">
                <a:solidFill>
                  <a:schemeClr val="accent1">
                    <a:lumMod val="50000"/>
                  </a:schemeClr>
                </a:solidFill>
              </a:rPr>
              <a:t>Example 3.3:</a:t>
            </a:r>
          </a:p>
        </p:txBody>
      </p:sp>
      <p:sp>
        <p:nvSpPr>
          <p:cNvPr id="6" name="Content Placeholder 5">
            <a:extLst>
              <a:ext uri="{FF2B5EF4-FFF2-40B4-BE49-F238E27FC236}">
                <a16:creationId xmlns:a16="http://schemas.microsoft.com/office/drawing/2014/main" id="{0E4A7928-BB77-6D4E-AE3C-B7A6AA893DE1}"/>
              </a:ext>
            </a:extLst>
          </p:cNvPr>
          <p:cNvSpPr>
            <a:spLocks noGrp="1"/>
          </p:cNvSpPr>
          <p:nvPr>
            <p:ph idx="1"/>
          </p:nvPr>
        </p:nvSpPr>
        <p:spPr>
          <a:xfrm>
            <a:off x="408629" y="1412801"/>
            <a:ext cx="7315200" cy="426810"/>
          </a:xfrm>
        </p:spPr>
        <p:txBody>
          <a:bodyPr>
            <a:normAutofit/>
          </a:bodyPr>
          <a:lstStyle/>
          <a:p>
            <a:pPr marL="0" indent="0">
              <a:buNone/>
            </a:pPr>
            <a:r>
              <a:rPr lang="en-US" dirty="0"/>
              <a:t>How would you find a formula for the following indefinite integral?</a:t>
            </a:r>
          </a:p>
        </p:txBody>
      </p:sp>
      <p:pic>
        <p:nvPicPr>
          <p:cNvPr id="114690" name="Picture 2">
            <a:extLst>
              <a:ext uri="{FF2B5EF4-FFF2-40B4-BE49-F238E27FC236}">
                <a16:creationId xmlns:a16="http://schemas.microsoft.com/office/drawing/2014/main" id="{5AC2FCF6-9FD1-BA43-86D6-4FAD4B26F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61" y="1839611"/>
            <a:ext cx="2434665" cy="95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84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2"/>
          <p:cNvSpPr txBox="1"/>
          <p:nvPr/>
        </p:nvSpPr>
        <p:spPr>
          <a:xfrm>
            <a:off x="390881" y="279688"/>
            <a:ext cx="7269480" cy="13255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spc="-50" dirty="0">
                <a:solidFill>
                  <a:schemeClr val="accent1">
                    <a:lumMod val="50000"/>
                  </a:schemeClr>
                </a:solidFill>
                <a:uFill>
                  <a:solidFill>
                    <a:srgbClr val="FFFFFF"/>
                  </a:solidFill>
                </a:uFill>
                <a:latin typeface="+mj-lt"/>
                <a:ea typeface="+mj-ea"/>
                <a:cs typeface="+mj-cs"/>
              </a:rPr>
              <a:t>Syllabus Basics
</a:t>
            </a:r>
          </a:p>
        </p:txBody>
      </p:sp>
      <p:sp>
        <p:nvSpPr>
          <p:cNvPr id="184" name="TextShape 1"/>
          <p:cNvSpPr txBox="1"/>
          <p:nvPr/>
        </p:nvSpPr>
        <p:spPr>
          <a:xfrm>
            <a:off x="1008838" y="1253331"/>
            <a:ext cx="6446520" cy="4351337"/>
          </a:xfrm>
          <a:prstGeom prst="rect">
            <a:avLst/>
          </a:prstGeom>
        </p:spPr>
        <p:txBody>
          <a:bodyPr vert="horz" lIns="91440" tIns="45720" rIns="91440" bIns="45720" rtlCol="0" anchor="t">
            <a:normAutofit fontScale="85000" lnSpcReduction="10000"/>
          </a:bodyPr>
          <a:lstStyle/>
          <a:p>
            <a:pPr marL="365760"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Your grade will be determined by:</a:t>
            </a:r>
            <a:endParaRPr lang="en-US" spc="-1" dirty="0">
              <a:solidFill>
                <a:schemeClr val="accent1">
                  <a:lumMod val="75000"/>
                </a:schemeClr>
              </a:solidFill>
            </a:endParaRPr>
          </a:p>
          <a:p>
            <a:pPr marL="777240" lvl="1" indent="-182880">
              <a:spcAft>
                <a:spcPts val="600"/>
              </a:spcAft>
              <a:buClr>
                <a:schemeClr val="accent1"/>
              </a:buClr>
              <a:buFont typeface="Wingdings" charset="2"/>
              <a:buChar char=""/>
            </a:pPr>
            <a:r>
              <a:rPr lang="en-US" b="1" spc="-1" dirty="0">
                <a:solidFill>
                  <a:schemeClr val="accent1">
                    <a:lumMod val="75000"/>
                  </a:schemeClr>
                </a:solidFill>
                <a:uFill>
                  <a:solidFill>
                    <a:srgbClr val="FFFFFF"/>
                  </a:solidFill>
                </a:uFill>
              </a:rPr>
              <a:t>Participation</a:t>
            </a:r>
            <a:endParaRPr lang="en-US" spc="-1" dirty="0">
              <a:solidFill>
                <a:schemeClr val="accent1">
                  <a:lumMod val="75000"/>
                </a:schemeClr>
              </a:solidFill>
            </a:endParaRPr>
          </a:p>
          <a:p>
            <a:pPr marL="1143000" lvl="2"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Regular homework on </a:t>
            </a:r>
            <a:r>
              <a:rPr lang="en-US" spc="-1" dirty="0" err="1">
                <a:solidFill>
                  <a:schemeClr val="accent1">
                    <a:lumMod val="75000"/>
                  </a:schemeClr>
                </a:solidFill>
                <a:uFill>
                  <a:solidFill>
                    <a:srgbClr val="FFFFFF"/>
                  </a:solidFill>
                </a:uFill>
              </a:rPr>
              <a:t>MyMathLab</a:t>
            </a:r>
            <a:r>
              <a:rPr lang="en-US" spc="-1" dirty="0">
                <a:solidFill>
                  <a:schemeClr val="accent1">
                    <a:lumMod val="75000"/>
                  </a:schemeClr>
                </a:solidFill>
                <a:uFill>
                  <a:solidFill>
                    <a:srgbClr val="FFFFFF"/>
                  </a:solidFill>
                </a:uFill>
              </a:rPr>
              <a:t> (check syllabus schedule)</a:t>
            </a:r>
          </a:p>
          <a:p>
            <a:pPr marL="1143000" lvl="2"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Attendance will be taken in studio beginning on May 18</a:t>
            </a:r>
          </a:p>
          <a:p>
            <a:pPr marL="1143000" lvl="2"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Makeup options for missing class are attending office hours or holding a study session with your classmates</a:t>
            </a:r>
          </a:p>
          <a:p>
            <a:pPr marL="777240" lvl="1" indent="-182880">
              <a:spcAft>
                <a:spcPts val="600"/>
              </a:spcAft>
              <a:buClr>
                <a:schemeClr val="accent1"/>
              </a:buClr>
              <a:buFont typeface="Wingdings" charset="2"/>
              <a:buChar char=""/>
            </a:pPr>
            <a:r>
              <a:rPr lang="en-US" spc="-1" dirty="0">
                <a:solidFill>
                  <a:schemeClr val="accent1">
                    <a:lumMod val="75000"/>
                  </a:schemeClr>
                </a:solidFill>
              </a:rPr>
              <a:t>Lecture Videos</a:t>
            </a:r>
          </a:p>
          <a:p>
            <a:pPr marL="777240" lvl="1" indent="-182880">
              <a:spcAft>
                <a:spcPts val="600"/>
              </a:spcAft>
              <a:buClr>
                <a:schemeClr val="accent1"/>
              </a:buClr>
              <a:buFont typeface="Wingdings" charset="2"/>
              <a:buChar char=""/>
            </a:pPr>
            <a:r>
              <a:rPr lang="en-US" spc="-1" dirty="0">
                <a:solidFill>
                  <a:schemeClr val="accent1">
                    <a:lumMod val="75000"/>
                  </a:schemeClr>
                </a:solidFill>
              </a:rPr>
              <a:t>Lecture Attendance Checks</a:t>
            </a:r>
          </a:p>
          <a:p>
            <a:pPr marL="1234440" lvl="2" indent="-182880">
              <a:spcAft>
                <a:spcPts val="600"/>
              </a:spcAft>
              <a:buClr>
                <a:schemeClr val="accent1"/>
              </a:buClr>
              <a:buFont typeface="Wingdings" charset="2"/>
              <a:buChar char=""/>
            </a:pPr>
            <a:r>
              <a:rPr lang="en-US" spc="-1" dirty="0">
                <a:solidFill>
                  <a:schemeClr val="accent1">
                    <a:lumMod val="75000"/>
                  </a:schemeClr>
                </a:solidFill>
              </a:rPr>
              <a:t>We may require students to complete an in-class poll on Canvas during lecture for credit towards the participation grade (</a:t>
            </a:r>
            <a:r>
              <a:rPr lang="en-US" spc="-1" dirty="0" err="1">
                <a:solidFill>
                  <a:schemeClr val="accent1">
                    <a:lumMod val="75000"/>
                  </a:schemeClr>
                </a:solidFill>
              </a:rPr>
              <a:t>aperiodically</a:t>
            </a:r>
            <a:r>
              <a:rPr lang="en-US" spc="-1" dirty="0">
                <a:solidFill>
                  <a:schemeClr val="accent1">
                    <a:lumMod val="75000"/>
                  </a:schemeClr>
                </a:solidFill>
              </a:rPr>
              <a:t> scheduled, not announced beforehand)</a:t>
            </a:r>
          </a:p>
          <a:p>
            <a:pPr marL="777240" lvl="1" indent="-182880">
              <a:spcAft>
                <a:spcPts val="600"/>
              </a:spcAft>
              <a:buClr>
                <a:schemeClr val="accent1"/>
              </a:buClr>
              <a:buFont typeface="Wingdings" charset="2"/>
              <a:buChar char=""/>
            </a:pPr>
            <a:r>
              <a:rPr lang="en-US" b="1" spc="-1" dirty="0">
                <a:solidFill>
                  <a:schemeClr val="accent1">
                    <a:lumMod val="75000"/>
                  </a:schemeClr>
                </a:solidFill>
                <a:uFill>
                  <a:solidFill>
                    <a:srgbClr val="FFFFFF"/>
                  </a:solidFill>
                </a:uFill>
              </a:rPr>
              <a:t>Quizzes and Midterm Exam</a:t>
            </a:r>
          </a:p>
          <a:p>
            <a:pPr marL="1143000" lvl="2"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Five quizzes (lowest raw score dropped)</a:t>
            </a:r>
            <a:endParaRPr lang="en-US" spc="-1" dirty="0">
              <a:solidFill>
                <a:schemeClr val="accent1">
                  <a:lumMod val="75000"/>
                </a:schemeClr>
              </a:solidFill>
            </a:endParaRPr>
          </a:p>
          <a:p>
            <a:pPr marL="1143000" lvl="2" indent="-182880">
              <a:spcAft>
                <a:spcPts val="600"/>
              </a:spcAft>
              <a:buClr>
                <a:schemeClr val="accent1"/>
              </a:buClr>
              <a:buFont typeface="Wingdings" charset="2"/>
              <a:buChar char=""/>
            </a:pPr>
            <a:r>
              <a:rPr lang="en-US" spc="-1" dirty="0">
                <a:solidFill>
                  <a:schemeClr val="accent1">
                    <a:lumMod val="75000"/>
                  </a:schemeClr>
                </a:solidFill>
                <a:uFill>
                  <a:solidFill>
                    <a:srgbClr val="FFFFFF"/>
                  </a:solidFill>
                </a:uFill>
              </a:rPr>
              <a:t>Midterm exam</a:t>
            </a:r>
          </a:p>
          <a:p>
            <a:pPr marL="777240" lvl="1" indent="-182880">
              <a:spcAft>
                <a:spcPts val="600"/>
              </a:spcAft>
              <a:buClr>
                <a:schemeClr val="accent1"/>
              </a:buClr>
              <a:buFont typeface="Wingdings" charset="2"/>
              <a:buChar char=""/>
            </a:pPr>
            <a:r>
              <a:rPr lang="en-US" b="1" spc="-1" dirty="0">
                <a:solidFill>
                  <a:schemeClr val="accent1">
                    <a:lumMod val="75000"/>
                  </a:schemeClr>
                </a:solidFill>
                <a:uFill>
                  <a:solidFill>
                    <a:srgbClr val="FFFFFF"/>
                  </a:solidFill>
                </a:uFill>
              </a:rPr>
              <a:t>Final Examination</a:t>
            </a:r>
            <a:endParaRPr lang="en-US" spc="-1" dirty="0">
              <a:solidFill>
                <a:schemeClr val="accent1">
                  <a:lumMod val="75000"/>
                </a:schemeClr>
              </a:solidFill>
            </a:endParaRPr>
          </a:p>
          <a:p>
            <a:pPr marL="960120" lvl="2">
              <a:spcAft>
                <a:spcPts val="600"/>
              </a:spcAft>
              <a:buClr>
                <a:schemeClr val="accent1"/>
              </a:buClr>
            </a:pPr>
            <a:endParaRPr lang="en-US" spc="-1" dirty="0">
              <a:uFill>
                <a:solidFill>
                  <a:srgbClr val="FFFFFF"/>
                </a:solidFill>
              </a:uFill>
            </a:endParaRPr>
          </a:p>
        </p:txBody>
      </p:sp>
      <p:sp>
        <p:nvSpPr>
          <p:cNvPr id="186"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spcAft>
                <a:spcPts val="600"/>
              </a:spcAft>
            </a:pP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1" descr="Complex maths formulae on a blackboard">
            <a:extLst>
              <a:ext uri="{FF2B5EF4-FFF2-40B4-BE49-F238E27FC236}">
                <a16:creationId xmlns:a16="http://schemas.microsoft.com/office/drawing/2014/main" id="{C4A7860B-0506-4291-B6EF-E9837BCAC438}"/>
              </a:ext>
            </a:extLst>
          </p:cNvPr>
          <p:cNvPicPr>
            <a:picLocks noChangeAspect="1"/>
          </p:cNvPicPr>
          <p:nvPr/>
        </p:nvPicPr>
        <p:blipFill rotWithShape="1">
          <a:blip r:embed="rId2">
            <a:alphaModFix amt="25000"/>
          </a:blip>
          <a:srcRect t="18208" b="4737"/>
          <a:stretch/>
        </p:blipFill>
        <p:spPr>
          <a:xfrm>
            <a:off x="20" y="10"/>
            <a:ext cx="12191980" cy="6857990"/>
          </a:xfrm>
          <a:prstGeom prst="rect">
            <a:avLst/>
          </a:prstGeom>
        </p:spPr>
      </p:pic>
      <p:sp>
        <p:nvSpPr>
          <p:cNvPr id="209" name="TextShape 1"/>
          <p:cNvSpPr txBox="1"/>
          <p:nvPr/>
        </p:nvSpPr>
        <p:spPr>
          <a:xfrm>
            <a:off x="447892" y="0"/>
            <a:ext cx="6367940" cy="512063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7200" spc="-60" dirty="0">
                <a:ln w="15875">
                  <a:solidFill>
                    <a:srgbClr val="FFFFFF"/>
                  </a:solidFill>
                </a:ln>
                <a:solidFill>
                  <a:schemeClr val="accent1">
                    <a:lumMod val="50000"/>
                  </a:schemeClr>
                </a:solidFill>
                <a:uFill>
                  <a:solidFill>
                    <a:srgbClr val="FFFFFF"/>
                  </a:solidFill>
                </a:uFill>
                <a:latin typeface="+mj-lt"/>
                <a:ea typeface="+mj-ea"/>
                <a:cs typeface="+mj-cs"/>
              </a:rPr>
              <a:t>Section 5.1-5.3: Area under the curve and the definite integral</a:t>
            </a:r>
          </a:p>
        </p:txBody>
      </p:sp>
      <p:sp>
        <p:nvSpPr>
          <p:cNvPr id="210" name="CustomShape 2"/>
          <p:cNvSpPr/>
          <p:nvPr/>
        </p:nvSpPr>
        <p:spPr>
          <a:xfrm>
            <a:off x="7530207" y="864108"/>
            <a:ext cx="3947418" cy="5120640"/>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endParaRPr lang="en-US" spc="-1" dirty="0">
              <a:uFill>
                <a:solidFill>
                  <a:srgbClr val="FFFFFF"/>
                </a:solidFill>
              </a:uFill>
            </a:endParaRPr>
          </a:p>
        </p:txBody>
      </p:sp>
      <p:sp>
        <p:nvSpPr>
          <p:cNvPr id="5" name="TextBox 4">
            <a:extLst>
              <a:ext uri="{FF2B5EF4-FFF2-40B4-BE49-F238E27FC236}">
                <a16:creationId xmlns:a16="http://schemas.microsoft.com/office/drawing/2014/main" id="{BBDFF2FE-10D7-2F4B-B9FB-E8E2AAB3087F}"/>
              </a:ext>
            </a:extLst>
          </p:cNvPr>
          <p:cNvSpPr txBox="1"/>
          <p:nvPr/>
        </p:nvSpPr>
        <p:spPr>
          <a:xfrm>
            <a:off x="447892" y="4705140"/>
            <a:ext cx="10515824" cy="830997"/>
          </a:xfrm>
          <a:prstGeom prst="rect">
            <a:avLst/>
          </a:prstGeom>
          <a:noFill/>
        </p:spPr>
        <p:txBody>
          <a:bodyPr wrap="square" rtlCol="0">
            <a:spAutoFit/>
          </a:bodyPr>
          <a:lstStyle/>
          <a:p>
            <a:r>
              <a:rPr lang="en-US" sz="2400" dirty="0">
                <a:solidFill>
                  <a:schemeClr val="accent1">
                    <a:lumMod val="50000"/>
                  </a:schemeClr>
                </a:solidFill>
              </a:rPr>
              <a:t>Math 1552 lecture slides adapted from the course materials</a:t>
            </a:r>
          </a:p>
          <a:p>
            <a:r>
              <a:rPr lang="en-US" sz="2400" dirty="0">
                <a:solidFill>
                  <a:schemeClr val="accent1">
                    <a:lumMod val="50000"/>
                  </a:schemeClr>
                </a:solidFill>
              </a:rPr>
              <a:t>By Klara </a:t>
            </a:r>
            <a:r>
              <a:rPr lang="en-US" sz="2400" dirty="0" err="1">
                <a:solidFill>
                  <a:schemeClr val="accent1">
                    <a:lumMod val="50000"/>
                  </a:schemeClr>
                </a:solidFill>
              </a:rPr>
              <a:t>Grodzinsky</a:t>
            </a:r>
            <a:r>
              <a:rPr lang="en-US" sz="2400" dirty="0">
                <a:solidFill>
                  <a:schemeClr val="accent1">
                    <a:lumMod val="50000"/>
                  </a:schemeClr>
                </a:solidFill>
              </a:rPr>
              <a:t> (GA Tech, </a:t>
            </a:r>
            <a:r>
              <a:rPr lang="en-US" sz="2400" i="1" dirty="0">
                <a:solidFill>
                  <a:schemeClr val="accent1">
                    <a:lumMod val="50000"/>
                  </a:schemeClr>
                </a:solidFill>
              </a:rPr>
              <a:t>School of Mathematics</a:t>
            </a:r>
            <a:r>
              <a:rPr lang="en-US" sz="2400" dirty="0">
                <a:solidFill>
                  <a:schemeClr val="accent1">
                    <a:lumMod val="50000"/>
                  </a:schemeClr>
                </a:solidFill>
              </a:rPr>
              <a:t>, Summer 2021) </a:t>
            </a:r>
          </a:p>
        </p:txBody>
      </p:sp>
    </p:spTree>
    <p:extLst>
      <p:ext uri="{BB962C8B-B14F-4D97-AF65-F5344CB8AC3E}">
        <p14:creationId xmlns:p14="http://schemas.microsoft.com/office/powerpoint/2010/main" val="3823273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345" y="-18535"/>
            <a:ext cx="4282011" cy="2296020"/>
          </a:xfrm>
        </p:spPr>
        <p:txBody>
          <a:bodyPr>
            <a:normAutofit/>
          </a:bodyPr>
          <a:lstStyle/>
          <a:p>
            <a:r>
              <a:rPr lang="en-US" sz="4200" dirty="0">
                <a:solidFill>
                  <a:schemeClr val="accent1">
                    <a:lumMod val="50000"/>
                  </a:schemeClr>
                </a:solidFill>
              </a:rPr>
              <a:t>Learning Goals</a:t>
            </a:r>
          </a:p>
        </p:txBody>
      </p:sp>
      <p:sp>
        <p:nvSpPr>
          <p:cNvPr id="3" name="Content Placeholder 2"/>
          <p:cNvSpPr>
            <a:spLocks noGrp="1"/>
          </p:cNvSpPr>
          <p:nvPr>
            <p:ph idx="1"/>
          </p:nvPr>
        </p:nvSpPr>
        <p:spPr>
          <a:xfrm>
            <a:off x="2304280" y="1808798"/>
            <a:ext cx="7315200" cy="5120640"/>
          </a:xfrm>
        </p:spPr>
        <p:txBody>
          <a:bodyPr vert="horz" lIns="91440" tIns="45720" rIns="91440" bIns="45720" rtlCol="0" anchor="t">
            <a:normAutofit/>
          </a:bodyPr>
          <a:lstStyle/>
          <a:p>
            <a:r>
              <a:rPr lang="en-US" sz="3200" dirty="0"/>
              <a:t>Understand how to partition an interval</a:t>
            </a:r>
          </a:p>
          <a:p>
            <a:r>
              <a:rPr lang="en-US" sz="3200" dirty="0"/>
              <a:t>Draw a picture to approximate the area under the curve with a given number of rectangles</a:t>
            </a:r>
          </a:p>
          <a:p>
            <a:r>
              <a:rPr lang="en-US" sz="3200" dirty="0"/>
              <a:t>Compute the Upper and Lower sums</a:t>
            </a:r>
          </a:p>
          <a:p>
            <a:r>
              <a:rPr lang="en-US" sz="3200" dirty="0">
                <a:ea typeface="+mj-lt"/>
                <a:cs typeface="+mj-lt"/>
              </a:rPr>
              <a:t>Calculate the midpoint estimate</a:t>
            </a:r>
          </a:p>
          <a:p>
            <a:endParaRPr lang="en-US" sz="3200" dirty="0"/>
          </a:p>
        </p:txBody>
      </p:sp>
    </p:spTree>
    <p:extLst>
      <p:ext uri="{BB962C8B-B14F-4D97-AF65-F5344CB8AC3E}">
        <p14:creationId xmlns:p14="http://schemas.microsoft.com/office/powerpoint/2010/main" val="3702766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4065" y="533400"/>
            <a:ext cx="4961632" cy="1103593"/>
          </a:xfrm>
        </p:spPr>
        <p:txBody>
          <a:bodyPr>
            <a:normAutofit/>
          </a:bodyPr>
          <a:lstStyle/>
          <a:p>
            <a:pPr eaLnBrk="1" hangingPunct="1"/>
            <a:r>
              <a:rPr lang="en-US" altLang="en-US" sz="4200" dirty="0">
                <a:solidFill>
                  <a:schemeClr val="accent1">
                    <a:lumMod val="50000"/>
                  </a:schemeClr>
                </a:solidFill>
              </a:rPr>
              <a:t>Basic Methodology</a:t>
            </a:r>
          </a:p>
        </p:txBody>
      </p:sp>
      <p:sp>
        <p:nvSpPr>
          <p:cNvPr id="6147" name="Rectangle 3"/>
          <p:cNvSpPr>
            <a:spLocks noGrp="1" noChangeArrowheads="1"/>
          </p:cNvSpPr>
          <p:nvPr>
            <p:ph idx="1"/>
          </p:nvPr>
        </p:nvSpPr>
        <p:spPr>
          <a:xfrm>
            <a:off x="1584325" y="1636993"/>
            <a:ext cx="8229600" cy="1103594"/>
          </a:xfrm>
        </p:spPr>
        <p:txBody>
          <a:bodyPr/>
          <a:lstStyle/>
          <a:p>
            <a:pPr eaLnBrk="1" hangingPunct="1"/>
            <a:r>
              <a:rPr lang="en-US" altLang="en-US" i="1" u="sng" dirty="0"/>
              <a:t>Idea</a:t>
            </a:r>
            <a:r>
              <a:rPr lang="en-US" altLang="en-US" dirty="0"/>
              <a:t>: Find the area bounded by a function </a:t>
            </a:r>
            <a:r>
              <a:rPr lang="en-US" altLang="en-US" i="1" dirty="0"/>
              <a:t>f</a:t>
            </a:r>
            <a:r>
              <a:rPr lang="en-US" altLang="en-US" dirty="0"/>
              <a:t>(</a:t>
            </a:r>
            <a:r>
              <a:rPr lang="en-US" altLang="en-US" i="1" dirty="0"/>
              <a:t>x</a:t>
            </a:r>
            <a:r>
              <a:rPr lang="en-US" altLang="en-US" dirty="0"/>
              <a:t>), the lines </a:t>
            </a:r>
            <a:r>
              <a:rPr lang="en-US" altLang="en-US" i="1" dirty="0"/>
              <a:t>x=a</a:t>
            </a:r>
            <a:r>
              <a:rPr lang="en-US" altLang="en-US" dirty="0"/>
              <a:t>, </a:t>
            </a:r>
            <a:r>
              <a:rPr lang="en-US" altLang="en-US" i="1" dirty="0"/>
              <a:t>x=b</a:t>
            </a:r>
            <a:r>
              <a:rPr lang="en-US" altLang="en-US" dirty="0"/>
              <a:t>, and the </a:t>
            </a:r>
            <a:r>
              <a:rPr lang="en-US" altLang="en-US" i="1" dirty="0"/>
              <a:t>x</a:t>
            </a:r>
            <a:r>
              <a:rPr lang="en-US" altLang="en-US" dirty="0"/>
              <a:t>-axis.</a:t>
            </a:r>
          </a:p>
          <a:p>
            <a:pPr eaLnBrk="1" hangingPunct="1"/>
            <a:endParaRPr lang="en-US" altLang="en-US" dirty="0"/>
          </a:p>
        </p:txBody>
      </p:sp>
    </p:spTree>
    <p:custDataLst>
      <p:tags r:id="rId1"/>
    </p:custDataLst>
    <p:extLst>
      <p:ext uri="{BB962C8B-B14F-4D97-AF65-F5344CB8AC3E}">
        <p14:creationId xmlns:p14="http://schemas.microsoft.com/office/powerpoint/2010/main" val="761569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1135" y="-318939"/>
            <a:ext cx="4282011" cy="2462836"/>
          </a:xfrm>
        </p:spPr>
        <p:txBody>
          <a:bodyPr>
            <a:normAutofit/>
          </a:bodyPr>
          <a:lstStyle/>
          <a:p>
            <a:pPr eaLnBrk="1" hangingPunct="1"/>
            <a:r>
              <a:rPr lang="en-US" altLang="en-US" sz="4200" dirty="0">
                <a:solidFill>
                  <a:schemeClr val="accent1">
                    <a:lumMod val="50000"/>
                  </a:schemeClr>
                </a:solidFill>
              </a:rPr>
              <a:t>Riemann Sums</a:t>
            </a:r>
          </a:p>
        </p:txBody>
      </p:sp>
      <p:sp>
        <p:nvSpPr>
          <p:cNvPr id="7171" name="Rectangle 3"/>
          <p:cNvSpPr>
            <a:spLocks noGrp="1" noChangeArrowheads="1"/>
          </p:cNvSpPr>
          <p:nvPr>
            <p:ph idx="1"/>
          </p:nvPr>
        </p:nvSpPr>
        <p:spPr>
          <a:xfrm>
            <a:off x="1981200" y="1674340"/>
            <a:ext cx="8229600" cy="4343400"/>
          </a:xfrm>
        </p:spPr>
        <p:txBody>
          <a:bodyPr/>
          <a:lstStyle/>
          <a:p>
            <a:pPr eaLnBrk="1" hangingPunct="1"/>
            <a:r>
              <a:rPr lang="en-US" altLang="en-US" i="1" u="sng" dirty="0"/>
              <a:t>Idea</a:t>
            </a:r>
            <a:r>
              <a:rPr lang="en-US" altLang="en-US" dirty="0"/>
              <a:t>: Find the area bounded by a function </a:t>
            </a:r>
            <a:r>
              <a:rPr lang="en-US" altLang="en-US" i="1" dirty="0"/>
              <a:t>f</a:t>
            </a:r>
            <a:r>
              <a:rPr lang="en-US" altLang="en-US" dirty="0"/>
              <a:t>(</a:t>
            </a:r>
            <a:r>
              <a:rPr lang="en-US" altLang="en-US" i="1" dirty="0"/>
              <a:t>x</a:t>
            </a:r>
            <a:r>
              <a:rPr lang="en-US" altLang="en-US" dirty="0"/>
              <a:t>), the lines </a:t>
            </a:r>
            <a:r>
              <a:rPr lang="en-US" altLang="en-US" i="1" dirty="0"/>
              <a:t>x=a</a:t>
            </a:r>
            <a:r>
              <a:rPr lang="en-US" altLang="en-US" dirty="0"/>
              <a:t>, </a:t>
            </a:r>
            <a:r>
              <a:rPr lang="en-US" altLang="en-US" i="1" dirty="0"/>
              <a:t>x=b</a:t>
            </a:r>
            <a:r>
              <a:rPr lang="en-US" altLang="en-US" dirty="0"/>
              <a:t>, and the </a:t>
            </a:r>
            <a:r>
              <a:rPr lang="en-US" altLang="en-US" i="1" dirty="0"/>
              <a:t>x</a:t>
            </a:r>
            <a:r>
              <a:rPr lang="en-US" altLang="en-US" dirty="0"/>
              <a:t>-axis.</a:t>
            </a:r>
          </a:p>
          <a:p>
            <a:pPr eaLnBrk="1" hangingPunct="1"/>
            <a:endParaRPr lang="en-US" altLang="en-US" dirty="0"/>
          </a:p>
          <a:p>
            <a:pPr eaLnBrk="1" hangingPunct="1"/>
            <a:r>
              <a:rPr lang="en-US" altLang="en-US" i="1" u="sng" dirty="0"/>
              <a:t>Procedure</a:t>
            </a:r>
            <a:r>
              <a:rPr lang="en-US" altLang="en-US" dirty="0"/>
              <a:t>: Break the interval [</a:t>
            </a:r>
            <a:r>
              <a:rPr lang="en-US" altLang="en-US" i="1" dirty="0" err="1"/>
              <a:t>a</a:t>
            </a:r>
            <a:r>
              <a:rPr lang="en-US" altLang="en-US" dirty="0" err="1"/>
              <a:t>,</a:t>
            </a:r>
            <a:r>
              <a:rPr lang="en-US" altLang="en-US" i="1" dirty="0" err="1"/>
              <a:t>b</a:t>
            </a:r>
            <a:r>
              <a:rPr lang="en-US" altLang="en-US" dirty="0"/>
              <a:t>] into </a:t>
            </a:r>
            <a:r>
              <a:rPr lang="en-US" altLang="en-US" i="1" dirty="0"/>
              <a:t>n</a:t>
            </a:r>
            <a:r>
              <a:rPr lang="en-US" altLang="en-US" dirty="0"/>
              <a:t> subintervals, and draw a rectangle in each subinterval.</a:t>
            </a:r>
          </a:p>
          <a:p>
            <a:pPr eaLnBrk="1" hangingPunct="1"/>
            <a:endParaRPr lang="en-US" altLang="en-US" dirty="0"/>
          </a:p>
          <a:p>
            <a:pPr eaLnBrk="1" hangingPunct="1"/>
            <a:r>
              <a:rPr lang="en-US" altLang="en-US" dirty="0"/>
              <a:t>Summing the areas of the rectangles will approximate the area under the curve.</a:t>
            </a:r>
          </a:p>
        </p:txBody>
      </p:sp>
    </p:spTree>
    <p:custDataLst>
      <p:tags r:id="rId1"/>
    </p:custDataLst>
    <p:extLst>
      <p:ext uri="{BB962C8B-B14F-4D97-AF65-F5344CB8AC3E}">
        <p14:creationId xmlns:p14="http://schemas.microsoft.com/office/powerpoint/2010/main" val="3980752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60" y="-197537"/>
            <a:ext cx="6839860" cy="2462836"/>
          </a:xfrm>
        </p:spPr>
        <p:txBody>
          <a:bodyPr>
            <a:normAutofit/>
          </a:bodyPr>
          <a:lstStyle/>
          <a:p>
            <a:pPr eaLnBrk="1" hangingPunct="1"/>
            <a:r>
              <a:rPr lang="en-US" altLang="en-US" sz="4200" dirty="0">
                <a:solidFill>
                  <a:schemeClr val="accent1">
                    <a:lumMod val="50000"/>
                  </a:schemeClr>
                </a:solidFill>
              </a:rPr>
              <a:t>Defining Sigma Notation</a:t>
            </a:r>
          </a:p>
        </p:txBody>
      </p:sp>
      <p:sp>
        <p:nvSpPr>
          <p:cNvPr id="7171" name="Rectangle 3"/>
          <p:cNvSpPr>
            <a:spLocks noGrp="1" noChangeArrowheads="1"/>
          </p:cNvSpPr>
          <p:nvPr>
            <p:ph idx="1"/>
          </p:nvPr>
        </p:nvSpPr>
        <p:spPr>
          <a:xfrm>
            <a:off x="8041523" y="3309357"/>
            <a:ext cx="2554759" cy="239285"/>
          </a:xfrm>
        </p:spPr>
        <p:txBody>
          <a:bodyPr>
            <a:normAutofit fontScale="62500" lnSpcReduction="20000"/>
          </a:bodyPr>
          <a:lstStyle/>
          <a:p>
            <a:pPr marL="0" indent="0" eaLnBrk="1" hangingPunct="1">
              <a:buNone/>
            </a:pPr>
            <a:r>
              <a:rPr lang="en-US" altLang="en-US" dirty="0"/>
              <a:t>(Practice some sums – examples)</a:t>
            </a:r>
          </a:p>
        </p:txBody>
      </p:sp>
      <p:graphicFrame>
        <p:nvGraphicFramePr>
          <p:cNvPr id="5" name="Object 4">
            <a:extLst>
              <a:ext uri="{FF2B5EF4-FFF2-40B4-BE49-F238E27FC236}">
                <a16:creationId xmlns:a16="http://schemas.microsoft.com/office/drawing/2014/main" id="{6E6C6086-7B7C-394E-8F34-1F6F22B690D7}"/>
              </a:ext>
            </a:extLst>
          </p:cNvPr>
          <p:cNvGraphicFramePr>
            <a:graphicFrameLocks noChangeAspect="1"/>
          </p:cNvGraphicFramePr>
          <p:nvPr>
            <p:extLst>
              <p:ext uri="{D42A27DB-BD31-4B8C-83A1-F6EECF244321}">
                <p14:modId xmlns:p14="http://schemas.microsoft.com/office/powerpoint/2010/main" val="3105166473"/>
              </p:ext>
            </p:extLst>
          </p:nvPr>
        </p:nvGraphicFramePr>
        <p:xfrm>
          <a:off x="3487632" y="2743584"/>
          <a:ext cx="4037013" cy="1236663"/>
        </p:xfrm>
        <a:graphic>
          <a:graphicData uri="http://schemas.openxmlformats.org/presentationml/2006/ole">
            <mc:AlternateContent xmlns:mc="http://schemas.openxmlformats.org/markup-compatibility/2006">
              <mc:Choice xmlns:v="urn:schemas-microsoft-com:vml" Requires="v">
                <p:oleObj spid="_x0000_s39957" name="Equation" r:id="rId4" imgW="1409088" imgH="431613" progId="Equation.3">
                  <p:embed/>
                </p:oleObj>
              </mc:Choice>
              <mc:Fallback>
                <p:oleObj name="Equation" r:id="rId4" imgW="1409088" imgH="431613" progId="Equation.3">
                  <p:embed/>
                  <p:pic>
                    <p:nvPicPr>
                      <p:cNvPr id="81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7632" y="2743584"/>
                        <a:ext cx="4037013"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6EB2B2C8-B3D7-7C46-8C38-68CDD0623C5F}"/>
              </a:ext>
            </a:extLst>
          </p:cNvPr>
          <p:cNvSpPr/>
          <p:nvPr/>
        </p:nvSpPr>
        <p:spPr>
          <a:xfrm>
            <a:off x="1334528" y="1808591"/>
            <a:ext cx="7760043" cy="584775"/>
          </a:xfrm>
          <a:prstGeom prst="rect">
            <a:avLst/>
          </a:prstGeom>
        </p:spPr>
        <p:txBody>
          <a:bodyPr wrap="square">
            <a:spAutoFit/>
          </a:bodyPr>
          <a:lstStyle/>
          <a:p>
            <a:r>
              <a:rPr lang="en-US" altLang="en-US" sz="3200" dirty="0"/>
              <a:t>We denote the next (finite) sum of terms by:</a:t>
            </a:r>
          </a:p>
        </p:txBody>
      </p:sp>
    </p:spTree>
    <p:custDataLst>
      <p:tags r:id="rId2"/>
    </p:custDataLst>
    <p:extLst>
      <p:ext uri="{BB962C8B-B14F-4D97-AF65-F5344CB8AC3E}">
        <p14:creationId xmlns:p14="http://schemas.microsoft.com/office/powerpoint/2010/main" val="926564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60" y="-197537"/>
            <a:ext cx="6839860" cy="2462836"/>
          </a:xfrm>
        </p:spPr>
        <p:txBody>
          <a:bodyPr>
            <a:normAutofit/>
          </a:bodyPr>
          <a:lstStyle/>
          <a:p>
            <a:r>
              <a:rPr lang="en-US" altLang="en-US" sz="4200" dirty="0">
                <a:solidFill>
                  <a:schemeClr val="accent1">
                    <a:lumMod val="50000"/>
                  </a:schemeClr>
                </a:solidFill>
              </a:rPr>
              <a:t>Riemann Sums (cont.)</a:t>
            </a:r>
          </a:p>
        </p:txBody>
      </p:sp>
      <p:sp>
        <p:nvSpPr>
          <p:cNvPr id="7171" name="Rectangle 3"/>
          <p:cNvSpPr>
            <a:spLocks noGrp="1" noChangeArrowheads="1"/>
          </p:cNvSpPr>
          <p:nvPr>
            <p:ph idx="1"/>
          </p:nvPr>
        </p:nvSpPr>
        <p:spPr>
          <a:xfrm>
            <a:off x="1619208" y="4967416"/>
            <a:ext cx="8229600" cy="247134"/>
          </a:xfrm>
        </p:spPr>
        <p:txBody>
          <a:bodyPr>
            <a:normAutofit fontScale="62500" lnSpcReduction="20000"/>
          </a:bodyPr>
          <a:lstStyle/>
          <a:p>
            <a:pPr eaLnBrk="1" hangingPunct="1"/>
            <a:endParaRPr lang="en-US" altLang="en-US" dirty="0"/>
          </a:p>
        </p:txBody>
      </p:sp>
      <p:sp>
        <p:nvSpPr>
          <p:cNvPr id="3" name="Rectangle 2">
            <a:extLst>
              <a:ext uri="{FF2B5EF4-FFF2-40B4-BE49-F238E27FC236}">
                <a16:creationId xmlns:a16="http://schemas.microsoft.com/office/drawing/2014/main" id="{6EB2B2C8-B3D7-7C46-8C38-68CDD0623C5F}"/>
              </a:ext>
            </a:extLst>
          </p:cNvPr>
          <p:cNvSpPr/>
          <p:nvPr/>
        </p:nvSpPr>
        <p:spPr>
          <a:xfrm>
            <a:off x="50260" y="1351062"/>
            <a:ext cx="10972799" cy="584775"/>
          </a:xfrm>
          <a:prstGeom prst="rect">
            <a:avLst/>
          </a:prstGeom>
        </p:spPr>
        <p:txBody>
          <a:bodyPr wrap="square">
            <a:spAutoFit/>
          </a:bodyPr>
          <a:lstStyle/>
          <a:p>
            <a:r>
              <a:rPr lang="en-US" altLang="en-US" sz="3200" dirty="0"/>
              <a:t>Upper estimate: use rectangles that over-approximate the area</a:t>
            </a:r>
          </a:p>
        </p:txBody>
      </p:sp>
      <p:graphicFrame>
        <p:nvGraphicFramePr>
          <p:cNvPr id="6" name="Object 5">
            <a:extLst>
              <a:ext uri="{FF2B5EF4-FFF2-40B4-BE49-F238E27FC236}">
                <a16:creationId xmlns:a16="http://schemas.microsoft.com/office/drawing/2014/main" id="{0E2B17EC-FE92-B249-9ADE-A6C9CF4DD65D}"/>
              </a:ext>
            </a:extLst>
          </p:cNvPr>
          <p:cNvGraphicFramePr>
            <a:graphicFrameLocks noChangeAspect="1"/>
          </p:cNvGraphicFramePr>
          <p:nvPr>
            <p:extLst>
              <p:ext uri="{D42A27DB-BD31-4B8C-83A1-F6EECF244321}">
                <p14:modId xmlns:p14="http://schemas.microsoft.com/office/powerpoint/2010/main" val="450849349"/>
              </p:ext>
            </p:extLst>
          </p:nvPr>
        </p:nvGraphicFramePr>
        <p:xfrm>
          <a:off x="1993555" y="2311459"/>
          <a:ext cx="5334000" cy="1744663"/>
        </p:xfrm>
        <a:graphic>
          <a:graphicData uri="http://schemas.openxmlformats.org/presentationml/2006/ole">
            <mc:AlternateContent xmlns:mc="http://schemas.openxmlformats.org/markup-compatibility/2006">
              <mc:Choice xmlns:v="urn:schemas-microsoft-com:vml" Requires="v">
                <p:oleObj spid="_x0000_s40979" name="Equation" r:id="rId4" imgW="2019300" imgH="660400" progId="Equation.3">
                  <p:embed/>
                </p:oleObj>
              </mc:Choice>
              <mc:Fallback>
                <p:oleObj name="Equation" r:id="rId4" imgW="2019300" imgH="660400" progId="Equation.3">
                  <p:embed/>
                  <p:pic>
                    <p:nvPicPr>
                      <p:cNvPr id="922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555" y="2311459"/>
                        <a:ext cx="5334000" cy="174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667906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60" y="-197537"/>
            <a:ext cx="6839860" cy="2462836"/>
          </a:xfrm>
        </p:spPr>
        <p:txBody>
          <a:bodyPr>
            <a:normAutofit/>
          </a:bodyPr>
          <a:lstStyle/>
          <a:p>
            <a:r>
              <a:rPr lang="en-US" altLang="en-US" sz="4200" dirty="0">
                <a:solidFill>
                  <a:schemeClr val="accent1">
                    <a:lumMod val="50000"/>
                  </a:schemeClr>
                </a:solidFill>
              </a:rPr>
              <a:t>Riemann Sums (cont.)</a:t>
            </a:r>
          </a:p>
        </p:txBody>
      </p:sp>
      <p:sp>
        <p:nvSpPr>
          <p:cNvPr id="7171" name="Rectangle 3"/>
          <p:cNvSpPr>
            <a:spLocks noGrp="1" noChangeArrowheads="1"/>
          </p:cNvSpPr>
          <p:nvPr>
            <p:ph idx="1"/>
          </p:nvPr>
        </p:nvSpPr>
        <p:spPr>
          <a:xfrm>
            <a:off x="1619208" y="4967416"/>
            <a:ext cx="8229600" cy="247134"/>
          </a:xfrm>
        </p:spPr>
        <p:txBody>
          <a:bodyPr>
            <a:normAutofit fontScale="62500" lnSpcReduction="20000"/>
          </a:bodyPr>
          <a:lstStyle/>
          <a:p>
            <a:pPr eaLnBrk="1" hangingPunct="1"/>
            <a:endParaRPr lang="en-US" altLang="en-US" dirty="0"/>
          </a:p>
        </p:txBody>
      </p:sp>
      <p:sp>
        <p:nvSpPr>
          <p:cNvPr id="3" name="Rectangle 2">
            <a:extLst>
              <a:ext uri="{FF2B5EF4-FFF2-40B4-BE49-F238E27FC236}">
                <a16:creationId xmlns:a16="http://schemas.microsoft.com/office/drawing/2014/main" id="{6EB2B2C8-B3D7-7C46-8C38-68CDD0623C5F}"/>
              </a:ext>
            </a:extLst>
          </p:cNvPr>
          <p:cNvSpPr/>
          <p:nvPr/>
        </p:nvSpPr>
        <p:spPr>
          <a:xfrm>
            <a:off x="50260" y="1351062"/>
            <a:ext cx="10972799" cy="584775"/>
          </a:xfrm>
          <a:prstGeom prst="rect">
            <a:avLst/>
          </a:prstGeom>
        </p:spPr>
        <p:txBody>
          <a:bodyPr wrap="square">
            <a:spAutoFit/>
          </a:bodyPr>
          <a:lstStyle/>
          <a:p>
            <a:r>
              <a:rPr lang="en-US" altLang="en-US" sz="3200" dirty="0"/>
              <a:t>Lower estimate: use rectangles that under-approximate the area</a:t>
            </a:r>
          </a:p>
        </p:txBody>
      </p:sp>
      <p:graphicFrame>
        <p:nvGraphicFramePr>
          <p:cNvPr id="7" name="Object 6">
            <a:extLst>
              <a:ext uri="{FF2B5EF4-FFF2-40B4-BE49-F238E27FC236}">
                <a16:creationId xmlns:a16="http://schemas.microsoft.com/office/drawing/2014/main" id="{6EA3895B-D361-D74E-8F92-882889FF3C2D}"/>
              </a:ext>
            </a:extLst>
          </p:cNvPr>
          <p:cNvGraphicFramePr>
            <a:graphicFrameLocks noChangeAspect="1"/>
          </p:cNvGraphicFramePr>
          <p:nvPr>
            <p:extLst>
              <p:ext uri="{D42A27DB-BD31-4B8C-83A1-F6EECF244321}">
                <p14:modId xmlns:p14="http://schemas.microsoft.com/office/powerpoint/2010/main" val="129753677"/>
              </p:ext>
            </p:extLst>
          </p:nvPr>
        </p:nvGraphicFramePr>
        <p:xfrm>
          <a:off x="3181308" y="2265299"/>
          <a:ext cx="5105400" cy="1724025"/>
        </p:xfrm>
        <a:graphic>
          <a:graphicData uri="http://schemas.openxmlformats.org/presentationml/2006/ole">
            <mc:AlternateContent xmlns:mc="http://schemas.openxmlformats.org/markup-compatibility/2006">
              <mc:Choice xmlns:v="urn:schemas-microsoft-com:vml" Requires="v">
                <p:oleObj spid="_x0000_s44051" name="Equation" r:id="rId4" imgW="1955800" imgH="660400" progId="Equation.3">
                  <p:embed/>
                </p:oleObj>
              </mc:Choice>
              <mc:Fallback>
                <p:oleObj name="Equation" r:id="rId4" imgW="1955800" imgH="660400" progId="Equation.3">
                  <p:embed/>
                  <p:pic>
                    <p:nvPicPr>
                      <p:cNvPr id="102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308" y="2265299"/>
                        <a:ext cx="5105400" cy="172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343583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60" y="-197537"/>
            <a:ext cx="6839860" cy="2462836"/>
          </a:xfrm>
        </p:spPr>
        <p:txBody>
          <a:bodyPr>
            <a:normAutofit/>
          </a:bodyPr>
          <a:lstStyle/>
          <a:p>
            <a:r>
              <a:rPr lang="en-US" altLang="en-US" sz="4200" dirty="0">
                <a:solidFill>
                  <a:schemeClr val="accent1">
                    <a:lumMod val="50000"/>
                  </a:schemeClr>
                </a:solidFill>
              </a:rPr>
              <a:t>Example 1:</a:t>
            </a:r>
          </a:p>
        </p:txBody>
      </p:sp>
      <p:sp>
        <p:nvSpPr>
          <p:cNvPr id="7171" name="Rectangle 3"/>
          <p:cNvSpPr>
            <a:spLocks noGrp="1" noChangeArrowheads="1"/>
          </p:cNvSpPr>
          <p:nvPr>
            <p:ph idx="1"/>
          </p:nvPr>
        </p:nvSpPr>
        <p:spPr>
          <a:xfrm>
            <a:off x="1619208" y="4967416"/>
            <a:ext cx="8229600" cy="247134"/>
          </a:xfrm>
        </p:spPr>
        <p:txBody>
          <a:bodyPr>
            <a:normAutofit fontScale="62500" lnSpcReduction="20000"/>
          </a:bodyPr>
          <a:lstStyle/>
          <a:p>
            <a:pPr eaLnBrk="1" hangingPunct="1"/>
            <a:endParaRPr lang="en-US" altLang="en-US" dirty="0"/>
          </a:p>
        </p:txBody>
      </p:sp>
      <p:graphicFrame>
        <p:nvGraphicFramePr>
          <p:cNvPr id="6" name="Object 5">
            <a:extLst>
              <a:ext uri="{FF2B5EF4-FFF2-40B4-BE49-F238E27FC236}">
                <a16:creationId xmlns:a16="http://schemas.microsoft.com/office/drawing/2014/main" id="{16A7746E-9021-A248-B452-E5058E7C5EFD}"/>
              </a:ext>
            </a:extLst>
          </p:cNvPr>
          <p:cNvGraphicFramePr>
            <a:graphicFrameLocks noChangeAspect="1"/>
          </p:cNvGraphicFramePr>
          <p:nvPr>
            <p:extLst>
              <p:ext uri="{D42A27DB-BD31-4B8C-83A1-F6EECF244321}">
                <p14:modId xmlns:p14="http://schemas.microsoft.com/office/powerpoint/2010/main" val="1376198237"/>
              </p:ext>
            </p:extLst>
          </p:nvPr>
        </p:nvGraphicFramePr>
        <p:xfrm>
          <a:off x="3904408" y="2658548"/>
          <a:ext cx="2657861" cy="1229817"/>
        </p:xfrm>
        <a:graphic>
          <a:graphicData uri="http://schemas.openxmlformats.org/presentationml/2006/ole">
            <mc:AlternateContent xmlns:mc="http://schemas.openxmlformats.org/markup-compatibility/2006">
              <mc:Choice xmlns:v="urn:schemas-microsoft-com:vml" Requires="v">
                <p:oleObj spid="_x0000_s45076" name="Equation" r:id="rId4" imgW="850680" imgH="393480" progId="Equation.3">
                  <p:embed/>
                </p:oleObj>
              </mc:Choice>
              <mc:Fallback>
                <p:oleObj name="Equation" r:id="rId4" imgW="850680" imgH="393480" progId="Equation.3">
                  <p:embed/>
                  <p:pic>
                    <p:nvPicPr>
                      <p:cNvPr id="5" name="Object 4"/>
                      <p:cNvPicPr>
                        <a:picLocks noChangeAspect="1" noChangeArrowheads="1"/>
                      </p:cNvPicPr>
                      <p:nvPr/>
                    </p:nvPicPr>
                    <p:blipFill>
                      <a:blip r:embed="rId5"/>
                      <a:srcRect/>
                      <a:stretch>
                        <a:fillRect/>
                      </a:stretch>
                    </p:blipFill>
                    <p:spPr bwMode="auto">
                      <a:xfrm>
                        <a:off x="3904408" y="2658548"/>
                        <a:ext cx="2657861" cy="1229817"/>
                      </a:xfrm>
                      <a:prstGeom prst="rect">
                        <a:avLst/>
                      </a:prstGeom>
                      <a:noFill/>
                      <a:ln>
                        <a:noFill/>
                      </a:ln>
                      <a:effectLst/>
                    </p:spPr>
                  </p:pic>
                </p:oleObj>
              </mc:Fallback>
            </mc:AlternateContent>
          </a:graphicData>
        </a:graphic>
      </p:graphicFrame>
      <p:sp>
        <p:nvSpPr>
          <p:cNvPr id="2" name="Rectangle 1">
            <a:extLst>
              <a:ext uri="{FF2B5EF4-FFF2-40B4-BE49-F238E27FC236}">
                <a16:creationId xmlns:a16="http://schemas.microsoft.com/office/drawing/2014/main" id="{1DB09D77-BD96-8246-B8AD-2C48952788F7}"/>
              </a:ext>
            </a:extLst>
          </p:cNvPr>
          <p:cNvSpPr/>
          <p:nvPr/>
        </p:nvSpPr>
        <p:spPr>
          <a:xfrm>
            <a:off x="1812324" y="2019622"/>
            <a:ext cx="8394357" cy="2554545"/>
          </a:xfrm>
          <a:prstGeom prst="rect">
            <a:avLst/>
          </a:prstGeom>
        </p:spPr>
        <p:txBody>
          <a:bodyPr wrap="square">
            <a:spAutoFit/>
          </a:bodyPr>
          <a:lstStyle/>
          <a:p>
            <a:pPr>
              <a:buFont typeface="Wingdings" pitchFamily="2" charset="2"/>
              <a:buNone/>
            </a:pPr>
            <a:r>
              <a:rPr lang="en-US" sz="3200" dirty="0"/>
              <a:t>Find the upper and lower sums for the function</a:t>
            </a:r>
          </a:p>
          <a:p>
            <a:pPr>
              <a:buFont typeface="Wingdings" pitchFamily="2" charset="2"/>
              <a:buNone/>
            </a:pPr>
            <a:endParaRPr lang="en-US" sz="3200" dirty="0"/>
          </a:p>
          <a:p>
            <a:pPr>
              <a:buFont typeface="Wingdings" pitchFamily="2" charset="2"/>
              <a:buNone/>
            </a:pPr>
            <a:endParaRPr lang="en-US" sz="3200" dirty="0"/>
          </a:p>
          <a:p>
            <a:pPr>
              <a:buFont typeface="Wingdings" pitchFamily="2" charset="2"/>
              <a:buNone/>
            </a:pPr>
            <a:endParaRPr lang="en-US" sz="3200" dirty="0"/>
          </a:p>
          <a:p>
            <a:pPr>
              <a:buFont typeface="Wingdings" pitchFamily="2" charset="2"/>
              <a:buNone/>
            </a:pPr>
            <a:r>
              <a:rPr lang="en-US" sz="3200" dirty="0"/>
              <a:t>on the interval [-1,2] with n=6 subintervals.</a:t>
            </a:r>
          </a:p>
        </p:txBody>
      </p:sp>
    </p:spTree>
    <p:custDataLst>
      <p:tags r:id="rId2"/>
    </p:custDataLst>
    <p:extLst>
      <p:ext uri="{BB962C8B-B14F-4D97-AF65-F5344CB8AC3E}">
        <p14:creationId xmlns:p14="http://schemas.microsoft.com/office/powerpoint/2010/main" val="4010222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00D7-0914-E644-8EE4-BF068169EE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EF9467-1B2B-3C41-B16F-F4651DD635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1376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E3B3-9996-674B-91B4-7EBCB5D28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7D83C3-335C-1447-95C7-2FA8C9DC91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510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 name="Table 1"/>
          <p:cNvGraphicFramePr/>
          <p:nvPr>
            <p:extLst>
              <p:ext uri="{D42A27DB-BD31-4B8C-83A1-F6EECF244321}">
                <p14:modId xmlns:p14="http://schemas.microsoft.com/office/powerpoint/2010/main" val="3731967214"/>
              </p:ext>
            </p:extLst>
          </p:nvPr>
        </p:nvGraphicFramePr>
        <p:xfrm>
          <a:off x="1955893" y="1958362"/>
          <a:ext cx="7314840" cy="4131605"/>
        </p:xfrm>
        <a:graphic>
          <a:graphicData uri="http://schemas.openxmlformats.org/drawingml/2006/table">
            <a:tbl>
              <a:tblPr/>
              <a:tblGrid>
                <a:gridCol w="3666600">
                  <a:extLst>
                    <a:ext uri="{9D8B030D-6E8A-4147-A177-3AD203B41FA5}">
                      <a16:colId xmlns:a16="http://schemas.microsoft.com/office/drawing/2014/main" val="20000"/>
                    </a:ext>
                  </a:extLst>
                </a:gridCol>
                <a:gridCol w="3648240">
                  <a:extLst>
                    <a:ext uri="{9D8B030D-6E8A-4147-A177-3AD203B41FA5}">
                      <a16:colId xmlns:a16="http://schemas.microsoft.com/office/drawing/2014/main" val="20001"/>
                    </a:ext>
                  </a:extLst>
                </a:gridCol>
              </a:tblGrid>
              <a:tr h="638528">
                <a:tc>
                  <a:txBody>
                    <a:bodyPr/>
                    <a:lstStyle/>
                    <a:p>
                      <a:pPr algn="ctr">
                        <a:lnSpc>
                          <a:spcPct val="100000"/>
                        </a:lnSpc>
                      </a:pPr>
                      <a:r>
                        <a:rPr lang="en-US" sz="3400" b="1" i="1" strike="noStrike" spc="-1" baseline="0" dirty="0">
                          <a:solidFill>
                            <a:srgbClr val="000000"/>
                          </a:solidFill>
                          <a:uFill>
                            <a:solidFill>
                              <a:srgbClr val="FFFFFF"/>
                            </a:solidFill>
                          </a:uFill>
                          <a:latin typeface="Book Antiqua"/>
                        </a:rPr>
                        <a:t>Assessment</a:t>
                      </a:r>
                      <a:endParaRPr lang="en-US" sz="3400" b="1" i="1" strike="noStrike" spc="-1" baseline="0"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3400" b="1" i="1" strike="noStrike" spc="-1" baseline="0" dirty="0">
                          <a:solidFill>
                            <a:srgbClr val="000000"/>
                          </a:solidFill>
                          <a:uFill>
                            <a:solidFill>
                              <a:srgbClr val="FFFFFF"/>
                            </a:solidFill>
                          </a:uFill>
                          <a:latin typeface="Book Antiqua"/>
                        </a:rPr>
                        <a:t>Weight</a:t>
                      </a:r>
                      <a:endParaRPr lang="en-US" sz="3400" b="1" i="1" strike="noStrike" spc="-1" baseline="0"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0"/>
                  </a:ext>
                </a:extLst>
              </a:tr>
              <a:tr h="485523">
                <a:tc>
                  <a:txBody>
                    <a:bodyPr/>
                    <a:lstStyle/>
                    <a:p>
                      <a:pPr algn="ctr">
                        <a:lnSpc>
                          <a:spcPct val="100000"/>
                        </a:lnSpc>
                      </a:pPr>
                      <a:r>
                        <a:rPr lang="en-US" sz="2800" b="0" strike="noStrike" spc="-1" dirty="0">
                          <a:solidFill>
                            <a:srgbClr val="000000"/>
                          </a:solidFill>
                          <a:latin typeface="Book Antiqua"/>
                        </a:rPr>
                        <a:t>Lecture Participation</a:t>
                      </a:r>
                      <a:endParaRPr lang="en-US"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2800" b="0" strike="noStrike" spc="-1" dirty="0">
                          <a:solidFill>
                            <a:srgbClr val="000000"/>
                          </a:solidFill>
                          <a:uFill>
                            <a:solidFill>
                              <a:srgbClr val="FFFFFF"/>
                            </a:solidFill>
                          </a:uFill>
                          <a:latin typeface="Book Antiqua"/>
                        </a:rPr>
                        <a:t>5%</a:t>
                      </a:r>
                      <a:endParaRPr lang="en-US"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1"/>
                  </a:ext>
                </a:extLst>
              </a:tr>
              <a:tr h="532009">
                <a:tc>
                  <a:txBody>
                    <a:bodyPr/>
                    <a:lstStyle/>
                    <a:p>
                      <a:pPr lvl="0" algn="ctr">
                        <a:lnSpc>
                          <a:spcPct val="100000"/>
                        </a:lnSpc>
                        <a:buNone/>
                      </a:pPr>
                      <a:r>
                        <a:rPr lang="en-US" sz="2800" b="0" strike="noStrike" spc="-1" dirty="0">
                          <a:solidFill>
                            <a:srgbClr val="000000"/>
                          </a:solidFill>
                          <a:uFill>
                            <a:solidFill>
                              <a:srgbClr val="FFFFFF"/>
                            </a:solidFill>
                          </a:uFill>
                          <a:latin typeface="Book Antiqua"/>
                        </a:rPr>
                        <a:t>Studio Attendance</a:t>
                      </a: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lvl="0" algn="ctr">
                        <a:lnSpc>
                          <a:spcPct val="100000"/>
                        </a:lnSpc>
                        <a:buNone/>
                      </a:pPr>
                      <a:r>
                        <a:rPr lang="en-US" sz="2800" b="0" strike="noStrike" spc="-1" dirty="0">
                          <a:solidFill>
                            <a:srgbClr val="000000"/>
                          </a:solidFill>
                          <a:uFill>
                            <a:solidFill>
                              <a:srgbClr val="FFFFFF"/>
                            </a:solidFill>
                          </a:uFill>
                          <a:latin typeface="Book Antiqua"/>
                        </a:rPr>
                        <a:t>5%</a:t>
                      </a: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2018575257"/>
                  </a:ext>
                </a:extLst>
              </a:tr>
              <a:tr h="553148">
                <a:tc>
                  <a:txBody>
                    <a:bodyPr/>
                    <a:lstStyle/>
                    <a:p>
                      <a:pPr algn="ctr">
                        <a:lnSpc>
                          <a:spcPct val="100000"/>
                        </a:lnSpc>
                      </a:pPr>
                      <a:r>
                        <a:rPr lang="en-US" sz="2800" b="0" strike="noStrike" spc="-1" dirty="0">
                          <a:solidFill>
                            <a:srgbClr val="000000"/>
                          </a:solidFill>
                          <a:uFill>
                            <a:solidFill>
                              <a:srgbClr val="FFFFFF"/>
                            </a:solidFill>
                          </a:uFill>
                          <a:latin typeface="Book Antiqua"/>
                        </a:rPr>
                        <a:t>Studio Participation</a:t>
                      </a:r>
                      <a:endParaRPr lang="en-US"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2800" b="0" strike="noStrike" spc="-1" dirty="0">
                          <a:solidFill>
                            <a:srgbClr val="000000"/>
                          </a:solidFill>
                          <a:uFill>
                            <a:solidFill>
                              <a:srgbClr val="FFFFFF"/>
                            </a:solidFill>
                          </a:uFill>
                          <a:latin typeface="Book Antiqua"/>
                        </a:rPr>
                        <a:t>10%</a:t>
                      </a:r>
                      <a:endParaRPr lang="en-US"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2"/>
                  </a:ext>
                </a:extLst>
              </a:tr>
              <a:tr h="479239">
                <a:tc>
                  <a:txBody>
                    <a:bodyPr/>
                    <a:lstStyle/>
                    <a:p>
                      <a:pPr algn="ctr">
                        <a:lnSpc>
                          <a:spcPct val="100000"/>
                        </a:lnSpc>
                      </a:pPr>
                      <a:r>
                        <a:rPr lang="en-US" sz="2800" b="0" strike="noStrike" spc="-1" dirty="0">
                          <a:solidFill>
                            <a:srgbClr val="000000"/>
                          </a:solidFill>
                          <a:uFill>
                            <a:solidFill>
                              <a:srgbClr val="FFFFFF"/>
                            </a:solidFill>
                          </a:uFill>
                          <a:latin typeface="Book Antiqua"/>
                        </a:rPr>
                        <a:t>Homework</a:t>
                      </a:r>
                      <a:endParaRPr lang="en-US"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2800" b="0" strike="noStrike" spc="-1" dirty="0">
                          <a:solidFill>
                            <a:srgbClr val="000000"/>
                          </a:solidFill>
                          <a:uFill>
                            <a:solidFill>
                              <a:srgbClr val="FFFFFF"/>
                            </a:solidFill>
                          </a:uFill>
                          <a:latin typeface="Book Antiqua"/>
                        </a:rPr>
                        <a:t>10%</a:t>
                      </a:r>
                      <a:endParaRPr lang="en-US"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3"/>
                  </a:ext>
                </a:extLst>
              </a:tr>
              <a:tr h="521494">
                <a:tc>
                  <a:txBody>
                    <a:bodyPr/>
                    <a:lstStyle/>
                    <a:p>
                      <a:pPr algn="ctr">
                        <a:lnSpc>
                          <a:spcPct val="100000"/>
                        </a:lnSpc>
                      </a:pPr>
                      <a:r>
                        <a:rPr lang="en-US" sz="2800" b="0" strike="noStrike" spc="-1" dirty="0">
                          <a:solidFill>
                            <a:srgbClr val="000000"/>
                          </a:solidFill>
                          <a:uFill>
                            <a:solidFill>
                              <a:srgbClr val="FFFFFF"/>
                            </a:solidFill>
                          </a:uFill>
                          <a:latin typeface="Book Antiqua"/>
                        </a:rPr>
                        <a:t>Quizzes</a:t>
                      </a:r>
                    </a:p>
                    <a:p>
                      <a:pPr algn="ctr">
                        <a:lnSpc>
                          <a:spcPct val="100000"/>
                        </a:lnSpc>
                      </a:pPr>
                      <a:r>
                        <a:rPr lang="en-US" sz="2800" b="0" strike="noStrike" spc="-1" dirty="0">
                          <a:solidFill>
                            <a:srgbClr val="000000"/>
                          </a:solidFill>
                          <a:uFill>
                            <a:solidFill>
                              <a:srgbClr val="FFFFFF"/>
                            </a:solidFill>
                          </a:uFill>
                          <a:latin typeface="Book Antiqua"/>
                        </a:rPr>
                        <a:t>Midterm Exam</a:t>
                      </a:r>
                    </a:p>
                    <a:p>
                      <a:pPr algn="ctr">
                        <a:lnSpc>
                          <a:spcPct val="100000"/>
                        </a:lnSpc>
                      </a:pPr>
                      <a:r>
                        <a:rPr lang="en-US" sz="2800" b="0" strike="noStrike" spc="-1" dirty="0">
                          <a:solidFill>
                            <a:srgbClr val="000000"/>
                          </a:solidFill>
                          <a:uFill>
                            <a:solidFill>
                              <a:srgbClr val="FFFFFF"/>
                            </a:solidFill>
                          </a:uFill>
                          <a:latin typeface="Book Antiqua"/>
                        </a:rPr>
                        <a:t>Final Exam</a:t>
                      </a:r>
                      <a:endParaRPr lang="en-US"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tc>
                  <a:txBody>
                    <a:bodyPr/>
                    <a:lstStyle/>
                    <a:p>
                      <a:pPr algn="ctr">
                        <a:lnSpc>
                          <a:spcPct val="100000"/>
                        </a:lnSpc>
                      </a:pPr>
                      <a:r>
                        <a:rPr lang="en-US" sz="2800" b="0" strike="noStrike" spc="-1" dirty="0">
                          <a:solidFill>
                            <a:srgbClr val="000000"/>
                          </a:solidFill>
                          <a:uFill>
                            <a:solidFill>
                              <a:srgbClr val="FFFFFF"/>
                            </a:solidFill>
                          </a:uFill>
                          <a:latin typeface="Book Antiqua"/>
                        </a:rPr>
                        <a:t>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strike="noStrike" spc="-1" dirty="0">
                          <a:solidFill>
                            <a:srgbClr val="000000"/>
                          </a:solidFill>
                          <a:uFill>
                            <a:solidFill>
                              <a:srgbClr val="FFFFFF"/>
                            </a:solidFill>
                          </a:uFill>
                          <a:latin typeface="Book Antiqua"/>
                        </a:rPr>
                        <a:t>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strike="noStrike" spc="-1" dirty="0">
                          <a:solidFill>
                            <a:srgbClr val="000000"/>
                          </a:solidFill>
                          <a:uFill>
                            <a:solidFill>
                              <a:srgbClr val="FFFFFF"/>
                            </a:solidFill>
                          </a:uFill>
                          <a:latin typeface="Book Antiqua"/>
                        </a:rPr>
                        <a:t>30%</a:t>
                      </a: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DE8E7"/>
                    </a:solidFill>
                  </a:tcPr>
                </a:tc>
                <a:extLst>
                  <a:ext uri="{0D108BD9-81ED-4DB2-BD59-A6C34878D82A}">
                    <a16:rowId xmlns:a16="http://schemas.microsoft.com/office/drawing/2014/main" val="10004"/>
                  </a:ext>
                </a:extLst>
              </a:tr>
            </a:tbl>
          </a:graphicData>
        </a:graphic>
      </p:graphicFrame>
      <p:sp>
        <p:nvSpPr>
          <p:cNvPr id="188" name="TextShape 2"/>
          <p:cNvSpPr txBox="1"/>
          <p:nvPr/>
        </p:nvSpPr>
        <p:spPr>
          <a:xfrm>
            <a:off x="-909828" y="570240"/>
            <a:ext cx="7755840" cy="1053720"/>
          </a:xfrm>
          <a:prstGeom prst="rect">
            <a:avLst/>
          </a:prstGeom>
          <a:noFill/>
          <a:ln>
            <a:noFill/>
          </a:ln>
        </p:spPr>
        <p:txBody>
          <a:bodyPr anchor="ctr"/>
          <a:lstStyle/>
          <a:p>
            <a:pPr algn="ctr">
              <a:lnSpc>
                <a:spcPct val="100000"/>
              </a:lnSpc>
            </a:pPr>
            <a:r>
              <a:rPr lang="en-US" sz="5400" spc="-1" dirty="0">
                <a:solidFill>
                  <a:schemeClr val="accent1">
                    <a:lumMod val="50000"/>
                  </a:schemeClr>
                </a:solidFill>
                <a:uFill>
                  <a:solidFill>
                    <a:srgbClr val="FFFFFF"/>
                  </a:solidFill>
                </a:uFill>
                <a:latin typeface="Book Antiqua"/>
              </a:rPr>
              <a:t>Grading Rubric</a:t>
            </a:r>
            <a:endParaRPr lang="en-US" spc="-1" dirty="0">
              <a:solidFill>
                <a:schemeClr val="accent1">
                  <a:lumMod val="50000"/>
                </a:schemeClr>
              </a:solidFill>
              <a:uFill>
                <a:solidFill>
                  <a:srgbClr val="FFFFFF"/>
                </a:solidFill>
              </a:uFill>
              <a:latin typeface="Book Antiqua"/>
            </a:endParaRPr>
          </a:p>
        </p:txBody>
      </p:sp>
      <p:sp>
        <p:nvSpPr>
          <p:cNvPr id="189"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lnSpc>
                <a:spcPct val="100000"/>
              </a:lnSpc>
            </a:pP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43BD-C39A-3D4A-BF14-4F6F373522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EBF5AA-F976-8543-AFAF-F666CA76B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9091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43BD-C39A-3D4A-BF14-4F6F373522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EBF5AA-F976-8543-AFAF-F666CA76B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3399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683" y="343543"/>
            <a:ext cx="6343650" cy="3724275"/>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565316583"/>
              </p:ext>
            </p:extLst>
          </p:nvPr>
        </p:nvGraphicFramePr>
        <p:xfrm>
          <a:off x="557599" y="1336846"/>
          <a:ext cx="3127375" cy="1447800"/>
        </p:xfrm>
        <a:graphic>
          <a:graphicData uri="http://schemas.openxmlformats.org/presentationml/2006/ole">
            <mc:AlternateContent xmlns:mc="http://schemas.openxmlformats.org/markup-compatibility/2006">
              <mc:Choice xmlns:v="urn:schemas-microsoft-com:vml" Requires="v">
                <p:oleObj spid="_x0000_s27669" name="Equation" r:id="rId4" imgW="850680" imgH="393480" progId="Equation.3">
                  <p:embed/>
                </p:oleObj>
              </mc:Choice>
              <mc:Fallback>
                <p:oleObj name="Equation" r:id="rId4" imgW="850680" imgH="393480" progId="Equation.3">
                  <p:embed/>
                  <p:pic>
                    <p:nvPicPr>
                      <p:cNvPr id="3" name="Object 2"/>
                      <p:cNvPicPr>
                        <a:picLocks noChangeAspect="1" noChangeArrowheads="1"/>
                      </p:cNvPicPr>
                      <p:nvPr/>
                    </p:nvPicPr>
                    <p:blipFill>
                      <a:blip r:embed="rId5"/>
                      <a:srcRect/>
                      <a:stretch>
                        <a:fillRect/>
                      </a:stretch>
                    </p:blipFill>
                    <p:spPr bwMode="auto">
                      <a:xfrm>
                        <a:off x="557599" y="1336846"/>
                        <a:ext cx="31273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a:extLst>
              <a:ext uri="{FF2B5EF4-FFF2-40B4-BE49-F238E27FC236}">
                <a16:creationId xmlns:a16="http://schemas.microsoft.com/office/drawing/2014/main" id="{8CF15731-2CA4-2D42-A9EF-29110D489907}"/>
              </a:ext>
            </a:extLst>
          </p:cNvPr>
          <p:cNvSpPr/>
          <p:nvPr/>
        </p:nvSpPr>
        <p:spPr>
          <a:xfrm>
            <a:off x="557599" y="4483132"/>
            <a:ext cx="6096000" cy="2031325"/>
          </a:xfrm>
          <a:prstGeom prst="rect">
            <a:avLst/>
          </a:prstGeom>
        </p:spPr>
        <p:txBody>
          <a:bodyPr>
            <a:spAutoFit/>
          </a:bodyPr>
          <a:lstStyle/>
          <a:p>
            <a:r>
              <a:rPr lang="en-US" altLang="en-US" dirty="0"/>
              <a:t>As we take rectangles of smaller and smaller width, and then add in more of them to fill up the interval evenly, we get close to the area under the smooth curve. </a:t>
            </a:r>
          </a:p>
          <a:p>
            <a:endParaRPr lang="en-US" altLang="en-US" dirty="0"/>
          </a:p>
          <a:p>
            <a:r>
              <a:rPr lang="en-US" altLang="en-US" b="1" u="sng" dirty="0"/>
              <a:t>Key idea:</a:t>
            </a:r>
            <a:r>
              <a:rPr lang="en-US" altLang="en-US" dirty="0"/>
              <a:t> We will compute a definite integral by writing down a Riemann sum for the area approximation and then take a limit as the size width of the rectangles tends to zero.</a:t>
            </a:r>
          </a:p>
        </p:txBody>
      </p:sp>
    </p:spTree>
    <p:extLst>
      <p:ext uri="{BB962C8B-B14F-4D97-AF65-F5344CB8AC3E}">
        <p14:creationId xmlns:p14="http://schemas.microsoft.com/office/powerpoint/2010/main" val="2114551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60" y="-197537"/>
            <a:ext cx="6839860" cy="2462836"/>
          </a:xfrm>
        </p:spPr>
        <p:txBody>
          <a:bodyPr>
            <a:normAutofit/>
          </a:bodyPr>
          <a:lstStyle/>
          <a:p>
            <a:r>
              <a:rPr lang="en-US" altLang="en-US" sz="4200" dirty="0">
                <a:solidFill>
                  <a:schemeClr val="accent1">
                    <a:lumMod val="50000"/>
                  </a:schemeClr>
                </a:solidFill>
              </a:rPr>
              <a:t>Midpoint Estimate</a:t>
            </a:r>
          </a:p>
        </p:txBody>
      </p:sp>
      <p:sp>
        <p:nvSpPr>
          <p:cNvPr id="7171" name="Rectangle 3"/>
          <p:cNvSpPr>
            <a:spLocks noGrp="1" noChangeArrowheads="1"/>
          </p:cNvSpPr>
          <p:nvPr>
            <p:ph idx="1"/>
          </p:nvPr>
        </p:nvSpPr>
        <p:spPr>
          <a:xfrm>
            <a:off x="1619208" y="4967416"/>
            <a:ext cx="8229600" cy="247134"/>
          </a:xfrm>
        </p:spPr>
        <p:txBody>
          <a:bodyPr>
            <a:normAutofit fontScale="62500" lnSpcReduction="20000"/>
          </a:bodyPr>
          <a:lstStyle/>
          <a:p>
            <a:pPr eaLnBrk="1" hangingPunct="1"/>
            <a:endParaRPr lang="en-US" altLang="en-US" dirty="0"/>
          </a:p>
        </p:txBody>
      </p:sp>
      <p:sp>
        <p:nvSpPr>
          <p:cNvPr id="3" name="Rectangle 2">
            <a:extLst>
              <a:ext uri="{FF2B5EF4-FFF2-40B4-BE49-F238E27FC236}">
                <a16:creationId xmlns:a16="http://schemas.microsoft.com/office/drawing/2014/main" id="{6EB2B2C8-B3D7-7C46-8C38-68CDD0623C5F}"/>
              </a:ext>
            </a:extLst>
          </p:cNvPr>
          <p:cNvSpPr/>
          <p:nvPr/>
        </p:nvSpPr>
        <p:spPr>
          <a:xfrm>
            <a:off x="745999" y="1372747"/>
            <a:ext cx="10972799" cy="892552"/>
          </a:xfrm>
          <a:prstGeom prst="rect">
            <a:avLst/>
          </a:prstGeom>
        </p:spPr>
        <p:txBody>
          <a:bodyPr wrap="square">
            <a:spAutoFit/>
          </a:bodyPr>
          <a:lstStyle/>
          <a:p>
            <a:r>
              <a:rPr lang="en-US" sz="2600" b="1" u="sng" dirty="0"/>
              <a:t>Idea: </a:t>
            </a:r>
            <a:r>
              <a:rPr lang="en-US" sz="2600" dirty="0"/>
              <a:t>Go for the middle ground approximation (value in between). </a:t>
            </a:r>
          </a:p>
          <a:p>
            <a:r>
              <a:rPr lang="en-US" sz="2600" dirty="0"/>
              <a:t>Plug in the midpoint of each subinterval.</a:t>
            </a:r>
          </a:p>
        </p:txBody>
      </p:sp>
      <p:graphicFrame>
        <p:nvGraphicFramePr>
          <p:cNvPr id="6" name="Object 5">
            <a:extLst>
              <a:ext uri="{FF2B5EF4-FFF2-40B4-BE49-F238E27FC236}">
                <a16:creationId xmlns:a16="http://schemas.microsoft.com/office/drawing/2014/main" id="{751145B1-B7F3-B449-B0B5-9E5A4E7D8180}"/>
              </a:ext>
            </a:extLst>
          </p:cNvPr>
          <p:cNvGraphicFramePr>
            <a:graphicFrameLocks noChangeAspect="1"/>
          </p:cNvGraphicFramePr>
          <p:nvPr>
            <p:extLst>
              <p:ext uri="{D42A27DB-BD31-4B8C-83A1-F6EECF244321}">
                <p14:modId xmlns:p14="http://schemas.microsoft.com/office/powerpoint/2010/main" val="1346053468"/>
              </p:ext>
            </p:extLst>
          </p:nvPr>
        </p:nvGraphicFramePr>
        <p:xfrm>
          <a:off x="3650497" y="2759766"/>
          <a:ext cx="4167022" cy="3195762"/>
        </p:xfrm>
        <a:graphic>
          <a:graphicData uri="http://schemas.openxmlformats.org/presentationml/2006/ole">
            <mc:AlternateContent xmlns:mc="http://schemas.openxmlformats.org/markup-compatibility/2006">
              <mc:Choice xmlns:v="urn:schemas-microsoft-com:vml" Requires="v">
                <p:oleObj spid="_x0000_s46099" name="Equation" r:id="rId4" imgW="1688760" imgH="1295280" progId="Equation.3">
                  <p:embed/>
                </p:oleObj>
              </mc:Choice>
              <mc:Fallback>
                <p:oleObj name="Equation" r:id="rId4" imgW="1688760" imgH="1295280" progId="Equation.3">
                  <p:embed/>
                  <p:pic>
                    <p:nvPicPr>
                      <p:cNvPr id="4" name="Object 3"/>
                      <p:cNvPicPr/>
                      <p:nvPr/>
                    </p:nvPicPr>
                    <p:blipFill>
                      <a:blip r:embed="rId5"/>
                      <a:stretch>
                        <a:fillRect/>
                      </a:stretch>
                    </p:blipFill>
                    <p:spPr>
                      <a:xfrm>
                        <a:off x="3650497" y="2759766"/>
                        <a:ext cx="4167022" cy="319576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259986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60" y="-197537"/>
            <a:ext cx="6839860" cy="2462836"/>
          </a:xfrm>
        </p:spPr>
        <p:txBody>
          <a:bodyPr>
            <a:normAutofit/>
          </a:bodyPr>
          <a:lstStyle/>
          <a:p>
            <a:r>
              <a:rPr lang="en-US" altLang="en-US" sz="4200" dirty="0">
                <a:solidFill>
                  <a:schemeClr val="accent1">
                    <a:lumMod val="50000"/>
                  </a:schemeClr>
                </a:solidFill>
              </a:rPr>
              <a:t>Example 2:</a:t>
            </a:r>
          </a:p>
        </p:txBody>
      </p:sp>
      <p:sp>
        <p:nvSpPr>
          <p:cNvPr id="7171" name="Rectangle 3"/>
          <p:cNvSpPr>
            <a:spLocks noGrp="1" noChangeArrowheads="1"/>
          </p:cNvSpPr>
          <p:nvPr>
            <p:ph idx="1"/>
          </p:nvPr>
        </p:nvSpPr>
        <p:spPr>
          <a:xfrm>
            <a:off x="1619208" y="4967416"/>
            <a:ext cx="8229600" cy="247134"/>
          </a:xfrm>
        </p:spPr>
        <p:txBody>
          <a:bodyPr>
            <a:normAutofit fontScale="62500" lnSpcReduction="20000"/>
          </a:bodyPr>
          <a:lstStyle/>
          <a:p>
            <a:pPr eaLnBrk="1" hangingPunct="1"/>
            <a:endParaRPr lang="en-US" altLang="en-US" dirty="0"/>
          </a:p>
        </p:txBody>
      </p:sp>
      <p:sp>
        <p:nvSpPr>
          <p:cNvPr id="3" name="Rectangle 2">
            <a:extLst>
              <a:ext uri="{FF2B5EF4-FFF2-40B4-BE49-F238E27FC236}">
                <a16:creationId xmlns:a16="http://schemas.microsoft.com/office/drawing/2014/main" id="{6EB2B2C8-B3D7-7C46-8C38-68CDD0623C5F}"/>
              </a:ext>
            </a:extLst>
          </p:cNvPr>
          <p:cNvSpPr/>
          <p:nvPr/>
        </p:nvSpPr>
        <p:spPr>
          <a:xfrm>
            <a:off x="50260" y="1351062"/>
            <a:ext cx="10972799" cy="584775"/>
          </a:xfrm>
          <a:prstGeom prst="rect">
            <a:avLst/>
          </a:prstGeom>
        </p:spPr>
        <p:txBody>
          <a:bodyPr wrap="square">
            <a:spAutoFit/>
          </a:bodyPr>
          <a:lstStyle/>
          <a:p>
            <a:r>
              <a:rPr lang="en-US" sz="3200" dirty="0"/>
              <a:t>Find a midpoint estimate to the area from Example 1.</a:t>
            </a:r>
          </a:p>
        </p:txBody>
      </p:sp>
      <p:sp>
        <p:nvSpPr>
          <p:cNvPr id="2" name="Rectangle 1">
            <a:extLst>
              <a:ext uri="{FF2B5EF4-FFF2-40B4-BE49-F238E27FC236}">
                <a16:creationId xmlns:a16="http://schemas.microsoft.com/office/drawing/2014/main" id="{F0B73FD9-AF82-ED43-A413-E01B6E83D9E4}"/>
              </a:ext>
            </a:extLst>
          </p:cNvPr>
          <p:cNvSpPr/>
          <p:nvPr/>
        </p:nvSpPr>
        <p:spPr>
          <a:xfrm>
            <a:off x="50260" y="1928047"/>
            <a:ext cx="7347098" cy="1477328"/>
          </a:xfrm>
          <a:prstGeom prst="rect">
            <a:avLst/>
          </a:prstGeom>
        </p:spPr>
        <p:txBody>
          <a:bodyPr wrap="square">
            <a:spAutoFit/>
          </a:bodyPr>
          <a:lstStyle/>
          <a:p>
            <a:r>
              <a:rPr lang="en-US" dirty="0"/>
              <a:t>Recall: We want to approximate the area underneath the function</a:t>
            </a:r>
          </a:p>
          <a:p>
            <a:endParaRPr lang="en-US" dirty="0"/>
          </a:p>
          <a:p>
            <a:endParaRPr lang="en-US" dirty="0"/>
          </a:p>
          <a:p>
            <a:r>
              <a:rPr lang="en-US" dirty="0"/>
              <a:t>on the interval [-1,2] with n=6 subintervals.</a:t>
            </a:r>
          </a:p>
          <a:p>
            <a:endParaRPr lang="en-US" dirty="0"/>
          </a:p>
        </p:txBody>
      </p:sp>
      <p:graphicFrame>
        <p:nvGraphicFramePr>
          <p:cNvPr id="8" name="Object 7">
            <a:extLst>
              <a:ext uri="{FF2B5EF4-FFF2-40B4-BE49-F238E27FC236}">
                <a16:creationId xmlns:a16="http://schemas.microsoft.com/office/drawing/2014/main" id="{6EF30C7C-D222-3B4B-81D4-BADE2887593A}"/>
              </a:ext>
            </a:extLst>
          </p:cNvPr>
          <p:cNvGraphicFramePr>
            <a:graphicFrameLocks noChangeAspect="1"/>
          </p:cNvGraphicFramePr>
          <p:nvPr>
            <p:extLst>
              <p:ext uri="{D42A27DB-BD31-4B8C-83A1-F6EECF244321}">
                <p14:modId xmlns:p14="http://schemas.microsoft.com/office/powerpoint/2010/main" val="360707064"/>
              </p:ext>
            </p:extLst>
          </p:nvPr>
        </p:nvGraphicFramePr>
        <p:xfrm>
          <a:off x="2076409" y="2252649"/>
          <a:ext cx="1123992" cy="520346"/>
        </p:xfrm>
        <a:graphic>
          <a:graphicData uri="http://schemas.openxmlformats.org/presentationml/2006/ole">
            <mc:AlternateContent xmlns:mc="http://schemas.openxmlformats.org/markup-compatibility/2006">
              <mc:Choice xmlns:v="urn:schemas-microsoft-com:vml" Requires="v">
                <p:oleObj spid="_x0000_s47123" name="Equation" r:id="rId4" imgW="850680" imgH="393480" progId="Equation.3">
                  <p:embed/>
                </p:oleObj>
              </mc:Choice>
              <mc:Fallback>
                <p:oleObj name="Equation" r:id="rId4" imgW="850680" imgH="393480" progId="Equation.3">
                  <p:embed/>
                  <p:pic>
                    <p:nvPicPr>
                      <p:cNvPr id="3" name="Object 2"/>
                      <p:cNvPicPr>
                        <a:picLocks noChangeAspect="1" noChangeArrowheads="1"/>
                      </p:cNvPicPr>
                      <p:nvPr/>
                    </p:nvPicPr>
                    <p:blipFill>
                      <a:blip r:embed="rId5"/>
                      <a:srcRect/>
                      <a:stretch>
                        <a:fillRect/>
                      </a:stretch>
                    </p:blipFill>
                    <p:spPr bwMode="auto">
                      <a:xfrm>
                        <a:off x="2076409" y="2252649"/>
                        <a:ext cx="1123992" cy="520346"/>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1720140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57BB-DF44-0D4F-9334-63E450F28B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0FAD40-81B0-EA47-8761-E23F5D70B7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96844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B85B-560F-E54E-B1DF-445A4E73C9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0C8417-C3F1-004A-92F7-C3B6D14356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4944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60" y="-197537"/>
            <a:ext cx="6839860" cy="2462836"/>
          </a:xfrm>
        </p:spPr>
        <p:txBody>
          <a:bodyPr>
            <a:normAutofit/>
          </a:bodyPr>
          <a:lstStyle/>
          <a:p>
            <a:r>
              <a:rPr lang="en-US" altLang="en-US" sz="4200" dirty="0">
                <a:solidFill>
                  <a:schemeClr val="accent1">
                    <a:lumMod val="50000"/>
                  </a:schemeClr>
                </a:solidFill>
              </a:rPr>
              <a:t>Average Value</a:t>
            </a:r>
          </a:p>
        </p:txBody>
      </p:sp>
      <p:sp>
        <p:nvSpPr>
          <p:cNvPr id="7171" name="Rectangle 3"/>
          <p:cNvSpPr>
            <a:spLocks noGrp="1" noChangeArrowheads="1"/>
          </p:cNvSpPr>
          <p:nvPr>
            <p:ph idx="1"/>
          </p:nvPr>
        </p:nvSpPr>
        <p:spPr>
          <a:xfrm>
            <a:off x="4146444" y="3460672"/>
            <a:ext cx="8229600" cy="247134"/>
          </a:xfrm>
        </p:spPr>
        <p:txBody>
          <a:bodyPr>
            <a:noAutofit/>
          </a:bodyPr>
          <a:lstStyle/>
          <a:p>
            <a:pPr marL="0" indent="0" eaLnBrk="1" hangingPunct="1">
              <a:buNone/>
            </a:pPr>
            <a:r>
              <a:rPr lang="en-US" altLang="en-US" sz="2400" b="1" dirty="0"/>
              <a:t>Later:</a:t>
            </a:r>
          </a:p>
        </p:txBody>
      </p:sp>
      <p:graphicFrame>
        <p:nvGraphicFramePr>
          <p:cNvPr id="6" name="Object 4">
            <a:extLst>
              <a:ext uri="{FF2B5EF4-FFF2-40B4-BE49-F238E27FC236}">
                <a16:creationId xmlns:a16="http://schemas.microsoft.com/office/drawing/2014/main" id="{B368F287-81BD-3C43-A05C-A798D2E1208D}"/>
              </a:ext>
            </a:extLst>
          </p:cNvPr>
          <p:cNvGraphicFramePr>
            <a:graphicFrameLocks noChangeAspect="1"/>
          </p:cNvGraphicFramePr>
          <p:nvPr>
            <p:extLst>
              <p:ext uri="{D42A27DB-BD31-4B8C-83A1-F6EECF244321}">
                <p14:modId xmlns:p14="http://schemas.microsoft.com/office/powerpoint/2010/main" val="1561892472"/>
              </p:ext>
            </p:extLst>
          </p:nvPr>
        </p:nvGraphicFramePr>
        <p:xfrm>
          <a:off x="990708" y="3460672"/>
          <a:ext cx="2940050" cy="1519238"/>
        </p:xfrm>
        <a:graphic>
          <a:graphicData uri="http://schemas.openxmlformats.org/presentationml/2006/ole">
            <mc:AlternateContent xmlns:mc="http://schemas.openxmlformats.org/markup-compatibility/2006">
              <mc:Choice xmlns:v="urn:schemas-microsoft-com:vml" Requires="v">
                <p:oleObj spid="_x0000_s48150" name="Equation" r:id="rId4" imgW="761760" imgH="393480" progId="Equation.3">
                  <p:embed/>
                </p:oleObj>
              </mc:Choice>
              <mc:Fallback>
                <p:oleObj name="Equation" r:id="rId4" imgW="761760" imgH="393480" progId="Equation.3">
                  <p:embed/>
                  <p:pic>
                    <p:nvPicPr>
                      <p:cNvPr id="133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708" y="3460672"/>
                        <a:ext cx="2940050" cy="1519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A4CA1A77-1DFA-4E42-9B2F-CEAEC7F5B738}"/>
              </a:ext>
            </a:extLst>
          </p:cNvPr>
          <p:cNvSpPr/>
          <p:nvPr/>
        </p:nvSpPr>
        <p:spPr>
          <a:xfrm>
            <a:off x="844825" y="1576986"/>
            <a:ext cx="9531626" cy="1077218"/>
          </a:xfrm>
          <a:prstGeom prst="rect">
            <a:avLst/>
          </a:prstGeom>
        </p:spPr>
        <p:txBody>
          <a:bodyPr wrap="square">
            <a:spAutoFit/>
          </a:bodyPr>
          <a:lstStyle/>
          <a:p>
            <a:r>
              <a:rPr lang="en-US" altLang="en-US" sz="3200" dirty="0"/>
              <a:t>The </a:t>
            </a:r>
            <a:r>
              <a:rPr lang="en-US" altLang="en-US" sz="3200" b="1" i="1" dirty="0">
                <a:solidFill>
                  <a:srgbClr val="3333FF"/>
                </a:solidFill>
              </a:rPr>
              <a:t>average value</a:t>
            </a:r>
            <a:r>
              <a:rPr lang="en-US" altLang="en-US" sz="3200" dirty="0"/>
              <a:t> of </a:t>
            </a:r>
            <a:r>
              <a:rPr lang="en-US" altLang="en-US" sz="3200" i="1" dirty="0"/>
              <a:t>f</a:t>
            </a:r>
            <a:r>
              <a:rPr lang="en-US" altLang="en-US" sz="3200" dirty="0"/>
              <a:t> on [</a:t>
            </a:r>
            <a:r>
              <a:rPr lang="en-US" altLang="en-US" sz="3200" i="1" dirty="0" err="1"/>
              <a:t>a,b</a:t>
            </a:r>
            <a:r>
              <a:rPr lang="en-US" altLang="en-US" sz="3200" dirty="0"/>
              <a:t>] is the </a:t>
            </a:r>
            <a:r>
              <a:rPr lang="en-US" altLang="en-US" sz="3200" i="1" dirty="0"/>
              <a:t>y</a:t>
            </a:r>
            <a:r>
              <a:rPr lang="en-US" altLang="en-US" sz="3200" dirty="0"/>
              <a:t>-value that would generate a rectangle with the same area as </a:t>
            </a:r>
            <a:r>
              <a:rPr lang="en-US" altLang="en-US" sz="3200" i="1" dirty="0"/>
              <a:t>f</a:t>
            </a:r>
            <a:r>
              <a:rPr lang="en-US" altLang="en-US" sz="3200" dirty="0"/>
              <a:t> on [</a:t>
            </a:r>
            <a:r>
              <a:rPr lang="en-US" altLang="en-US" sz="3200" i="1" dirty="0" err="1"/>
              <a:t>a,b</a:t>
            </a:r>
            <a:r>
              <a:rPr lang="en-US" altLang="en-US" sz="3200" dirty="0"/>
              <a:t>].</a:t>
            </a:r>
          </a:p>
        </p:txBody>
      </p:sp>
      <p:pic>
        <p:nvPicPr>
          <p:cNvPr id="48144" name="Picture 16">
            <a:extLst>
              <a:ext uri="{FF2B5EF4-FFF2-40B4-BE49-F238E27FC236}">
                <a16:creationId xmlns:a16="http://schemas.microsoft.com/office/drawing/2014/main" id="{EECA3074-89C4-A04C-80A0-587745219F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9626" y="3468139"/>
            <a:ext cx="5247414" cy="15867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349330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60" y="-197537"/>
            <a:ext cx="6839860" cy="1548599"/>
          </a:xfrm>
        </p:spPr>
        <p:txBody>
          <a:bodyPr>
            <a:normAutofit/>
          </a:bodyPr>
          <a:lstStyle/>
          <a:p>
            <a:r>
              <a:rPr lang="en-US" altLang="en-US" sz="4200" dirty="0">
                <a:solidFill>
                  <a:schemeClr val="accent1">
                    <a:lumMod val="50000"/>
                  </a:schemeClr>
                </a:solidFill>
              </a:rPr>
              <a:t>Example 3:</a:t>
            </a:r>
          </a:p>
        </p:txBody>
      </p:sp>
      <p:sp>
        <p:nvSpPr>
          <p:cNvPr id="7171" name="Rectangle 3"/>
          <p:cNvSpPr>
            <a:spLocks noGrp="1" noChangeArrowheads="1"/>
          </p:cNvSpPr>
          <p:nvPr>
            <p:ph idx="1"/>
          </p:nvPr>
        </p:nvSpPr>
        <p:spPr>
          <a:xfrm>
            <a:off x="1619208" y="4967416"/>
            <a:ext cx="8229600" cy="247134"/>
          </a:xfrm>
        </p:spPr>
        <p:txBody>
          <a:bodyPr>
            <a:normAutofit fontScale="62500" lnSpcReduction="20000"/>
          </a:bodyPr>
          <a:lstStyle/>
          <a:p>
            <a:pPr marL="0" indent="0" eaLnBrk="1" hangingPunct="1">
              <a:buNone/>
            </a:pPr>
            <a:endParaRPr lang="en-US" altLang="en-US" dirty="0"/>
          </a:p>
        </p:txBody>
      </p:sp>
      <p:sp>
        <p:nvSpPr>
          <p:cNvPr id="3" name="Rectangle 2">
            <a:extLst>
              <a:ext uri="{FF2B5EF4-FFF2-40B4-BE49-F238E27FC236}">
                <a16:creationId xmlns:a16="http://schemas.microsoft.com/office/drawing/2014/main" id="{6EB2B2C8-B3D7-7C46-8C38-68CDD0623C5F}"/>
              </a:ext>
            </a:extLst>
          </p:cNvPr>
          <p:cNvSpPr/>
          <p:nvPr/>
        </p:nvSpPr>
        <p:spPr>
          <a:xfrm>
            <a:off x="50260" y="813366"/>
            <a:ext cx="10972799" cy="1077218"/>
          </a:xfrm>
          <a:prstGeom prst="rect">
            <a:avLst/>
          </a:prstGeom>
        </p:spPr>
        <p:txBody>
          <a:bodyPr wrap="square">
            <a:spAutoFit/>
          </a:bodyPr>
          <a:lstStyle/>
          <a:p>
            <a:r>
              <a:rPr lang="en-US" sz="3200" dirty="0"/>
              <a:t>Using the same example, find the average value of the function on the interval [-1,2] using the midpoint estimate.</a:t>
            </a:r>
          </a:p>
        </p:txBody>
      </p:sp>
    </p:spTree>
    <p:custDataLst>
      <p:tags r:id="rId1"/>
    </p:custDataLst>
    <p:extLst>
      <p:ext uri="{BB962C8B-B14F-4D97-AF65-F5344CB8AC3E}">
        <p14:creationId xmlns:p14="http://schemas.microsoft.com/office/powerpoint/2010/main" val="22825071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054A-D1AC-C948-AC67-E80A3AFA36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E04F27-62CE-3847-891D-D8AE1CAF1F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017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135D-2571-40A2-9C86-6E21014AD02D}"/>
              </a:ext>
            </a:extLst>
          </p:cNvPr>
          <p:cNvSpPr>
            <a:spLocks noGrp="1"/>
          </p:cNvSpPr>
          <p:nvPr>
            <p:ph type="title"/>
          </p:nvPr>
        </p:nvSpPr>
        <p:spPr>
          <a:xfrm>
            <a:off x="302622" y="-193548"/>
            <a:ext cx="4147457" cy="1996440"/>
          </a:xfrm>
        </p:spPr>
        <p:txBody>
          <a:bodyPr anchor="ctr">
            <a:normAutofit/>
          </a:bodyPr>
          <a:lstStyle/>
          <a:p>
            <a:r>
              <a:rPr lang="en-US" sz="2900" dirty="0">
                <a:solidFill>
                  <a:schemeClr val="accent1">
                    <a:lumMod val="50000"/>
                  </a:schemeClr>
                </a:solidFill>
              </a:rPr>
              <a:t>Participation Grade</a:t>
            </a:r>
            <a:endParaRPr lang="en-US" dirty="0">
              <a:solidFill>
                <a:schemeClr val="accent1">
                  <a:lumMod val="50000"/>
                </a:schemeClr>
              </a:solidFill>
            </a:endParaRPr>
          </a:p>
        </p:txBody>
      </p:sp>
      <p:graphicFrame>
        <p:nvGraphicFramePr>
          <p:cNvPr id="5" name="Content Placeholder 2">
            <a:extLst>
              <a:ext uri="{FF2B5EF4-FFF2-40B4-BE49-F238E27FC236}">
                <a16:creationId xmlns:a16="http://schemas.microsoft.com/office/drawing/2014/main" id="{192A3317-1B7A-43F3-AD79-6639007C33F5}"/>
              </a:ext>
            </a:extLst>
          </p:cNvPr>
          <p:cNvGraphicFramePr>
            <a:graphicFrameLocks noGrp="1"/>
          </p:cNvGraphicFramePr>
          <p:nvPr>
            <p:ph idx="1"/>
            <p:extLst>
              <p:ext uri="{D42A27DB-BD31-4B8C-83A1-F6EECF244321}">
                <p14:modId xmlns:p14="http://schemas.microsoft.com/office/powerpoint/2010/main" val="1369216547"/>
              </p:ext>
            </p:extLst>
          </p:nvPr>
        </p:nvGraphicFramePr>
        <p:xfrm>
          <a:off x="3985377" y="1030582"/>
          <a:ext cx="4696044"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889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195" y="367749"/>
            <a:ext cx="5213603" cy="854846"/>
          </a:xfrm>
        </p:spPr>
        <p:txBody>
          <a:bodyPr>
            <a:normAutofit/>
          </a:bodyPr>
          <a:lstStyle/>
          <a:p>
            <a:r>
              <a:rPr lang="en-US" sz="4200" dirty="0">
                <a:solidFill>
                  <a:schemeClr val="accent1">
                    <a:lumMod val="50000"/>
                  </a:schemeClr>
                </a:solidFill>
              </a:rPr>
              <a:t>Next Learning Goals</a:t>
            </a:r>
          </a:p>
        </p:txBody>
      </p:sp>
      <p:sp>
        <p:nvSpPr>
          <p:cNvPr id="3" name="Content Placeholder 2"/>
          <p:cNvSpPr>
            <a:spLocks noGrp="1"/>
          </p:cNvSpPr>
          <p:nvPr>
            <p:ph idx="1"/>
          </p:nvPr>
        </p:nvSpPr>
        <p:spPr>
          <a:xfrm>
            <a:off x="1984803" y="1222595"/>
            <a:ext cx="7315200" cy="5120640"/>
          </a:xfrm>
        </p:spPr>
        <p:txBody>
          <a:bodyPr vert="horz" lIns="91440" tIns="45720" rIns="91440" bIns="45720" rtlCol="0" anchor="t">
            <a:normAutofit/>
          </a:bodyPr>
          <a:lstStyle/>
          <a:p>
            <a:pPr marL="0" indent="0">
              <a:buNone/>
            </a:pPr>
            <a:endParaRPr lang="en-US" sz="2800" dirty="0"/>
          </a:p>
          <a:p>
            <a:r>
              <a:rPr lang="en-US" sz="2800" dirty="0"/>
              <a:t>Be able to find the equation for a general Riemann Sum</a:t>
            </a:r>
            <a:endParaRPr lang="en-US" dirty="0"/>
          </a:p>
          <a:p>
            <a:r>
              <a:rPr lang="en-US" sz="2800" dirty="0"/>
              <a:t>Take the limit of your answer to find the actual area beneath the curve</a:t>
            </a:r>
          </a:p>
          <a:p>
            <a:r>
              <a:rPr lang="en-US" sz="2800" dirty="0"/>
              <a:t>Understand the definition of the definite integral</a:t>
            </a:r>
          </a:p>
          <a:p>
            <a:r>
              <a:rPr lang="en-US" sz="2800" dirty="0">
                <a:ea typeface="+mj-lt"/>
                <a:cs typeface="+mj-lt"/>
              </a:rPr>
              <a:t>Understand key properties of the definite integral</a:t>
            </a:r>
          </a:p>
          <a:p>
            <a:endParaRPr lang="en-US" sz="2800" dirty="0"/>
          </a:p>
          <a:p>
            <a:endParaRPr lang="en-US" sz="2800" dirty="0"/>
          </a:p>
        </p:txBody>
      </p:sp>
    </p:spTree>
    <p:extLst>
      <p:ext uri="{BB962C8B-B14F-4D97-AF65-F5344CB8AC3E}">
        <p14:creationId xmlns:p14="http://schemas.microsoft.com/office/powerpoint/2010/main" val="16155738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5949" y="365760"/>
            <a:ext cx="8320926" cy="1217566"/>
          </a:xfrm>
        </p:spPr>
        <p:txBody>
          <a:bodyPr>
            <a:normAutofit/>
          </a:bodyPr>
          <a:lstStyle/>
          <a:p>
            <a:pPr eaLnBrk="1" hangingPunct="1"/>
            <a:r>
              <a:rPr lang="en-US" altLang="en-US" sz="4200" dirty="0">
                <a:solidFill>
                  <a:schemeClr val="accent1">
                    <a:lumMod val="50000"/>
                  </a:schemeClr>
                </a:solidFill>
              </a:rPr>
              <a:t>General Riemann Sum</a:t>
            </a:r>
          </a:p>
        </p:txBody>
      </p:sp>
      <p:graphicFrame>
        <p:nvGraphicFramePr>
          <p:cNvPr id="12291" name="Object 3"/>
          <p:cNvGraphicFramePr>
            <a:graphicFrameLocks noGrp="1" noChangeAspect="1"/>
          </p:cNvGraphicFramePr>
          <p:nvPr>
            <p:ph idx="1"/>
          </p:nvPr>
        </p:nvGraphicFramePr>
        <p:xfrm>
          <a:off x="2856186" y="1905000"/>
          <a:ext cx="6821215" cy="4121150"/>
        </p:xfrm>
        <a:graphic>
          <a:graphicData uri="http://schemas.openxmlformats.org/presentationml/2006/ole">
            <mc:AlternateContent xmlns:mc="http://schemas.openxmlformats.org/markup-compatibility/2006">
              <mc:Choice xmlns:v="urn:schemas-microsoft-com:vml" Requires="v">
                <p:oleObj spid="_x0000_s30739" name="Equation" r:id="rId4" imgW="3047760" imgH="1841400" progId="Equation.3">
                  <p:embed/>
                </p:oleObj>
              </mc:Choice>
              <mc:Fallback>
                <p:oleObj name="Equation" r:id="rId4" imgW="3047760" imgH="1841400" progId="Equation.3">
                  <p:embed/>
                  <p:pic>
                    <p:nvPicPr>
                      <p:cNvPr id="12291" name="Object 3"/>
                      <p:cNvPicPr>
                        <a:picLocks noChangeAspect="1" noChangeArrowheads="1"/>
                      </p:cNvPicPr>
                      <p:nvPr/>
                    </p:nvPicPr>
                    <p:blipFill>
                      <a:blip r:embed="rId5"/>
                      <a:srcRect/>
                      <a:stretch>
                        <a:fillRect/>
                      </a:stretch>
                    </p:blipFill>
                    <p:spPr bwMode="auto">
                      <a:xfrm>
                        <a:off x="2856186" y="1905000"/>
                        <a:ext cx="6821215" cy="4121150"/>
                      </a:xfrm>
                      <a:prstGeom prst="rect">
                        <a:avLst/>
                      </a:prstGeom>
                      <a:noFill/>
                      <a:ln>
                        <a:noFill/>
                      </a:ln>
                      <a:effectLst/>
                    </p:spPr>
                  </p:pic>
                </p:oleObj>
              </mc:Fallback>
            </mc:AlternateContent>
          </a:graphicData>
        </a:graphic>
      </p:graphicFrame>
    </p:spTree>
    <p:custDataLst>
      <p:tags r:id="rId2"/>
    </p:custDataLst>
    <p:extLst>
      <p:ext uri="{BB962C8B-B14F-4D97-AF65-F5344CB8AC3E}">
        <p14:creationId xmlns:p14="http://schemas.microsoft.com/office/powerpoint/2010/main" val="3762551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249946"/>
            <a:ext cx="7428041" cy="1228324"/>
          </a:xfrm>
        </p:spPr>
        <p:txBody>
          <a:bodyPr>
            <a:noAutofit/>
          </a:bodyPr>
          <a:lstStyle/>
          <a:p>
            <a:r>
              <a:rPr lang="en-US" sz="4200" dirty="0">
                <a:solidFill>
                  <a:schemeClr val="accent1">
                    <a:lumMod val="50000"/>
                  </a:schemeClr>
                </a:solidFill>
              </a:rPr>
              <a:t>What is </a:t>
            </a:r>
            <a:r>
              <a:rPr lang="en-US" sz="4200" i="1" dirty="0">
                <a:solidFill>
                  <a:schemeClr val="accent1">
                    <a:lumMod val="50000"/>
                  </a:schemeClr>
                </a:solidFill>
              </a:rPr>
              <a:t>x</a:t>
            </a:r>
            <a:r>
              <a:rPr lang="en-US" sz="4200" baseline="-25000" dirty="0">
                <a:solidFill>
                  <a:schemeClr val="accent1">
                    <a:lumMod val="50000"/>
                  </a:schemeClr>
                </a:solidFill>
              </a:rPr>
              <a:t>i</a:t>
            </a:r>
            <a:r>
              <a:rPr lang="en-US" sz="4200" dirty="0">
                <a:solidFill>
                  <a:schemeClr val="accent1">
                    <a:lumMod val="50000"/>
                  </a:schemeClr>
                </a:solidFill>
              </a:rPr>
              <a:t>* in the formula?</a:t>
            </a:r>
          </a:p>
        </p:txBody>
      </p:sp>
      <p:sp>
        <p:nvSpPr>
          <p:cNvPr id="3" name="Content Placeholder 2"/>
          <p:cNvSpPr>
            <a:spLocks noGrp="1"/>
          </p:cNvSpPr>
          <p:nvPr>
            <p:ph idx="1"/>
          </p:nvPr>
        </p:nvSpPr>
        <p:spPr>
          <a:xfrm>
            <a:off x="2000922" y="1487414"/>
            <a:ext cx="7315200" cy="5120640"/>
          </a:xfrm>
        </p:spPr>
        <p:txBody>
          <a:bodyPr>
            <a:normAutofit/>
          </a:bodyPr>
          <a:lstStyle/>
          <a:p>
            <a:pPr marL="457200" indent="-457200">
              <a:buFont typeface="+mj-lt"/>
              <a:buAutoNum type="alphaUcPeriod"/>
            </a:pPr>
            <a:r>
              <a:rPr lang="en-US" sz="3600" dirty="0"/>
              <a:t>The left-hand endpoint of the subinterval.</a:t>
            </a:r>
          </a:p>
          <a:p>
            <a:pPr marL="457200" indent="-457200">
              <a:buFont typeface="+mj-lt"/>
              <a:buAutoNum type="alphaUcPeriod"/>
            </a:pPr>
            <a:r>
              <a:rPr lang="en-US" sz="3600" dirty="0"/>
              <a:t>The right-hand endpoint of the subinterval.</a:t>
            </a:r>
          </a:p>
          <a:p>
            <a:pPr marL="457200" indent="-457200">
              <a:buFont typeface="+mj-lt"/>
              <a:buAutoNum type="alphaUcPeriod"/>
            </a:pPr>
            <a:r>
              <a:rPr lang="en-US" sz="3600" dirty="0"/>
              <a:t>The midpoint of the subinterval.</a:t>
            </a:r>
          </a:p>
          <a:p>
            <a:pPr marL="457200" indent="-457200">
              <a:buFont typeface="+mj-lt"/>
              <a:buAutoNum type="alphaUcPeriod"/>
            </a:pPr>
            <a:r>
              <a:rPr lang="en-US" sz="3600" dirty="0"/>
              <a:t>Any value on the subinterval.</a:t>
            </a:r>
          </a:p>
          <a:p>
            <a:endParaRPr lang="en-US" sz="3600" dirty="0"/>
          </a:p>
        </p:txBody>
      </p:sp>
    </p:spTree>
    <p:extLst>
      <p:ext uri="{BB962C8B-B14F-4D97-AF65-F5344CB8AC3E}">
        <p14:creationId xmlns:p14="http://schemas.microsoft.com/office/powerpoint/2010/main" val="30637466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249946"/>
            <a:ext cx="7428041" cy="1228324"/>
          </a:xfrm>
        </p:spPr>
        <p:txBody>
          <a:bodyPr>
            <a:noAutofit/>
          </a:bodyPr>
          <a:lstStyle/>
          <a:p>
            <a:r>
              <a:rPr lang="en-US" sz="4200" dirty="0">
                <a:solidFill>
                  <a:schemeClr val="accent1">
                    <a:lumMod val="50000"/>
                  </a:schemeClr>
                </a:solidFill>
              </a:rPr>
              <a:t>The Definite Integral</a:t>
            </a:r>
          </a:p>
        </p:txBody>
      </p:sp>
      <p:sp>
        <p:nvSpPr>
          <p:cNvPr id="3" name="Content Placeholder 2"/>
          <p:cNvSpPr>
            <a:spLocks noGrp="1"/>
          </p:cNvSpPr>
          <p:nvPr>
            <p:ph idx="1"/>
          </p:nvPr>
        </p:nvSpPr>
        <p:spPr>
          <a:xfrm>
            <a:off x="2678654" y="5712310"/>
            <a:ext cx="6637468" cy="895743"/>
          </a:xfrm>
        </p:spPr>
        <p:txBody>
          <a:bodyPr>
            <a:normAutofit/>
          </a:bodyPr>
          <a:lstStyle/>
          <a:p>
            <a:pPr marL="0" indent="0">
              <a:buNone/>
            </a:pPr>
            <a:endParaRPr lang="en-US" sz="3600" dirty="0"/>
          </a:p>
        </p:txBody>
      </p:sp>
      <p:graphicFrame>
        <p:nvGraphicFramePr>
          <p:cNvPr id="4" name="Object 4">
            <a:extLst>
              <a:ext uri="{FF2B5EF4-FFF2-40B4-BE49-F238E27FC236}">
                <a16:creationId xmlns:a16="http://schemas.microsoft.com/office/drawing/2014/main" id="{5C93EE24-E641-6344-9317-066E368A2707}"/>
              </a:ext>
            </a:extLst>
          </p:cNvPr>
          <p:cNvGraphicFramePr>
            <a:graphicFrameLocks noChangeAspect="1"/>
          </p:cNvGraphicFramePr>
          <p:nvPr>
            <p:extLst>
              <p:ext uri="{D42A27DB-BD31-4B8C-83A1-F6EECF244321}">
                <p14:modId xmlns:p14="http://schemas.microsoft.com/office/powerpoint/2010/main" val="2176804432"/>
              </p:ext>
            </p:extLst>
          </p:nvPr>
        </p:nvGraphicFramePr>
        <p:xfrm>
          <a:off x="1979407" y="2957458"/>
          <a:ext cx="6248400" cy="1812925"/>
        </p:xfrm>
        <a:graphic>
          <a:graphicData uri="http://schemas.openxmlformats.org/presentationml/2006/ole">
            <mc:AlternateContent xmlns:mc="http://schemas.openxmlformats.org/markup-compatibility/2006">
              <mc:Choice xmlns:v="urn:schemas-microsoft-com:vml" Requires="v">
                <p:oleObj spid="_x0000_s50193" name="Equation" r:id="rId3" imgW="1663700" imgH="482600" progId="Equation.3">
                  <p:embed/>
                </p:oleObj>
              </mc:Choice>
              <mc:Fallback>
                <p:oleObj name="Equation" r:id="rId3" imgW="1663700" imgH="482600" progId="Equation.3">
                  <p:embed/>
                  <p:pic>
                    <p:nvPicPr>
                      <p:cNvPr id="143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407" y="2957458"/>
                        <a:ext cx="6248400" cy="1812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3358150C-7B6C-F343-A293-957F628F83C3}"/>
              </a:ext>
            </a:extLst>
          </p:cNvPr>
          <p:cNvSpPr/>
          <p:nvPr/>
        </p:nvSpPr>
        <p:spPr>
          <a:xfrm>
            <a:off x="885712" y="1497711"/>
            <a:ext cx="8215258" cy="1077218"/>
          </a:xfrm>
          <a:prstGeom prst="rect">
            <a:avLst/>
          </a:prstGeom>
        </p:spPr>
        <p:txBody>
          <a:bodyPr wrap="square">
            <a:spAutoFit/>
          </a:bodyPr>
          <a:lstStyle/>
          <a:p>
            <a:r>
              <a:rPr lang="en-US" altLang="en-US" sz="3200" dirty="0"/>
              <a:t>We define the definite integral to be the limit of the Riemann Sum:</a:t>
            </a:r>
          </a:p>
        </p:txBody>
      </p:sp>
    </p:spTree>
    <p:extLst>
      <p:ext uri="{BB962C8B-B14F-4D97-AF65-F5344CB8AC3E}">
        <p14:creationId xmlns:p14="http://schemas.microsoft.com/office/powerpoint/2010/main" val="41583935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1642" y="133613"/>
            <a:ext cx="8229600" cy="1600200"/>
          </a:xfrm>
        </p:spPr>
        <p:txBody>
          <a:bodyPr>
            <a:normAutofit/>
          </a:bodyPr>
          <a:lstStyle/>
          <a:p>
            <a:pPr eaLnBrk="1" hangingPunct="1"/>
            <a:r>
              <a:rPr lang="en-US" altLang="en-US" sz="4200" dirty="0">
                <a:solidFill>
                  <a:schemeClr val="accent1">
                    <a:lumMod val="50000"/>
                  </a:schemeClr>
                </a:solidFill>
              </a:rPr>
              <a:t>The Definite Integral and Area</a:t>
            </a:r>
          </a:p>
        </p:txBody>
      </p:sp>
      <p:sp>
        <p:nvSpPr>
          <p:cNvPr id="15363" name="Rectangle 3"/>
          <p:cNvSpPr>
            <a:spLocks noGrp="1" noChangeArrowheads="1"/>
          </p:cNvSpPr>
          <p:nvPr>
            <p:ph idx="1"/>
          </p:nvPr>
        </p:nvSpPr>
        <p:spPr>
          <a:xfrm>
            <a:off x="249220" y="1166018"/>
            <a:ext cx="8229600" cy="4525963"/>
          </a:xfrm>
        </p:spPr>
        <p:txBody>
          <a:bodyPr>
            <a:normAutofit/>
          </a:bodyPr>
          <a:lstStyle/>
          <a:p>
            <a:pPr eaLnBrk="1" hangingPunct="1">
              <a:buFont typeface="Wingdings" pitchFamily="2" charset="2"/>
              <a:buNone/>
            </a:pPr>
            <a:r>
              <a:rPr lang="en-US" altLang="en-US" sz="3200" dirty="0"/>
              <a:t>If the function is always non-negative on [</a:t>
            </a:r>
            <a:r>
              <a:rPr lang="en-US" altLang="en-US" sz="3200" i="1" dirty="0" err="1"/>
              <a:t>a</a:t>
            </a:r>
            <a:r>
              <a:rPr lang="en-US" altLang="en-US" sz="3200" dirty="0" err="1"/>
              <a:t>,</a:t>
            </a:r>
            <a:r>
              <a:rPr lang="en-US" altLang="en-US" sz="3200" i="1" dirty="0" err="1"/>
              <a:t>b</a:t>
            </a:r>
            <a:r>
              <a:rPr lang="en-US" altLang="en-US" sz="3200" dirty="0"/>
              <a:t>], we have found </a:t>
            </a:r>
            <a:r>
              <a:rPr lang="en-US" altLang="en-US" sz="3200" i="1" dirty="0">
                <a:solidFill>
                  <a:srgbClr val="0000FF"/>
                </a:solidFill>
              </a:rPr>
              <a:t>TOTAL AREA</a:t>
            </a:r>
            <a:r>
              <a:rPr lang="en-US" altLang="en-US" sz="3200" dirty="0"/>
              <a:t> under the curve.</a:t>
            </a:r>
          </a:p>
          <a:p>
            <a:pPr eaLnBrk="1" hangingPunct="1">
              <a:buFont typeface="Wingdings" pitchFamily="2" charset="2"/>
              <a:buNone/>
            </a:pPr>
            <a:endParaRPr lang="en-US" altLang="en-US" sz="3200" dirty="0"/>
          </a:p>
          <a:p>
            <a:pPr eaLnBrk="1" hangingPunct="1">
              <a:buFont typeface="Wingdings" pitchFamily="2" charset="2"/>
              <a:buNone/>
            </a:pPr>
            <a:r>
              <a:rPr lang="en-US" altLang="en-US" sz="3200" dirty="0"/>
              <a:t>If the function takes on negative values, then we have found the </a:t>
            </a:r>
            <a:r>
              <a:rPr lang="en-US" altLang="en-US" sz="3200" i="1" dirty="0">
                <a:solidFill>
                  <a:srgbClr val="0000FF"/>
                </a:solidFill>
              </a:rPr>
              <a:t>NET AREA</a:t>
            </a:r>
            <a:r>
              <a:rPr lang="en-US" altLang="en-US" sz="3200" dirty="0"/>
              <a:t> under the curve.</a:t>
            </a:r>
          </a:p>
          <a:p>
            <a:pPr eaLnBrk="1" hangingPunct="1"/>
            <a:endParaRPr lang="en-US" altLang="en-US" sz="3200" dirty="0"/>
          </a:p>
        </p:txBody>
      </p:sp>
      <p:pic>
        <p:nvPicPr>
          <p:cNvPr id="116738" name="Picture 2">
            <a:extLst>
              <a:ext uri="{FF2B5EF4-FFF2-40B4-BE49-F238E27FC236}">
                <a16:creationId xmlns:a16="http://schemas.microsoft.com/office/drawing/2014/main" id="{ECA83C12-088A-4849-9868-136EE29A8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028" y="1831927"/>
            <a:ext cx="2162362" cy="1073011"/>
          </a:xfrm>
          <a:prstGeom prst="rect">
            <a:avLst/>
          </a:prstGeom>
          <a:noFill/>
          <a:extLst>
            <a:ext uri="{909E8E84-426E-40DD-AFC4-6F175D3DCCD1}">
              <a14:hiddenFill xmlns:a14="http://schemas.microsoft.com/office/drawing/2010/main">
                <a:solidFill>
                  <a:srgbClr val="FFFFFF"/>
                </a:solidFill>
              </a14:hiddenFill>
            </a:ext>
          </a:extLst>
        </p:spPr>
      </p:pic>
      <p:pic>
        <p:nvPicPr>
          <p:cNvPr id="116740" name="Picture 4">
            <a:extLst>
              <a:ext uri="{FF2B5EF4-FFF2-40B4-BE49-F238E27FC236}">
                <a16:creationId xmlns:a16="http://schemas.microsoft.com/office/drawing/2014/main" id="{A422EF87-42F1-6848-851D-E78DEC5D2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028" y="3449412"/>
            <a:ext cx="1936377" cy="108064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388274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38461" y="101379"/>
            <a:ext cx="9282056" cy="1371600"/>
          </a:xfrm>
        </p:spPr>
        <p:txBody>
          <a:bodyPr>
            <a:normAutofit/>
          </a:bodyPr>
          <a:lstStyle/>
          <a:p>
            <a:pPr eaLnBrk="1" hangingPunct="1"/>
            <a:r>
              <a:rPr lang="en-US" altLang="en-US" sz="4200" dirty="0">
                <a:solidFill>
                  <a:schemeClr val="accent1">
                    <a:lumMod val="50000"/>
                  </a:schemeClr>
                </a:solidFill>
              </a:rPr>
              <a:t>Helpful Summation Formulas (memorize)</a:t>
            </a:r>
          </a:p>
        </p:txBody>
      </p:sp>
      <p:graphicFrame>
        <p:nvGraphicFramePr>
          <p:cNvPr id="16387" name="Object 4"/>
          <p:cNvGraphicFramePr>
            <a:graphicFrameLocks noGrp="1" noChangeAspect="1"/>
          </p:cNvGraphicFramePr>
          <p:nvPr>
            <p:ph idx="1"/>
            <p:extLst>
              <p:ext uri="{D42A27DB-BD31-4B8C-83A1-F6EECF244321}">
                <p14:modId xmlns:p14="http://schemas.microsoft.com/office/powerpoint/2010/main" val="49669971"/>
              </p:ext>
            </p:extLst>
          </p:nvPr>
        </p:nvGraphicFramePr>
        <p:xfrm>
          <a:off x="4030680" y="1229944"/>
          <a:ext cx="3843917" cy="5437969"/>
        </p:xfrm>
        <a:graphic>
          <a:graphicData uri="http://schemas.openxmlformats.org/presentationml/2006/ole">
            <mc:AlternateContent xmlns:mc="http://schemas.openxmlformats.org/markup-compatibility/2006">
              <mc:Choice xmlns:v="urn:schemas-microsoft-com:vml" Requires="v">
                <p:oleObj spid="_x0000_s32788" name="Equation" r:id="rId4" imgW="1562100" imgH="2209800" progId="Equation.3">
                  <p:embed/>
                </p:oleObj>
              </mc:Choice>
              <mc:Fallback>
                <p:oleObj name="Equation" r:id="rId4" imgW="1562100" imgH="2209800" progId="Equation.3">
                  <p:embed/>
                  <p:pic>
                    <p:nvPicPr>
                      <p:cNvPr id="1638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0680" y="1229944"/>
                        <a:ext cx="3843917" cy="5437969"/>
                      </a:xfrm>
                      <a:prstGeom prst="rect">
                        <a:avLst/>
                      </a:prstGeom>
                      <a:noFill/>
                      <a:ln>
                        <a:noFill/>
                      </a:ln>
                      <a:effectLst/>
                    </p:spPr>
                  </p:pic>
                </p:oleObj>
              </mc:Fallback>
            </mc:AlternateContent>
          </a:graphicData>
        </a:graphic>
      </p:graphicFrame>
      <p:sp>
        <p:nvSpPr>
          <p:cNvPr id="2" name="TextBox 1">
            <a:extLst>
              <a:ext uri="{FF2B5EF4-FFF2-40B4-BE49-F238E27FC236}">
                <a16:creationId xmlns:a16="http://schemas.microsoft.com/office/drawing/2014/main" id="{AA937A63-1AA7-E44F-A840-D4ADC14916FE}"/>
              </a:ext>
            </a:extLst>
          </p:cNvPr>
          <p:cNvSpPr txBox="1"/>
          <p:nvPr/>
        </p:nvSpPr>
        <p:spPr>
          <a:xfrm>
            <a:off x="8283388" y="4862456"/>
            <a:ext cx="3550024" cy="369332"/>
          </a:xfrm>
          <a:prstGeom prst="rect">
            <a:avLst/>
          </a:prstGeom>
          <a:noFill/>
        </p:spPr>
        <p:txBody>
          <a:bodyPr wrap="square" rtlCol="0">
            <a:spAutoFit/>
          </a:bodyPr>
          <a:lstStyle/>
          <a:p>
            <a:r>
              <a:rPr lang="en-US" dirty="0"/>
              <a:t>(Linearity – use to simplify sums)</a:t>
            </a:r>
          </a:p>
        </p:txBody>
      </p:sp>
      <p:sp>
        <p:nvSpPr>
          <p:cNvPr id="5" name="TextBox 4">
            <a:extLst>
              <a:ext uri="{FF2B5EF4-FFF2-40B4-BE49-F238E27FC236}">
                <a16:creationId xmlns:a16="http://schemas.microsoft.com/office/drawing/2014/main" id="{7AD24E81-C062-0E42-93B5-B8F38C56334E}"/>
              </a:ext>
            </a:extLst>
          </p:cNvPr>
          <p:cNvSpPr txBox="1"/>
          <p:nvPr/>
        </p:nvSpPr>
        <p:spPr>
          <a:xfrm>
            <a:off x="8283388" y="5950772"/>
            <a:ext cx="3550024" cy="369332"/>
          </a:xfrm>
          <a:prstGeom prst="rect">
            <a:avLst/>
          </a:prstGeom>
          <a:noFill/>
        </p:spPr>
        <p:txBody>
          <a:bodyPr wrap="square" rtlCol="0">
            <a:spAutoFit/>
          </a:bodyPr>
          <a:lstStyle/>
          <a:p>
            <a:r>
              <a:rPr lang="en-US" dirty="0"/>
              <a:t>(Linearity – use to simplify sums)</a:t>
            </a:r>
          </a:p>
        </p:txBody>
      </p:sp>
    </p:spTree>
    <p:custDataLst>
      <p:tags r:id="rId2"/>
    </p:custDataLst>
    <p:extLst>
      <p:ext uri="{BB962C8B-B14F-4D97-AF65-F5344CB8AC3E}">
        <p14:creationId xmlns:p14="http://schemas.microsoft.com/office/powerpoint/2010/main" val="21890497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38461" y="101379"/>
            <a:ext cx="9282056" cy="1371600"/>
          </a:xfrm>
        </p:spPr>
        <p:txBody>
          <a:bodyPr>
            <a:normAutofit/>
          </a:bodyPr>
          <a:lstStyle/>
          <a:p>
            <a:pPr eaLnBrk="1" hangingPunct="1"/>
            <a:r>
              <a:rPr lang="en-US" altLang="en-US" sz="4200" dirty="0">
                <a:solidFill>
                  <a:schemeClr val="accent1">
                    <a:lumMod val="50000"/>
                  </a:schemeClr>
                </a:solidFill>
              </a:rPr>
              <a:t>Example 4:</a:t>
            </a:r>
          </a:p>
        </p:txBody>
      </p:sp>
      <p:sp>
        <p:nvSpPr>
          <p:cNvPr id="3" name="Content Placeholder 2">
            <a:extLst>
              <a:ext uri="{FF2B5EF4-FFF2-40B4-BE49-F238E27FC236}">
                <a16:creationId xmlns:a16="http://schemas.microsoft.com/office/drawing/2014/main" id="{11B5692D-9365-AB43-A960-0EBC5E0B8F7B}"/>
              </a:ext>
            </a:extLst>
          </p:cNvPr>
          <p:cNvSpPr>
            <a:spLocks noGrp="1"/>
          </p:cNvSpPr>
          <p:nvPr>
            <p:ph idx="1"/>
          </p:nvPr>
        </p:nvSpPr>
        <p:spPr/>
        <p:txBody>
          <a:bodyPr/>
          <a:lstStyle/>
          <a:p>
            <a:pPr marL="0" indent="0">
              <a:buNone/>
            </a:pPr>
            <a:endParaRPr lang="en-US" dirty="0"/>
          </a:p>
        </p:txBody>
      </p:sp>
      <p:graphicFrame>
        <p:nvGraphicFramePr>
          <p:cNvPr id="6" name="Object 4">
            <a:extLst>
              <a:ext uri="{FF2B5EF4-FFF2-40B4-BE49-F238E27FC236}">
                <a16:creationId xmlns:a16="http://schemas.microsoft.com/office/drawing/2014/main" id="{65A275E8-345E-2E4F-A1D4-E4B8E430FF19}"/>
              </a:ext>
            </a:extLst>
          </p:cNvPr>
          <p:cNvGraphicFramePr>
            <a:graphicFrameLocks noChangeAspect="1"/>
          </p:cNvGraphicFramePr>
          <p:nvPr>
            <p:extLst>
              <p:ext uri="{D42A27DB-BD31-4B8C-83A1-F6EECF244321}">
                <p14:modId xmlns:p14="http://schemas.microsoft.com/office/powerpoint/2010/main" val="986704112"/>
              </p:ext>
            </p:extLst>
          </p:nvPr>
        </p:nvGraphicFramePr>
        <p:xfrm>
          <a:off x="238461" y="2481409"/>
          <a:ext cx="2019300" cy="1311275"/>
        </p:xfrm>
        <a:graphic>
          <a:graphicData uri="http://schemas.openxmlformats.org/presentationml/2006/ole">
            <mc:AlternateContent xmlns:mc="http://schemas.openxmlformats.org/markup-compatibility/2006">
              <mc:Choice xmlns:v="urn:schemas-microsoft-com:vml" Requires="v">
                <p:oleObj spid="_x0000_s51218" name="Equation" r:id="rId4" imgW="723600" imgH="469800" progId="Equation.3">
                  <p:embed/>
                </p:oleObj>
              </mc:Choice>
              <mc:Fallback>
                <p:oleObj name="Equation" r:id="rId4" imgW="723600" imgH="469800" progId="Equation.3">
                  <p:embed/>
                  <p:pic>
                    <p:nvPicPr>
                      <p:cNvPr id="17412" name="Object 4"/>
                      <p:cNvPicPr>
                        <a:picLocks noChangeAspect="1" noChangeArrowheads="1"/>
                      </p:cNvPicPr>
                      <p:nvPr/>
                    </p:nvPicPr>
                    <p:blipFill>
                      <a:blip r:embed="rId5"/>
                      <a:srcRect/>
                      <a:stretch>
                        <a:fillRect/>
                      </a:stretch>
                    </p:blipFill>
                    <p:spPr bwMode="auto">
                      <a:xfrm>
                        <a:off x="238461" y="2481409"/>
                        <a:ext cx="20193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a:extLst>
              <a:ext uri="{FF2B5EF4-FFF2-40B4-BE49-F238E27FC236}">
                <a16:creationId xmlns:a16="http://schemas.microsoft.com/office/drawing/2014/main" id="{C226EBA8-6C8D-314E-A056-1B79E4D3909A}"/>
              </a:ext>
            </a:extLst>
          </p:cNvPr>
          <p:cNvSpPr/>
          <p:nvPr/>
        </p:nvSpPr>
        <p:spPr>
          <a:xfrm>
            <a:off x="238461" y="1086953"/>
            <a:ext cx="11235784" cy="1569660"/>
          </a:xfrm>
          <a:prstGeom prst="rect">
            <a:avLst/>
          </a:prstGeom>
        </p:spPr>
        <p:txBody>
          <a:bodyPr wrap="square">
            <a:spAutoFit/>
          </a:bodyPr>
          <a:lstStyle/>
          <a:p>
            <a:pPr>
              <a:buNone/>
            </a:pPr>
            <a:r>
              <a:rPr lang="en-US" altLang="en-US" sz="3200" dirty="0"/>
              <a:t>Use the method of Riemann Sums to evaluate the following definite integral.  Choose </a:t>
            </a:r>
            <a:r>
              <a:rPr lang="en-US" sz="3200" i="1" dirty="0"/>
              <a:t>x</a:t>
            </a:r>
            <a:r>
              <a:rPr lang="en-US" sz="3200" baseline="-25000" dirty="0"/>
              <a:t>i</a:t>
            </a:r>
            <a:r>
              <a:rPr lang="en-US" sz="3200" dirty="0"/>
              <a:t>* to be the left-hand endpoint of each subinterval.</a:t>
            </a:r>
            <a:r>
              <a:rPr lang="en-US" altLang="en-US" sz="3200" dirty="0"/>
              <a:t> </a:t>
            </a:r>
          </a:p>
        </p:txBody>
      </p:sp>
    </p:spTree>
    <p:custDataLst>
      <p:tags r:id="rId2"/>
    </p:custDataLst>
    <p:extLst>
      <p:ext uri="{BB962C8B-B14F-4D97-AF65-F5344CB8AC3E}">
        <p14:creationId xmlns:p14="http://schemas.microsoft.com/office/powerpoint/2010/main" val="5935166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F1BC-8659-2E40-A0EF-14DA3761A5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E2D4D0-DB1E-8448-B409-D8A9485AF3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12765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1AA9-5668-DA41-A161-B3BEB62F4C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B8FEEE-64DC-D140-A446-2AD196FE73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39039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F1BC-8659-2E40-A0EF-14DA3761A5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E2D4D0-DB1E-8448-B409-D8A9485AF3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044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0269-375B-4182-9A0D-5DD9C2CC7E64}"/>
              </a:ext>
            </a:extLst>
          </p:cNvPr>
          <p:cNvSpPr>
            <a:spLocks noGrp="1"/>
          </p:cNvSpPr>
          <p:nvPr>
            <p:ph type="title"/>
          </p:nvPr>
        </p:nvSpPr>
        <p:spPr>
          <a:xfrm>
            <a:off x="555543" y="172123"/>
            <a:ext cx="7269480" cy="1325562"/>
          </a:xfrm>
        </p:spPr>
        <p:txBody>
          <a:bodyPr>
            <a:normAutofit/>
          </a:bodyPr>
          <a:lstStyle/>
          <a:p>
            <a:r>
              <a:rPr lang="en-US" dirty="0">
                <a:solidFill>
                  <a:schemeClr val="accent1">
                    <a:lumMod val="50000"/>
                  </a:schemeClr>
                </a:solidFill>
              </a:rPr>
              <a:t>Live Proctoring</a:t>
            </a:r>
          </a:p>
        </p:txBody>
      </p:sp>
      <p:sp>
        <p:nvSpPr>
          <p:cNvPr id="3" name="Content Placeholder 2">
            <a:extLst>
              <a:ext uri="{FF2B5EF4-FFF2-40B4-BE49-F238E27FC236}">
                <a16:creationId xmlns:a16="http://schemas.microsoft.com/office/drawing/2014/main" id="{7516C96F-5B4B-4346-AA74-1E11D381F251}"/>
              </a:ext>
            </a:extLst>
          </p:cNvPr>
          <p:cNvSpPr>
            <a:spLocks noGrp="1"/>
          </p:cNvSpPr>
          <p:nvPr>
            <p:ph idx="1"/>
          </p:nvPr>
        </p:nvSpPr>
        <p:spPr>
          <a:xfrm>
            <a:off x="1018121" y="1497685"/>
            <a:ext cx="7652542" cy="4668819"/>
          </a:xfrm>
        </p:spPr>
        <p:txBody>
          <a:bodyPr vert="horz" lIns="91440" tIns="45720" rIns="91440" bIns="45720" rtlCol="0" anchor="t">
            <a:normAutofit lnSpcReduction="10000"/>
          </a:bodyPr>
          <a:lstStyle/>
          <a:p>
            <a:r>
              <a:rPr lang="en-US" sz="1900" dirty="0">
                <a:solidFill>
                  <a:schemeClr val="accent1">
                    <a:lumMod val="50000"/>
                  </a:schemeClr>
                </a:solidFill>
              </a:rPr>
              <a:t>Quizzes and exams will be proctored in a synchronous online session using </a:t>
            </a:r>
            <a:r>
              <a:rPr lang="en-US" sz="1900" dirty="0" err="1">
                <a:solidFill>
                  <a:schemeClr val="accent1">
                    <a:lumMod val="50000"/>
                  </a:schemeClr>
                </a:solidFill>
              </a:rPr>
              <a:t>Honorlock</a:t>
            </a:r>
            <a:r>
              <a:rPr lang="en-US" sz="1900" dirty="0">
                <a:solidFill>
                  <a:schemeClr val="accent1">
                    <a:lumMod val="50000"/>
                  </a:schemeClr>
                </a:solidFill>
              </a:rPr>
              <a:t>.</a:t>
            </a:r>
          </a:p>
          <a:p>
            <a:r>
              <a:rPr lang="en-US" sz="1900" dirty="0">
                <a:solidFill>
                  <a:schemeClr val="accent1">
                    <a:lumMod val="50000"/>
                  </a:schemeClr>
                </a:solidFill>
                <a:ea typeface="+mn-lt"/>
                <a:cs typeface="+mn-lt"/>
              </a:rPr>
              <a:t>Students must have a broadband internet connection</a:t>
            </a:r>
          </a:p>
          <a:p>
            <a:r>
              <a:rPr lang="en-US" sz="1900" dirty="0">
                <a:solidFill>
                  <a:schemeClr val="accent1">
                    <a:lumMod val="50000"/>
                  </a:schemeClr>
                </a:solidFill>
                <a:ea typeface="+mn-lt"/>
                <a:cs typeface="+mn-lt"/>
              </a:rPr>
              <a:t>Students must have a webcam and microphone</a:t>
            </a:r>
          </a:p>
          <a:p>
            <a:r>
              <a:rPr lang="en-US" sz="1900" dirty="0">
                <a:solidFill>
                  <a:schemeClr val="accent1">
                    <a:lumMod val="50000"/>
                  </a:schemeClr>
                </a:solidFill>
              </a:rPr>
              <a:t>Students must have a secure private location to take an exam without others in the room </a:t>
            </a:r>
            <a:endParaRPr lang="en-US" sz="1900" dirty="0">
              <a:solidFill>
                <a:schemeClr val="accent1">
                  <a:lumMod val="50000"/>
                </a:schemeClr>
              </a:solidFill>
              <a:ea typeface="+mn-lt"/>
              <a:cs typeface="+mn-lt"/>
            </a:endParaRPr>
          </a:p>
          <a:p>
            <a:r>
              <a:rPr lang="en-US" sz="1900" dirty="0">
                <a:solidFill>
                  <a:schemeClr val="accent1">
                    <a:lumMod val="50000"/>
                  </a:schemeClr>
                </a:solidFill>
                <a:ea typeface="+mn-lt"/>
                <a:cs typeface="+mn-lt"/>
              </a:rPr>
              <a:t>Students will be asked to provide a picture ID </a:t>
            </a:r>
            <a:r>
              <a:rPr lang="en-US" sz="1900" dirty="0">
                <a:solidFill>
                  <a:schemeClr val="accent1">
                    <a:lumMod val="50000"/>
                  </a:schemeClr>
                </a:solidFill>
              </a:rPr>
              <a:t>and take a picture of themselves via a webcam as part of the exam process </a:t>
            </a:r>
          </a:p>
          <a:p>
            <a:r>
              <a:rPr lang="en-US" sz="1900" dirty="0" err="1">
                <a:solidFill>
                  <a:schemeClr val="accent1">
                    <a:lumMod val="50000"/>
                  </a:schemeClr>
                </a:solidFill>
              </a:rPr>
              <a:t>Honorlock</a:t>
            </a:r>
            <a:r>
              <a:rPr lang="en-US" sz="1900" dirty="0">
                <a:solidFill>
                  <a:schemeClr val="accent1">
                    <a:lumMod val="50000"/>
                  </a:schemeClr>
                </a:solidFill>
              </a:rPr>
              <a:t> is not compatible with Linux OS, Virtual Machines, tablets, or smartphones </a:t>
            </a:r>
          </a:p>
          <a:p>
            <a:r>
              <a:rPr lang="en-US" sz="1900" dirty="0" err="1">
                <a:solidFill>
                  <a:schemeClr val="accent1">
                    <a:lumMod val="50000"/>
                  </a:schemeClr>
                </a:solidFill>
              </a:rPr>
              <a:t>Honorlock</a:t>
            </a:r>
            <a:r>
              <a:rPr lang="en-US" sz="1900" dirty="0">
                <a:solidFill>
                  <a:schemeClr val="accent1">
                    <a:lumMod val="50000"/>
                  </a:schemeClr>
                </a:solidFill>
              </a:rPr>
              <a:t> requires the installation of Google Chrome and the </a:t>
            </a:r>
            <a:r>
              <a:rPr lang="en-US" sz="1900" dirty="0" err="1">
                <a:solidFill>
                  <a:schemeClr val="accent1">
                    <a:lumMod val="50000"/>
                  </a:schemeClr>
                </a:solidFill>
              </a:rPr>
              <a:t>Honorlock</a:t>
            </a:r>
            <a:r>
              <a:rPr lang="en-US" sz="1900" dirty="0">
                <a:solidFill>
                  <a:schemeClr val="accent1">
                    <a:lumMod val="50000"/>
                  </a:schemeClr>
                </a:solidFill>
              </a:rPr>
              <a:t> Chrome extension. </a:t>
            </a:r>
            <a:endParaRPr lang="en-US" sz="1900" dirty="0">
              <a:solidFill>
                <a:schemeClr val="accent1">
                  <a:lumMod val="50000"/>
                </a:schemeClr>
              </a:solidFill>
              <a:ea typeface="+mn-lt"/>
              <a:cs typeface="+mn-lt"/>
            </a:endParaRPr>
          </a:p>
          <a:p>
            <a:r>
              <a:rPr lang="en-US" sz="1900" dirty="0">
                <a:solidFill>
                  <a:schemeClr val="accent1">
                    <a:lumMod val="50000"/>
                  </a:schemeClr>
                </a:solidFill>
                <a:ea typeface="+mn-lt"/>
                <a:cs typeface="+mn-lt"/>
              </a:rPr>
              <a:t>Please contact your instructor as soon as possible if you need special accommodations during proctored exams.</a:t>
            </a:r>
            <a:endParaRPr lang="en-US" sz="1900" dirty="0">
              <a:solidFill>
                <a:schemeClr val="accent1">
                  <a:lumMod val="50000"/>
                </a:schemeClr>
              </a:solidFill>
            </a:endParaRPr>
          </a:p>
          <a:p>
            <a:endParaRPr lang="en-US" sz="1400" dirty="0"/>
          </a:p>
        </p:txBody>
      </p:sp>
    </p:spTree>
    <p:extLst>
      <p:ext uri="{BB962C8B-B14F-4D97-AF65-F5344CB8AC3E}">
        <p14:creationId xmlns:p14="http://schemas.microsoft.com/office/powerpoint/2010/main" val="10556364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38461" y="101379"/>
            <a:ext cx="9282056" cy="1371600"/>
          </a:xfrm>
        </p:spPr>
        <p:txBody>
          <a:bodyPr>
            <a:normAutofit/>
          </a:bodyPr>
          <a:lstStyle/>
          <a:p>
            <a:pPr eaLnBrk="1" hangingPunct="1"/>
            <a:r>
              <a:rPr lang="en-US" altLang="en-US" sz="4200" dirty="0">
                <a:solidFill>
                  <a:schemeClr val="accent1">
                    <a:lumMod val="50000"/>
                  </a:schemeClr>
                </a:solidFill>
              </a:rPr>
              <a:t>Example 5:</a:t>
            </a:r>
          </a:p>
        </p:txBody>
      </p:sp>
      <p:sp>
        <p:nvSpPr>
          <p:cNvPr id="4" name="Rectangle 3">
            <a:extLst>
              <a:ext uri="{FF2B5EF4-FFF2-40B4-BE49-F238E27FC236}">
                <a16:creationId xmlns:a16="http://schemas.microsoft.com/office/drawing/2014/main" id="{D4F6A9B4-867F-D948-BB61-058BFA3C9346}"/>
              </a:ext>
            </a:extLst>
          </p:cNvPr>
          <p:cNvSpPr/>
          <p:nvPr/>
        </p:nvSpPr>
        <p:spPr>
          <a:xfrm>
            <a:off x="626777" y="1220485"/>
            <a:ext cx="11326762" cy="5016758"/>
          </a:xfrm>
          <a:prstGeom prst="rect">
            <a:avLst/>
          </a:prstGeom>
        </p:spPr>
        <p:txBody>
          <a:bodyPr wrap="square">
            <a:spAutoFit/>
          </a:bodyPr>
          <a:lstStyle/>
          <a:p>
            <a:r>
              <a:rPr lang="en-US" sz="3200" dirty="0"/>
              <a:t>In a memory experiment, the rate of memorization is measured by the function:</a:t>
            </a:r>
          </a:p>
          <a:p>
            <a:pPr algn="ctr"/>
            <a:r>
              <a:rPr lang="en-US" sz="3200" b="1" i="1" dirty="0">
                <a:solidFill>
                  <a:srgbClr val="0070C0"/>
                </a:solidFill>
              </a:rPr>
              <a:t>f(t) = -c t</a:t>
            </a:r>
            <a:r>
              <a:rPr lang="en-US" sz="3200" b="1" i="1" baseline="30000" dirty="0">
                <a:solidFill>
                  <a:srgbClr val="0070C0"/>
                </a:solidFill>
              </a:rPr>
              <a:t>2</a:t>
            </a:r>
            <a:r>
              <a:rPr lang="en-US" sz="3200" b="1" i="1" dirty="0">
                <a:solidFill>
                  <a:srgbClr val="0070C0"/>
                </a:solidFill>
              </a:rPr>
              <a:t> + d t, c&gt;0, d&gt;0</a:t>
            </a:r>
            <a:r>
              <a:rPr lang="en-US" sz="3200" i="1" dirty="0"/>
              <a:t>,</a:t>
            </a:r>
          </a:p>
          <a:p>
            <a:r>
              <a:rPr lang="en-US" sz="3200" dirty="0"/>
              <a:t>where </a:t>
            </a:r>
            <a:r>
              <a:rPr lang="en-US" sz="3200" i="1" dirty="0"/>
              <a:t>t</a:t>
            </a:r>
            <a:r>
              <a:rPr lang="en-US" sz="3200" dirty="0"/>
              <a:t> is the time in minutes, and </a:t>
            </a:r>
            <a:r>
              <a:rPr lang="en-US" sz="3200" i="1" dirty="0"/>
              <a:t>f(t)</a:t>
            </a:r>
            <a:r>
              <a:rPr lang="en-US" sz="3200" dirty="0"/>
              <a:t> is the number of words per minute.</a:t>
            </a:r>
          </a:p>
          <a:p>
            <a:endParaRPr lang="en-US" sz="3200" dirty="0"/>
          </a:p>
          <a:p>
            <a:r>
              <a:rPr lang="en-US" sz="3200" dirty="0"/>
              <a:t>(a) How many words are memorized in the first 2 minutes (from t=0 to t=2)?  USE RIEMANN SUMS.</a:t>
            </a:r>
          </a:p>
          <a:p>
            <a:endParaRPr lang="en-US" sz="3200" dirty="0"/>
          </a:p>
          <a:p>
            <a:r>
              <a:rPr lang="en-US" sz="3200" dirty="0"/>
              <a:t>(b) What is the </a:t>
            </a:r>
            <a:r>
              <a:rPr lang="en-US" sz="3200" i="1" dirty="0">
                <a:solidFill>
                  <a:srgbClr val="00B0F0"/>
                </a:solidFill>
              </a:rPr>
              <a:t>average</a:t>
            </a:r>
            <a:r>
              <a:rPr lang="en-US" sz="3200" dirty="0"/>
              <a:t> number of words memorized each minute?</a:t>
            </a:r>
          </a:p>
        </p:txBody>
      </p:sp>
    </p:spTree>
    <p:custDataLst>
      <p:tags r:id="rId1"/>
    </p:custDataLst>
    <p:extLst>
      <p:ext uri="{BB962C8B-B14F-4D97-AF65-F5344CB8AC3E}">
        <p14:creationId xmlns:p14="http://schemas.microsoft.com/office/powerpoint/2010/main" val="34810058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9EDA-C757-7943-A840-8F11EB5E81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AF8BC8-9C62-0C44-89E5-9601EF6173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83372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A767-5BAB-EC48-95EF-C3BA545474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D58D37-2E5C-C043-9C8B-74DA4DCF7A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34468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9EDA-C757-7943-A840-8F11EB5E81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AF8BC8-9C62-0C44-89E5-9601EF6173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3507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9EDA-C757-7943-A840-8F11EB5E81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AF8BC8-9C62-0C44-89E5-9601EF6173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3087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6980" y="191730"/>
            <a:ext cx="8758346" cy="1005536"/>
          </a:xfrm>
        </p:spPr>
        <p:txBody>
          <a:bodyPr>
            <a:normAutofit/>
          </a:bodyPr>
          <a:lstStyle/>
          <a:p>
            <a:pPr eaLnBrk="1" hangingPunct="1"/>
            <a:r>
              <a:rPr lang="en-US" altLang="en-US" sz="4200" dirty="0">
                <a:solidFill>
                  <a:schemeClr val="accent1">
                    <a:lumMod val="50000"/>
                  </a:schemeClr>
                </a:solidFill>
              </a:rPr>
              <a:t>Properties of the Definite Integral</a:t>
            </a:r>
          </a:p>
        </p:txBody>
      </p:sp>
      <p:graphicFrame>
        <p:nvGraphicFramePr>
          <p:cNvPr id="5123" name="Object 4"/>
          <p:cNvGraphicFramePr>
            <a:graphicFrameLocks noGrp="1" noChangeAspect="1"/>
          </p:cNvGraphicFramePr>
          <p:nvPr>
            <p:ph idx="1"/>
          </p:nvPr>
        </p:nvGraphicFramePr>
        <p:xfrm>
          <a:off x="2286000" y="1447800"/>
          <a:ext cx="7162800" cy="5094288"/>
        </p:xfrm>
        <a:graphic>
          <a:graphicData uri="http://schemas.openxmlformats.org/presentationml/2006/ole">
            <mc:AlternateContent xmlns:mc="http://schemas.openxmlformats.org/markup-compatibility/2006">
              <mc:Choice xmlns:v="urn:schemas-microsoft-com:vml" Requires="v">
                <p:oleObj spid="_x0000_s34835" name="Equation" r:id="rId4" imgW="3035300" imgH="2159000" progId="Equation.3">
                  <p:embed/>
                </p:oleObj>
              </mc:Choice>
              <mc:Fallback>
                <p:oleObj name="Equation" r:id="rId4" imgW="3035300" imgH="2159000" progId="Equation.3">
                  <p:embed/>
                  <p:pic>
                    <p:nvPicPr>
                      <p:cNvPr id="512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447800"/>
                        <a:ext cx="7162800" cy="509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40538559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2231" y="221226"/>
            <a:ext cx="9778182" cy="1402275"/>
          </a:xfrm>
        </p:spPr>
        <p:txBody>
          <a:bodyPr>
            <a:normAutofit/>
          </a:bodyPr>
          <a:lstStyle/>
          <a:p>
            <a:r>
              <a:rPr lang="en-US" altLang="en-US" sz="4200" dirty="0">
                <a:solidFill>
                  <a:schemeClr val="accent1">
                    <a:lumMod val="50000"/>
                  </a:schemeClr>
                </a:solidFill>
              </a:rPr>
              <a:t>Properties of the Definite Integral (cont.)</a:t>
            </a:r>
            <a:endParaRPr lang="en-US" altLang="en-US" sz="4200" dirty="0"/>
          </a:p>
        </p:txBody>
      </p:sp>
      <p:graphicFrame>
        <p:nvGraphicFramePr>
          <p:cNvPr id="6147" name="Object 4"/>
          <p:cNvGraphicFramePr>
            <a:graphicFrameLocks noGrp="1" noChangeAspect="1"/>
          </p:cNvGraphicFramePr>
          <p:nvPr>
            <p:ph idx="1"/>
            <p:extLst>
              <p:ext uri="{D42A27DB-BD31-4B8C-83A1-F6EECF244321}">
                <p14:modId xmlns:p14="http://schemas.microsoft.com/office/powerpoint/2010/main" val="3180877966"/>
              </p:ext>
            </p:extLst>
          </p:nvPr>
        </p:nvGraphicFramePr>
        <p:xfrm>
          <a:off x="2286000" y="2020530"/>
          <a:ext cx="6858000" cy="2568575"/>
        </p:xfrm>
        <a:graphic>
          <a:graphicData uri="http://schemas.openxmlformats.org/presentationml/2006/ole">
            <mc:AlternateContent xmlns:mc="http://schemas.openxmlformats.org/markup-compatibility/2006">
              <mc:Choice xmlns:v="urn:schemas-microsoft-com:vml" Requires="v">
                <p:oleObj spid="_x0000_s35859" name="Equation" r:id="rId4" imgW="2578100" imgH="965200" progId="Equation.3">
                  <p:embed/>
                </p:oleObj>
              </mc:Choice>
              <mc:Fallback>
                <p:oleObj name="Equation" r:id="rId4" imgW="2578100" imgH="965200" progId="Equation.3">
                  <p:embed/>
                  <p:pic>
                    <p:nvPicPr>
                      <p:cNvPr id="614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020530"/>
                        <a:ext cx="6858000" cy="256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928661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2414" y="0"/>
            <a:ext cx="8374887" cy="1787201"/>
          </a:xfrm>
        </p:spPr>
        <p:txBody>
          <a:bodyPr>
            <a:normAutofit/>
          </a:bodyPr>
          <a:lstStyle/>
          <a:p>
            <a:pPr eaLnBrk="1" hangingPunct="1"/>
            <a:r>
              <a:rPr lang="en-US" altLang="en-US" sz="4200" dirty="0">
                <a:solidFill>
                  <a:schemeClr val="accent1">
                    <a:lumMod val="50000"/>
                  </a:schemeClr>
                </a:solidFill>
              </a:rPr>
              <a:t>Some More Integral Properties</a:t>
            </a:r>
          </a:p>
        </p:txBody>
      </p:sp>
      <p:graphicFrame>
        <p:nvGraphicFramePr>
          <p:cNvPr id="7171" name="Object 4"/>
          <p:cNvGraphicFramePr>
            <a:graphicFrameLocks noGrp="1" noChangeAspect="1"/>
          </p:cNvGraphicFramePr>
          <p:nvPr>
            <p:ph idx="1"/>
            <p:extLst>
              <p:ext uri="{D42A27DB-BD31-4B8C-83A1-F6EECF244321}">
                <p14:modId xmlns:p14="http://schemas.microsoft.com/office/powerpoint/2010/main" val="1296787905"/>
              </p:ext>
            </p:extLst>
          </p:nvPr>
        </p:nvGraphicFramePr>
        <p:xfrm>
          <a:off x="2713703" y="1305233"/>
          <a:ext cx="5638800" cy="4694238"/>
        </p:xfrm>
        <a:graphic>
          <a:graphicData uri="http://schemas.openxmlformats.org/presentationml/2006/ole">
            <mc:AlternateContent xmlns:mc="http://schemas.openxmlformats.org/markup-compatibility/2006">
              <mc:Choice xmlns:v="urn:schemas-microsoft-com:vml" Requires="v">
                <p:oleObj spid="_x0000_s36883" name="Equation" r:id="rId4" imgW="2044700" imgH="1701800" progId="Equation.3">
                  <p:embed/>
                </p:oleObj>
              </mc:Choice>
              <mc:Fallback>
                <p:oleObj name="Equation" r:id="rId4" imgW="2044700" imgH="1701800" progId="Equation.3">
                  <p:embed/>
                  <p:pic>
                    <p:nvPicPr>
                      <p:cNvPr id="717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703" y="1305233"/>
                        <a:ext cx="5638800" cy="469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8896062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71" y="338329"/>
            <a:ext cx="8625610" cy="1339144"/>
          </a:xfrm>
        </p:spPr>
        <p:txBody>
          <a:bodyPr>
            <a:normAutofit/>
          </a:bodyPr>
          <a:lstStyle/>
          <a:p>
            <a:pPr eaLnBrk="1" hangingPunct="1"/>
            <a:r>
              <a:rPr lang="en-US" altLang="en-US" sz="4200" dirty="0">
                <a:solidFill>
                  <a:schemeClr val="accent1">
                    <a:lumMod val="50000"/>
                  </a:schemeClr>
                </a:solidFill>
              </a:rPr>
              <a:t>More Integral Properties (cont.)</a:t>
            </a:r>
          </a:p>
        </p:txBody>
      </p:sp>
      <p:graphicFrame>
        <p:nvGraphicFramePr>
          <p:cNvPr id="8195" name="Object 4"/>
          <p:cNvGraphicFramePr>
            <a:graphicFrameLocks noGrp="1" noChangeAspect="1"/>
          </p:cNvGraphicFramePr>
          <p:nvPr>
            <p:ph idx="1"/>
            <p:extLst>
              <p:ext uri="{D42A27DB-BD31-4B8C-83A1-F6EECF244321}">
                <p14:modId xmlns:p14="http://schemas.microsoft.com/office/powerpoint/2010/main" val="3017018093"/>
              </p:ext>
            </p:extLst>
          </p:nvPr>
        </p:nvGraphicFramePr>
        <p:xfrm>
          <a:off x="2839065" y="1954472"/>
          <a:ext cx="5432425" cy="4429125"/>
        </p:xfrm>
        <a:graphic>
          <a:graphicData uri="http://schemas.openxmlformats.org/presentationml/2006/ole">
            <mc:AlternateContent xmlns:mc="http://schemas.openxmlformats.org/markup-compatibility/2006">
              <mc:Choice xmlns:v="urn:schemas-microsoft-com:vml" Requires="v">
                <p:oleObj spid="_x0000_s37907" name="Equation" r:id="rId4" imgW="1993900" imgH="1625600" progId="Equation.3">
                  <p:embed/>
                </p:oleObj>
              </mc:Choice>
              <mc:Fallback>
                <p:oleObj name="Equation" r:id="rId4" imgW="1993900" imgH="1625600" progId="Equation.3">
                  <p:embed/>
                  <p:pic>
                    <p:nvPicPr>
                      <p:cNvPr id="819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065" y="1954472"/>
                        <a:ext cx="5432425" cy="442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7672527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71" y="338329"/>
            <a:ext cx="8625610" cy="1339144"/>
          </a:xfrm>
        </p:spPr>
        <p:txBody>
          <a:bodyPr>
            <a:normAutofit/>
          </a:bodyPr>
          <a:lstStyle/>
          <a:p>
            <a:pPr eaLnBrk="1" hangingPunct="1"/>
            <a:r>
              <a:rPr lang="en-US" altLang="en-US" sz="4200" dirty="0">
                <a:solidFill>
                  <a:schemeClr val="accent1">
                    <a:lumMod val="50000"/>
                  </a:schemeClr>
                </a:solidFill>
              </a:rPr>
              <a:t>Example 6:</a:t>
            </a:r>
          </a:p>
        </p:txBody>
      </p:sp>
      <p:sp>
        <p:nvSpPr>
          <p:cNvPr id="3" name="Content Placeholder 2">
            <a:extLst>
              <a:ext uri="{FF2B5EF4-FFF2-40B4-BE49-F238E27FC236}">
                <a16:creationId xmlns:a16="http://schemas.microsoft.com/office/drawing/2014/main" id="{D217D44E-956A-3946-B837-AC5DDDF4AE97}"/>
              </a:ext>
            </a:extLst>
          </p:cNvPr>
          <p:cNvSpPr>
            <a:spLocks noGrp="1"/>
          </p:cNvSpPr>
          <p:nvPr>
            <p:ph idx="1"/>
          </p:nvPr>
        </p:nvSpPr>
        <p:spPr/>
        <p:txBody>
          <a:bodyPr/>
          <a:lstStyle/>
          <a:p>
            <a:endParaRPr lang="en-US" dirty="0"/>
          </a:p>
        </p:txBody>
      </p:sp>
      <p:sp>
        <p:nvSpPr>
          <p:cNvPr id="6" name="TPAnswers">
            <a:extLst>
              <a:ext uri="{FF2B5EF4-FFF2-40B4-BE49-F238E27FC236}">
                <a16:creationId xmlns:a16="http://schemas.microsoft.com/office/drawing/2014/main" id="{51926EE0-E39F-2E46-BD3A-3AB85E4BB438}"/>
              </a:ext>
            </a:extLst>
          </p:cNvPr>
          <p:cNvSpPr txBox="1">
            <a:spLocks noChangeArrowheads="1"/>
          </p:cNvSpPr>
          <p:nvPr>
            <p:custDataLst>
              <p:tags r:id="rId3"/>
            </p:custDataLst>
          </p:nvPr>
        </p:nvSpPr>
        <p:spPr>
          <a:xfrm>
            <a:off x="9763432" y="4748095"/>
            <a:ext cx="2281084" cy="1924665"/>
          </a:xfrm>
          <a:prstGeom prst="rect">
            <a:avLst/>
          </a:prstGeom>
          <a:noFill/>
          <a:ln>
            <a:solidFill>
              <a:schemeClr val="tx1"/>
            </a:solidFill>
            <a:miter lim="800000"/>
            <a:headEnd/>
            <a:tailEnd/>
          </a:ln>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609600" indent="-609600">
              <a:buFont typeface="+mj-lt"/>
              <a:buAutoNum type="alphaUcPeriod"/>
            </a:pPr>
            <a:r>
              <a:rPr lang="en-US" sz="2800"/>
              <a:t>-3</a:t>
            </a:r>
          </a:p>
          <a:p>
            <a:pPr marL="609600" indent="-609600">
              <a:buFont typeface="Wingdings" pitchFamily="2" charset="2"/>
              <a:buAutoNum type="alphaUcPeriod"/>
            </a:pPr>
            <a:r>
              <a:rPr lang="en-US" sz="2800"/>
              <a:t>1</a:t>
            </a:r>
          </a:p>
          <a:p>
            <a:pPr marL="609600" indent="-609600">
              <a:buFont typeface="Wingdings" pitchFamily="2" charset="2"/>
              <a:buAutoNum type="alphaUcPeriod"/>
            </a:pPr>
            <a:r>
              <a:rPr lang="en-US" sz="2800"/>
              <a:t>3</a:t>
            </a:r>
          </a:p>
          <a:p>
            <a:pPr marL="609600" indent="-609600">
              <a:buFont typeface="Wingdings" pitchFamily="2" charset="2"/>
              <a:buAutoNum type="alphaUcPeriod"/>
            </a:pPr>
            <a:r>
              <a:rPr lang="en-US" sz="2800"/>
              <a:t>5</a:t>
            </a:r>
            <a:endParaRPr lang="en-US" sz="2800" dirty="0"/>
          </a:p>
        </p:txBody>
      </p:sp>
      <p:graphicFrame>
        <p:nvGraphicFramePr>
          <p:cNvPr id="7" name="Object 5">
            <a:extLst>
              <a:ext uri="{FF2B5EF4-FFF2-40B4-BE49-F238E27FC236}">
                <a16:creationId xmlns:a16="http://schemas.microsoft.com/office/drawing/2014/main" id="{83C084EB-6203-7D42-8191-41320936A24C}"/>
              </a:ext>
            </a:extLst>
          </p:cNvPr>
          <p:cNvGraphicFramePr>
            <a:graphicFrameLocks noChangeAspect="1"/>
          </p:cNvGraphicFramePr>
          <p:nvPr>
            <p:extLst>
              <p:ext uri="{D42A27DB-BD31-4B8C-83A1-F6EECF244321}">
                <p14:modId xmlns:p14="http://schemas.microsoft.com/office/powerpoint/2010/main" val="1180382635"/>
              </p:ext>
            </p:extLst>
          </p:nvPr>
        </p:nvGraphicFramePr>
        <p:xfrm>
          <a:off x="3271957" y="176096"/>
          <a:ext cx="7140403" cy="2512364"/>
        </p:xfrm>
        <a:graphic>
          <a:graphicData uri="http://schemas.openxmlformats.org/presentationml/2006/ole">
            <mc:AlternateContent xmlns:mc="http://schemas.openxmlformats.org/markup-compatibility/2006">
              <mc:Choice xmlns:v="urn:schemas-microsoft-com:vml" Requires="v">
                <p:oleObj spid="_x0000_s53264" name="Equation" r:id="rId5" imgW="2743200" imgH="965160" progId="Equation.3">
                  <p:embed/>
                </p:oleObj>
              </mc:Choice>
              <mc:Fallback>
                <p:oleObj name="Equation" r:id="rId5" imgW="2743200" imgH="965160" progId="Equation.3">
                  <p:embed/>
                  <p:pic>
                    <p:nvPicPr>
                      <p:cNvPr id="11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1957" y="176096"/>
                        <a:ext cx="7140403" cy="2512364"/>
                      </a:xfrm>
                      <a:prstGeom prst="rect">
                        <a:avLst/>
                      </a:prstGeom>
                      <a:noFill/>
                      <a:ln>
                        <a:noFill/>
                      </a:ln>
                      <a:effectLst/>
                    </p:spPr>
                  </p:pic>
                </p:oleObj>
              </mc:Fallback>
            </mc:AlternateContent>
          </a:graphicData>
        </a:graphic>
      </p:graphicFrame>
    </p:spTree>
    <p:custDataLst>
      <p:tags r:id="rId2"/>
    </p:custDataLst>
    <p:extLst>
      <p:ext uri="{BB962C8B-B14F-4D97-AF65-F5344CB8AC3E}">
        <p14:creationId xmlns:p14="http://schemas.microsoft.com/office/powerpoint/2010/main" val="213173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1265688" y="1893198"/>
            <a:ext cx="7745040" cy="3877560"/>
          </a:xfrm>
          <a:prstGeom prst="rect">
            <a:avLst/>
          </a:prstGeom>
          <a:noFill/>
          <a:ln>
            <a:noFill/>
          </a:ln>
        </p:spPr>
        <p:txBody>
          <a:bodyPr lIns="91440" tIns="45720" rIns="91440" bIns="45720" anchor="t"/>
          <a:lstStyle/>
          <a:p>
            <a:pPr marL="365760" indent="-365125">
              <a:buClr>
                <a:srgbClr val="873624"/>
              </a:buClr>
              <a:buFont typeface="Wingdings" charset="2"/>
              <a:buChar char=""/>
            </a:pPr>
            <a:r>
              <a:rPr lang="en-US" sz="2400" b="1" spc="-1" dirty="0">
                <a:solidFill>
                  <a:schemeClr val="accent1">
                    <a:lumMod val="75000"/>
                  </a:schemeClr>
                </a:solidFill>
                <a:uFill>
                  <a:solidFill>
                    <a:srgbClr val="FFFFFF"/>
                  </a:solidFill>
                </a:uFill>
                <a:latin typeface="Book Antiqua"/>
              </a:rPr>
              <a:t>Course Information: </a:t>
            </a:r>
            <a:r>
              <a:rPr lang="en-US" sz="2400" u="sng" spc="-1" dirty="0">
                <a:solidFill>
                  <a:schemeClr val="accent1">
                    <a:lumMod val="75000"/>
                  </a:schemeClr>
                </a:solidFill>
                <a:uFill>
                  <a:solidFill>
                    <a:srgbClr val="FFFFFF"/>
                  </a:solidFill>
                </a:uFill>
                <a:latin typeface="Book Antiqua"/>
                <a:hlinkClick r:id="rId2"/>
              </a:rPr>
              <a:t>canvas.gatech.edu</a:t>
            </a:r>
            <a:endParaRPr lang="en-US" sz="2400" u="sng" spc="-1" dirty="0">
              <a:solidFill>
                <a:schemeClr val="accent1">
                  <a:lumMod val="75000"/>
                </a:schemeClr>
              </a:solidFill>
              <a:latin typeface="Book Antiqua"/>
            </a:endParaRPr>
          </a:p>
          <a:p>
            <a:pPr marL="365760" indent="-365125">
              <a:buClr>
                <a:srgbClr val="873624"/>
              </a:buClr>
              <a:buFont typeface="Wingdings" charset="2"/>
              <a:buChar char=""/>
            </a:pPr>
            <a:endParaRPr lang="en-US" sz="2400" b="1" u="sng" spc="-1" dirty="0">
              <a:solidFill>
                <a:schemeClr val="accent1">
                  <a:lumMod val="75000"/>
                </a:schemeClr>
              </a:solidFill>
              <a:uFill>
                <a:solidFill>
                  <a:srgbClr val="FFFFFF"/>
                </a:solidFill>
              </a:uFill>
              <a:latin typeface="Book Antiqua"/>
            </a:endParaRPr>
          </a:p>
          <a:p>
            <a:pPr marL="365760" indent="-365125">
              <a:buClr>
                <a:srgbClr val="873624"/>
              </a:buClr>
              <a:buFont typeface="Wingdings" charset="2"/>
              <a:buChar char=""/>
            </a:pPr>
            <a:r>
              <a:rPr lang="en-US" sz="2400" b="1" spc="-1" dirty="0">
                <a:solidFill>
                  <a:schemeClr val="accent1">
                    <a:lumMod val="75000"/>
                  </a:schemeClr>
                </a:solidFill>
                <a:uFill>
                  <a:solidFill>
                    <a:srgbClr val="FFFFFF"/>
                  </a:solidFill>
                </a:uFill>
                <a:latin typeface="Book Antiqua"/>
              </a:rPr>
              <a:t>Textbook/Homework Access: </a:t>
            </a:r>
            <a:r>
              <a:rPr lang="en-US" sz="2400" u="sng" spc="-1" dirty="0">
                <a:solidFill>
                  <a:schemeClr val="accent1">
                    <a:lumMod val="75000"/>
                  </a:schemeClr>
                </a:solidFill>
                <a:uFill>
                  <a:solidFill>
                    <a:srgbClr val="FFFFFF"/>
                  </a:solidFill>
                </a:uFill>
                <a:latin typeface="Book Antiqua"/>
                <a:hlinkClick r:id="rId3"/>
              </a:rPr>
              <a:t>http://www.mymathlab.com</a:t>
            </a:r>
            <a:r>
              <a:rPr lang="en-US" sz="2400" spc="-1" dirty="0">
                <a:solidFill>
                  <a:schemeClr val="accent1">
                    <a:lumMod val="75000"/>
                  </a:schemeClr>
                </a:solidFill>
                <a:uFill>
                  <a:solidFill>
                    <a:srgbClr val="FFFFFF"/>
                  </a:solidFill>
                </a:uFill>
                <a:latin typeface="Book Antiqua"/>
              </a:rPr>
              <a:t> </a:t>
            </a:r>
            <a:endParaRPr lang="en-US" sz="2400" spc="-1" dirty="0">
              <a:solidFill>
                <a:schemeClr val="accent1">
                  <a:lumMod val="75000"/>
                </a:schemeClr>
              </a:solidFill>
              <a:latin typeface="Book Antiqua"/>
            </a:endParaRPr>
          </a:p>
          <a:p>
            <a:pPr marL="635"/>
            <a:endParaRPr lang="en-US" sz="2400" spc="-1" dirty="0">
              <a:solidFill>
                <a:schemeClr val="accent1">
                  <a:lumMod val="75000"/>
                </a:schemeClr>
              </a:solidFill>
              <a:uFill>
                <a:solidFill>
                  <a:srgbClr val="FFFFFF"/>
                </a:solidFill>
              </a:uFill>
              <a:latin typeface="Book Antiqua"/>
            </a:endParaRPr>
          </a:p>
          <a:p>
            <a:pPr marL="365760" indent="-365125">
              <a:buFont typeface="Wingdings" charset="2"/>
              <a:buChar char=""/>
            </a:pPr>
            <a:r>
              <a:rPr lang="en-US" sz="2400" spc="-1" dirty="0" err="1">
                <a:solidFill>
                  <a:schemeClr val="accent1">
                    <a:lumMod val="75000"/>
                  </a:schemeClr>
                </a:solidFill>
                <a:uFill>
                  <a:solidFill>
                    <a:srgbClr val="FFFFFF"/>
                  </a:solidFill>
                </a:uFill>
                <a:latin typeface="Book Antiqua"/>
              </a:rPr>
              <a:t>BlueJeans</a:t>
            </a:r>
            <a:r>
              <a:rPr lang="en-US" sz="2400" spc="-1" dirty="0">
                <a:solidFill>
                  <a:schemeClr val="accent1">
                    <a:lumMod val="75000"/>
                  </a:schemeClr>
                </a:solidFill>
                <a:uFill>
                  <a:solidFill>
                    <a:srgbClr val="FFFFFF"/>
                  </a:solidFill>
                </a:uFill>
                <a:latin typeface="Book Antiqua"/>
              </a:rPr>
              <a:t> meetings will be used for synchronous class and studio sessions.</a:t>
            </a:r>
          </a:p>
          <a:p>
            <a:endParaRPr lang="en-US" sz="2400" spc="-1" dirty="0">
              <a:solidFill>
                <a:schemeClr val="accent1">
                  <a:lumMod val="75000"/>
                </a:schemeClr>
              </a:solidFill>
              <a:uFill>
                <a:solidFill>
                  <a:srgbClr val="FFFFFF"/>
                </a:solidFill>
              </a:uFill>
              <a:latin typeface="Book Antiqua"/>
            </a:endParaRPr>
          </a:p>
        </p:txBody>
      </p:sp>
      <p:sp>
        <p:nvSpPr>
          <p:cNvPr id="191" name="TextShape 2"/>
          <p:cNvSpPr txBox="1"/>
          <p:nvPr/>
        </p:nvSpPr>
        <p:spPr>
          <a:xfrm>
            <a:off x="-380273" y="416880"/>
            <a:ext cx="7755840" cy="1053720"/>
          </a:xfrm>
          <a:prstGeom prst="rect">
            <a:avLst/>
          </a:prstGeom>
          <a:noFill/>
          <a:ln>
            <a:noFill/>
          </a:ln>
        </p:spPr>
        <p:txBody>
          <a:bodyPr anchor="ctr"/>
          <a:lstStyle/>
          <a:p>
            <a:pPr algn="ctr">
              <a:lnSpc>
                <a:spcPct val="100000"/>
              </a:lnSpc>
            </a:pPr>
            <a:r>
              <a:rPr lang="en-US" sz="5400" spc="-1" dirty="0">
                <a:solidFill>
                  <a:schemeClr val="accent1">
                    <a:lumMod val="50000"/>
                  </a:schemeClr>
                </a:solidFill>
                <a:uFill>
                  <a:solidFill>
                    <a:srgbClr val="FFFFFF"/>
                  </a:solidFill>
                </a:uFill>
                <a:latin typeface="Book Antiqua"/>
              </a:rPr>
              <a:t>Important Websites</a:t>
            </a:r>
            <a:endParaRPr lang="en-US" spc="-1" dirty="0">
              <a:solidFill>
                <a:schemeClr val="accent1">
                  <a:lumMod val="50000"/>
                </a:schemeClr>
              </a:solidFill>
              <a:uFill>
                <a:solidFill>
                  <a:srgbClr val="FFFFFF"/>
                </a:solidFill>
              </a:uFill>
              <a:latin typeface="Book Antiqua"/>
            </a:endParaRPr>
          </a:p>
        </p:txBody>
      </p:sp>
      <p:sp>
        <p:nvSpPr>
          <p:cNvPr id="192" name="CustomShape 3"/>
          <p:cNvSpPr/>
          <p:nvPr/>
        </p:nvSpPr>
        <p:spPr>
          <a:xfrm>
            <a:off x="1474320" y="6627240"/>
            <a:ext cx="3553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t"/>
          <a:lstStyle/>
          <a:p>
            <a:pPr>
              <a:lnSpc>
                <a:spcPct val="100000"/>
              </a:lnSpc>
            </a:pP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72E4-0505-6045-9226-3B6E15423D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6E57E-8570-E54D-BB73-DCA8906D13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32876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4404" y="353077"/>
            <a:ext cx="8625610" cy="1339144"/>
          </a:xfrm>
        </p:spPr>
        <p:txBody>
          <a:bodyPr>
            <a:normAutofit/>
          </a:bodyPr>
          <a:lstStyle/>
          <a:p>
            <a:pPr eaLnBrk="1" hangingPunct="1"/>
            <a:r>
              <a:rPr lang="en-US" altLang="en-US" sz="4200" dirty="0">
                <a:solidFill>
                  <a:schemeClr val="accent1">
                    <a:lumMod val="50000"/>
                  </a:schemeClr>
                </a:solidFill>
              </a:rPr>
              <a:t>Challenge Problem:</a:t>
            </a:r>
          </a:p>
        </p:txBody>
      </p:sp>
      <p:sp>
        <p:nvSpPr>
          <p:cNvPr id="3" name="Content Placeholder 2">
            <a:extLst>
              <a:ext uri="{FF2B5EF4-FFF2-40B4-BE49-F238E27FC236}">
                <a16:creationId xmlns:a16="http://schemas.microsoft.com/office/drawing/2014/main" id="{16F906B5-8462-4E42-8031-B52BC887D9F1}"/>
              </a:ext>
            </a:extLst>
          </p:cNvPr>
          <p:cNvSpPr>
            <a:spLocks noGrp="1"/>
          </p:cNvSpPr>
          <p:nvPr>
            <p:ph idx="1"/>
          </p:nvPr>
        </p:nvSpPr>
        <p:spPr>
          <a:xfrm>
            <a:off x="344404" y="-551737"/>
            <a:ext cx="7315200" cy="5120640"/>
          </a:xfrm>
        </p:spPr>
        <p:txBody>
          <a:bodyPr/>
          <a:lstStyle/>
          <a:p>
            <a:pPr marL="0" indent="0">
              <a:buNone/>
            </a:pPr>
            <a:r>
              <a:rPr lang="en-US" sz="2400" b="1" u="sng" dirty="0"/>
              <a:t>Hints: </a:t>
            </a:r>
          </a:p>
          <a:p>
            <a:pPr marL="0" indent="0">
              <a:buNone/>
            </a:pPr>
            <a:r>
              <a:rPr lang="en-US" dirty="0"/>
              <a:t>(1) What are some ways we have seen to simplify this integral?</a:t>
            </a:r>
          </a:p>
          <a:p>
            <a:pPr marL="0" indent="0">
              <a:buNone/>
            </a:pPr>
            <a:r>
              <a:rPr lang="en-US" dirty="0"/>
              <a:t>(2) Recall your special triangle values of trig functions.</a:t>
            </a:r>
          </a:p>
        </p:txBody>
      </p:sp>
      <p:pic>
        <p:nvPicPr>
          <p:cNvPr id="54276" name="Picture 4">
            <a:extLst>
              <a:ext uri="{FF2B5EF4-FFF2-40B4-BE49-F238E27FC236}">
                <a16:creationId xmlns:a16="http://schemas.microsoft.com/office/drawing/2014/main" id="{879611FB-3DC0-E340-A50D-80D879F34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9" y="3275536"/>
            <a:ext cx="10021502" cy="16768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481559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09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5ACF-56DB-9447-AFB7-66C52F7BA0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9F07FD-A6ED-9046-A8CB-7EA6952BB5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85016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40133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1" descr="Complex maths formulae on a blackboard">
            <a:extLst>
              <a:ext uri="{FF2B5EF4-FFF2-40B4-BE49-F238E27FC236}">
                <a16:creationId xmlns:a16="http://schemas.microsoft.com/office/drawing/2014/main" id="{C4A7860B-0506-4291-B6EF-E9837BCAC438}"/>
              </a:ext>
            </a:extLst>
          </p:cNvPr>
          <p:cNvPicPr>
            <a:picLocks noChangeAspect="1"/>
          </p:cNvPicPr>
          <p:nvPr/>
        </p:nvPicPr>
        <p:blipFill rotWithShape="1">
          <a:blip r:embed="rId2">
            <a:alphaModFix amt="25000"/>
          </a:blip>
          <a:srcRect t="18208" b="4737"/>
          <a:stretch/>
        </p:blipFill>
        <p:spPr>
          <a:xfrm>
            <a:off x="20" y="10"/>
            <a:ext cx="12191980" cy="6857990"/>
          </a:xfrm>
          <a:prstGeom prst="rect">
            <a:avLst/>
          </a:prstGeom>
        </p:spPr>
      </p:pic>
      <p:sp>
        <p:nvSpPr>
          <p:cNvPr id="209" name="TextShape 1"/>
          <p:cNvSpPr txBox="1"/>
          <p:nvPr/>
        </p:nvSpPr>
        <p:spPr>
          <a:xfrm>
            <a:off x="578895" y="240165"/>
            <a:ext cx="9178291" cy="512063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7200" spc="-60" dirty="0">
                <a:ln w="15875">
                  <a:solidFill>
                    <a:srgbClr val="FFFFFF"/>
                  </a:solidFill>
                </a:ln>
                <a:solidFill>
                  <a:schemeClr val="accent1">
                    <a:lumMod val="50000"/>
                  </a:schemeClr>
                </a:solidFill>
                <a:uFill>
                  <a:solidFill>
                    <a:srgbClr val="FFFFFF"/>
                  </a:solidFill>
                </a:uFill>
                <a:latin typeface="+mj-lt"/>
                <a:ea typeface="+mj-ea"/>
                <a:cs typeface="+mj-cs"/>
              </a:rPr>
              <a:t>Section 5.4: The Fundamental Theorem of Calculus</a:t>
            </a:r>
          </a:p>
        </p:txBody>
      </p:sp>
      <p:sp>
        <p:nvSpPr>
          <p:cNvPr id="210" name="CustomShape 2"/>
          <p:cNvSpPr/>
          <p:nvPr/>
        </p:nvSpPr>
        <p:spPr>
          <a:xfrm>
            <a:off x="7530207" y="864108"/>
            <a:ext cx="3947418" cy="5120640"/>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endParaRPr lang="en-US" spc="-1" dirty="0">
              <a:uFill>
                <a:solidFill>
                  <a:srgbClr val="FFFFFF"/>
                </a:solidFill>
              </a:uFill>
            </a:endParaRPr>
          </a:p>
        </p:txBody>
      </p:sp>
      <p:sp>
        <p:nvSpPr>
          <p:cNvPr id="5" name="TextBox 4">
            <a:extLst>
              <a:ext uri="{FF2B5EF4-FFF2-40B4-BE49-F238E27FC236}">
                <a16:creationId xmlns:a16="http://schemas.microsoft.com/office/drawing/2014/main" id="{9B1258F6-52D8-FB4A-95FF-E5538A916038}"/>
              </a:ext>
            </a:extLst>
          </p:cNvPr>
          <p:cNvSpPr txBox="1"/>
          <p:nvPr/>
        </p:nvSpPr>
        <p:spPr>
          <a:xfrm>
            <a:off x="578895" y="4550934"/>
            <a:ext cx="10515824" cy="830997"/>
          </a:xfrm>
          <a:prstGeom prst="rect">
            <a:avLst/>
          </a:prstGeom>
          <a:noFill/>
        </p:spPr>
        <p:txBody>
          <a:bodyPr wrap="square" rtlCol="0">
            <a:spAutoFit/>
          </a:bodyPr>
          <a:lstStyle/>
          <a:p>
            <a:r>
              <a:rPr lang="en-US" sz="2400" dirty="0">
                <a:solidFill>
                  <a:schemeClr val="accent1">
                    <a:lumMod val="50000"/>
                  </a:schemeClr>
                </a:solidFill>
              </a:rPr>
              <a:t>Math 1552 lecture slides adapted from the course materials</a:t>
            </a:r>
          </a:p>
          <a:p>
            <a:r>
              <a:rPr lang="en-US" sz="2400" dirty="0">
                <a:solidFill>
                  <a:schemeClr val="accent1">
                    <a:lumMod val="50000"/>
                  </a:schemeClr>
                </a:solidFill>
              </a:rPr>
              <a:t>By Klara </a:t>
            </a:r>
            <a:r>
              <a:rPr lang="en-US" sz="2400" dirty="0" err="1">
                <a:solidFill>
                  <a:schemeClr val="accent1">
                    <a:lumMod val="50000"/>
                  </a:schemeClr>
                </a:solidFill>
              </a:rPr>
              <a:t>Grodzinsky</a:t>
            </a:r>
            <a:r>
              <a:rPr lang="en-US" sz="2400" dirty="0">
                <a:solidFill>
                  <a:schemeClr val="accent1">
                    <a:lumMod val="50000"/>
                  </a:schemeClr>
                </a:solidFill>
              </a:rPr>
              <a:t> (GA Tech, </a:t>
            </a:r>
            <a:r>
              <a:rPr lang="en-US" sz="2400" i="1" dirty="0">
                <a:solidFill>
                  <a:schemeClr val="accent1">
                    <a:lumMod val="50000"/>
                  </a:schemeClr>
                </a:solidFill>
              </a:rPr>
              <a:t>School of Mathematics</a:t>
            </a:r>
            <a:r>
              <a:rPr lang="en-US" sz="2400" dirty="0">
                <a:solidFill>
                  <a:schemeClr val="accent1">
                    <a:lumMod val="50000"/>
                  </a:schemeClr>
                </a:solidFill>
              </a:rPr>
              <a:t>, Summer 2021) </a:t>
            </a:r>
          </a:p>
        </p:txBody>
      </p:sp>
    </p:spTree>
    <p:extLst>
      <p:ext uri="{BB962C8B-B14F-4D97-AF65-F5344CB8AC3E}">
        <p14:creationId xmlns:p14="http://schemas.microsoft.com/office/powerpoint/2010/main" val="22429246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4636-D1DB-46B3-94ED-68D40CE1AD7E}"/>
              </a:ext>
            </a:extLst>
          </p:cNvPr>
          <p:cNvSpPr>
            <a:spLocks noGrp="1"/>
          </p:cNvSpPr>
          <p:nvPr>
            <p:ph type="title"/>
          </p:nvPr>
        </p:nvSpPr>
        <p:spPr>
          <a:xfrm>
            <a:off x="306708" y="365602"/>
            <a:ext cx="5147420" cy="1411204"/>
          </a:xfrm>
        </p:spPr>
        <p:txBody>
          <a:bodyPr>
            <a:normAutofit/>
          </a:bodyPr>
          <a:lstStyle/>
          <a:p>
            <a:pPr>
              <a:defRPr/>
            </a:pPr>
            <a:r>
              <a:rPr lang="en-US" sz="4200" dirty="0">
                <a:solidFill>
                  <a:schemeClr val="accent1">
                    <a:lumMod val="50000"/>
                  </a:schemeClr>
                </a:solidFill>
              </a:rPr>
              <a:t>Today’s Learning Goals</a:t>
            </a:r>
          </a:p>
        </p:txBody>
      </p:sp>
      <p:sp>
        <p:nvSpPr>
          <p:cNvPr id="6147" name="Content Placeholder 2">
            <a:extLst>
              <a:ext uri="{FF2B5EF4-FFF2-40B4-BE49-F238E27FC236}">
                <a16:creationId xmlns:a16="http://schemas.microsoft.com/office/drawing/2014/main" id="{DE28BA6F-934C-45CF-B626-51D9847594CD}"/>
              </a:ext>
            </a:extLst>
          </p:cNvPr>
          <p:cNvSpPr>
            <a:spLocks noGrp="1"/>
          </p:cNvSpPr>
          <p:nvPr>
            <p:ph idx="1"/>
          </p:nvPr>
        </p:nvSpPr>
        <p:spPr>
          <a:xfrm>
            <a:off x="1981200" y="1776806"/>
            <a:ext cx="8229600" cy="4144963"/>
          </a:xfrm>
        </p:spPr>
        <p:txBody>
          <a:bodyPr/>
          <a:lstStyle/>
          <a:p>
            <a:r>
              <a:rPr lang="en-US" altLang="en-US" sz="3200" dirty="0"/>
              <a:t>Know the statements of the  FTC and the Second FTC</a:t>
            </a:r>
          </a:p>
          <a:p>
            <a:r>
              <a:rPr lang="en-US" altLang="en-US" sz="3200" dirty="0"/>
              <a:t>Apply the FTC to evaluating definite integrals using the formulas from Section 4.8</a:t>
            </a:r>
          </a:p>
          <a:p>
            <a:r>
              <a:rPr lang="en-US" altLang="en-US" sz="3200" dirty="0"/>
              <a:t>Apply the Second FTC to differentiate an integral</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ACFDE84-E5A5-4E5C-891E-918AF86F5C24}"/>
              </a:ext>
            </a:extLst>
          </p:cNvPr>
          <p:cNvSpPr>
            <a:spLocks noGrp="1" noChangeArrowheads="1"/>
          </p:cNvSpPr>
          <p:nvPr>
            <p:ph type="title"/>
          </p:nvPr>
        </p:nvSpPr>
        <p:spPr>
          <a:xfrm>
            <a:off x="426719" y="-277009"/>
            <a:ext cx="10972800" cy="1371600"/>
          </a:xfrm>
        </p:spPr>
        <p:txBody>
          <a:bodyPr>
            <a:normAutofit/>
          </a:bodyPr>
          <a:lstStyle/>
          <a:p>
            <a:pPr>
              <a:defRPr/>
            </a:pPr>
            <a:r>
              <a:rPr lang="en-US" sz="4200" u="sng" dirty="0">
                <a:solidFill>
                  <a:schemeClr val="accent1">
                    <a:lumMod val="50000"/>
                  </a:schemeClr>
                </a:solidFill>
              </a:rPr>
              <a:t>Theorem</a:t>
            </a:r>
            <a:r>
              <a:rPr lang="en-US" sz="4200" dirty="0">
                <a:solidFill>
                  <a:schemeClr val="accent1">
                    <a:lumMod val="50000"/>
                  </a:schemeClr>
                </a:solidFill>
              </a:rPr>
              <a:t>: The 2</a:t>
            </a:r>
            <a:r>
              <a:rPr lang="en-US" sz="4200" baseline="30000" dirty="0">
                <a:solidFill>
                  <a:schemeClr val="accent1">
                    <a:lumMod val="50000"/>
                  </a:schemeClr>
                </a:solidFill>
              </a:rPr>
              <a:t>nd</a:t>
            </a:r>
            <a:r>
              <a:rPr lang="en-US" sz="4200" dirty="0">
                <a:solidFill>
                  <a:schemeClr val="accent1">
                    <a:lumMod val="50000"/>
                  </a:schemeClr>
                </a:solidFill>
              </a:rPr>
              <a:t> FTC</a:t>
            </a:r>
          </a:p>
        </p:txBody>
      </p:sp>
      <p:sp>
        <p:nvSpPr>
          <p:cNvPr id="7171" name="Rectangle 3">
            <a:extLst>
              <a:ext uri="{FF2B5EF4-FFF2-40B4-BE49-F238E27FC236}">
                <a16:creationId xmlns:a16="http://schemas.microsoft.com/office/drawing/2014/main" id="{30783208-0818-48F9-B0D8-4C2FF6D73D04}"/>
              </a:ext>
            </a:extLst>
          </p:cNvPr>
          <p:cNvSpPr>
            <a:spLocks noGrp="1" noChangeArrowheads="1"/>
          </p:cNvSpPr>
          <p:nvPr>
            <p:ph type="body" sz="half" idx="1"/>
          </p:nvPr>
        </p:nvSpPr>
        <p:spPr>
          <a:xfrm>
            <a:off x="1905896" y="1295401"/>
            <a:ext cx="7772400" cy="3886200"/>
          </a:xfrm>
        </p:spPr>
        <p:txBody>
          <a:bodyPr/>
          <a:lstStyle/>
          <a:p>
            <a:pPr>
              <a:buFont typeface="Wingdings" panose="05000000000000000000" pitchFamily="2" charset="2"/>
              <a:buNone/>
            </a:pPr>
            <a:r>
              <a:rPr lang="en-US" altLang="en-US" sz="2800" dirty="0"/>
              <a:t>Let </a:t>
            </a:r>
            <a:r>
              <a:rPr lang="en-US" altLang="en-US" sz="2800" i="1" dirty="0"/>
              <a:t>f</a:t>
            </a:r>
            <a:r>
              <a:rPr lang="en-US" altLang="en-US" sz="2800" dirty="0"/>
              <a:t> be a continuous function on the interval [</a:t>
            </a:r>
            <a:r>
              <a:rPr lang="en-US" altLang="en-US" sz="2800" i="1" dirty="0" err="1"/>
              <a:t>a,b</a:t>
            </a:r>
            <a:r>
              <a:rPr lang="en-US" altLang="en-US" sz="2800" dirty="0"/>
              <a:t>].  </a:t>
            </a:r>
          </a:p>
          <a:p>
            <a:pPr>
              <a:buFont typeface="Wingdings" panose="05000000000000000000" pitchFamily="2" charset="2"/>
              <a:buNone/>
            </a:pPr>
            <a:r>
              <a:rPr lang="en-US" altLang="en-US" sz="2800" dirty="0"/>
              <a:t>Then if</a:t>
            </a:r>
          </a:p>
          <a:p>
            <a:pPr>
              <a:buFont typeface="Wingdings" panose="05000000000000000000" pitchFamily="2" charset="2"/>
              <a:buNone/>
            </a:pPr>
            <a:endParaRPr lang="en-US" altLang="en-US" sz="2800" dirty="0"/>
          </a:p>
          <a:p>
            <a:pPr>
              <a:buFont typeface="Wingdings" panose="05000000000000000000" pitchFamily="2" charset="2"/>
              <a:buNone/>
            </a:pPr>
            <a:endParaRPr lang="en-US" altLang="en-US" sz="2800" dirty="0"/>
          </a:p>
          <a:p>
            <a:pPr>
              <a:buFont typeface="Wingdings" panose="05000000000000000000" pitchFamily="2" charset="2"/>
              <a:buNone/>
            </a:pPr>
            <a:r>
              <a:rPr lang="en-US" altLang="en-US" sz="2800" i="1" dirty="0"/>
              <a:t>F</a:t>
            </a:r>
            <a:r>
              <a:rPr lang="en-US" altLang="en-US" sz="2800" dirty="0"/>
              <a:t>’(</a:t>
            </a:r>
            <a:r>
              <a:rPr lang="en-US" altLang="en-US" sz="2800" i="1" dirty="0"/>
              <a:t>x</a:t>
            </a:r>
            <a:r>
              <a:rPr lang="en-US" altLang="en-US" sz="2800" dirty="0"/>
              <a:t>)=</a:t>
            </a:r>
            <a:r>
              <a:rPr lang="en-US" altLang="en-US" sz="2800" i="1" dirty="0"/>
              <a:t>f</a:t>
            </a:r>
            <a:r>
              <a:rPr lang="en-US" altLang="en-US" sz="2800" dirty="0"/>
              <a:t>(</a:t>
            </a:r>
            <a:r>
              <a:rPr lang="en-US" altLang="en-US" sz="2800" i="1" dirty="0"/>
              <a:t>x</a:t>
            </a:r>
            <a:r>
              <a:rPr lang="en-US" altLang="en-US" sz="2800" dirty="0"/>
              <a:t>) for all </a:t>
            </a:r>
            <a:r>
              <a:rPr lang="en-US" altLang="en-US" sz="2800" i="1" dirty="0"/>
              <a:t>x</a:t>
            </a:r>
            <a:r>
              <a:rPr lang="en-US" altLang="en-US" sz="2800" dirty="0"/>
              <a:t> in (</a:t>
            </a:r>
            <a:r>
              <a:rPr lang="en-US" altLang="en-US" sz="2800" i="1" dirty="0" err="1"/>
              <a:t>a,b</a:t>
            </a:r>
            <a:r>
              <a:rPr lang="en-US" altLang="en-US" sz="2800" dirty="0"/>
              <a:t>).</a:t>
            </a:r>
          </a:p>
        </p:txBody>
      </p:sp>
      <p:graphicFrame>
        <p:nvGraphicFramePr>
          <p:cNvPr id="7172" name="Object 4">
            <a:extLst>
              <a:ext uri="{FF2B5EF4-FFF2-40B4-BE49-F238E27FC236}">
                <a16:creationId xmlns:a16="http://schemas.microsoft.com/office/drawing/2014/main" id="{36CA2B41-4EE0-45EC-AAE5-F43175DE2F2D}"/>
              </a:ext>
            </a:extLst>
          </p:cNvPr>
          <p:cNvGraphicFramePr>
            <a:graphicFrameLocks noGrp="1" noChangeAspect="1"/>
          </p:cNvGraphicFramePr>
          <p:nvPr>
            <p:ph sz="quarter" idx="2"/>
            <p:extLst>
              <p:ext uri="{D42A27DB-BD31-4B8C-83A1-F6EECF244321}">
                <p14:modId xmlns:p14="http://schemas.microsoft.com/office/powerpoint/2010/main" val="387634702"/>
              </p:ext>
            </p:extLst>
          </p:nvPr>
        </p:nvGraphicFramePr>
        <p:xfrm>
          <a:off x="4043979" y="2586832"/>
          <a:ext cx="2743200" cy="1303338"/>
        </p:xfrm>
        <a:graphic>
          <a:graphicData uri="http://schemas.openxmlformats.org/presentationml/2006/ole">
            <mc:AlternateContent xmlns:mc="http://schemas.openxmlformats.org/markup-compatibility/2006">
              <mc:Choice xmlns:v="urn:schemas-microsoft-com:vml" Requires="v">
                <p:oleObj spid="_x0000_s59413" name="Equation" r:id="rId4" imgW="1016000" imgH="482600" progId="Equation.3">
                  <p:embed/>
                </p:oleObj>
              </mc:Choice>
              <mc:Fallback>
                <p:oleObj name="Equation" r:id="rId4" imgW="1016000" imgH="482600" progId="Equation.3">
                  <p:embed/>
                  <p:pic>
                    <p:nvPicPr>
                      <p:cNvPr id="7172" name="Object 4">
                        <a:extLst>
                          <a:ext uri="{FF2B5EF4-FFF2-40B4-BE49-F238E27FC236}">
                            <a16:creationId xmlns:a16="http://schemas.microsoft.com/office/drawing/2014/main" id="{36CA2B41-4EE0-45EC-AAE5-F43175DE2F2D}"/>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979" y="2586832"/>
                        <a:ext cx="2743200" cy="1303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6">
            <a:extLst>
              <a:ext uri="{FF2B5EF4-FFF2-40B4-BE49-F238E27FC236}">
                <a16:creationId xmlns:a16="http://schemas.microsoft.com/office/drawing/2014/main" id="{85F40AA4-2B4A-4475-AB5B-A46EBD1A1801}"/>
              </a:ext>
            </a:extLst>
          </p:cNvPr>
          <p:cNvGraphicFramePr>
            <a:graphicFrameLocks noGrp="1" noChangeAspect="1"/>
          </p:cNvGraphicFramePr>
          <p:nvPr>
            <p:ph sz="quarter" idx="3"/>
            <p:extLst>
              <p:ext uri="{D42A27DB-BD31-4B8C-83A1-F6EECF244321}">
                <p14:modId xmlns:p14="http://schemas.microsoft.com/office/powerpoint/2010/main" val="1115905208"/>
              </p:ext>
            </p:extLst>
          </p:nvPr>
        </p:nvGraphicFramePr>
        <p:xfrm>
          <a:off x="3480995" y="5139135"/>
          <a:ext cx="4267200" cy="1376363"/>
        </p:xfrm>
        <a:graphic>
          <a:graphicData uri="http://schemas.openxmlformats.org/presentationml/2006/ole">
            <mc:AlternateContent xmlns:mc="http://schemas.openxmlformats.org/markup-compatibility/2006">
              <mc:Choice xmlns:v="urn:schemas-microsoft-com:vml" Requires="v">
                <p:oleObj spid="_x0000_s59414" name="Equation" r:id="rId6" imgW="1574800" imgH="508000" progId="Equation.3">
                  <p:embed/>
                </p:oleObj>
              </mc:Choice>
              <mc:Fallback>
                <p:oleObj name="Equation" r:id="rId6" imgW="1574800" imgH="508000" progId="Equation.3">
                  <p:embed/>
                  <p:pic>
                    <p:nvPicPr>
                      <p:cNvPr id="7173" name="Object 6">
                        <a:extLst>
                          <a:ext uri="{FF2B5EF4-FFF2-40B4-BE49-F238E27FC236}">
                            <a16:creationId xmlns:a16="http://schemas.microsoft.com/office/drawing/2014/main" id="{85F40AA4-2B4A-4475-AB5B-A46EBD1A1801}"/>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0995" y="5139135"/>
                        <a:ext cx="4267200" cy="13763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PQuestion">
            <a:extLst>
              <a:ext uri="{FF2B5EF4-FFF2-40B4-BE49-F238E27FC236}">
                <a16:creationId xmlns:a16="http://schemas.microsoft.com/office/drawing/2014/main" id="{BC5333E4-7377-4E09-AB5B-478BAF698DE1}"/>
              </a:ext>
            </a:extLst>
          </p:cNvPr>
          <p:cNvSpPr>
            <a:spLocks noGrp="1" noChangeArrowheads="1"/>
          </p:cNvSpPr>
          <p:nvPr>
            <p:ph type="title"/>
          </p:nvPr>
        </p:nvSpPr>
        <p:spPr>
          <a:xfrm>
            <a:off x="383689" y="-264317"/>
            <a:ext cx="10972800" cy="1371600"/>
          </a:xfrm>
        </p:spPr>
        <p:txBody>
          <a:bodyPr>
            <a:normAutofit/>
          </a:bodyPr>
          <a:lstStyle/>
          <a:p>
            <a:pPr>
              <a:defRPr/>
            </a:pPr>
            <a:r>
              <a:rPr lang="en-US" sz="4200" u="sng" dirty="0">
                <a:solidFill>
                  <a:schemeClr val="accent1">
                    <a:lumMod val="50000"/>
                  </a:schemeClr>
                </a:solidFill>
              </a:rPr>
              <a:t>Example 1</a:t>
            </a:r>
            <a:r>
              <a:rPr lang="en-US" sz="4200" dirty="0">
                <a:solidFill>
                  <a:schemeClr val="accent1">
                    <a:lumMod val="50000"/>
                  </a:schemeClr>
                </a:solidFill>
              </a:rPr>
              <a:t>: Find F’(2).</a:t>
            </a:r>
            <a:endParaRPr lang="en-US" sz="4200" u="sng" dirty="0">
              <a:solidFill>
                <a:schemeClr val="accent1">
                  <a:lumMod val="50000"/>
                </a:schemeClr>
              </a:solidFill>
            </a:endParaRPr>
          </a:p>
        </p:txBody>
      </p:sp>
      <p:graphicFrame>
        <p:nvGraphicFramePr>
          <p:cNvPr id="8195" name="Object 5">
            <a:extLst>
              <a:ext uri="{FF2B5EF4-FFF2-40B4-BE49-F238E27FC236}">
                <a16:creationId xmlns:a16="http://schemas.microsoft.com/office/drawing/2014/main" id="{4DA0D457-206F-4DDF-A530-28F861D9A145}"/>
              </a:ext>
            </a:extLst>
          </p:cNvPr>
          <p:cNvGraphicFramePr>
            <a:graphicFrameLocks noGrp="1" noChangeAspect="1"/>
          </p:cNvGraphicFramePr>
          <p:nvPr>
            <p:ph sz="half" idx="2"/>
          </p:nvPr>
        </p:nvGraphicFramePr>
        <p:xfrm>
          <a:off x="3581400" y="1981201"/>
          <a:ext cx="4038600" cy="1757363"/>
        </p:xfrm>
        <a:graphic>
          <a:graphicData uri="http://schemas.openxmlformats.org/presentationml/2006/ole">
            <mc:AlternateContent xmlns:mc="http://schemas.openxmlformats.org/markup-compatibility/2006">
              <mc:Choice xmlns:v="urn:schemas-microsoft-com:vml" Requires="v">
                <p:oleObj spid="_x0000_s60427" name="Equation" r:id="rId5" imgW="1079500" imgH="469900" progId="Equation.3">
                  <p:embed/>
                </p:oleObj>
              </mc:Choice>
              <mc:Fallback>
                <p:oleObj name="Equation" r:id="rId5" imgW="1079500" imgH="469900" progId="Equation.3">
                  <p:embed/>
                  <p:pic>
                    <p:nvPicPr>
                      <p:cNvPr id="8195" name="Object 5">
                        <a:extLst>
                          <a:ext uri="{FF2B5EF4-FFF2-40B4-BE49-F238E27FC236}">
                            <a16:creationId xmlns:a16="http://schemas.microsoft.com/office/drawing/2014/main" id="{4DA0D457-206F-4DDF-A530-28F861D9A1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981201"/>
                        <a:ext cx="4038600"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TPAnswers">
            <a:extLst>
              <a:ext uri="{FF2B5EF4-FFF2-40B4-BE49-F238E27FC236}">
                <a16:creationId xmlns:a16="http://schemas.microsoft.com/office/drawing/2014/main" id="{02C37F64-CAF2-4D13-AE66-8DF04F5CCE05}"/>
              </a:ext>
            </a:extLst>
          </p:cNvPr>
          <p:cNvSpPr>
            <a:spLocks noGrp="1" noChangeArrowheads="1"/>
          </p:cNvSpPr>
          <p:nvPr>
            <p:ph type="body" sz="half" idx="1"/>
            <p:custDataLst>
              <p:tags r:id="rId3"/>
            </p:custDataLst>
          </p:nvPr>
        </p:nvSpPr>
        <p:spPr>
          <a:xfrm>
            <a:off x="4648200" y="4114801"/>
            <a:ext cx="2667000" cy="2366963"/>
          </a:xfrm>
        </p:spPr>
        <p:txBody>
          <a:bodyPr/>
          <a:lstStyle/>
          <a:p>
            <a:pPr marL="609600" indent="-609600">
              <a:buFont typeface="Century Gothic" panose="020B0502020202020204" pitchFamily="34" charset="0"/>
              <a:buAutoNum type="alphaUcPeriod"/>
            </a:pPr>
            <a:r>
              <a:rPr lang="en-US" altLang="en-US" sz="2800"/>
              <a:t>2/7</a:t>
            </a:r>
          </a:p>
          <a:p>
            <a:pPr marL="609600" indent="-609600">
              <a:buFont typeface="Century Gothic" panose="020B0502020202020204" pitchFamily="34" charset="0"/>
              <a:buAutoNum type="alphaUcPeriod"/>
            </a:pPr>
            <a:r>
              <a:rPr lang="en-US" altLang="en-US" sz="2800"/>
              <a:t>2/11</a:t>
            </a:r>
          </a:p>
          <a:p>
            <a:pPr marL="609600" indent="-609600">
              <a:buFont typeface="Century Gothic" panose="020B0502020202020204" pitchFamily="34" charset="0"/>
              <a:buAutoNum type="alphaUcPeriod"/>
            </a:pPr>
            <a:r>
              <a:rPr lang="en-US" altLang="en-US" sz="2800"/>
              <a:t>¼</a:t>
            </a:r>
          </a:p>
          <a:p>
            <a:pPr marL="609600" indent="-609600">
              <a:buFont typeface="Century Gothic" panose="020B0502020202020204" pitchFamily="34" charset="0"/>
              <a:buAutoNum type="alphaUcPeriod"/>
            </a:pPr>
            <a:r>
              <a:rPr lang="en-US" altLang="en-US" sz="2800"/>
              <a:t>3/44</a:t>
            </a:r>
          </a:p>
        </p:txBody>
      </p:sp>
    </p:spTree>
    <p:custDataLst>
      <p:tags r:id="rId2"/>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FB43-CF37-B14E-8970-21D54FCA2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E1902-E8DA-9C41-ACFA-05A86962BD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33486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DELIMITERS" val="3.1"/>
</p:tagLst>
</file>

<file path=ppt/tags/tag32.xml><?xml version="1.0" encoding="utf-8"?>
<p:tagLst xmlns:a="http://schemas.openxmlformats.org/drawingml/2006/main" xmlns:r="http://schemas.openxmlformats.org/officeDocument/2006/relationships" xmlns:p="http://schemas.openxmlformats.org/presentationml/2006/main">
  <p:tag name="DELIMITERS" val="3.1"/>
</p:tagLst>
</file>

<file path=ppt/tags/tag33.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26"/>
  <p:tag name="FONTSIZE" val="28"/>
  <p:tag name="BULLETTYPE" val="ppBulletArabicPeriod"/>
  <p:tag name="ANSWERTEXT" val="-3&#10;1&#10;3&#10;5&#10;None of these"/>
</p:tagLst>
</file>

<file path=ppt/tags/tag34.xml><?xml version="1.0" encoding="utf-8"?>
<p:tagLst xmlns:a="http://schemas.openxmlformats.org/drawingml/2006/main" xmlns:r="http://schemas.openxmlformats.org/officeDocument/2006/relationships" xmlns:p="http://schemas.openxmlformats.org/presentationml/2006/main">
  <p:tag name="DELIMITERS" val="3.1"/>
</p:tagLst>
</file>

<file path=ppt/tags/tag35.xml><?xml version="1.0" encoding="utf-8"?>
<p:tagLst xmlns:a="http://schemas.openxmlformats.org/drawingml/2006/main" xmlns:r="http://schemas.openxmlformats.org/officeDocument/2006/relationships" xmlns:p="http://schemas.openxmlformats.org/presentationml/2006/main">
  <p:tag name="DELIMITERS" val="3.1"/>
</p:tagLst>
</file>

<file path=ppt/tags/tag36.xml><?xml version="1.0" encoding="utf-8"?>
<p:tagLst xmlns:a="http://schemas.openxmlformats.org/drawingml/2006/main" xmlns:r="http://schemas.openxmlformats.org/officeDocument/2006/relationships" xmlns:p="http://schemas.openxmlformats.org/presentationml/2006/main">
  <p:tag name="SLIDEGUID" val="B9912DA48515410E8B347656C174BDD8"/>
  <p:tag name="SLIDEID" val="B9912DA48515410E8B347656C174BDD8"/>
  <p:tag name="SLIDEORDER" val="1"/>
  <p:tag name="SLIDETYPE" val="Q"/>
  <p:tag name="DEMOGRAPHIC" val="False"/>
  <p:tag name="TEAMASSIGN" val="False"/>
  <p:tag name="SPEEDSCORING" val="False"/>
  <p:tag name="CORRECTPOINTVALUE" val="1"/>
  <p:tag name="ZEROBASED" val="False"/>
  <p:tag name="AUTOADVANCE" val="False"/>
  <p:tag name="DELIMITERS" val="3.1"/>
  <p:tag name="VALUEFORMAT" val="0%"/>
  <p:tag name="QUESTIONALIAS" val="Example 2: Find F’(2)."/>
  <p:tag name="ANSWERSALIAS" val="2/7|smicln|2/11|smicln|¼|smicln|3/44|smicln|None of these"/>
  <p:tag name="INCORRECTPOINTVALUE" val="1"/>
  <p:tag name="COUNTDOWNSECONDS" val="30"/>
  <p:tag name="VALUES" val="Incorrect|smicln|Correct|smicln|Incorrect|smicln|Incorrect|smicln|Incorrect"/>
</p:tagLst>
</file>

<file path=ppt/tags/tag37.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33"/>
  <p:tag name="FONTSIZE" val="28"/>
  <p:tag name="BULLETTYPE" val="ppBulletArabicPeriod"/>
  <p:tag name="ANSWERTEXT" val="2/7&#10;2/11&#10;¼&#10;3/44&#10;None of these"/>
</p:tagLst>
</file>

<file path=ppt/tags/tag38.xml><?xml version="1.0" encoding="utf-8"?>
<p:tagLst xmlns:a="http://schemas.openxmlformats.org/drawingml/2006/main" xmlns:r="http://schemas.openxmlformats.org/officeDocument/2006/relationships" xmlns:p="http://schemas.openxmlformats.org/presentationml/2006/main">
  <p:tag name="DELIMITERS" val="3.1"/>
</p:tagLst>
</file>

<file path=ppt/tags/tag39.xml><?xml version="1.0" encoding="utf-8"?>
<p:tagLst xmlns:a="http://schemas.openxmlformats.org/drawingml/2006/main" xmlns:r="http://schemas.openxmlformats.org/officeDocument/2006/relationships" xmlns:p="http://schemas.openxmlformats.org/presentationml/2006/main">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40.xml><?xml version="1.0" encoding="utf-8"?>
<p:tagLst xmlns:a="http://schemas.openxmlformats.org/drawingml/2006/main" xmlns:r="http://schemas.openxmlformats.org/officeDocument/2006/relationships" xmlns:p="http://schemas.openxmlformats.org/presentationml/2006/main">
  <p:tag name="DELIMITERS" val="3.1"/>
</p:tagLst>
</file>

<file path=ppt/tags/tag41.xml><?xml version="1.0" encoding="utf-8"?>
<p:tagLst xmlns:a="http://schemas.openxmlformats.org/drawingml/2006/main" xmlns:r="http://schemas.openxmlformats.org/officeDocument/2006/relationships" xmlns:p="http://schemas.openxmlformats.org/presentationml/2006/main">
  <p:tag name="SLIDEGUID" val="27DB19A4D32D4A929917C7834E9E217A"/>
  <p:tag name="SLIDEID" val="27DB19A4D32D4A929917C7834E9E217A"/>
  <p:tag name="SLIDEORDER" val="1"/>
  <p:tag name="SLIDETYPE" val="Q"/>
  <p:tag name="DEMOGRAPHIC" val="False"/>
  <p:tag name="TEAMASSIGN" val="False"/>
  <p:tag name="SPEEDSCORING" val="False"/>
  <p:tag name="CORRECTPOINTVALUE" val="1"/>
  <p:tag name="ZEROBASED" val="False"/>
  <p:tag name="AUTOADVANCE" val="False"/>
  <p:tag name="DELIMITERS" val="3.1"/>
  <p:tag name="VALUEFORMAT" val="0%"/>
  <p:tag name="QUESTIONALIAS" val="Example 4: Evaluate."/>
  <p:tag name="ANSWERSALIAS" val="2/3|smicln|4/3|smicln|26/9|smicln|26/81|smicln|None of these"/>
  <p:tag name="INCORRECTPOINTVALUE" val="1"/>
  <p:tag name="COUNTDOWNSECONDS" val="30"/>
  <p:tag name="VALUES" val="Correct|smicln|Incorrect|smicln|Incorrect|smicln|Incorrect|smicln|Incorrect"/>
</p:tagLst>
</file>

<file path=ppt/tags/tag42.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36"/>
  <p:tag name="FONTSIZE" val="28"/>
  <p:tag name="BULLETTYPE" val="ppBulletArabicPeriod"/>
  <p:tag name="ANSWERTEXT" val="2/3&#10;4/3&#10;26/9&#10;26/81&#10;None of these"/>
</p:tagLst>
</file>

<file path=ppt/tags/tag43.xml><?xml version="1.0" encoding="utf-8"?>
<p:tagLst xmlns:a="http://schemas.openxmlformats.org/drawingml/2006/main" xmlns:r="http://schemas.openxmlformats.org/officeDocument/2006/relationships" xmlns:p="http://schemas.openxmlformats.org/presentationml/2006/main">
  <p:tag name="DELIMITERS" val="3.1"/>
</p:tagLst>
</file>

<file path=ppt/tags/tag44.xml><?xml version="1.0" encoding="utf-8"?>
<p:tagLst xmlns:a="http://schemas.openxmlformats.org/drawingml/2006/main" xmlns:r="http://schemas.openxmlformats.org/officeDocument/2006/relationships" xmlns:p="http://schemas.openxmlformats.org/presentationml/2006/main">
  <p:tag name="DELIMITERS" val="3.1"/>
</p:tagLst>
</file>

<file path=ppt/tags/tag45.xml><?xml version="1.0" encoding="utf-8"?>
<p:tagLst xmlns:a="http://schemas.openxmlformats.org/drawingml/2006/main" xmlns:r="http://schemas.openxmlformats.org/officeDocument/2006/relationships" xmlns:p="http://schemas.openxmlformats.org/presentationml/2006/main">
  <p:tag name="DELIMITERS" val="3.1"/>
</p:tagLst>
</file>

<file path=ppt/tags/tag46.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359</TotalTime>
  <Words>2586</Words>
  <Application>Microsoft Macintosh PowerPoint</Application>
  <PresentationFormat>Widescreen</PresentationFormat>
  <Paragraphs>346</Paragraphs>
  <Slides>119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8" baseType="lpstr">
      <vt:lpstr>Arial</vt:lpstr>
      <vt:lpstr>Book Antiqua</vt:lpstr>
      <vt:lpstr>Century Gothic</vt:lpstr>
      <vt:lpstr>Century Schoolbook</vt:lpstr>
      <vt:lpstr>Corbel</vt:lpstr>
      <vt:lpstr>Wingdings</vt:lpstr>
      <vt:lpstr>Wingdings 2</vt:lpstr>
      <vt:lpstr>Frame</vt:lpstr>
      <vt:lpstr>Equation</vt:lpstr>
      <vt:lpstr>PowerPoint Presentation</vt:lpstr>
      <vt:lpstr>NETIQUETTE  Netiquette is the etiquette of online behavior.   In all means of communication in this online course, you will need to follow the same rules of behavior as you would in a face-to-face course when communicating with the other students, teaching assistants, and instructors in the class.   This means that you will have to respect others: negative personal comments are strictly prohibited.   Please also respect your fellow classmates by turning off your microphone and web cam when appropriate. </vt:lpstr>
      <vt:lpstr>How will lectures operate?</vt:lpstr>
      <vt:lpstr>What are studios?</vt:lpstr>
      <vt:lpstr>PowerPoint Presentation</vt:lpstr>
      <vt:lpstr>PowerPoint Presentation</vt:lpstr>
      <vt:lpstr>Participation Grade</vt:lpstr>
      <vt:lpstr>Live Proctoring</vt:lpstr>
      <vt:lpstr>PowerPoint Presentation</vt:lpstr>
      <vt:lpstr>PowerPoint Presentation</vt:lpstr>
      <vt:lpstr>PowerPoint Presentation</vt:lpstr>
      <vt:lpstr>PowerPoint Presentation</vt:lpstr>
      <vt:lpstr>PowerPoint Presentation</vt:lpstr>
      <vt:lpstr>PowerPoint Presentation</vt:lpstr>
      <vt:lpstr>Where can I go for extra help?</vt:lpstr>
      <vt:lpstr>PowerPoint Presentation</vt:lpstr>
      <vt:lpstr>PowerPoint Presentation</vt:lpstr>
      <vt:lpstr>PowerPoint Presentation</vt:lpstr>
      <vt:lpstr>PowerPoint Presentation</vt:lpstr>
      <vt:lpstr>PowerPoint Presentation</vt:lpstr>
      <vt:lpstr>PowerPoint Presentation</vt:lpstr>
      <vt:lpstr>Derivative Rules (cont.)</vt:lpstr>
      <vt:lpstr>Derivative Rules</vt:lpstr>
      <vt:lpstr>The Chain Rule</vt:lpstr>
      <vt:lpstr>Some Derivative Formulas (memorize)</vt:lpstr>
      <vt:lpstr>Derivatives of Inverse Functions</vt:lpstr>
      <vt:lpstr>Derivatives of Inverse Functions (formulas to know)</vt:lpstr>
      <vt:lpstr>Example One:</vt:lpstr>
      <vt:lpstr>Example Two:</vt:lpstr>
      <vt:lpstr>PowerPoint Presentation</vt:lpstr>
      <vt:lpstr>Example Three:</vt:lpstr>
      <vt:lpstr>Review of Trigonometry</vt:lpstr>
      <vt:lpstr>Review of Trigonometry (cont.)</vt:lpstr>
      <vt:lpstr>PowerPoint Presentation</vt:lpstr>
      <vt:lpstr>Antiderivatives</vt:lpstr>
      <vt:lpstr>Some common antiderivatives (memorize)</vt:lpstr>
      <vt:lpstr>Example 1.2:</vt:lpstr>
      <vt:lpstr>Example 1.1:</vt:lpstr>
      <vt:lpstr>Example 1.1:</vt:lpstr>
      <vt:lpstr>Example 2:</vt:lpstr>
      <vt:lpstr>PowerPoint Presentation</vt:lpstr>
      <vt:lpstr>PowerPoint Presentation</vt:lpstr>
      <vt:lpstr>PowerPoint Presentation</vt:lpstr>
      <vt:lpstr>Applying the Chain Rule</vt:lpstr>
      <vt:lpstr>More Useful Antiderivative formulas</vt:lpstr>
      <vt:lpstr>Example 3.1:</vt:lpstr>
      <vt:lpstr>PowerPoint Presentation</vt:lpstr>
      <vt:lpstr>Example 3.2:</vt:lpstr>
      <vt:lpstr>Example 3.3:</vt:lpstr>
      <vt:lpstr>PowerPoint Presentation</vt:lpstr>
      <vt:lpstr>Learning Goals</vt:lpstr>
      <vt:lpstr>Basic Methodology</vt:lpstr>
      <vt:lpstr>Riemann Sums</vt:lpstr>
      <vt:lpstr>Defining Sigma Notation</vt:lpstr>
      <vt:lpstr>Riemann Sums (cont.)</vt:lpstr>
      <vt:lpstr>Riemann Sums (cont.)</vt:lpstr>
      <vt:lpstr>Example 1:</vt:lpstr>
      <vt:lpstr>PowerPoint Presentation</vt:lpstr>
      <vt:lpstr>PowerPoint Presentation</vt:lpstr>
      <vt:lpstr>PowerPoint Presentation</vt:lpstr>
      <vt:lpstr>PowerPoint Presentation</vt:lpstr>
      <vt:lpstr>PowerPoint Presentation</vt:lpstr>
      <vt:lpstr>Midpoint Estimate</vt:lpstr>
      <vt:lpstr>Example 2:</vt:lpstr>
      <vt:lpstr>PowerPoint Presentation</vt:lpstr>
      <vt:lpstr>PowerPoint Presentation</vt:lpstr>
      <vt:lpstr>Average Value</vt:lpstr>
      <vt:lpstr>Example 3:</vt:lpstr>
      <vt:lpstr>PowerPoint Presentation</vt:lpstr>
      <vt:lpstr>Next Learning Goals</vt:lpstr>
      <vt:lpstr>General Riemann Sum</vt:lpstr>
      <vt:lpstr>What is xi* in the formula?</vt:lpstr>
      <vt:lpstr>The Definite Integral</vt:lpstr>
      <vt:lpstr>The Definite Integral and Area</vt:lpstr>
      <vt:lpstr>Helpful Summation Formulas (memorize)</vt:lpstr>
      <vt:lpstr>Example 4:</vt:lpstr>
      <vt:lpstr>PowerPoint Presentation</vt:lpstr>
      <vt:lpstr>PowerPoint Presentation</vt:lpstr>
      <vt:lpstr>PowerPoint Presentation</vt:lpstr>
      <vt:lpstr>Example 5:</vt:lpstr>
      <vt:lpstr>PowerPoint Presentation</vt:lpstr>
      <vt:lpstr>PowerPoint Presentation</vt:lpstr>
      <vt:lpstr>PowerPoint Presentation</vt:lpstr>
      <vt:lpstr>PowerPoint Presentation</vt:lpstr>
      <vt:lpstr>Properties of the Definite Integral</vt:lpstr>
      <vt:lpstr>Properties of the Definite Integral (cont.)</vt:lpstr>
      <vt:lpstr>Some More Integral Properties</vt:lpstr>
      <vt:lpstr>More Integral Properties (cont.)</vt:lpstr>
      <vt:lpstr>Example 6:</vt:lpstr>
      <vt:lpstr>PowerPoint Presentation</vt:lpstr>
      <vt:lpstr>Challenge Problem:</vt:lpstr>
      <vt:lpstr>PowerPoint Presentation</vt:lpstr>
      <vt:lpstr>PowerPoint Presentation</vt:lpstr>
      <vt:lpstr>PowerPoint Presentation</vt:lpstr>
      <vt:lpstr>PowerPoint Presentation</vt:lpstr>
      <vt:lpstr>Today’s Learning Goals</vt:lpstr>
      <vt:lpstr>Theorem: The 2nd FTC</vt:lpstr>
      <vt:lpstr>Example 1: Find F’(2).</vt:lpstr>
      <vt:lpstr>PowerPoint Presentation</vt:lpstr>
      <vt:lpstr>PowerPoint Presentation</vt:lpstr>
      <vt:lpstr>Antiderivatives</vt:lpstr>
      <vt:lpstr>Antiderivatives</vt:lpstr>
      <vt:lpstr>The FTC</vt:lpstr>
      <vt:lpstr>Example 2: Evaluate.</vt:lpstr>
      <vt:lpstr>PowerPoint Presentation</vt:lpstr>
      <vt:lpstr>PowerPoint Presentation</vt:lpstr>
      <vt:lpstr>Example 3:</vt:lpstr>
      <vt:lpstr>PowerPoint Presentation</vt:lpstr>
      <vt:lpstr>PowerPoint Presentation</vt:lpstr>
      <vt:lpstr>PowerPoint Presentation</vt:lpstr>
      <vt:lpstr>Example 4: Extension to 2nd FTC (chain rule)</vt:lpstr>
      <vt:lpstr>PowerPoint Presentation</vt:lpstr>
      <vt:lpstr>PowerPoint Presentation</vt:lpstr>
      <vt:lpstr>PowerPoint Presentation</vt:lpstr>
      <vt:lpstr>Mean Value Theorem</vt:lpstr>
      <vt:lpstr>Example 5:</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Schmidt, Maxie D</dc:creator>
  <cp:lastModifiedBy>Schmidt, Maxie D</cp:lastModifiedBy>
  <cp:revision>34</cp:revision>
  <dcterms:created xsi:type="dcterms:W3CDTF">2021-05-11T19:16:29Z</dcterms:created>
  <dcterms:modified xsi:type="dcterms:W3CDTF">2021-05-16T22:11:44Z</dcterms:modified>
</cp:coreProperties>
</file>