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94" r:id="rId2"/>
    <p:sldId id="276" r:id="rId3"/>
    <p:sldId id="275" r:id="rId4"/>
    <p:sldId id="264" r:id="rId5"/>
    <p:sldId id="279" r:id="rId6"/>
    <p:sldId id="280" r:id="rId7"/>
    <p:sldId id="335" r:id="rId8"/>
    <p:sldId id="281" r:id="rId9"/>
    <p:sldId id="336" r:id="rId10"/>
    <p:sldId id="267" r:id="rId11"/>
    <p:sldId id="337" r:id="rId12"/>
    <p:sldId id="278" r:id="rId13"/>
    <p:sldId id="282" r:id="rId14"/>
    <p:sldId id="291" r:id="rId15"/>
    <p:sldId id="283" r:id="rId16"/>
    <p:sldId id="292" r:id="rId17"/>
    <p:sldId id="284" r:id="rId18"/>
    <p:sldId id="271" r:id="rId19"/>
    <p:sldId id="307" r:id="rId20"/>
    <p:sldId id="309" r:id="rId21"/>
    <p:sldId id="308" r:id="rId22"/>
    <p:sldId id="310" r:id="rId23"/>
    <p:sldId id="311" r:id="rId24"/>
    <p:sldId id="293" r:id="rId25"/>
    <p:sldId id="321" r:id="rId26"/>
    <p:sldId id="257" r:id="rId27"/>
    <p:sldId id="268" r:id="rId28"/>
    <p:sldId id="261" r:id="rId29"/>
    <p:sldId id="262" r:id="rId30"/>
    <p:sldId id="322" r:id="rId31"/>
    <p:sldId id="324" r:id="rId32"/>
    <p:sldId id="325" r:id="rId33"/>
    <p:sldId id="266" r:id="rId34"/>
    <p:sldId id="327" r:id="rId35"/>
    <p:sldId id="328" r:id="rId36"/>
    <p:sldId id="323" r:id="rId37"/>
    <p:sldId id="330" r:id="rId38"/>
    <p:sldId id="331" r:id="rId39"/>
    <p:sldId id="265" r:id="rId40"/>
    <p:sldId id="286" r:id="rId41"/>
    <p:sldId id="333" r:id="rId42"/>
    <p:sldId id="295" r:id="rId43"/>
    <p:sldId id="296" r:id="rId44"/>
    <p:sldId id="290" r:id="rId45"/>
    <p:sldId id="297" r:id="rId46"/>
    <p:sldId id="259" r:id="rId47"/>
    <p:sldId id="263" r:id="rId48"/>
    <p:sldId id="298" r:id="rId49"/>
    <p:sldId id="306" r:id="rId50"/>
    <p:sldId id="269" r:id="rId51"/>
    <p:sldId id="270" r:id="rId52"/>
    <p:sldId id="289" r:id="rId53"/>
    <p:sldId id="300" r:id="rId54"/>
    <p:sldId id="299" r:id="rId55"/>
    <p:sldId id="301" r:id="rId56"/>
    <p:sldId id="312" r:id="rId57"/>
    <p:sldId id="303" r:id="rId58"/>
    <p:sldId id="277" r:id="rId59"/>
    <p:sldId id="287" r:id="rId60"/>
    <p:sldId id="313" r:id="rId61"/>
    <p:sldId id="314" r:id="rId62"/>
    <p:sldId id="315" r:id="rId63"/>
    <p:sldId id="316" r:id="rId64"/>
    <p:sldId id="338" r:id="rId65"/>
    <p:sldId id="317" r:id="rId66"/>
    <p:sldId id="339" r:id="rId67"/>
    <p:sldId id="318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2"/>
    <p:restoredTop sz="94694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5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4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04DD-6FC7-4E65-892D-3E27F39FFC98}" type="datetimeFigureOut">
              <a:rPr lang="en-US" smtClean="0"/>
              <a:pPr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EEE77-0899-4F28-B235-3BA0668E0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91C93-7369-4712-930F-1102B449C0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F5726-40A8-4D9B-B6B3-280EAF9BAA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0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4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2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4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578EE1-BD55-CA42-A3AF-3B9B43AF2895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0BC363F-2B20-E54C-A2B7-F26802CA3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0.w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tmp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tmp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14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26.xml"/><Relationship Id="rId7" Type="http://schemas.openxmlformats.org/officeDocument/2006/relationships/image" Target="../media/image41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.bin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3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45.emf"/><Relationship Id="rId2" Type="http://schemas.openxmlformats.org/officeDocument/2006/relationships/tags" Target="../tags/tag2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.bin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1">
            <a:extLst>
              <a:ext uri="{FF2B5EF4-FFF2-40B4-BE49-F238E27FC236}">
                <a16:creationId xmlns:a16="http://schemas.microsoft.com/office/drawing/2014/main" id="{C4A7860B-0506-4291-B6EF-E9837BCA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0" b="7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9" name="TextShape 1"/>
          <p:cNvSpPr txBox="1"/>
          <p:nvPr/>
        </p:nvSpPr>
        <p:spPr>
          <a:xfrm>
            <a:off x="434836" y="345490"/>
            <a:ext cx="10963276" cy="512063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60" dirty="0">
                <a:ln w="15875">
                  <a:solidFill>
                    <a:srgbClr val="FFFFFF"/>
                  </a:solidFill>
                </a:ln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Section 5.5: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60" dirty="0">
                <a:ln w="15875">
                  <a:solidFill>
                    <a:srgbClr val="FFFFFF"/>
                  </a:solidFill>
                </a:ln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Integration by substitution</a:t>
            </a:r>
          </a:p>
        </p:txBody>
      </p:sp>
      <p:sp>
        <p:nvSpPr>
          <p:cNvPr id="210" name="CustomShape 2"/>
          <p:cNvSpPr/>
          <p:nvPr/>
        </p:nvSpPr>
        <p:spPr>
          <a:xfrm>
            <a:off x="7530207" y="864108"/>
            <a:ext cx="3947418" cy="51206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2C217-3BB8-A546-8967-F86A79F19E19}"/>
              </a:ext>
            </a:extLst>
          </p:cNvPr>
          <p:cNvSpPr txBox="1"/>
          <p:nvPr/>
        </p:nvSpPr>
        <p:spPr>
          <a:xfrm>
            <a:off x="434836" y="5309940"/>
            <a:ext cx="1051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Math 1552 lecture slides adapted from the course materials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By Klara </a:t>
            </a:r>
            <a:r>
              <a:rPr lang="en-US" sz="2400" dirty="0" err="1">
                <a:solidFill>
                  <a:srgbClr val="002060"/>
                </a:solidFill>
              </a:rPr>
              <a:t>Grodzinsky</a:t>
            </a:r>
            <a:r>
              <a:rPr lang="en-US" sz="2400" dirty="0">
                <a:solidFill>
                  <a:srgbClr val="002060"/>
                </a:solidFill>
              </a:rPr>
              <a:t> (GA Tech, </a:t>
            </a:r>
            <a:r>
              <a:rPr lang="en-US" sz="2400" i="1" dirty="0">
                <a:solidFill>
                  <a:srgbClr val="002060"/>
                </a:solidFill>
              </a:rPr>
              <a:t>School of Mathematics</a:t>
            </a:r>
            <a:r>
              <a:rPr lang="en-US" sz="2400" dirty="0">
                <a:solidFill>
                  <a:srgbClr val="002060"/>
                </a:solidFill>
              </a:rPr>
              <a:t>, Summer 2021) </a:t>
            </a:r>
          </a:p>
        </p:txBody>
      </p:sp>
    </p:spTree>
    <p:extLst>
      <p:ext uri="{BB962C8B-B14F-4D97-AF65-F5344CB8AC3E}">
        <p14:creationId xmlns:p14="http://schemas.microsoft.com/office/powerpoint/2010/main" val="39772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87125"/>
            <a:ext cx="7235276" cy="939741"/>
          </a:xfrm>
        </p:spPr>
        <p:txBody>
          <a:bodyPr/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Example 1.3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 Evaluate.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69E59D3B-F37E-4546-87D6-86DADB70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35" y="0"/>
            <a:ext cx="2689654" cy="94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60A9-2CDF-E24E-8AD9-7CC209FB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F382-4452-C842-AB35-CAF34AA0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PQuestion"/>
          <p:cNvSpPr>
            <a:spLocks noGrp="1" noChangeArrowheads="1"/>
          </p:cNvSpPr>
          <p:nvPr>
            <p:ph type="title"/>
          </p:nvPr>
        </p:nvSpPr>
        <p:spPr>
          <a:xfrm>
            <a:off x="0" y="-308918"/>
            <a:ext cx="82296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Evaluate the integral.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7309518"/>
              </p:ext>
            </p:extLst>
          </p:nvPr>
        </p:nvGraphicFramePr>
        <p:xfrm>
          <a:off x="129832" y="1166812"/>
          <a:ext cx="333375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1422360" imgH="1930320" progId="Equation.3">
                  <p:embed/>
                </p:oleObj>
              </mc:Choice>
              <mc:Fallback>
                <p:oleObj name="Equation" r:id="rId5" imgW="1422360" imgH="1930320" progId="Equation.3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32" y="1166812"/>
                        <a:ext cx="3333750" cy="452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PCountdownTrigger"/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TPCountdown" hidden="1"/>
          <p:cNvGrpSpPr/>
          <p:nvPr>
            <p:custDataLst>
              <p:tags r:id="rId3"/>
            </p:custDataLst>
          </p:nvPr>
        </p:nvGrpSpPr>
        <p:grpSpPr>
          <a:xfrm>
            <a:off x="9906000" y="6096000"/>
            <a:ext cx="635000" cy="635000"/>
            <a:chOff x="8318500" y="6032500"/>
            <a:chExt cx="635000" cy="635000"/>
          </a:xfrm>
        </p:grpSpPr>
        <p:sp>
          <p:nvSpPr>
            <p:cNvPr id="5" name="CountdownShape" hidden="1"/>
            <p:cNvSpPr/>
            <p:nvPr/>
          </p:nvSpPr>
          <p:spPr>
            <a:xfrm>
              <a:off x="8318500" y="6032500"/>
              <a:ext cx="635000" cy="635000"/>
            </a:xfrm>
            <a:prstGeom prst="beve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untdownText" hidden="1"/>
            <p:cNvSpPr txBox="1"/>
            <p:nvPr/>
          </p:nvSpPr>
          <p:spPr>
            <a:xfrm>
              <a:off x="8318500" y="6032500"/>
              <a:ext cx="635000" cy="635000"/>
            </a:xfrm>
            <a:prstGeom prst="rect">
              <a:avLst/>
            </a:prstGeom>
            <a:noFill/>
          </p:spPr>
          <p:txBody>
            <a:bodyPr vert="horz" rtlCol="0" anchor="ctr" anchorCtr="1">
              <a:noAutofit/>
            </a:bodyPr>
            <a:lstStyle/>
            <a:p>
              <a:pPr algn="ctr"/>
              <a:r>
                <a:rPr lang="en-US" b="1">
                  <a:latin typeface="Tahoma"/>
                </a:rPr>
                <a:t>1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7682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16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0617" y="-38100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u="sng" dirty="0">
                <a:solidFill>
                  <a:schemeClr val="accent1">
                    <a:lumMod val="50000"/>
                  </a:schemeClr>
                </a:solidFill>
              </a:rPr>
              <a:t>Example 3.2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alt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13438" y="461319"/>
            <a:ext cx="5384800" cy="52928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Evaluate the following indefinite integral: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51D18BF3-431D-6B44-87EA-8567C39D4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190" y="253570"/>
            <a:ext cx="2092387" cy="94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4634-A852-0342-8CFA-0E287606B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90012" y="4922622"/>
            <a:ext cx="2092388" cy="944777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04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4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0617" y="-38100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u="sng" dirty="0">
                <a:solidFill>
                  <a:schemeClr val="accent1">
                    <a:lumMod val="50000"/>
                  </a:schemeClr>
                </a:solidFill>
              </a:rPr>
              <a:t>Example 3.1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altLang="en-US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13438" y="461319"/>
            <a:ext cx="5384800" cy="52928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Evaluate the following indefinite integral: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DB1665A-04A6-404F-9658-634FD19A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102" y="238043"/>
            <a:ext cx="2089493" cy="97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F3FB8734-EBAA-4449-8B93-25ECC26BA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3" y="1927654"/>
            <a:ext cx="2855004" cy="27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FAFD88EC-01B0-964C-9F67-A111B659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3" y="2717141"/>
            <a:ext cx="1782463" cy="89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B43BE-6D84-384B-9A8D-AECF8A064C70}"/>
              </a:ext>
            </a:extLst>
          </p:cNvPr>
          <p:cNvSpPr txBox="1"/>
          <p:nvPr/>
        </p:nvSpPr>
        <p:spPr>
          <a:xfrm>
            <a:off x="234778" y="990600"/>
            <a:ext cx="2977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Hint:</a:t>
            </a:r>
          </a:p>
          <a:p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Take </a:t>
            </a:r>
          </a:p>
          <a:p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get that </a:t>
            </a:r>
          </a:p>
          <a:p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(logarithmic derivative)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50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3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0" y="-98854"/>
            <a:ext cx="9860692" cy="94295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Additional Trig Formulas (know how to derive these):</a:t>
            </a:r>
          </a:p>
        </p:txBody>
      </p:sp>
      <p:graphicFrame>
        <p:nvGraphicFramePr>
          <p:cNvPr id="7170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908003"/>
              </p:ext>
            </p:extLst>
          </p:nvPr>
        </p:nvGraphicFramePr>
        <p:xfrm>
          <a:off x="4040659" y="1705231"/>
          <a:ext cx="65659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2057400" imgH="1193760" progId="Equation.3">
                  <p:embed/>
                </p:oleObj>
              </mc:Choice>
              <mc:Fallback>
                <p:oleObj name="Equation" r:id="rId4" imgW="2057400" imgH="1193760" progId="Equation.3">
                  <p:embed/>
                  <p:pic>
                    <p:nvPicPr>
                      <p:cNvPr id="717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659" y="1705231"/>
                        <a:ext cx="65659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769736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0617" y="-38100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Extra problems (limits of integration)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13438" y="461319"/>
            <a:ext cx="5384800" cy="52928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Evaluate the following indefinite integral: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D2305CDA-C1E3-8643-89E0-1FF6E33DC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40" y="0"/>
            <a:ext cx="3400409" cy="121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022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5326"/>
            <a:ext cx="7259989" cy="5196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Today’s 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865" y="1503857"/>
            <a:ext cx="8229600" cy="4221163"/>
          </a:xfrm>
        </p:spPr>
        <p:txBody>
          <a:bodyPr>
            <a:normAutofit/>
          </a:bodyPr>
          <a:lstStyle/>
          <a:p>
            <a:r>
              <a:rPr lang="en-US" dirty="0"/>
              <a:t>Evaluate integrals using the substitution (</a:t>
            </a:r>
            <a:r>
              <a:rPr lang="en-US" dirty="0" err="1"/>
              <a:t>usub</a:t>
            </a:r>
            <a:r>
              <a:rPr lang="en-US" dirty="0"/>
              <a:t>) method</a:t>
            </a:r>
          </a:p>
          <a:p>
            <a:r>
              <a:rPr lang="en-US" dirty="0"/>
              <a:t>Understand how to choose u </a:t>
            </a:r>
          </a:p>
          <a:p>
            <a:r>
              <a:rPr lang="en-US" dirty="0"/>
              <a:t>Understand which functions can be evaluated with the substitution method</a:t>
            </a:r>
          </a:p>
          <a:p>
            <a:r>
              <a:rPr lang="en-US" dirty="0"/>
              <a:t>The substitution method is a </a:t>
            </a:r>
            <a:r>
              <a:rPr lang="en-US" i="1" dirty="0"/>
              <a:t>change of variable</a:t>
            </a:r>
            <a:r>
              <a:rPr lang="en-US" dirty="0"/>
              <a:t> in the integral that simplifies the integrand into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f(u)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du</a:t>
            </a:r>
            <a:r>
              <a:rPr lang="en-US" dirty="0"/>
              <a:t> for a function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</a:t>
            </a:r>
            <a:r>
              <a:rPr lang="en-US" dirty="0"/>
              <a:t> we recognize</a:t>
            </a:r>
          </a:p>
        </p:txBody>
      </p:sp>
    </p:spTree>
    <p:extLst>
      <p:ext uri="{BB962C8B-B14F-4D97-AF65-F5344CB8AC3E}">
        <p14:creationId xmlns:p14="http://schemas.microsoft.com/office/powerpoint/2010/main" val="182490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13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0617" y="-38100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Challenge problem (foreshadowing trig subs – later)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94445" y="691120"/>
            <a:ext cx="5384800" cy="529281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Evaluate the following indefinite integral: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B43BE-6D84-384B-9A8D-AECF8A064C70}"/>
              </a:ext>
            </a:extLst>
          </p:cNvPr>
          <p:cNvSpPr txBox="1"/>
          <p:nvPr/>
        </p:nvSpPr>
        <p:spPr>
          <a:xfrm>
            <a:off x="234778" y="990600"/>
            <a:ext cx="29779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See that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the identity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CAB307E9-E73A-0240-A1A3-602AA592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249" y="530997"/>
            <a:ext cx="2333367" cy="9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6" name="Picture 6">
            <a:extLst>
              <a:ext uri="{FF2B5EF4-FFF2-40B4-BE49-F238E27FC236}">
                <a16:creationId xmlns:a16="http://schemas.microsoft.com/office/drawing/2014/main" id="{0800BE24-C455-5449-A2A2-408384E3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3" y="4089148"/>
            <a:ext cx="2977980" cy="55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8" name="Picture 8">
            <a:extLst>
              <a:ext uri="{FF2B5EF4-FFF2-40B4-BE49-F238E27FC236}">
                <a16:creationId xmlns:a16="http://schemas.microsoft.com/office/drawing/2014/main" id="{A8CF5F1B-1726-1042-B5C2-64A33BE34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8" y="2843746"/>
            <a:ext cx="1821592" cy="73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10">
            <a:extLst>
              <a:ext uri="{FF2B5EF4-FFF2-40B4-BE49-F238E27FC236}">
                <a16:creationId xmlns:a16="http://schemas.microsoft.com/office/drawing/2014/main" id="{D1141A68-9427-CB45-B567-3F29A566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3" y="1808228"/>
            <a:ext cx="3183077" cy="45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283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15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1">
            <a:extLst>
              <a:ext uri="{FF2B5EF4-FFF2-40B4-BE49-F238E27FC236}">
                <a16:creationId xmlns:a16="http://schemas.microsoft.com/office/drawing/2014/main" id="{C4A7860B-0506-4291-B6EF-E9837BCA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0" b="7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9" name="TextShape 1"/>
          <p:cNvSpPr txBox="1"/>
          <p:nvPr/>
        </p:nvSpPr>
        <p:spPr>
          <a:xfrm>
            <a:off x="434836" y="345490"/>
            <a:ext cx="10963276" cy="512063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60" dirty="0">
                <a:ln w="15875">
                  <a:solidFill>
                    <a:srgbClr val="FFFFFF"/>
                  </a:solidFill>
                </a:ln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Section 5.6: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60" dirty="0">
                <a:ln w="15875">
                  <a:solidFill>
                    <a:srgbClr val="FFFFFF"/>
                  </a:solidFill>
                </a:ln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Area between two curves</a:t>
            </a:r>
          </a:p>
        </p:txBody>
      </p:sp>
      <p:sp>
        <p:nvSpPr>
          <p:cNvPr id="210" name="CustomShape 2"/>
          <p:cNvSpPr/>
          <p:nvPr/>
        </p:nvSpPr>
        <p:spPr>
          <a:xfrm>
            <a:off x="7530207" y="864108"/>
            <a:ext cx="3947418" cy="51206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2C217-3BB8-A546-8967-F86A79F19E19}"/>
              </a:ext>
            </a:extLst>
          </p:cNvPr>
          <p:cNvSpPr txBox="1"/>
          <p:nvPr/>
        </p:nvSpPr>
        <p:spPr>
          <a:xfrm>
            <a:off x="434836" y="5499230"/>
            <a:ext cx="1051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Math 1552 lecture slides adapted from the course materials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By Klara </a:t>
            </a:r>
            <a:r>
              <a:rPr lang="en-US" sz="2400" dirty="0" err="1">
                <a:solidFill>
                  <a:srgbClr val="002060"/>
                </a:solidFill>
              </a:rPr>
              <a:t>Grodzinsky</a:t>
            </a:r>
            <a:r>
              <a:rPr lang="en-US" sz="2400" dirty="0">
                <a:solidFill>
                  <a:srgbClr val="002060"/>
                </a:solidFill>
              </a:rPr>
              <a:t> (GA Tech, </a:t>
            </a:r>
            <a:r>
              <a:rPr lang="en-US" sz="2400" i="1" dirty="0">
                <a:solidFill>
                  <a:srgbClr val="002060"/>
                </a:solidFill>
              </a:rPr>
              <a:t>School of Mathematics</a:t>
            </a:r>
            <a:r>
              <a:rPr lang="en-US" sz="2400" dirty="0">
                <a:solidFill>
                  <a:srgbClr val="002060"/>
                </a:solidFill>
              </a:rPr>
              <a:t>, Summer 2021) </a:t>
            </a:r>
          </a:p>
        </p:txBody>
      </p:sp>
    </p:spTree>
    <p:extLst>
      <p:ext uri="{BB962C8B-B14F-4D97-AF65-F5344CB8AC3E}">
        <p14:creationId xmlns:p14="http://schemas.microsoft.com/office/powerpoint/2010/main" val="168896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32486"/>
            <a:ext cx="5270551" cy="179557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Today’s 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 what is meant graphically by integrating the difference between two functions (</a:t>
            </a:r>
            <a:r>
              <a:rPr lang="en-US" sz="2800" i="1" dirty="0"/>
              <a:t>solve for intersection points between the two curves on the interval</a:t>
            </a:r>
            <a:r>
              <a:rPr lang="en-US" sz="2800" dirty="0"/>
              <a:t>)</a:t>
            </a:r>
          </a:p>
          <a:p>
            <a:r>
              <a:rPr lang="en-US" sz="2800" dirty="0"/>
              <a:t>Set up an integral to find the total area bounded between two curves</a:t>
            </a:r>
          </a:p>
          <a:p>
            <a:r>
              <a:rPr lang="en-US" sz="2800" dirty="0"/>
              <a:t>Evaluate numerically the area bounded between two curves</a:t>
            </a:r>
          </a:p>
          <a:p>
            <a:r>
              <a:rPr lang="en-US" sz="2800" dirty="0"/>
              <a:t>Be able to express the integration in terms of either x or y, depending on the function(s)</a:t>
            </a:r>
          </a:p>
        </p:txBody>
      </p:sp>
    </p:spTree>
    <p:extLst>
      <p:ext uri="{BB962C8B-B14F-4D97-AF65-F5344CB8AC3E}">
        <p14:creationId xmlns:p14="http://schemas.microsoft.com/office/powerpoint/2010/main" val="3996808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69"/>
            <a:ext cx="10972800" cy="75247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Area Between Two Curves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1314" y="846438"/>
            <a:ext cx="8229600" cy="3886200"/>
          </a:xfrm>
        </p:spPr>
        <p:txBody>
          <a:bodyPr/>
          <a:lstStyle/>
          <a:p>
            <a:pPr eaLnBrk="1" hangingPunct="1"/>
            <a:r>
              <a:rPr lang="en-US" sz="2800" dirty="0"/>
              <a:t>To find the area between two curves, written as functions of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To find the area between two curves, written as functions of </a:t>
            </a:r>
            <a:r>
              <a:rPr lang="en-US" sz="2800" i="1" dirty="0"/>
              <a:t>y</a:t>
            </a:r>
            <a:r>
              <a:rPr lang="en-US" sz="2800" dirty="0"/>
              <a:t>:</a:t>
            </a:r>
          </a:p>
          <a:p>
            <a:pPr eaLnBrk="1" hangingPunct="1"/>
            <a:endParaRPr lang="en-US" sz="2800" dirty="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16604535"/>
              </p:ext>
            </p:extLst>
          </p:nvPr>
        </p:nvGraphicFramePr>
        <p:xfrm>
          <a:off x="3663950" y="1730032"/>
          <a:ext cx="70739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1730032"/>
                        <a:ext cx="7073900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4130635"/>
              </p:ext>
            </p:extLst>
          </p:nvPr>
        </p:nvGraphicFramePr>
        <p:xfrm>
          <a:off x="3663950" y="4262824"/>
          <a:ext cx="67818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6" imgW="2540000" imgH="482600" progId="Equation.3">
                  <p:embed/>
                </p:oleObj>
              </mc:Choice>
              <mc:Fallback>
                <p:oleObj name="Equation" r:id="rId6" imgW="2540000" imgH="482600" progId="Equation.3">
                  <p:embed/>
                  <p:pic>
                    <p:nvPicPr>
                      <p:cNvPr id="51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4262824"/>
                        <a:ext cx="6781800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46" y="705280"/>
            <a:ext cx="5091398" cy="54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33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7653"/>
            <a:ext cx="5233481" cy="5072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Steps to Evaluating Area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3200" dirty="0"/>
              <a:t>Where do the curves intersect?  Break up the interval [</a:t>
            </a:r>
            <a:r>
              <a:rPr lang="en-US" sz="3200" i="1" dirty="0" err="1"/>
              <a:t>a,b</a:t>
            </a:r>
            <a:r>
              <a:rPr lang="en-US" sz="3200" dirty="0"/>
              <a:t>] into sub-intervals based on points of intersection.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3200" dirty="0"/>
              <a:t>For each subinterval, which function is bigger?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3200" dirty="0"/>
              <a:t>Integrate </a:t>
            </a:r>
            <a:r>
              <a:rPr lang="en-US" sz="3200" i="1" dirty="0"/>
              <a:t>top-bottom</a:t>
            </a:r>
            <a:r>
              <a:rPr lang="en-US" sz="3200" dirty="0"/>
              <a:t> or </a:t>
            </a:r>
            <a:r>
              <a:rPr lang="en-US" sz="3200" i="1" dirty="0"/>
              <a:t>right-left</a:t>
            </a:r>
            <a:r>
              <a:rPr lang="en-US" sz="3200" dirty="0"/>
              <a:t> on each subinterval.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2176"/>
            <a:ext cx="10972800" cy="838200"/>
          </a:xfrm>
        </p:spPr>
        <p:txBody>
          <a:bodyPr/>
          <a:lstStyle/>
          <a:p>
            <a:pPr eaLnBrk="1" hangingPunct="1"/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4308" y="967452"/>
            <a:ext cx="6858000" cy="40571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Find the area bounded by</a:t>
            </a:r>
          </a:p>
          <a:p>
            <a:pPr eaLnBrk="1" hangingPunct="1">
              <a:buFont typeface="Wingdings" pitchFamily="2" charset="2"/>
              <a:buNone/>
            </a:pPr>
            <a:endParaRPr lang="en-US" sz="3200" dirty="0"/>
          </a:p>
          <a:p>
            <a:pPr eaLnBrk="1" hangingPunct="1">
              <a:buFont typeface="Wingdings" pitchFamily="2" charset="2"/>
              <a:buNone/>
            </a:pPr>
            <a:endParaRPr lang="en-US" sz="3200" dirty="0"/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5387321"/>
              </p:ext>
            </p:extLst>
          </p:nvPr>
        </p:nvGraphicFramePr>
        <p:xfrm>
          <a:off x="3474308" y="796024"/>
          <a:ext cx="83820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4" imgW="2831760" imgH="431640" progId="Equation.3">
                  <p:embed/>
                </p:oleObj>
              </mc:Choice>
              <mc:Fallback>
                <p:oleObj name="Equation" r:id="rId4" imgW="2831760" imgH="43164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308" y="796024"/>
                        <a:ext cx="8382000" cy="1277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2994"/>
            <a:ext cx="11763633" cy="1066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Functions we already know how to integrate directly: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423773"/>
              </p:ext>
            </p:extLst>
          </p:nvPr>
        </p:nvGraphicFramePr>
        <p:xfrm>
          <a:off x="4200261" y="1527132"/>
          <a:ext cx="3791478" cy="490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295280" imgH="1676160" progId="Equation.3">
                  <p:embed/>
                </p:oleObj>
              </mc:Choice>
              <mc:Fallback>
                <p:oleObj name="Equation" r:id="rId3" imgW="1295280" imgH="167616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0261" y="1527132"/>
                        <a:ext cx="3791478" cy="4906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8BB5AA-BD69-954E-A6A2-9762EB8BED31}"/>
              </a:ext>
            </a:extLst>
          </p:cNvPr>
          <p:cNvSpPr txBox="1"/>
          <p:nvPr/>
        </p:nvSpPr>
        <p:spPr>
          <a:xfrm>
            <a:off x="3556686" y="717223"/>
            <a:ext cx="606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Recall the antiderivatives of the following functions we reviewed last week:</a:t>
            </a:r>
          </a:p>
        </p:txBody>
      </p:sp>
    </p:spTree>
    <p:extLst>
      <p:ext uri="{BB962C8B-B14F-4D97-AF65-F5344CB8AC3E}">
        <p14:creationId xmlns:p14="http://schemas.microsoft.com/office/powerpoint/2010/main" val="1514182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23" y="1047418"/>
            <a:ext cx="522995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7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85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201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5" y="0"/>
            <a:ext cx="2947482" cy="723900"/>
          </a:xfrm>
        </p:spPr>
        <p:txBody>
          <a:bodyPr/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7354" y="488483"/>
            <a:ext cx="7315200" cy="723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the area of the region bounded by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326518"/>
              </p:ext>
            </p:extLst>
          </p:nvPr>
        </p:nvGraphicFramePr>
        <p:xfrm>
          <a:off x="3509028" y="671135"/>
          <a:ext cx="6273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3" imgW="1981080" imgH="228600" progId="Equation.3">
                  <p:embed/>
                </p:oleObj>
              </mc:Choice>
              <mc:Fallback>
                <p:oleObj name="Equation" r:id="rId3" imgW="1981080" imgH="2286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9028" y="671135"/>
                        <a:ext cx="62738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028" y="1395035"/>
            <a:ext cx="6849431" cy="33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9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57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39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PQuestion"/>
          <p:cNvSpPr>
            <a:spLocks noGrp="1" noChangeArrowheads="1"/>
          </p:cNvSpPr>
          <p:nvPr>
            <p:ph type="title"/>
          </p:nvPr>
        </p:nvSpPr>
        <p:spPr>
          <a:xfrm>
            <a:off x="0" y="-323056"/>
            <a:ext cx="10972800" cy="1371600"/>
          </a:xfrm>
        </p:spPr>
        <p:txBody>
          <a:bodyPr/>
          <a:lstStyle/>
          <a:p>
            <a:pPr eaLnBrk="1" hangingPunct="1"/>
            <a:r>
              <a:rPr lang="en-US" sz="4000" u="sng" dirty="0">
                <a:solidFill>
                  <a:schemeClr val="accent1">
                    <a:lumMod val="50000"/>
                  </a:schemeClr>
                </a:solidFill>
              </a:rPr>
              <a:t>Example 3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40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69" name="TPAnswers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3720873" y="1266395"/>
            <a:ext cx="1905000" cy="2133600"/>
          </a:xfrm>
        </p:spPr>
        <p:txBody>
          <a:bodyPr>
            <a:noAutofit/>
          </a:bodyPr>
          <a:lstStyle/>
          <a:p>
            <a:pPr marL="609600" indent="-609600">
              <a:spcBef>
                <a:spcPct val="20000"/>
              </a:spcBef>
              <a:buFont typeface="+mj-lt"/>
              <a:buAutoNum type="alphaUcPeriod"/>
            </a:pPr>
            <a:r>
              <a:rPr lang="en-US" sz="2800" dirty="0"/>
              <a:t>0</a:t>
            </a:r>
          </a:p>
          <a:p>
            <a:pPr marL="609600" indent="-609600">
              <a:spcBef>
                <a:spcPct val="20000"/>
              </a:spcBef>
              <a:buFont typeface="+mj-lt"/>
              <a:buAutoNum type="alphaUcPeriod"/>
            </a:pPr>
            <a:r>
              <a:rPr lang="en-US" sz="2800" dirty="0"/>
              <a:t>1/3</a:t>
            </a:r>
          </a:p>
          <a:p>
            <a:pPr marL="609600" indent="-609600">
              <a:spcBef>
                <a:spcPct val="20000"/>
              </a:spcBef>
              <a:buFont typeface="+mj-lt"/>
              <a:buAutoNum type="alphaUcPeriod"/>
            </a:pPr>
            <a:r>
              <a:rPr lang="en-US" sz="2800" dirty="0"/>
              <a:t>2/3</a:t>
            </a:r>
          </a:p>
          <a:p>
            <a:pPr marL="609600" indent="-609600">
              <a:spcBef>
                <a:spcPct val="20000"/>
              </a:spcBef>
              <a:buFont typeface="+mj-lt"/>
              <a:buAutoNum type="alphaUcPeriod"/>
            </a:pPr>
            <a:r>
              <a:rPr lang="en-US" sz="2800" dirty="0"/>
              <a:t>1</a:t>
            </a:r>
          </a:p>
        </p:txBody>
      </p:sp>
      <p:graphicFrame>
        <p:nvGraphicFramePr>
          <p:cNvPr id="1126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6694819"/>
              </p:ext>
            </p:extLst>
          </p:nvPr>
        </p:nvGraphicFramePr>
        <p:xfrm>
          <a:off x="3606573" y="398140"/>
          <a:ext cx="4038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5" imgW="1167893" imgH="253890" progId="Equation.3">
                  <p:embed/>
                </p:oleObj>
              </mc:Choice>
              <mc:Fallback>
                <p:oleObj name="Equation" r:id="rId5" imgW="1167893" imgH="253890" progId="Equation.3">
                  <p:embed/>
                  <p:pic>
                    <p:nvPicPr>
                      <p:cNvPr id="112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573" y="398140"/>
                        <a:ext cx="4038600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PCountdownTrigger"/>
          <p:cNvSpPr/>
          <p:nvPr/>
        </p:nvSpPr>
        <p:spPr>
          <a:xfrm>
            <a:off x="1524000" y="0"/>
            <a:ext cx="12700" cy="1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F910E-86CC-6345-84E1-B2CA934E2B38}"/>
              </a:ext>
            </a:extLst>
          </p:cNvPr>
          <p:cNvSpPr/>
          <p:nvPr/>
        </p:nvSpPr>
        <p:spPr>
          <a:xfrm>
            <a:off x="3580480" y="131911"/>
            <a:ext cx="4775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Find the area bounded by the curves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32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64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03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47482" cy="621679"/>
          </a:xfrm>
        </p:spPr>
        <p:txBody>
          <a:bodyPr/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Example 4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0046" y="-219004"/>
            <a:ext cx="8721954" cy="1059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Find the area of the region bounded by the curves 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93635974"/>
              </p:ext>
            </p:extLst>
          </p:nvPr>
        </p:nvGraphicFramePr>
        <p:xfrm>
          <a:off x="3601994" y="485352"/>
          <a:ext cx="5329596" cy="1059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3" imgW="2171520" imgH="431640" progId="Equation.3">
                  <p:embed/>
                </p:oleObj>
              </mc:Choice>
              <mc:Fallback>
                <p:oleObj name="Equation" r:id="rId3" imgW="2171520" imgH="431640" progId="Equation.3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994" y="485352"/>
                        <a:ext cx="5329596" cy="1059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94" y="1545038"/>
            <a:ext cx="5115639" cy="30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8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2280" y="0"/>
            <a:ext cx="6901643" cy="769961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Method of u-substitution</a:t>
            </a:r>
          </a:p>
        </p:txBody>
      </p:sp>
      <p:graphicFrame>
        <p:nvGraphicFramePr>
          <p:cNvPr id="921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865177"/>
              </p:ext>
            </p:extLst>
          </p:nvPr>
        </p:nvGraphicFramePr>
        <p:xfrm>
          <a:off x="3637006" y="2580186"/>
          <a:ext cx="78486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2768600" imgH="1041400" progId="Equation.3">
                  <p:embed/>
                </p:oleObj>
              </mc:Choice>
              <mc:Fallback>
                <p:oleObj name="Equation" r:id="rId4" imgW="2768600" imgH="1041400" progId="Equation.3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7006" y="2580186"/>
                        <a:ext cx="7848600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3543101" y="1370371"/>
            <a:ext cx="75010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333FF"/>
                </a:solidFill>
              </a:rPr>
              <a:t>This method is the reverse of the chain rule </a:t>
            </a:r>
          </a:p>
          <a:p>
            <a:r>
              <a:rPr lang="en-US" sz="3200" dirty="0">
                <a:solidFill>
                  <a:srgbClr val="3333FF"/>
                </a:solidFill>
              </a:rPr>
              <a:t>for derivatives:</a:t>
            </a: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721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75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1">
            <a:extLst>
              <a:ext uri="{FF2B5EF4-FFF2-40B4-BE49-F238E27FC236}">
                <a16:creationId xmlns:a16="http://schemas.microsoft.com/office/drawing/2014/main" id="{C4A7860B-0506-4291-B6EF-E9837BCA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0" b="7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9" name="TextShape 1"/>
          <p:cNvSpPr txBox="1"/>
          <p:nvPr/>
        </p:nvSpPr>
        <p:spPr>
          <a:xfrm>
            <a:off x="434836" y="345490"/>
            <a:ext cx="10963276" cy="5120639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60" dirty="0">
                <a:ln w="15875">
                  <a:solidFill>
                    <a:srgbClr val="FFFFFF"/>
                  </a:solidFill>
                </a:ln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Section 8.2: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60" dirty="0">
                <a:ln w="15875">
                  <a:solidFill>
                    <a:srgbClr val="FFFFFF"/>
                  </a:solidFill>
                </a:ln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Integration by parts</a:t>
            </a:r>
          </a:p>
        </p:txBody>
      </p:sp>
      <p:sp>
        <p:nvSpPr>
          <p:cNvPr id="210" name="CustomShape 2"/>
          <p:cNvSpPr/>
          <p:nvPr/>
        </p:nvSpPr>
        <p:spPr>
          <a:xfrm>
            <a:off x="7530207" y="864108"/>
            <a:ext cx="3947418" cy="51206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pc="-1" dirty="0"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2C217-3BB8-A546-8967-F86A79F19E19}"/>
              </a:ext>
            </a:extLst>
          </p:cNvPr>
          <p:cNvSpPr txBox="1"/>
          <p:nvPr/>
        </p:nvSpPr>
        <p:spPr>
          <a:xfrm>
            <a:off x="434836" y="5499230"/>
            <a:ext cx="1051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Math 1552 lecture slides adapted from the course materials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By Klara </a:t>
            </a:r>
            <a:r>
              <a:rPr lang="en-US" sz="2400" dirty="0" err="1">
                <a:solidFill>
                  <a:srgbClr val="002060"/>
                </a:solidFill>
              </a:rPr>
              <a:t>Grodzinsky</a:t>
            </a:r>
            <a:r>
              <a:rPr lang="en-US" sz="2400" dirty="0">
                <a:solidFill>
                  <a:srgbClr val="002060"/>
                </a:solidFill>
              </a:rPr>
              <a:t> (GA Tech, </a:t>
            </a:r>
            <a:r>
              <a:rPr lang="en-US" sz="2400" i="1" dirty="0">
                <a:solidFill>
                  <a:srgbClr val="002060"/>
                </a:solidFill>
              </a:rPr>
              <a:t>School of Mathematics</a:t>
            </a:r>
            <a:r>
              <a:rPr lang="en-US" sz="2400" dirty="0">
                <a:solidFill>
                  <a:srgbClr val="002060"/>
                </a:solidFill>
              </a:rPr>
              <a:t>, Summer 2021) </a:t>
            </a:r>
          </a:p>
        </p:txBody>
      </p:sp>
    </p:spTree>
    <p:extLst>
      <p:ext uri="{BB962C8B-B14F-4D97-AF65-F5344CB8AC3E}">
        <p14:creationId xmlns:p14="http://schemas.microsoft.com/office/powerpoint/2010/main" val="4156110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PQuestion">
            <a:extLst>
              <a:ext uri="{FF2B5EF4-FFF2-40B4-BE49-F238E27FC236}">
                <a16:creationId xmlns:a16="http://schemas.microsoft.com/office/drawing/2014/main" id="{A2B4A391-2844-EA4F-B6ED-843B81733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90489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Review Question: Evaluate the integral.</a:t>
            </a:r>
            <a:endParaRPr lang="en-US" altLang="en-US" sz="3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075" name="Object 4">
            <a:extLst>
              <a:ext uri="{FF2B5EF4-FFF2-40B4-BE49-F238E27FC236}">
                <a16:creationId xmlns:a16="http://schemas.microsoft.com/office/drawing/2014/main" id="{AEB5C8DC-5183-3E43-A20A-C54ABD24C13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8438019"/>
              </p:ext>
            </p:extLst>
          </p:nvPr>
        </p:nvGraphicFramePr>
        <p:xfrm>
          <a:off x="272364" y="952500"/>
          <a:ext cx="3105150" cy="51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5" imgW="34810700" imgH="57340500" progId="Equation.3">
                  <p:embed/>
                </p:oleObj>
              </mc:Choice>
              <mc:Fallback>
                <p:oleObj name="Equation" r:id="rId5" imgW="34810700" imgH="57340500" progId="Equation.3">
                  <p:embed/>
                  <p:pic>
                    <p:nvPicPr>
                      <p:cNvPr id="3075" name="Object 4">
                        <a:extLst>
                          <a:ext uri="{FF2B5EF4-FFF2-40B4-BE49-F238E27FC236}">
                            <a16:creationId xmlns:a16="http://schemas.microsoft.com/office/drawing/2014/main" id="{AEB5C8DC-5183-3E43-A20A-C54ABD24C13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64" y="952500"/>
                        <a:ext cx="3105150" cy="511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PCountdownTrigger">
            <a:extLst>
              <a:ext uri="{FF2B5EF4-FFF2-40B4-BE49-F238E27FC236}">
                <a16:creationId xmlns:a16="http://schemas.microsoft.com/office/drawing/2014/main" id="{FE2D8972-5343-4042-87F5-A7B4F8A0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3078" name="TPCountdown" hidden="1">
            <a:extLst>
              <a:ext uri="{FF2B5EF4-FFF2-40B4-BE49-F238E27FC236}">
                <a16:creationId xmlns:a16="http://schemas.microsoft.com/office/drawing/2014/main" id="{D608C40A-29C1-7648-9078-F53E9478AA03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9906000" y="6096000"/>
            <a:ext cx="635000" cy="635000"/>
            <a:chOff x="8318500" y="6032500"/>
            <a:chExt cx="635000" cy="635000"/>
          </a:xfrm>
        </p:grpSpPr>
        <p:sp>
          <p:nvSpPr>
            <p:cNvPr id="3079" name="CountdownShape" hidden="1">
              <a:extLst>
                <a:ext uri="{FF2B5EF4-FFF2-40B4-BE49-F238E27FC236}">
                  <a16:creationId xmlns:a16="http://schemas.microsoft.com/office/drawing/2014/main" id="{C51FB23D-AF95-A24C-BE08-0F19BA54A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500" y="6032500"/>
              <a:ext cx="635000" cy="635000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0" name="CountdownText" hidden="1">
              <a:extLst>
                <a:ext uri="{FF2B5EF4-FFF2-40B4-BE49-F238E27FC236}">
                  <a16:creationId xmlns:a16="http://schemas.microsoft.com/office/drawing/2014/main" id="{CF6714C0-4BB4-7541-A2CE-F0F0A75CF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8500" y="6032500"/>
              <a:ext cx="63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Tahoma" panose="020B0604030504040204" pitchFamily="34" charset="0"/>
                </a:rPr>
                <a:t>1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543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7287122-43C0-6E43-8B19-828742B4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5917"/>
            <a:ext cx="2947482" cy="980025"/>
          </a:xfrm>
        </p:spPr>
        <p:txBody>
          <a:bodyPr/>
          <a:lstStyle/>
          <a:p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Learning Goals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02BAD4C-4C53-3E43-B7F3-A4B2737C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Identify which functions can be solved using the method of integration by parts</a:t>
            </a:r>
          </a:p>
          <a:p>
            <a:r>
              <a:rPr lang="en-US" altLang="en-US" dirty="0"/>
              <a:t>Understand how to choose the values of “u” and “dv”</a:t>
            </a:r>
          </a:p>
          <a:p>
            <a:r>
              <a:rPr lang="en-US" altLang="en-US" dirty="0"/>
              <a:t>Evaluate integrals using integration by parts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D331514-2958-7441-956B-D604970D3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972800" cy="896939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Formula for Integration by Parts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8B4BBAF-4376-B943-8F7C-D2D87B2EA4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88724" y="515937"/>
            <a:ext cx="7315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0033CC"/>
                </a:solidFill>
              </a:rPr>
              <a:t>Integration by parts</a:t>
            </a:r>
            <a:r>
              <a:rPr lang="en-US" altLang="en-US" dirty="0"/>
              <a:t> comes from the product rule for differentiation.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Differentiate</a:t>
            </a:r>
            <a:r>
              <a:rPr lang="en-US" altLang="en-US" dirty="0"/>
              <a:t> </a:t>
            </a:r>
            <a:r>
              <a:rPr lang="en-US" altLang="en-US" i="1" dirty="0"/>
              <a:t>u</a:t>
            </a:r>
            <a:r>
              <a:rPr lang="en-US" altLang="en-US" dirty="0"/>
              <a:t> to obtain </a:t>
            </a:r>
            <a:r>
              <a:rPr lang="en-US" altLang="en-US" i="1" dirty="0"/>
              <a:t>du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Find </a:t>
            </a:r>
            <a:r>
              <a:rPr lang="en-US" altLang="en-US" i="1" dirty="0"/>
              <a:t>v</a:t>
            </a:r>
            <a:r>
              <a:rPr lang="en-US" altLang="en-US" dirty="0"/>
              <a:t> by taking an </a:t>
            </a:r>
            <a:r>
              <a:rPr lang="en-US" altLang="en-US" dirty="0">
                <a:solidFill>
                  <a:srgbClr val="FF0000"/>
                </a:solidFill>
              </a:rPr>
              <a:t>antiderivative</a:t>
            </a:r>
            <a:r>
              <a:rPr lang="en-US" altLang="en-US" dirty="0"/>
              <a:t> of </a:t>
            </a:r>
            <a:r>
              <a:rPr lang="en-US" altLang="en-US" i="1" dirty="0"/>
              <a:t>dv</a:t>
            </a:r>
            <a:r>
              <a:rPr lang="en-US" altLang="en-US" dirty="0"/>
              <a:t>.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03C34C1E-85AB-3541-BE15-418C9D40A81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4947388"/>
              </p:ext>
            </p:extLst>
          </p:nvPr>
        </p:nvGraphicFramePr>
        <p:xfrm>
          <a:off x="3649362" y="1752600"/>
          <a:ext cx="4038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4" imgW="28968700" imgH="6438900" progId="Equation.3">
                  <p:embed/>
                </p:oleObj>
              </mc:Choice>
              <mc:Fallback>
                <p:oleObj name="Equation" r:id="rId4" imgW="28968700" imgH="6438900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03C34C1E-85AB-3541-BE15-418C9D40A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362" y="1752600"/>
                        <a:ext cx="4038600" cy="8969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>
            <a:extLst>
              <a:ext uri="{FF2B5EF4-FFF2-40B4-BE49-F238E27FC236}">
                <a16:creationId xmlns:a16="http://schemas.microsoft.com/office/drawing/2014/main" id="{20B7DBF3-700A-B044-BD6E-A06453FE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62" y="4406106"/>
            <a:ext cx="56388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B7227C9-BC52-8C46-A365-012A871B1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21277"/>
            <a:ext cx="7722973" cy="13754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Rules to Apply Integration by Parts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978A959-02E7-6446-81EA-BF6D2A194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original integral CANNOT be evaluated by a normal </a:t>
            </a:r>
            <a:r>
              <a:rPr lang="en-US" altLang="en-US" sz="2800" i="1" dirty="0"/>
              <a:t>u</a:t>
            </a:r>
            <a:r>
              <a:rPr lang="en-US" altLang="en-US" sz="2800" dirty="0"/>
              <a:t>-substitution alone.</a:t>
            </a:r>
          </a:p>
          <a:p>
            <a:pPr eaLnBrk="1" hangingPunct="1"/>
            <a:r>
              <a:rPr lang="en-US" altLang="en-US" sz="2800" dirty="0"/>
              <a:t>Begin by rewriting the original function as the product of two pieces, </a:t>
            </a:r>
            <a:r>
              <a:rPr lang="en-US" altLang="en-US" sz="2800" i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dv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We must be able to integrate </a:t>
            </a:r>
            <a:r>
              <a:rPr lang="en-US" altLang="en-US" sz="2800" i="1" dirty="0"/>
              <a:t>dv</a:t>
            </a:r>
            <a:r>
              <a:rPr lang="en-US" altLang="en-US" sz="2800" dirty="0"/>
              <a:t>!</a:t>
            </a:r>
          </a:p>
          <a:p>
            <a:pPr eaLnBrk="1" hangingPunct="1"/>
            <a:r>
              <a:rPr lang="en-US" altLang="en-US" sz="2800" dirty="0"/>
              <a:t>The new integral should be easier than the original problem.  If not, try a different choice for </a:t>
            </a:r>
            <a:r>
              <a:rPr lang="en-US" altLang="en-US" sz="2800" i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dv</a:t>
            </a:r>
            <a:r>
              <a:rPr lang="en-US" altLang="en-US" sz="2800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E06153E-64FC-1C48-B5A9-AFA40FD94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47134"/>
            <a:ext cx="7457697" cy="1239517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1">
                    <a:lumMod val="50000"/>
                  </a:schemeClr>
                </a:solidFill>
              </a:rPr>
              <a:t>When to use Integration by Parts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FED5973-00D2-A54F-BB21-9DDD37331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Use integration by parts to evaluate the integrals of:</a:t>
            </a:r>
          </a:p>
          <a:p>
            <a:pPr lvl="1" eaLnBrk="1" hangingPunct="1"/>
            <a:r>
              <a:rPr lang="en-US" altLang="en-US" dirty="0"/>
              <a:t>Inverse functions</a:t>
            </a:r>
          </a:p>
          <a:p>
            <a:pPr lvl="1" eaLnBrk="1" hangingPunct="1"/>
            <a:r>
              <a:rPr lang="en-US" altLang="en-US" dirty="0"/>
              <a:t>Logarithmic functions</a:t>
            </a:r>
          </a:p>
          <a:p>
            <a:pPr lvl="1" eaLnBrk="1" hangingPunct="1"/>
            <a:r>
              <a:rPr lang="en-US" altLang="en-US" dirty="0"/>
              <a:t>Functions that are combinations of more than one type of function (i.e., polynomials, trigonometric, exponential, logarithmic functions)</a:t>
            </a:r>
          </a:p>
          <a:p>
            <a:pPr lvl="1" eaLnBrk="1" hangingPunct="1"/>
            <a:r>
              <a:rPr lang="en-US" altLang="en-US" b="1" dirty="0"/>
              <a:t>Note: </a:t>
            </a:r>
            <a:r>
              <a:rPr lang="en-US" altLang="en-US" dirty="0"/>
              <a:t>We can combine IBP with the methods we have learned so far (e.g., start with a u-sub and then apply IBP after simplifying)</a:t>
            </a:r>
          </a:p>
          <a:p>
            <a:pPr lvl="1" eaLnBrk="1" hangingPunct="1"/>
            <a:r>
              <a:rPr lang="en-US" altLang="en-US" dirty="0"/>
              <a:t>After practice, you should be able to spot IBP type integrals quickly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E08896A3-7786-E849-A2D6-53A4D1D7E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6670675"/>
            <a:ext cx="25320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700" i="1">
                <a:ea typeface="Arial Unicode MS" panose="020B0604020202020204" pitchFamily="34" charset="-128"/>
                <a:cs typeface="Arial Unicode MS" panose="020B0604020202020204" pitchFamily="34" charset="-128"/>
              </a:rPr>
              <a:t>K. Grodzinsky, School of Mathematics, Georgia Tech, 2019</a:t>
            </a: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E06153E-64FC-1C48-B5A9-AFA40FD94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47134"/>
            <a:ext cx="7457697" cy="1239517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accent1">
                    <a:lumMod val="50000"/>
                  </a:schemeClr>
                </a:solidFill>
              </a:rPr>
              <a:t>Hints about IBP techniques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FED5973-00D2-A54F-BB21-9DDD37331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 u="sng" dirty="0">
                <a:solidFill>
                  <a:schemeClr val="accent1">
                    <a:lumMod val="50000"/>
                  </a:schemeClr>
                </a:solidFill>
              </a:rPr>
              <a:t>DO NOT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en-US" dirty="0"/>
              <a:t>use tables, or tabular integration methods, you have seen before in this class!</a:t>
            </a:r>
          </a:p>
          <a:p>
            <a:pPr lvl="1" eaLnBrk="1" hangingPunct="1"/>
            <a:r>
              <a:rPr lang="en-US" altLang="en-US" dirty="0"/>
              <a:t>Start with a blank slate of parameters you need to find organized like the following:</a:t>
            </a:r>
          </a:p>
          <a:p>
            <a:pPr marL="502920" lvl="1" indent="0" eaLnBrk="1" hangingPunct="1">
              <a:buNone/>
            </a:pPr>
            <a:endParaRPr lang="en-US" altLang="en-US" dirty="0"/>
          </a:p>
          <a:p>
            <a:pPr marL="502920" lvl="1" indent="0" eaLnBrk="1" hangingPunct="1">
              <a:buNone/>
            </a:pPr>
            <a:endParaRPr lang="en-US" altLang="en-US" dirty="0"/>
          </a:p>
          <a:p>
            <a:pPr marL="502920" lvl="1" indent="0" eaLnBrk="1" hangingPunct="1"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Be prepared to apply IBP more than once, e.g., to evaluate </a:t>
            </a:r>
          </a:p>
          <a:p>
            <a:pPr lvl="1" eaLnBrk="1" hangingPunct="1"/>
            <a:r>
              <a:rPr lang="en-US" altLang="en-US" dirty="0"/>
              <a:t>If nothing else works, you can always take </a:t>
            </a:r>
          </a:p>
          <a:p>
            <a:pPr lvl="1" eaLnBrk="1" hangingPunct="1"/>
            <a:r>
              <a:rPr lang="en-US" altLang="en-US" dirty="0"/>
              <a:t>We will see many examples in the next slides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54B1C92E-7B2D-7F4F-B298-667B1191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07" y="3031139"/>
            <a:ext cx="4066521" cy="91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8D33CB8E-A2D0-574B-8171-09D66CCCD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092" y="3900750"/>
            <a:ext cx="878933" cy="47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6" name="Picture 10">
            <a:extLst>
              <a:ext uri="{FF2B5EF4-FFF2-40B4-BE49-F238E27FC236}">
                <a16:creationId xmlns:a16="http://schemas.microsoft.com/office/drawing/2014/main" id="{14B42DE9-7CA5-234C-A2D9-7D6F3306D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449" y="4374610"/>
            <a:ext cx="1425643" cy="22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43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1276"/>
            <a:ext cx="10972800" cy="1371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u-substitution with Definite Integrals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66055"/>
              </p:ext>
            </p:extLst>
          </p:nvPr>
        </p:nvGraphicFramePr>
        <p:xfrm>
          <a:off x="3847070" y="1050324"/>
          <a:ext cx="7753684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539800" imgH="1447560" progId="Equation.3">
                  <p:embed/>
                </p:oleObj>
              </mc:Choice>
              <mc:Fallback>
                <p:oleObj name="Equation" r:id="rId3" imgW="2539800" imgH="14475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7070" y="1050324"/>
                        <a:ext cx="7753684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28996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2B5752A-028D-6346-A5DD-5BEB0AF4C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6497"/>
            <a:ext cx="5843081" cy="65875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50000"/>
                  </a:schemeClr>
                </a:solidFill>
              </a:rPr>
              <a:t>Order in which to choose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</a:rPr>
              <a:t>u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87FE6A3-A26D-7C47-995A-251D35778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8566" y="-124432"/>
            <a:ext cx="7315200" cy="512064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Choose </a:t>
            </a:r>
            <a:r>
              <a:rPr lang="en-US" altLang="en-US" i="1" dirty="0"/>
              <a:t>u</a:t>
            </a:r>
            <a:r>
              <a:rPr lang="en-US" altLang="en-US" dirty="0"/>
              <a:t> according to the </a:t>
            </a:r>
            <a:r>
              <a:rPr lang="en-US" altLang="en-US" i="1" dirty="0"/>
              <a:t>ILATE</a:t>
            </a:r>
            <a:r>
              <a:rPr lang="en-US" altLang="en-US" dirty="0"/>
              <a:t> rule: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33CC"/>
                </a:solidFill>
              </a:rPr>
              <a:t>I</a:t>
            </a:r>
            <a:r>
              <a:rPr lang="en-US" altLang="en-US" dirty="0"/>
              <a:t> – Inverse Functions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33CC"/>
                </a:solidFill>
              </a:rPr>
              <a:t>L</a:t>
            </a:r>
            <a:r>
              <a:rPr lang="en-US" altLang="en-US" dirty="0"/>
              <a:t> – Logarithmic Functions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33CC"/>
                </a:solidFill>
              </a:rPr>
              <a:t>A</a:t>
            </a:r>
            <a:r>
              <a:rPr lang="en-US" altLang="en-US" dirty="0"/>
              <a:t> – Algebraic Expressions (polynomials, rational functions, etc.)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33CC"/>
                </a:solidFill>
              </a:rPr>
              <a:t>T</a:t>
            </a:r>
            <a:r>
              <a:rPr lang="en-US" altLang="en-US" dirty="0"/>
              <a:t> – Trigonometric Functions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33CC"/>
                </a:solidFill>
              </a:rPr>
              <a:t>E</a:t>
            </a:r>
            <a:r>
              <a:rPr lang="en-US" altLang="en-US" dirty="0"/>
              <a:t> – Exponential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5B9A3-40D5-3E4E-9A66-A7541B20ADD7}"/>
              </a:ext>
            </a:extLst>
          </p:cNvPr>
          <p:cNvSpPr txBox="1"/>
          <p:nvPr/>
        </p:nvSpPr>
        <p:spPr>
          <a:xfrm>
            <a:off x="3609777" y="4245835"/>
            <a:ext cx="6810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Tip: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In the event of a “tie” in the 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</a:rPr>
              <a:t>ILATE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rule, pick u to be the simplest of the two functions.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FF0BF2A2-9429-4640-84A8-321ADC6F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620" y="1793445"/>
            <a:ext cx="2656531" cy="2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C9FCD5E2-3A59-8245-8B58-56AA7E75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45" y="2122403"/>
            <a:ext cx="2920142" cy="23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4" name="Picture 8">
            <a:extLst>
              <a:ext uri="{FF2B5EF4-FFF2-40B4-BE49-F238E27FC236}">
                <a16:creationId xmlns:a16="http://schemas.microsoft.com/office/drawing/2014/main" id="{D49E2238-3972-C041-93EC-C50F5A09D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5479" y="2435888"/>
            <a:ext cx="717893" cy="2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>
            <a:extLst>
              <a:ext uri="{FF2B5EF4-FFF2-40B4-BE49-F238E27FC236}">
                <a16:creationId xmlns:a16="http://schemas.microsoft.com/office/drawing/2014/main" id="{2531A527-6F25-B44F-A5B6-F83F1E97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485" y="2820013"/>
            <a:ext cx="2150591" cy="24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90" name="Picture 14">
            <a:extLst>
              <a:ext uri="{FF2B5EF4-FFF2-40B4-BE49-F238E27FC236}">
                <a16:creationId xmlns:a16="http://schemas.microsoft.com/office/drawing/2014/main" id="{C8E8FD68-8688-8544-AC01-1196BFF9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485" y="3107494"/>
            <a:ext cx="1222117" cy="2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8EF1ADD-7ABF-7B45-8BA4-0C492E57A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42886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b="1" u="sng" dirty="0">
                <a:solidFill>
                  <a:schemeClr val="accent1">
                    <a:lumMod val="50000"/>
                  </a:schemeClr>
                </a:solidFill>
              </a:rPr>
              <a:t>Example 1 (inverse functions)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alt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E0C3416-9794-B446-8508-D7C7E7B8DA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03600" y="803779"/>
            <a:ext cx="5384800" cy="899984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800" dirty="0"/>
              <a:t>Evaluate the integral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9500DC85-0FDC-8840-88DE-7A7EB2B3E16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216465"/>
              </p:ext>
            </p:extLst>
          </p:nvPr>
        </p:nvGraphicFramePr>
        <p:xfrm>
          <a:off x="6697362" y="603902"/>
          <a:ext cx="1830859" cy="649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4" imgW="18135600" imgH="6438900" progId="Equation.3">
                  <p:embed/>
                </p:oleObj>
              </mc:Choice>
              <mc:Fallback>
                <p:oleObj name="Equation" r:id="rId4" imgW="18135600" imgH="6438900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9500DC85-0FDC-8840-88DE-7A7EB2B3E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362" y="603902"/>
                        <a:ext cx="1830859" cy="649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737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PQuestion">
            <a:extLst>
              <a:ext uri="{FF2B5EF4-FFF2-40B4-BE49-F238E27FC236}">
                <a16:creationId xmlns:a16="http://schemas.microsoft.com/office/drawing/2014/main" id="{E4D39CB4-460C-5548-8F28-677BE20EC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3843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What should we choose for the value of </a:t>
            </a:r>
            <a:r>
              <a:rPr lang="en-US" altLang="en-US" sz="3200" i="1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 in the integral</a:t>
            </a:r>
            <a:b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459" name="TPAnswers">
            <a:extLst>
              <a:ext uri="{FF2B5EF4-FFF2-40B4-BE49-F238E27FC236}">
                <a16:creationId xmlns:a16="http://schemas.microsoft.com/office/drawing/2014/main" id="{C6E7B9B0-9BA1-B940-8B95-1CB155BE6899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4686300" y="1822621"/>
            <a:ext cx="3276600" cy="25146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altLang="en-US" sz="2800" dirty="0"/>
              <a:t>x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altLang="en-US" sz="2800" dirty="0"/>
              <a:t>sin(x)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altLang="en-US" sz="2800" dirty="0"/>
              <a:t>cos(x)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US" altLang="en-US" sz="2800" dirty="0"/>
              <a:t>sin(x)cos(x)</a:t>
            </a:r>
          </a:p>
        </p:txBody>
      </p:sp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2FDF98ED-39E4-474D-AEEA-15DBA595865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9051071"/>
              </p:ext>
            </p:extLst>
          </p:nvPr>
        </p:nvGraphicFramePr>
        <p:xfrm>
          <a:off x="3962400" y="944390"/>
          <a:ext cx="42672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6" imgW="28384500" imgH="6438900" progId="Equation.3">
                  <p:embed/>
                </p:oleObj>
              </mc:Choice>
              <mc:Fallback>
                <p:oleObj name="Equation" r:id="rId6" imgW="28384500" imgH="6438900" progId="Equation.3">
                  <p:embed/>
                  <p:pic>
                    <p:nvPicPr>
                      <p:cNvPr id="19460" name="Object 5">
                        <a:extLst>
                          <a:ext uri="{FF2B5EF4-FFF2-40B4-BE49-F238E27FC236}">
                            <a16:creationId xmlns:a16="http://schemas.microsoft.com/office/drawing/2014/main" id="{2FDF98ED-39E4-474D-AEEA-15DBA59586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44390"/>
                        <a:ext cx="42672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F2C9DDC3-E932-E44E-A41B-49B16847B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9463" name="TPCountdown" hidden="1">
            <a:extLst>
              <a:ext uri="{FF2B5EF4-FFF2-40B4-BE49-F238E27FC236}">
                <a16:creationId xmlns:a16="http://schemas.microsoft.com/office/drawing/2014/main" id="{19673ED3-D488-784B-A38E-D683661594E4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9906000" y="6096000"/>
            <a:ext cx="635000" cy="635000"/>
            <a:chOff x="8318500" y="6032500"/>
            <a:chExt cx="635000" cy="635000"/>
          </a:xfrm>
        </p:grpSpPr>
        <p:sp>
          <p:nvSpPr>
            <p:cNvPr id="19464" name="CountdownShape" hidden="1">
              <a:extLst>
                <a:ext uri="{FF2B5EF4-FFF2-40B4-BE49-F238E27FC236}">
                  <a16:creationId xmlns:a16="http://schemas.microsoft.com/office/drawing/2014/main" id="{93A1C8D4-1196-694A-90D0-8E2A388DF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500" y="6032500"/>
              <a:ext cx="635000" cy="635000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5" name="CountdownText" hidden="1">
              <a:extLst>
                <a:ext uri="{FF2B5EF4-FFF2-40B4-BE49-F238E27FC236}">
                  <a16:creationId xmlns:a16="http://schemas.microsoft.com/office/drawing/2014/main" id="{2535DCA0-EBEA-4248-9D59-B085582DC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8500" y="6032500"/>
              <a:ext cx="63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4B170E-62E7-F948-95B2-819D8657F8FB}"/>
              </a:ext>
            </a:extLst>
          </p:cNvPr>
          <p:cNvSpPr txBox="1"/>
          <p:nvPr/>
        </p:nvSpPr>
        <p:spPr>
          <a:xfrm>
            <a:off x="158578" y="918858"/>
            <a:ext cx="2730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Hint:</a:t>
            </a:r>
          </a:p>
          <a:p>
            <a:endParaRPr lang="en-US" dirty="0"/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29E63E75-F6C6-294D-8DCB-8F873C495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5" y="1427784"/>
            <a:ext cx="3069968" cy="2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5406006-8695-0E47-A01F-7542306B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063"/>
            <a:ext cx="2947482" cy="881171"/>
          </a:xfrm>
        </p:spPr>
        <p:txBody>
          <a:bodyPr/>
          <a:lstStyle/>
          <a:p>
            <a:r>
              <a:rPr lang="en-US" altLang="en-US" u="sng" dirty="0">
                <a:solidFill>
                  <a:schemeClr val="accent1">
                    <a:lumMod val="50000"/>
                  </a:schemeClr>
                </a:solidFill>
              </a:rPr>
              <a:t>Example 2: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C8955CC5-FB1D-5248-A6F3-61E07167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673" y="131099"/>
            <a:ext cx="7315200" cy="58484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graphicFrame>
        <p:nvGraphicFramePr>
          <p:cNvPr id="18436" name="Object 3">
            <a:extLst>
              <a:ext uri="{FF2B5EF4-FFF2-40B4-BE49-F238E27FC236}">
                <a16:creationId xmlns:a16="http://schemas.microsoft.com/office/drawing/2014/main" id="{8064BFDE-7592-2244-B0AF-2A0CE0762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727542"/>
              </p:ext>
            </p:extLst>
          </p:nvPr>
        </p:nvGraphicFramePr>
        <p:xfrm>
          <a:off x="4758564" y="131098"/>
          <a:ext cx="2447418" cy="58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3" imgW="26911300" imgH="6438900" progId="Equation.3">
                  <p:embed/>
                </p:oleObj>
              </mc:Choice>
              <mc:Fallback>
                <p:oleObj name="Equation" r:id="rId3" imgW="26911300" imgH="6438900" progId="Equation.3">
                  <p:embed/>
                  <p:pic>
                    <p:nvPicPr>
                      <p:cNvPr id="18436" name="Object 3">
                        <a:extLst>
                          <a:ext uri="{FF2B5EF4-FFF2-40B4-BE49-F238E27FC236}">
                            <a16:creationId xmlns:a16="http://schemas.microsoft.com/office/drawing/2014/main" id="{8064BFDE-7592-2244-B0AF-2A0CE0762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564" y="131098"/>
                        <a:ext cx="2447418" cy="584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E35E9FE-F6E6-6142-B66E-C90D2581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1" y="135297"/>
            <a:ext cx="2947482" cy="507255"/>
          </a:xfrm>
        </p:spPr>
        <p:txBody>
          <a:bodyPr>
            <a:normAutofit fontScale="90000"/>
          </a:bodyPr>
          <a:lstStyle/>
          <a:p>
            <a:r>
              <a:rPr lang="en-US" altLang="en-US" u="sng" dirty="0">
                <a:solidFill>
                  <a:schemeClr val="accent1">
                    <a:lumMod val="50000"/>
                  </a:schemeClr>
                </a:solidFill>
              </a:rPr>
              <a:t>Example 3: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94DAE0C-0702-3C41-B325-2297A58C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919" y="135297"/>
            <a:ext cx="8229600" cy="6013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188562D7-3BCD-C746-8331-5DB37AE6C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13" y="20157"/>
            <a:ext cx="1784006" cy="8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46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PQuestion">
            <a:extLst>
              <a:ext uri="{FF2B5EF4-FFF2-40B4-BE49-F238E27FC236}">
                <a16:creationId xmlns:a16="http://schemas.microsoft.com/office/drawing/2014/main" id="{6B2AD065-B13B-A646-B8BA-739D1C446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What should we choose for the value of </a:t>
            </a:r>
            <a:r>
              <a:rPr lang="en-US" altLang="en-US" sz="3200" i="1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 in the integral</a:t>
            </a:r>
            <a:b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A6D6F198-F7C9-6440-83DF-7C38F4A2B05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376739" y="1295400"/>
          <a:ext cx="38385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6" imgW="21653500" imgH="6438900" progId="Equation.3">
                  <p:embed/>
                </p:oleObj>
              </mc:Choice>
              <mc:Fallback>
                <p:oleObj name="Equation" r:id="rId6" imgW="21653500" imgH="6438900" progId="Equation.3">
                  <p:embed/>
                  <p:pic>
                    <p:nvPicPr>
                      <p:cNvPr id="23555" name="Object 4">
                        <a:extLst>
                          <a:ext uri="{FF2B5EF4-FFF2-40B4-BE49-F238E27FC236}">
                            <a16:creationId xmlns:a16="http://schemas.microsoft.com/office/drawing/2014/main" id="{A6D6F198-F7C9-6440-83DF-7C38F4A2B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9" y="1295400"/>
                        <a:ext cx="38385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PAnswers">
            <a:extLst>
              <a:ext uri="{FF2B5EF4-FFF2-40B4-BE49-F238E27FC236}">
                <a16:creationId xmlns:a16="http://schemas.microsoft.com/office/drawing/2014/main" id="{197A192C-3C59-5549-9AC8-AE21B5FE65D4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4495800" y="2895600"/>
            <a:ext cx="3124200" cy="2286000"/>
          </a:xfrm>
        </p:spPr>
        <p:txBody>
          <a:bodyPr/>
          <a:lstStyle/>
          <a:p>
            <a:pPr marL="609600" indent="-609600">
              <a:buFont typeface="Arial" panose="020B0604020202020204" pitchFamily="34" charset="0"/>
              <a:buAutoNum type="alphaUcPeriod"/>
            </a:pPr>
            <a:r>
              <a:rPr lang="en-US" altLang="en-US" sz="2800" dirty="0"/>
              <a:t>sin(x)</a:t>
            </a:r>
          </a:p>
          <a:p>
            <a:pPr marL="609600" indent="-609600">
              <a:buFont typeface="Arial" panose="020B0604020202020204" pitchFamily="34" charset="0"/>
              <a:buAutoNum type="alphaUcPeriod"/>
            </a:pPr>
            <a:r>
              <a:rPr lang="en-US" altLang="en-US" sz="2800" dirty="0"/>
              <a:t>ln(x)</a:t>
            </a:r>
            <a:endParaRPr lang="en-US" altLang="en-US" sz="2800" baseline="30000" dirty="0"/>
          </a:p>
          <a:p>
            <a:pPr marL="609600" indent="-609600">
              <a:buFont typeface="Arial" panose="020B0604020202020204" pitchFamily="34" charset="0"/>
              <a:buAutoNum type="alphaUcPeriod"/>
            </a:pPr>
            <a:r>
              <a:rPr lang="en-US" altLang="en-US" sz="2800" dirty="0"/>
              <a:t>sin[ln(x)]</a:t>
            </a:r>
            <a:endParaRPr lang="en-US" altLang="en-US" sz="2800" baseline="30000" dirty="0"/>
          </a:p>
          <a:p>
            <a:pPr marL="609600" indent="-609600">
              <a:buFont typeface="Arial" panose="020B0604020202020204" pitchFamily="34" charset="0"/>
              <a:buAutoNum type="alphaUcPeriod"/>
            </a:pPr>
            <a:r>
              <a:rPr lang="en-US" altLang="en-US" sz="2800" dirty="0"/>
              <a:t>dx</a:t>
            </a:r>
          </a:p>
        </p:txBody>
      </p:sp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925D37B6-6DC5-9040-B8F9-C10BE5789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3559" name="TPCountdown" hidden="1">
            <a:extLst>
              <a:ext uri="{FF2B5EF4-FFF2-40B4-BE49-F238E27FC236}">
                <a16:creationId xmlns:a16="http://schemas.microsoft.com/office/drawing/2014/main" id="{7FE4C61A-C3F3-C54E-A5B8-37DFD170E78B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9906000" y="6096000"/>
            <a:ext cx="635000" cy="635000"/>
            <a:chOff x="8318500" y="6032500"/>
            <a:chExt cx="635000" cy="635000"/>
          </a:xfrm>
        </p:grpSpPr>
        <p:sp>
          <p:nvSpPr>
            <p:cNvPr id="23560" name="CountdownShape" hidden="1">
              <a:extLst>
                <a:ext uri="{FF2B5EF4-FFF2-40B4-BE49-F238E27FC236}">
                  <a16:creationId xmlns:a16="http://schemas.microsoft.com/office/drawing/2014/main" id="{9FC94DEB-4713-0046-897E-E2D6CABE5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500" y="6032500"/>
              <a:ext cx="635000" cy="635000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1" name="CountdownText" hidden="1">
              <a:extLst>
                <a:ext uri="{FF2B5EF4-FFF2-40B4-BE49-F238E27FC236}">
                  <a16:creationId xmlns:a16="http://schemas.microsoft.com/office/drawing/2014/main" id="{C4D2A7C2-BFD3-824F-8C70-39C8E3DFA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8500" y="6032500"/>
              <a:ext cx="63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latin typeface="Tahoma" panose="020B0604030504040204" pitchFamily="34" charset="0"/>
                </a:rPr>
                <a:t>1</a:t>
              </a: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6B37A42-6524-F345-8CBD-159C367D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82" y="98228"/>
            <a:ext cx="2947482" cy="618466"/>
          </a:xfrm>
        </p:spPr>
        <p:txBody>
          <a:bodyPr/>
          <a:lstStyle/>
          <a:p>
            <a:r>
              <a:rPr lang="en-US" altLang="en-US" u="sng" dirty="0">
                <a:solidFill>
                  <a:schemeClr val="accent1">
                    <a:lumMod val="50000"/>
                  </a:schemeClr>
                </a:solidFill>
              </a:rPr>
              <a:t>Example 4: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1F7D72A-658E-384E-B64A-88882495B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208" y="592259"/>
            <a:ext cx="7315200" cy="75462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graphicFrame>
        <p:nvGraphicFramePr>
          <p:cNvPr id="22532" name="Object 3">
            <a:extLst>
              <a:ext uri="{FF2B5EF4-FFF2-40B4-BE49-F238E27FC236}">
                <a16:creationId xmlns:a16="http://schemas.microsoft.com/office/drawing/2014/main" id="{9F8B241D-0358-4041-85C6-67E751166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05562"/>
              </p:ext>
            </p:extLst>
          </p:nvPr>
        </p:nvGraphicFramePr>
        <p:xfrm>
          <a:off x="5935410" y="564467"/>
          <a:ext cx="2416796" cy="771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20193000" imgH="6438900" progId="Equation.3">
                  <p:embed/>
                </p:oleObj>
              </mc:Choice>
              <mc:Fallback>
                <p:oleObj name="Equation" r:id="rId3" imgW="20193000" imgH="6438900" progId="Equation.3">
                  <p:embed/>
                  <p:pic>
                    <p:nvPicPr>
                      <p:cNvPr id="22532" name="Object 3">
                        <a:extLst>
                          <a:ext uri="{FF2B5EF4-FFF2-40B4-BE49-F238E27FC236}">
                            <a16:creationId xmlns:a16="http://schemas.microsoft.com/office/drawing/2014/main" id="{9F8B241D-0358-4041-85C6-67E751166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410" y="564467"/>
                        <a:ext cx="2416796" cy="771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817FAE-27BD-4C4F-AC4A-868D06FCA338}"/>
              </a:ext>
            </a:extLst>
          </p:cNvPr>
          <p:cNvSpPr txBox="1"/>
          <p:nvPr/>
        </p:nvSpPr>
        <p:spPr>
          <a:xfrm>
            <a:off x="160709" y="969572"/>
            <a:ext cx="2810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Key Idea: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 will do IBP twice and then solve a system for the original integral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(after a substitution)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40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281" y="-407773"/>
            <a:ext cx="5184054" cy="1634934"/>
          </a:xfrm>
        </p:spPr>
        <p:txBody>
          <a:bodyPr/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Example 1.1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 Evaluate.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47ABAB2-973C-D64D-B922-1C30B7BB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361" y="149274"/>
            <a:ext cx="2781644" cy="10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40173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95C772C-F60D-9C47-8E24-8ADFA3D4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50" y="0"/>
            <a:ext cx="2947482" cy="742033"/>
          </a:xfrm>
        </p:spPr>
        <p:txBody>
          <a:bodyPr/>
          <a:lstStyle/>
          <a:p>
            <a:r>
              <a:rPr lang="en-US" altLang="en-US" u="sng" dirty="0">
                <a:solidFill>
                  <a:schemeClr val="accent1">
                    <a:lumMod val="50000"/>
                  </a:schemeClr>
                </a:solidFill>
              </a:rPr>
              <a:t>Example 6: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4552E33-7897-C54E-8DEA-E644C84E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095" y="231412"/>
            <a:ext cx="7315200" cy="3468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Evaluate the integral:</a:t>
            </a:r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80C989B1-E067-8D43-97D1-D61F3D57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236" y="33704"/>
            <a:ext cx="1643681" cy="66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38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9462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PQuestion">
            <a:extLst>
              <a:ext uri="{FF2B5EF4-FFF2-40B4-BE49-F238E27FC236}">
                <a16:creationId xmlns:a16="http://schemas.microsoft.com/office/drawing/2014/main" id="{06FFC2FB-5333-4E4E-BA8A-E5031CF2B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84205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Other examples of the IBP method to try:</a:t>
            </a:r>
          </a:p>
        </p:txBody>
      </p:sp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E893B1D4-B8B3-CF4D-9F11-BDF83016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6881E276-8FD1-5740-83E9-424189F4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1114451"/>
            <a:ext cx="2253049" cy="109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>
            <a:extLst>
              <a:ext uri="{FF2B5EF4-FFF2-40B4-BE49-F238E27FC236}">
                <a16:creationId xmlns:a16="http://schemas.microsoft.com/office/drawing/2014/main" id="{6DBD4797-766C-324D-BE6A-41C74C6F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60" y="3429000"/>
            <a:ext cx="2953060" cy="112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62FE8-E108-D541-BA38-A2DF41A7D43A}"/>
              </a:ext>
            </a:extLst>
          </p:cNvPr>
          <p:cNvSpPr txBox="1"/>
          <p:nvPr/>
        </p:nvSpPr>
        <p:spPr>
          <a:xfrm>
            <a:off x="3537260" y="683564"/>
            <a:ext cx="7633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Practice which functions to take as u and dv (u-sub first?):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3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4638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PQuestion">
            <a:extLst>
              <a:ext uri="{FF2B5EF4-FFF2-40B4-BE49-F238E27FC236}">
                <a16:creationId xmlns:a16="http://schemas.microsoft.com/office/drawing/2014/main" id="{06FFC2FB-5333-4E4E-BA8A-E5031CF2B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84205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Other examples of the IBP method to try:</a:t>
            </a:r>
          </a:p>
        </p:txBody>
      </p:sp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E893B1D4-B8B3-CF4D-9F11-BDF83016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62FE8-E108-D541-BA38-A2DF41A7D43A}"/>
              </a:ext>
            </a:extLst>
          </p:cNvPr>
          <p:cNvSpPr txBox="1"/>
          <p:nvPr/>
        </p:nvSpPr>
        <p:spPr>
          <a:xfrm>
            <a:off x="3537260" y="683564"/>
            <a:ext cx="7633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Practice which functions to take as u and dv (u-sub first?):</a:t>
            </a:r>
          </a:p>
        </p:txBody>
      </p:sp>
      <p:pic>
        <p:nvPicPr>
          <p:cNvPr id="46086" name="Picture 6">
            <a:extLst>
              <a:ext uri="{FF2B5EF4-FFF2-40B4-BE49-F238E27FC236}">
                <a16:creationId xmlns:a16="http://schemas.microsoft.com/office/drawing/2014/main" id="{E048EE31-E821-1740-AD73-F23A5E17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74" y="3501641"/>
            <a:ext cx="3092450" cy="10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8" name="Picture 8">
            <a:extLst>
              <a:ext uri="{FF2B5EF4-FFF2-40B4-BE49-F238E27FC236}">
                <a16:creationId xmlns:a16="http://schemas.microsoft.com/office/drawing/2014/main" id="{291050C3-3144-DA47-861B-CE88F5F8A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260" y="1209327"/>
            <a:ext cx="3539965" cy="106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051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6718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PQuestion">
            <a:extLst>
              <a:ext uri="{FF2B5EF4-FFF2-40B4-BE49-F238E27FC236}">
                <a16:creationId xmlns:a16="http://schemas.microsoft.com/office/drawing/2014/main" id="{06FFC2FB-5333-4E4E-BA8A-E5031CF2B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84205"/>
            <a:ext cx="10972800" cy="1371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>
                    <a:lumMod val="50000"/>
                  </a:schemeClr>
                </a:solidFill>
              </a:rPr>
              <a:t>Other examples of the IBP method to try:</a:t>
            </a:r>
          </a:p>
        </p:txBody>
      </p:sp>
      <p:sp>
        <p:nvSpPr>
          <p:cNvPr id="4" name="TPCountdownTrigger">
            <a:extLst>
              <a:ext uri="{FF2B5EF4-FFF2-40B4-BE49-F238E27FC236}">
                <a16:creationId xmlns:a16="http://schemas.microsoft.com/office/drawing/2014/main" id="{E893B1D4-B8B3-CF4D-9F11-BDF83016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12700" cy="12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62FE8-E108-D541-BA38-A2DF41A7D43A}"/>
              </a:ext>
            </a:extLst>
          </p:cNvPr>
          <p:cNvSpPr txBox="1"/>
          <p:nvPr/>
        </p:nvSpPr>
        <p:spPr>
          <a:xfrm>
            <a:off x="3537260" y="683564"/>
            <a:ext cx="7633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Practice which functions to take as u and dv (u-sub first?):</a:t>
            </a:r>
          </a:p>
        </p:txBody>
      </p:sp>
      <p:pic>
        <p:nvPicPr>
          <p:cNvPr id="46090" name="Picture 10">
            <a:extLst>
              <a:ext uri="{FF2B5EF4-FFF2-40B4-BE49-F238E27FC236}">
                <a16:creationId xmlns:a16="http://schemas.microsoft.com/office/drawing/2014/main" id="{94FB6F0A-2FC9-2D41-BCDB-5C4F32D9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21" y="1261144"/>
            <a:ext cx="2695136" cy="101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180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00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1137-EE38-0640-B69D-8B74AA4E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938F-6E1B-7747-82D0-5A9AB7D75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8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280" y="0"/>
            <a:ext cx="5159341" cy="71732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Example 1.2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 Evaluate.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0A6B3DC-D001-D948-8734-020C8B377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84" y="178382"/>
            <a:ext cx="2108886" cy="10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194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ED33-49FA-AA44-A263-356F0006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87E0-C875-914D-A45E-B8E628D8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8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57E40B6BA4343AE93F0736BAD81058C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QUESTIONALIAS" val="Example 2: Find the area bounded by the curves"/>
  <p:tag name="ANSWERSALIAS" val="0|smicln|1/3|smicln|2/3|smicln|1|smicln|None of these"/>
  <p:tag name="INCORRECTPOINTVALUE" val="1"/>
  <p:tag name="COUNTDOWNSECONDS" val="30"/>
  <p:tag name="SLIDEORDER" val="3"/>
  <p:tag name="SLIDEGUID" val="EDD1EA577B6F469E9BB143D04BAB7B16"/>
  <p:tag name="VALUES" val="Incorrect|smicln|Correct|smicln|Incorrect|smicln|Incorrect|smicln|Incorrect"/>
  <p:tag name="RESTORECOUNTDOWNTIMER" val="True"/>
  <p:tag name="COUNTDOWNHEIGHT" val="80"/>
  <p:tag name="COUNTDOWNWIDTH" val="100"/>
  <p:tag name="RESPONSESGATHERED" val="True"/>
  <p:tag name="TOTALRESPONSES" val="116"/>
  <p:tag name="RESPONSECOUNT" val="116"/>
  <p:tag name="SLICED" val="False"/>
  <p:tag name="RESPONSES" val="2;2;2;2;2;3;2;2;3;3;2;2;2;2;2;2;2;2;2;4;2;2;2;2;2;3;2;2;4;2;2;2;2;2;3;2;2;3;3;2;2;2;2;-;2;2;2;3;2;2;3;3;3;2;2;2;2;2;2;3;2;2;2;2;-;2;2;3;1;4;2;2;2;1;4;3;2;2;2;2;2;2;2;5;2;3;2;2;2;1;3;2;2;1;2;2;2;2;3;2;3;2;5;2;2;2;3;2;3;2;2;-;2;5;1;3;3;4;2;"/>
  <p:tag name="CHARTSTRINGSTD" val="5 81 22 5 3"/>
  <p:tag name="CHARTSTRINGREV" val="3 5 22 81 5"/>
  <p:tag name="CHARTSTRINGSTDPER" val="0.0431034482758621 0.698275862068966 0.189655172413793 0.0431034482758621 0.0258620689655172"/>
  <p:tag name="CHARTSTRINGREVPER" val="0.0258620689655172 0.0431034482758621 0.189655172413793 0.698275862068966 0.0431034482758621"/>
  <p:tag name="ANONYMOUSTEMP" val="False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FBA07A8B59D84D7D9313806F1E9619CF&lt;/guid&gt;&#10;        &lt;description /&gt;&#10;        &lt;date&gt;3/23/2014 10:57:52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2620EE616B5F48018F44CF5F78F7DE27&lt;/guid&gt;&#10;            &lt;repollguid&gt;D289E5645DA942B1B5DAC955A8C0E49C&lt;/repollguid&gt;&#10;            &lt;sourceid&gt;7DA731C5AAEC42559A9430C84CE05418&lt;/sourceid&gt;&#10;            &lt;questiontext&gt;Example 1: Find the area bounded by the curves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9B510F073EA24ECC8F21435D8F02271E&lt;/guid&gt;&#10;                    &lt;answertext&gt;0 &lt;/answertext&gt;&#10;                    &lt;valuetype&gt;-1&lt;/valuetype&gt;&#10;                &lt;/answer&gt;&#10;                &lt;answer&gt;&#10;                    &lt;guid&gt;10DC4CBD63FB42A384120A45D8E08F22&lt;/guid&gt;&#10;                    &lt;answertext&gt;1/3 &lt;/answertext&gt;&#10;                    &lt;valuetype&gt;1&lt;/valuetype&gt;&#10;                &lt;/answer&gt;&#10;                &lt;answer&gt;&#10;                    &lt;guid&gt;9DEB44265CEB43DBAFA271D0A0523DD8&lt;/guid&gt;&#10;                    &lt;answertext&gt;2/3 &lt;/answertext&gt;&#10;                    &lt;valuetype&gt;-1&lt;/valuetype&gt;&#10;                &lt;/answer&gt;&#10;                &lt;answer&gt;&#10;                    &lt;guid&gt;A165443A5F874038B1F4BDCF12F9C9F1&lt;/guid&gt;&#10;                    &lt;answertext&gt;1 &lt;/answertext&gt;&#10;                    &lt;valuetype&gt;-1&lt;/valuetype&gt;&#10;                &lt;/answer&gt;&#10;                &lt;answer&gt;&#10;                    &lt;guid&gt;EEBEF5C9E04D4FF1851FC1BAD9623DD3&lt;/guid&gt;&#10;                    &lt;answertext&gt;None of these&lt;/answertext&gt;&#10;                    &lt;valuetype&gt;-1&lt;/valuetype&gt;&#10;                &lt;/answer&gt;&#10;            &lt;/answers&gt;&#10;        &lt;/multichoice&gt;&#10;    &lt;/questions&gt;&#10;&lt;/questionlist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25"/>
  <p:tag name="FONTSIZE" val="28"/>
  <p:tag name="BULLETTYPE" val="ppBulletArabicPeriod"/>
  <p:tag name="ANSWERTEXT" val="0&#10;1/3&#10;2/3&#10;1&#10;None of the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BF0C491E5C0440790E94B15D751A6A6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ANSWERSALIAS" val="Answer A|smicln|Answer B|smicln|Answer C|smicln|Answer D|smicln|None of these"/>
  <p:tag name="INCORRECTPOINTVALUE" val="1"/>
  <p:tag name="COUNTDOWNSECONDS" val="30"/>
  <p:tag name="QUESTIONALIAS" val="Example 6: Evaluate the integral."/>
  <p:tag name="SLIDEORDER" val="4"/>
  <p:tag name="SLIDEGUID" val="A0A9485A1E50470099A6760EF376B736"/>
  <p:tag name="RESTORECOUNTDOWNTIMER" val="True"/>
  <p:tag name="COUNTDOWNHEIGHT" val="80"/>
  <p:tag name="COUNTDOWNWIDTH" val="100"/>
  <p:tag name="RESPONSESGATHERED" val="True"/>
  <p:tag name="TOTALRESPONSES" val="134"/>
  <p:tag name="RESPONSECOUNT" val="134"/>
  <p:tag name="SLICED" val="False"/>
  <p:tag name="RESPONSES" val="2;4;1;1;2;1;2;1;2;1;5;5;1;4;4;1;3;1;1;4;1;5;5;1;1;4;1;3;1;1;4;5;1;3;1;1;1;1;4;1;4;4;4;1;2;4;1;4;1;4;1;1;1;4;3;1;1;1;3;1;1;1;4;1;2;1;1;4;4;1;-;1;1;1;1;4;4;4;1;1;1;1;5;-;1;1;1;1;1;1;1;1;-;4;1;1;3;3;1;4;2;3;1;1;4;1;4;1;1;4;3;2;4;4;1;1;1;4;1;1;1;2;1;1;1;3;3;2;1;1;1;3;1;2;1;1;1;"/>
  <p:tag name="CHARTSTRINGSTD" val="77 11 12 28 6"/>
  <p:tag name="CHARTSTRINGREV" val="6 28 12 11 77"/>
  <p:tag name="CHARTSTRINGSTDPER" val="0.574626865671642 0.082089552238806 0.0895522388059701 0.208955223880597 0.0447761194029851"/>
  <p:tag name="CHARTSTRINGREVPER" val="0.0447761194029851 0.208955223880597 0.0895522388059701 0.082089552238806 0.574626865671642"/>
  <p:tag name="ANONYMOUSTEMP" val="False"/>
  <p:tag name="VALUES" val="Correct|smicln|Incorrect|smicln|Incorrect|smicln|Incorrect|smicln|Incorrect"/>
  <p:tag name="LIVECHARTING" val="False"/>
  <p:tag name="AUTOOPENPOLL" val="True"/>
  <p:tag name="AUTOFORMATCHART" val="True"/>
  <p:tag name="RESULTS" val="Evaluate the integral.[;crlf;]45[;]46[;]45[;]False[;]15[;][;crlf;]2.2[;]2[;]1.06666666666667[;]1.13777777777778[;crlf;]15[;]1[;]Answer A1[;]Answer A[;][;crlf;]13[;]-1[;]Answer B2[;]Answer B[;][;crlf;]10[;]-1[;]Answer C3[;]Answer C[;][;crlf;]7[;]-1[;]Answer D4[;]Answer D[;][;crlf;]0[;]-1[;]None of these5[;]None of these[;]"/>
  <p:tag name="HASRESULTS" val="True"/>
  <p:tag name="TYPE" val="MultiChoiceSlide"/>
  <p:tag name="TPQUESTIONXML" val="﻿&lt;?xml version=&quot;1.0&quot; encoding=&quot;utf-8&quot;?&gt;&#13;&#10;&lt;questionlist&gt;&#13;&#10;    &lt;properties&gt;&#13;&#10;        &lt;guid&gt;52A76EE86E7648B2929BC789073FDFA4&lt;/guid&gt;&#13;&#10;        &lt;description /&gt;&#13;&#10;        &lt;date&gt;3/23/2014 10:58:41 AM&lt;/date&gt;&#13;&#10;    &lt;/properties&gt;&#13;&#10;    &lt;questionlisttemplate&gt;&#13;&#10;        &lt;correctvalue&gt;1&lt;/correctvalue&gt;&#13;&#10;        &lt;incorrectvalue&gt;0&lt;/incorrectvalue&gt;&#13;&#10;        &lt;questiontype&gt;1&lt;/questiontype&gt;&#13;&#10;        &lt;numberofchoices&gt;4&lt;/numberofchoices&gt;&#13;&#10;        &lt;bulletstyle&gt;2&lt;/bulletstyle&gt;&#13;&#10;        &lt;questionfont&gt;Verdana&lt;/questionfont&gt;&#13;&#10;        &lt;questionfontsize&gt;12&lt;/questionfontsize&gt;&#13;&#10;        &lt;answerfont&gt;Verdana&lt;/answerfont&gt;&#13;&#10;        &lt;answerfontsize&gt;12&lt;/answerfontsize&gt;&#13;&#10;        &lt;showresults&gt;True&lt;/showresults&gt;&#13;&#10;        &lt;countdowntime&gt;30&lt;/countdowntime&gt;&#13;&#10;        &lt;responsegrid&gt;0&lt;/responsegrid&gt;&#13;&#10;    &lt;/questionlisttemplate&gt;&#13;&#10;    &lt;questions&gt;&#13;&#10;        &lt;multichoice&gt;&#13;&#10;            &lt;guid&gt;CE190CBA67204ECB96F06713DAD7CE32&lt;/guid&gt;&#13;&#10;            &lt;repollguid&gt;0B27EFFF4A4D44DAB0F34CF80994B4FD&lt;/repollguid&gt;&#13;&#10;            &lt;sourceid&gt;53C4ECC6BA5B4695B10F89790EA411A8&lt;/sourceid&gt;&#13;&#10;            &lt;questiontext&gt;Evaluate the integral.&lt;/questiontext&gt;&#13;&#10;            &lt;showresults&gt;True&lt;/showresults&gt;&#13;&#10;            &lt;responsegrid&gt;0&lt;/responsegrid&gt;&#13;&#10;            &lt;countdowntimer&gt;False&lt;/countdowntimer&gt;&#13;&#10;            &lt;correctvalue&gt;1&lt;/correctvalue&gt;&#13;&#10;            &lt;incorrectvalue&gt;1&lt;/incorrectvalue&gt;&#13;&#10;            &lt;responselimit&gt;1&lt;/responselimit&gt;&#13;&#10;            &lt;bulletstyle&gt;0&lt;/bulletstyle&gt;&#13;&#10;            &lt;answers&gt;&#13;&#10;                &lt;answer&gt;&#13;&#10;                    &lt;guid&gt;898FAE3E5808489DBAC5CC34E58534DE&lt;/guid&gt;&#13;&#10;                    &lt;answertext&gt;Answer A &lt;/answertext&gt;&#13;&#10;                    &lt;valuetype&gt;1&lt;/valuetype&gt;&#13;&#10;                &lt;/answer&gt;&#13;&#10;                &lt;answer&gt;&#13;&#10;                    &lt;guid&gt;7B1EB800247D479886D413B0984493C1&lt;/guid&gt;&#13;&#10;                    &lt;answertext&gt;Answer B &lt;/answertext&gt;&#13;&#10;                    &lt;valuetype&gt;-1&lt;/valuetype&gt;&#13;&#10;                &lt;/answer&gt;&#13;&#10;                &lt;answer&gt;&#13;&#10;                    &lt;guid&gt;311751E66D154E8DA8754296FDE4070B&lt;/guid&gt;&#13;&#10;                    &lt;answertext&gt;Answer C &lt;/answertext&gt;&#13;&#10;                    &lt;valuetype&gt;-1&lt;/valuetype&gt;&#13;&#10;                &lt;/answer&gt;&#13;&#10;                &lt;answer&gt;&#13;&#10;                    &lt;guid&gt;7F2C8A1628A94108AB98802721431666&lt;/guid&gt;&#13;&#10;                    &lt;answertext&gt;Answer D &lt;/answertext&gt;&#13;&#10;                    &lt;valuetype&gt;-1&lt;/valuetype&gt;&#13;&#10;                &lt;/answer&gt;&#13;&#10;                &lt;answer&gt;&#13;&#10;                    &lt;guid&gt;FCA5A16C4A8A4355B62A5BA1E43CD571&lt;/guid&gt;&#13;&#10;                    &lt;answertext&gt;None of these&lt;/answertext&gt;&#13;&#10;                    &lt;valuetype&gt;-1&lt;/valuetype&gt;&#13;&#10;                &lt;/answer&gt;&#13;&#10;            &lt;/answers&gt;&#13;&#10;        &lt;/multichoice&gt;&#13;&#10;    &lt;/questions&gt;&#13;&#10;&lt;/questionlist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20ECBB5B3D4548BC98D3D043264C468A"/>
  <p:tag name="SLIDEID" val="20ECBB5B3D4548BC98D3D043264C468A"/>
  <p:tag name="SLIDEORDER" val="1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ANSWERSALIAS" val="x|smicln|sin(x)|smicln|cos(x)|smicln|sin(x)cos(x)|smicln|xsin(x)|smicln|xcos(x)|smicln|None of these"/>
  <p:tag name="QUESTIONALIAS" val="Example 2: What should we choose for the value of u in the integral (and then evaluate the integral…)"/>
  <p:tag name="INCORRECTPOINTVALUE" val="1"/>
  <p:tag name="COUNTDOWNSECONDS" val="30"/>
  <p:tag name="RESTORECOUNTDOWNTIMER" val="True"/>
  <p:tag name="COUNTDOWNHEIGHT" val="80"/>
  <p:tag name="COUNTDOWNWIDTH" val="100"/>
  <p:tag name="RESPONSESGATHERED" val="True"/>
  <p:tag name="TOTALRESPONSES" val="122"/>
  <p:tag name="RESPONSECOUNT" val="122"/>
  <p:tag name="SLICED" val="False"/>
  <p:tag name="RESPONSES" val="4;4;4;4;2;2;2;2;4;4;4;4;4;4;5;4;4;2;5;2;4;4;5;1;2;3;-;3;5;4;4;-;5;5;4;4;5;4;4;5;5;4;2;1;5;4;1;4;2;4;4;2;4;4;4;1;1;2;2;1;4;4;4;5;2;4;1;1;4;4;5;5;5;5;5;4;4;5;4;2;4;5;5;2;1;5;5;2;-;4;5;4;4;1;3;5;5;5;4;5;4;5;2;1;4;5;1;5;5;5;5;-;5;3;2;2;5;2;4;4;1;5;3;4;5;2;"/>
  <p:tag name="CHARTSTRINGSTD" val="13&#9;21&#9;5&#9;47&#9;36&#9;0&#9;0"/>
  <p:tag name="CHARTSTRINGREV" val="0&#9;0&#9;36&#9;47&#9;5&#9;21&#9;13"/>
  <p:tag name="CHARTSTRINGSTDPER" val="0.10655737704918&#9;0.172131147540984&#9;0.040983606557377&#9;0.385245901639344&#9;0.295081967213115&#9;0&#9;0"/>
  <p:tag name="CHARTSTRINGREVPER" val="0&#9;0&#9;0.295081967213115&#9;0.385245901639344&#9;0.040983606557377&#9;0.172131147540984&#9;0.10655737704918"/>
  <p:tag name="ANONYMOUSTEMP" val="False"/>
  <p:tag name="VALUES" val="Correct|smicln|Incorrect|smicln|Incorrect|smicln|Incorrect|smicln|Incorrect|smicln|Incorrect|smicln|In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3;&#10;&lt;questionlist&gt;&#13;&#10;    &lt;properties&gt;&#13;&#10;        &lt;guid&gt;C2BC2E0CB36C4DA29DFBA4D0EF26825F&lt;/guid&gt;&#13;&#10;        &lt;description /&gt;&#13;&#10;        &lt;date&gt;3/23/2014 11:14:12 AM&lt;/date&gt;&#13;&#10;    &lt;/properties&gt;&#13;&#10;    &lt;questionlisttemplate&gt;&#13;&#10;        &lt;correctvalue&gt;1&lt;/correctvalue&gt;&#13;&#10;        &lt;incorrectvalue&gt;0&lt;/incorrectvalue&gt;&#13;&#10;        &lt;questiontype&gt;1&lt;/questiontype&gt;&#13;&#10;        &lt;numberofchoices&gt;4&lt;/numberofchoices&gt;&#13;&#10;        &lt;bulletstyle&gt;2&lt;/bulletstyle&gt;&#13;&#10;        &lt;questionfont&gt;Verdana&lt;/questionfont&gt;&#13;&#10;        &lt;questionfontsize&gt;12&lt;/questionfontsize&gt;&#13;&#10;        &lt;answerfont&gt;Verdana&lt;/answerfont&gt;&#13;&#10;        &lt;answerfontsize&gt;12&lt;/answerfontsize&gt;&#13;&#10;        &lt;showresults&gt;True&lt;/showresults&gt;&#13;&#10;        &lt;countdowntime&gt;30&lt;/countdowntime&gt;&#13;&#10;        &lt;responsegrid&gt;0&lt;/responsegrid&gt;&#13;&#10;    &lt;/questionlisttemplate&gt;&#13;&#10;    &lt;questions&gt;&#13;&#10;        &lt;multichoice&gt;&#13;&#10;            &lt;guid&gt;E5634008492C41D59ADA7595ED6A4DC1&lt;/guid&gt;&#13;&#10;            &lt;repollguid&gt;F0744EF469C540D9B5B805CCCE57BCA5&lt;/repollguid&gt;&#13;&#10;            &lt;sourceid&gt;BCF521524FAD45E0B208A49CB35090BC&lt;/sourceid&gt;&#13;&#10;            &lt;questiontext&gt;Example 2: What should we choose for the value of u in the integral(and then evaluate the integral…)&lt;/questiontext&gt;&#13;&#10;            &lt;showresults&gt;True&lt;/showresults&gt;&#13;&#10;            &lt;responsegrid&gt;0&lt;/responsegrid&gt;&#13;&#10;            &lt;countdowntimer&gt;False&lt;/countdowntimer&gt;&#13;&#10;            &lt;correctvalue&gt;1&lt;/correctvalue&gt;&#13;&#10;            &lt;incorrectvalue&gt;1&lt;/incorrectvalue&gt;&#13;&#10;            &lt;responselimit&gt;1&lt;/responselimit&gt;&#13;&#10;            &lt;bulletstyle&gt;0&lt;/bulletstyle&gt;&#13;&#10;            &lt;answers&gt;&#13;&#10;                &lt;answer&gt;&#13;&#10;                    &lt;guid&gt;BC61DB3682CD4A42986655A1E0B68D31&lt;/guid&gt;&#13;&#10;                    &lt;answertext&gt;x &lt;/answertext&gt;&#13;&#10;                    &lt;valuetype&gt;1&lt;/valuetype&gt;&#13;&#10;                &lt;/answer&gt;&#13;&#10;                &lt;answer&gt;&#13;&#10;                    &lt;guid&gt;3831654136A5441BB965DB5B5F163882&lt;/guid&gt;&#13;&#10;                    &lt;answertext&gt;sin(x) &lt;/answertext&gt;&#13;&#10;                    &lt;valuetype&gt;-1&lt;/valuetype&gt;&#13;&#10;                &lt;/answer&gt;&#13;&#10;                &lt;answer&gt;&#13;&#10;                    &lt;guid&gt;0D60D92C661E4198B3BCE066406C6716&lt;/guid&gt;&#13;&#10;                    &lt;answertext&gt;cos(x) &lt;/answertext&gt;&#13;&#10;                    &lt;valuetype&gt;-1&lt;/valuetype&gt;&#13;&#10;                &lt;/answer&gt;&#13;&#10;                &lt;answer&gt;&#13;&#10;                    &lt;guid&gt;BF79B02AD13546ADBA3B0DE0120425D0&lt;/guid&gt;&#13;&#10;                    &lt;answertext&gt;sin(x)cos(x) &lt;/answertext&gt;&#13;&#10;                    &lt;valuetype&gt;-1&lt;/valuetype&gt;&#13;&#10;                &lt;/answer&gt;&#13;&#10;                &lt;answer&gt;&#13;&#10;                    &lt;guid&gt;4AE375AA370A41B3AEE1538C20870A17&lt;/guid&gt;&#13;&#10;                    &lt;answertext&gt;xsin(x) &lt;/answertext&gt;&#13;&#10;                    &lt;valuetype&gt;-1&lt;/valuetype&gt;&#13;&#10;                &lt;/answer&gt;&#13;&#10;                &lt;answer&gt;&#13;&#10;                    &lt;guid&gt;0BC7AA4E43ED452389C46D924EA376D8&lt;/guid&gt;&#13;&#10;                    &lt;answertext&gt;xcos(x) &lt;/answertext&gt;&#13;&#10;                    &lt;valuetype&gt;-1&lt;/valuetype&gt;&#13;&#10;                &lt;/answer&gt;&#13;&#10;                &lt;answer&gt;&#13;&#10;                    &lt;guid&gt;FB9A9C1C294546F2AB7F3009EDF08BF1&lt;/guid&gt;&#13;&#10;                    &lt;answertext&gt;None of these&lt;/answertext&gt;&#13;&#10;                    &lt;valuetype&gt;-1&lt;/valuetype&gt;&#13;&#10;                &lt;/answer&gt;&#13;&#10;            &lt;/answers&gt;&#13;&#10;        &lt;/multichoice&gt;&#13;&#10;    &lt;/questions&gt;&#13;&#10;&lt;/questionlist&gt;"/>
  <p:tag name="RESULTS" val="Example 2: What should we choose for the value of u in the integral(and then evaluate the integral…)[;crlf;]57[;]59[;]57[;]False[;]5[;][;crlf;]3.40350877192982[;]4[;]1.36188271544388[;]1.85472453062481[;crlf;]5[;]1[;]x1[;]x[;][;crlf;]15[;]-1[;]sin(x)2[;]sin(x)[;][;crlf;]5[;]-1[;]cos(x)3[;]cos(x)[;][;crlf;]16[;]-1[;]sin(x)cos(x)4[;]sin(x)cos(x)[;][;crlf;]16[;]-1[;]xsin(x)5[;]xsin(x)[;][;crlf;]0[;]-1[;]xcos(x)6[;]xcos(x)[;][;crlf;]0[;]-1[;]None of these7[;]None of these[;]"/>
  <p:tag name="HASRESULTS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7"/>
  <p:tag name="TEXTLENGTH" val="58"/>
  <p:tag name="FONTSIZE" val="28"/>
  <p:tag name="BULLETTYPE" val="ppBulletArabicPeriod"/>
  <p:tag name="ANSWERTEXT" val="x&#13;sin(x)&#13;cos(x)&#13;sin(x)cos(x)&#13;xsin(x)&#13;xcos(x)&#13;None of these"/>
  <p:tag name="ZEROBASED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0ECBB5B3D4548BC98D3D043264C468A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INCORRECTPOINTVALUE" val="1"/>
  <p:tag name="COUNTDOWNSECONDS" val="30"/>
  <p:tag name="SLIDEORDER" val="3"/>
  <p:tag name="SLIDEGUID" val="0F48ABB0BFD746F79BB5A828928CE18A"/>
  <p:tag name="QUESTIONALIAS" val="Example 4: What should we choose for the value of u in the integral (and then evaluate the integral…)"/>
  <p:tag name="ANSWERSALIAS" val="sin(x)|smicln|ln(x)|smicln|sin[ln(x)]|smicln|dx|smicln|None of these"/>
  <p:tag name="RESTORECOUNTDOWNTIMER" val="True"/>
  <p:tag name="COUNTDOWNHEIGHT" val="80"/>
  <p:tag name="COUNTDOWNWIDTH" val="100"/>
  <p:tag name="RESPONSESGATHERED" val="True"/>
  <p:tag name="TOTALRESPONSES" val="117"/>
  <p:tag name="RESPONSECOUNT" val="117"/>
  <p:tag name="SLICED" val="False"/>
  <p:tag name="RESPONSES" val="3;2;2;2;2;2;2;3;2;2;2;2;2;3;2;3;2;2;4;3;2;2;1;3;2;2;2;2;2;3;-;1;2;2;2;1;2;2;2;-;2;2;2;2;2;4;2;2;2;5;3;2;3;2;2;3;3;2;2;3;-;3;2;3;2;3;2;3;1;2;2;2;2;2;3;2;2;3;3;2;2;2;2;2;2;2;2;2;-;3;3;-;2;2;3;3;3;2;2;1;2;2;2;2;2;2;-;2;2;2;2;-;2;1;-;-;2;2;2;2;3;2;1;-;2;2;2;"/>
  <p:tag name="CHARTSTRINGSTD" val="7&#9;82&#9;25&#9;2&#9;1"/>
  <p:tag name="CHARTSTRINGREV" val="1&#9;2&#9;25&#9;82&#9;7"/>
  <p:tag name="CHARTSTRINGSTDPER" val="0.0598290598290598&#9;0.700854700854701&#9;0.213675213675214&#9;0.0170940170940171&#9;0.00854700854700855"/>
  <p:tag name="CHARTSTRINGREVPER" val="0.00854700854700855&#9;0.0170940170940171&#9;0.213675213675214&#9;0.700854700854701&#9;0.0598290598290598"/>
  <p:tag name="ANONYMOUSTEMP" val="False"/>
  <p:tag name="VALUES" val="Incorrect|smicln|Incorrect|smicln|Correct|smicln|Incorrect|smicln|Incorrect"/>
  <p:tag name="RESULTS" val="Example 4: What should we choose for the value of u in the integral(and then evaluate the integral…)[;crlf;]57[;]61[;]57[;]False[;]7[;][;crlf;]2.08771929824561[;]2[;]0.387556526918851[;]0.150200061557402[;crlf;]2[;]-1[;]sin(x)1[;]sin(x)[;][;crlf;]48[;]-1[;]ln(x)2[;]ln(x)[;][;crlf;]7[;]1[;]sin[ln(x)]3[;]sin[ln(x)][;][;crlf;]0[;]-1[;]dx4[;]dx[;][;crlf;]0[;]-1[;]None of these5[;]None of these[;]"/>
  <p:tag name="HASRESULTS" val="Tru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3;&#10;&lt;questionlist&gt;&#13;&#10;    &lt;properties&gt;&#13;&#10;        &lt;guid&gt;0C266E1C2975445982D07CC342D889D1&lt;/guid&gt;&#13;&#10;        &lt;description /&gt;&#13;&#10;        &lt;date&gt;3/23/2014 11:14:12 AM&lt;/date&gt;&#13;&#10;    &lt;/properties&gt;&#13;&#10;    &lt;questionlisttemplate&gt;&#13;&#10;        &lt;correctvalue&gt;1&lt;/correctvalue&gt;&#13;&#10;        &lt;incorrectvalue&gt;0&lt;/incorrectvalue&gt;&#13;&#10;        &lt;questiontype&gt;1&lt;/questiontype&gt;&#13;&#10;        &lt;numberofchoices&gt;4&lt;/numberofchoices&gt;&#13;&#10;        &lt;bulletstyle&gt;2&lt;/bulletstyle&gt;&#13;&#10;        &lt;questionfont&gt;Verdana&lt;/questionfont&gt;&#13;&#10;        &lt;questionfontsize&gt;12&lt;/questionfontsize&gt;&#13;&#10;        &lt;answerfont&gt;Verdana&lt;/answerfont&gt;&#13;&#10;        &lt;answerfontsize&gt;12&lt;/answerfontsize&gt;&#13;&#10;        &lt;showresults&gt;True&lt;/showresults&gt;&#13;&#10;        &lt;countdowntime&gt;30&lt;/countdowntime&gt;&#13;&#10;        &lt;responsegrid&gt;0&lt;/responsegrid&gt;&#13;&#10;    &lt;/questionlisttemplate&gt;&#13;&#10;    &lt;questions&gt;&#13;&#10;        &lt;multichoice&gt;&#13;&#10;            &lt;guid&gt;04B7DFE61E9849D487547298C2F862FE&lt;/guid&gt;&#13;&#10;            &lt;repollguid&gt;D3DDFC7BE58B4F36BFAAA5CBAE77F9BB&lt;/repollguid&gt;&#13;&#10;            &lt;sourceid&gt;1EDA58CF19E5486D9C6BAD2493E37172&lt;/sourceid&gt;&#13;&#10;            &lt;questiontext&gt;Example 4: What should we choose for the value of u in the integral(and then evaluate the integral…)&lt;/questiontext&gt;&#13;&#10;            &lt;showresults&gt;True&lt;/showresults&gt;&#13;&#10;            &lt;responsegrid&gt;0&lt;/responsegrid&gt;&#13;&#10;            &lt;countdowntimer&gt;False&lt;/countdowntimer&gt;&#13;&#10;            &lt;correctvalue&gt;1&lt;/correctvalue&gt;&#13;&#10;            &lt;incorrectvalue&gt;1&lt;/incorrectvalue&gt;&#13;&#10;            &lt;responselimit&gt;1&lt;/responselimit&gt;&#13;&#10;            &lt;bulletstyle&gt;0&lt;/bulletstyle&gt;&#13;&#10;            &lt;answers&gt;&#13;&#10;                &lt;answer&gt;&#13;&#10;                    &lt;guid&gt;6A8A6DB992A248D2982426EFB9C7A931&lt;/guid&gt;&#13;&#10;                    &lt;answertext&gt;sin(x) &lt;/answertext&gt;&#13;&#10;                    &lt;valuetype&gt;-1&lt;/valuetype&gt;&#13;&#10;                &lt;/answer&gt;&#13;&#10;                &lt;answer&gt;&#13;&#10;                    &lt;guid&gt;EC90F6D357124625ACC826CF643A5AA8&lt;/guid&gt;&#13;&#10;                    &lt;answertext&gt;ln(x) &lt;/answertext&gt;&#13;&#10;                    &lt;valuetype&gt;-1&lt;/valuetype&gt;&#13;&#10;                &lt;/answer&gt;&#13;&#10;                &lt;answer&gt;&#13;&#10;                    &lt;guid&gt;CF6842D568794B3583C3005294C39143&lt;/guid&gt;&#13;&#10;                    &lt;answertext&gt;sin[ln(x)] &lt;/answertext&gt;&#13;&#10;                    &lt;valuetype&gt;1&lt;/valuetype&gt;&#13;&#10;                &lt;/answer&gt;&#13;&#10;                &lt;answer&gt;&#13;&#10;                    &lt;guid&gt;4100DC97B4494AB88CC23D3C9F4234FA&lt;/guid&gt;&#13;&#10;                    &lt;answertext&gt;dx &lt;/answertext&gt;&#13;&#10;                    &lt;valuetype&gt;-1&lt;/valuetype&gt;&#13;&#10;                &lt;/answer&gt;&#13;&#10;                &lt;answer&gt;&#13;&#10;                    &lt;guid&gt;B09756335115453F8F91128FD74F733D&lt;/guid&gt;&#13;&#10;                    &lt;answertext&gt;None of these&lt;/answertext&gt;&#13;&#10;                    &lt;valuetype&gt;-1&lt;/valuetype&gt;&#13;&#10;                &lt;/answer&gt;&#13;&#10;            &lt;/answers&gt;&#13;&#10;        &lt;/multichoice&gt;&#13;&#10;    &lt;/questions&gt;&#13;&#10;&lt;/questionlist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OLDNUMANSWERS" val="5"/>
  <p:tag name="TEXTLENGTH" val="40"/>
  <p:tag name="FONTSIZE" val="28"/>
  <p:tag name="BULLETTYPE" val="ppBulletArabicPeriod"/>
  <p:tag name="ANSWERTEXT" val="sin(x)&#13;ln(x)&#13;sin[ln(x)]&#13;dx&#13;None of these"/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0ECBB5B3D4548BC98D3D043264C468A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INCORRECTPOINTVALUE" val="1"/>
  <p:tag name="COUNTDOWNSECONDS" val="30"/>
  <p:tag name="SLIDEORDER" val="4"/>
  <p:tag name="SLIDEGUID" val="88EB1E69F65A4237BA3CC8801D1E67C2"/>
  <p:tag name="QUESTIONALIAS" val="Example 5: What should we choose for the value of u in the integral (and then evaluate the integral…)"/>
  <p:tag name="ANSWERSALIAS" val="sin(3x)|smicln|e2x|smicln|e2xsin(3x)|smicln|dx|smicln|None of these"/>
  <p:tag name="RESTORECOUNTDOWNTIMER" val="False"/>
  <p:tag name="RESPONSESGATHERED" val="False"/>
  <p:tag name="ANONYMOUSTEMP" val="False"/>
  <p:tag name="VALUES" val="Correct|smicln|Incorrect|smicln|Incorrect|smicln|Incorrect|smicln|Incorrect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3;&#10;&lt;questionlist&gt;&#13;&#10;    &lt;properties&gt;&#13;&#10;        &lt;guid&gt;1F6434F9912943BC954C33021822D9CB&lt;/guid&gt;&#13;&#10;        &lt;description /&gt;&#13;&#10;        &lt;date&gt;3/23/2014 11:14:12 AM&lt;/date&gt;&#13;&#10;    &lt;/properties&gt;&#13;&#10;    &lt;questionlisttemplate&gt;&#13;&#10;        &lt;correctvalue&gt;1&lt;/correctvalue&gt;&#13;&#10;        &lt;incorrectvalue&gt;0&lt;/incorrectvalue&gt;&#13;&#10;        &lt;questiontype&gt;1&lt;/questiontype&gt;&#13;&#10;        &lt;numberofchoices&gt;4&lt;/numberofchoices&gt;&#13;&#10;        &lt;bulletstyle&gt;2&lt;/bulletstyle&gt;&#13;&#10;        &lt;questionfont&gt;Verdana&lt;/questionfont&gt;&#13;&#10;        &lt;questionfontsize&gt;12&lt;/questionfontsize&gt;&#13;&#10;        &lt;answerfont&gt;Verdana&lt;/answerfont&gt;&#13;&#10;        &lt;answerfontsize&gt;12&lt;/answerfontsize&gt;&#13;&#10;        &lt;showresults&gt;True&lt;/showresults&gt;&#13;&#10;        &lt;countdowntime&gt;30&lt;/countdowntime&gt;&#13;&#10;        &lt;responsegrid&gt;0&lt;/responsegrid&gt;&#13;&#10;    &lt;/questionlisttemplate&gt;&#13;&#10;    &lt;questions&gt;&#13;&#10;        &lt;multichoice&gt;&#13;&#10;            &lt;guid&gt;65924896310B4C119DC4864AEC7DC1C4&lt;/guid&gt;&#13;&#10;            &lt;repollguid&gt;0B9EEAF6D728401D8486CD0E31A69433&lt;/repollguid&gt;&#13;&#10;            &lt;sourceid&gt;FA3AF359E0F54366A90C0BB03DEBA9BB&lt;/sourceid&gt;&#13;&#10;            &lt;questiontext&gt;Example 5: What should we choose for the value of u in the integral(and then evaluate the integral…)&lt;/questiontext&gt;&#13;&#10;            &lt;showresults&gt;True&lt;/showresults&gt;&#13;&#10;            &lt;responsegrid&gt;0&lt;/responsegrid&gt;&#13;&#10;            &lt;countdowntimer&gt;False&lt;/countdowntimer&gt;&#13;&#10;            &lt;correctvalue&gt;1&lt;/correctvalue&gt;&#13;&#10;            &lt;incorrectvalue&gt;1&lt;/incorrectvalue&gt;&#13;&#10;            &lt;responselimit&gt;1&lt;/responselimit&gt;&#13;&#10;            &lt;bulletstyle&gt;0&lt;/bulletstyle&gt;&#13;&#10;            &lt;answers&gt;&#13;&#10;                &lt;answer&gt;&#13;&#10;                    &lt;guid&gt;CE52EF92DD7A464793045597A282CFB2&lt;/guid&gt;&#13;&#10;                    &lt;answertext&gt;sin(3x) &lt;/answertext&gt;&#13;&#10;                    &lt;valuetype&gt;1&lt;/valuetype&gt;&#13;&#10;                &lt;/answer&gt;&#13;&#10;                &lt;answer&gt;&#13;&#10;                    &lt;guid&gt;0F6FE7D593384D348DE870F3D6915AB4&lt;/guid&gt;&#13;&#10;                    &lt;answertext&gt;e2x &lt;/answertext&gt;&#13;&#10;                    &lt;valuetype&gt;-1&lt;/valuetype&gt;&#13;&#10;                &lt;/answer&gt;&#13;&#10;                &lt;answer&gt;&#13;&#10;                    &lt;guid&gt;9B7D0DF6DDC94CF2ABA36C58D8BCC4A1&lt;/guid&gt;&#13;&#10;                    &lt;answertext&gt;e2xsin(3x) &lt;/answertext&gt;&#13;&#10;                    &lt;valuetype&gt;-1&lt;/valuetype&gt;&#13;&#10;                &lt;/answer&gt;&#13;&#10;                &lt;answer&gt;&#13;&#10;                    &lt;guid&gt;45DE5D25BEAD4AFDB09B04077A424AA9&lt;/guid&gt;&#13;&#10;                    &lt;answertext&gt;dx &lt;/answertext&gt;&#13;&#10;                    &lt;valuetype&gt;-1&lt;/valuetype&gt;&#13;&#10;                &lt;/answer&gt;&#13;&#10;                &lt;answer&gt;&#13;&#10;                    &lt;guid&gt;384CE0F3E976486FBC7901921840EBFC&lt;/guid&gt;&#13;&#10;                    &lt;answertext&gt;None of these&lt;/answertext&gt;&#13;&#10;                    &lt;valuetype&gt;-1&lt;/valuetype&gt;&#13;&#10;                &lt;/answer&gt;&#13;&#10;            &lt;/answers&gt;&#13;&#10;        &lt;/multichoice&gt;&#13;&#10;    &lt;/questions&gt;&#13;&#10;&lt;/questionlist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0ECBB5B3D4548BC98D3D043264C468A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INCORRECTPOINTVALUE" val="1"/>
  <p:tag name="COUNTDOWNSECONDS" val="30"/>
  <p:tag name="SLIDEORDER" val="4"/>
  <p:tag name="SLIDEGUID" val="88EB1E69F65A4237BA3CC8801D1E67C2"/>
  <p:tag name="QUESTIONALIAS" val="Example 5: What should we choose for the value of u in the integral (and then evaluate the integral…)"/>
  <p:tag name="ANSWERSALIAS" val="sin(3x)|smicln|e2x|smicln|e2xsin(3x)|smicln|dx|smicln|None of these"/>
  <p:tag name="RESTORECOUNTDOWNTIMER" val="False"/>
  <p:tag name="RESPONSESGATHERED" val="False"/>
  <p:tag name="ANONYMOUSTEMP" val="False"/>
  <p:tag name="VALUES" val="Correct|smicln|Incorrect|smicln|Incorrect|smicln|Incorrect|smicln|Incorrect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3;&#10;&lt;questionlist&gt;&#13;&#10;    &lt;properties&gt;&#13;&#10;        &lt;guid&gt;1F6434F9912943BC954C33021822D9CB&lt;/guid&gt;&#13;&#10;        &lt;description /&gt;&#13;&#10;        &lt;date&gt;3/23/2014 11:14:12 AM&lt;/date&gt;&#13;&#10;    &lt;/properties&gt;&#13;&#10;    &lt;questionlisttemplate&gt;&#13;&#10;        &lt;correctvalue&gt;1&lt;/correctvalue&gt;&#13;&#10;        &lt;incorrectvalue&gt;0&lt;/incorrectvalue&gt;&#13;&#10;        &lt;questiontype&gt;1&lt;/questiontype&gt;&#13;&#10;        &lt;numberofchoices&gt;4&lt;/numberofchoices&gt;&#13;&#10;        &lt;bulletstyle&gt;2&lt;/bulletstyle&gt;&#13;&#10;        &lt;questionfont&gt;Verdana&lt;/questionfont&gt;&#13;&#10;        &lt;questionfontsize&gt;12&lt;/questionfontsize&gt;&#13;&#10;        &lt;answerfont&gt;Verdana&lt;/answerfont&gt;&#13;&#10;        &lt;answerfontsize&gt;12&lt;/answerfontsize&gt;&#13;&#10;        &lt;showresults&gt;True&lt;/showresults&gt;&#13;&#10;        &lt;countdowntime&gt;30&lt;/countdowntime&gt;&#13;&#10;        &lt;responsegrid&gt;0&lt;/responsegrid&gt;&#13;&#10;    &lt;/questionlisttemplate&gt;&#13;&#10;    &lt;questions&gt;&#13;&#10;        &lt;multichoice&gt;&#13;&#10;            &lt;guid&gt;65924896310B4C119DC4864AEC7DC1C4&lt;/guid&gt;&#13;&#10;            &lt;repollguid&gt;0B9EEAF6D728401D8486CD0E31A69433&lt;/repollguid&gt;&#13;&#10;            &lt;sourceid&gt;FA3AF359E0F54366A90C0BB03DEBA9BB&lt;/sourceid&gt;&#13;&#10;            &lt;questiontext&gt;Example 5: What should we choose for the value of u in the integral(and then evaluate the integral…)&lt;/questiontext&gt;&#13;&#10;            &lt;showresults&gt;True&lt;/showresults&gt;&#13;&#10;            &lt;responsegrid&gt;0&lt;/responsegrid&gt;&#13;&#10;            &lt;countdowntimer&gt;False&lt;/countdowntimer&gt;&#13;&#10;            &lt;correctvalue&gt;1&lt;/correctvalue&gt;&#13;&#10;            &lt;incorrectvalue&gt;1&lt;/incorrectvalue&gt;&#13;&#10;            &lt;responselimit&gt;1&lt;/responselimit&gt;&#13;&#10;            &lt;bulletstyle&gt;0&lt;/bulletstyle&gt;&#13;&#10;            &lt;answers&gt;&#13;&#10;                &lt;answer&gt;&#13;&#10;                    &lt;guid&gt;CE52EF92DD7A464793045597A282CFB2&lt;/guid&gt;&#13;&#10;                    &lt;answertext&gt;sin(3x) &lt;/answertext&gt;&#13;&#10;                    &lt;valuetype&gt;1&lt;/valuetype&gt;&#13;&#10;                &lt;/answer&gt;&#13;&#10;                &lt;answer&gt;&#13;&#10;                    &lt;guid&gt;0F6FE7D593384D348DE870F3D6915AB4&lt;/guid&gt;&#13;&#10;                    &lt;answertext&gt;e2x &lt;/answertext&gt;&#13;&#10;                    &lt;valuetype&gt;-1&lt;/valuetype&gt;&#13;&#10;                &lt;/answer&gt;&#13;&#10;                &lt;answer&gt;&#13;&#10;                    &lt;guid&gt;9B7D0DF6DDC94CF2ABA36C58D8BCC4A1&lt;/guid&gt;&#13;&#10;                    &lt;answertext&gt;e2xsin(3x) &lt;/answertext&gt;&#13;&#10;                    &lt;valuetype&gt;-1&lt;/valuetype&gt;&#13;&#10;                &lt;/answer&gt;&#13;&#10;                &lt;answer&gt;&#13;&#10;                    &lt;guid&gt;45DE5D25BEAD4AFDB09B04077A424AA9&lt;/guid&gt;&#13;&#10;                    &lt;answertext&gt;dx &lt;/answertext&gt;&#13;&#10;                    &lt;valuetype&gt;-1&lt;/valuetype&gt;&#13;&#10;                &lt;/answer&gt;&#13;&#10;                &lt;answer&gt;&#13;&#10;                    &lt;guid&gt;384CE0F3E976486FBC7901921840EBFC&lt;/guid&gt;&#13;&#10;                    &lt;answertext&gt;None of these&lt;/answertext&gt;&#13;&#10;                    &lt;valuetype&gt;-1&lt;/valuetype&gt;&#13;&#10;                &lt;/answer&gt;&#13;&#10;            &lt;/answers&gt;&#13;&#10;        &lt;/multichoice&gt;&#13;&#10;    &lt;/questions&gt;&#13;&#10;&lt;/questionlist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0ECBB5B3D4548BC98D3D043264C468A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INCORRECTPOINTVALUE" val="1"/>
  <p:tag name="COUNTDOWNSECONDS" val="30"/>
  <p:tag name="SLIDEORDER" val="4"/>
  <p:tag name="SLIDEGUID" val="88EB1E69F65A4237BA3CC8801D1E67C2"/>
  <p:tag name="QUESTIONALIAS" val="Example 5: What should we choose for the value of u in the integral (and then evaluate the integral…)"/>
  <p:tag name="ANSWERSALIAS" val="sin(3x)|smicln|e2x|smicln|e2xsin(3x)|smicln|dx|smicln|None of these"/>
  <p:tag name="RESTORECOUNTDOWNTIMER" val="False"/>
  <p:tag name="RESPONSESGATHERED" val="False"/>
  <p:tag name="ANONYMOUSTEMP" val="False"/>
  <p:tag name="VALUES" val="Correct|smicln|Incorrect|smicln|Incorrect|smicln|Incorrect|smicln|Incorrect"/>
  <p:tag name="HASRESULTS" val="False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3;&#10;&lt;questionlist&gt;&#13;&#10;    &lt;properties&gt;&#13;&#10;        &lt;guid&gt;1F6434F9912943BC954C33021822D9CB&lt;/guid&gt;&#13;&#10;        &lt;description /&gt;&#13;&#10;        &lt;date&gt;3/23/2014 11:14:12 AM&lt;/date&gt;&#13;&#10;    &lt;/properties&gt;&#13;&#10;    &lt;questionlisttemplate&gt;&#13;&#10;        &lt;correctvalue&gt;1&lt;/correctvalue&gt;&#13;&#10;        &lt;incorrectvalue&gt;0&lt;/incorrectvalue&gt;&#13;&#10;        &lt;questiontype&gt;1&lt;/questiontype&gt;&#13;&#10;        &lt;numberofchoices&gt;4&lt;/numberofchoices&gt;&#13;&#10;        &lt;bulletstyle&gt;2&lt;/bulletstyle&gt;&#13;&#10;        &lt;questionfont&gt;Verdana&lt;/questionfont&gt;&#13;&#10;        &lt;questionfontsize&gt;12&lt;/questionfontsize&gt;&#13;&#10;        &lt;answerfont&gt;Verdana&lt;/answerfont&gt;&#13;&#10;        &lt;answerfontsize&gt;12&lt;/answerfontsize&gt;&#13;&#10;        &lt;showresults&gt;True&lt;/showresults&gt;&#13;&#10;        &lt;countdowntime&gt;30&lt;/countdowntime&gt;&#13;&#10;        &lt;responsegrid&gt;0&lt;/responsegrid&gt;&#13;&#10;    &lt;/questionlisttemplate&gt;&#13;&#10;    &lt;questions&gt;&#13;&#10;        &lt;multichoice&gt;&#13;&#10;            &lt;guid&gt;65924896310B4C119DC4864AEC7DC1C4&lt;/guid&gt;&#13;&#10;            &lt;repollguid&gt;0B9EEAF6D728401D8486CD0E31A69433&lt;/repollguid&gt;&#13;&#10;            &lt;sourceid&gt;FA3AF359E0F54366A90C0BB03DEBA9BB&lt;/sourceid&gt;&#13;&#10;            &lt;questiontext&gt;Example 5: What should we choose for the value of u in the integral(and then evaluate the integral…)&lt;/questiontext&gt;&#13;&#10;            &lt;showresults&gt;True&lt;/showresults&gt;&#13;&#10;            &lt;responsegrid&gt;0&lt;/responsegrid&gt;&#13;&#10;            &lt;countdowntimer&gt;False&lt;/countdowntimer&gt;&#13;&#10;            &lt;correctvalue&gt;1&lt;/correctvalue&gt;&#13;&#10;            &lt;incorrectvalue&gt;1&lt;/incorrectvalue&gt;&#13;&#10;            &lt;responselimit&gt;1&lt;/responselimit&gt;&#13;&#10;            &lt;bulletstyle&gt;0&lt;/bulletstyle&gt;&#13;&#10;            &lt;answers&gt;&#13;&#10;                &lt;answer&gt;&#13;&#10;                    &lt;guid&gt;CE52EF92DD7A464793045597A282CFB2&lt;/guid&gt;&#13;&#10;                    &lt;answertext&gt;sin(3x) &lt;/answertext&gt;&#13;&#10;                    &lt;valuetype&gt;1&lt;/valuetype&gt;&#13;&#10;                &lt;/answer&gt;&#13;&#10;                &lt;answer&gt;&#13;&#10;                    &lt;guid&gt;0F6FE7D593384D348DE870F3D6915AB4&lt;/guid&gt;&#13;&#10;                    &lt;answertext&gt;e2x &lt;/answertext&gt;&#13;&#10;                    &lt;valuetype&gt;-1&lt;/valuetype&gt;&#13;&#10;                &lt;/answer&gt;&#13;&#10;                &lt;answer&gt;&#13;&#10;                    &lt;guid&gt;9B7D0DF6DDC94CF2ABA36C58D8BCC4A1&lt;/guid&gt;&#13;&#10;                    &lt;answertext&gt;e2xsin(3x) &lt;/answertext&gt;&#13;&#10;                    &lt;valuetype&gt;-1&lt;/valuetype&gt;&#13;&#10;                &lt;/answer&gt;&#13;&#10;                &lt;answer&gt;&#13;&#10;                    &lt;guid&gt;45DE5D25BEAD4AFDB09B04077A424AA9&lt;/guid&gt;&#13;&#10;                    &lt;answertext&gt;dx &lt;/answertext&gt;&#13;&#10;                    &lt;valuetype&gt;-1&lt;/valuetype&gt;&#13;&#10;                &lt;/answer&gt;&#13;&#10;                &lt;answer&gt;&#13;&#10;                    &lt;guid&gt;384CE0F3E976486FBC7901921840EBFC&lt;/guid&gt;&#13;&#10;                    &lt;answertext&gt;None of these&lt;/answertext&gt;&#13;&#10;                    &lt;valuetype&gt;-1&lt;/valuetype&gt;&#13;&#10;                &lt;/answer&gt;&#13;&#10;            &lt;/answers&gt;&#13;&#10;        &lt;/multichoice&gt;&#13;&#10;    &lt;/questions&gt;&#13;&#10;&lt;/questionlist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631C17F000C4071A3B24BBC94B48222"/>
  <p:tag name="SLIDETYPE" val="Q"/>
  <p:tag name="DEMOGRAPHIC" val="False"/>
  <p:tag name="TEAMASSIGN" val="False"/>
  <p:tag name="SPEEDSCORING" val="False"/>
  <p:tag name="CORRECTPOINTVALUE" val="1"/>
  <p:tag name="ZEROBASED" val="False"/>
  <p:tag name="AUTOADVANCE" val="False"/>
  <p:tag name="DELIMITERS" val="3.1"/>
  <p:tag name="VALUEFORMAT" val="0%"/>
  <p:tag name="ANSWERSALIAS" val="Answer A|smicln|Answer B|smicln|Answer C|smicln|Answer D|smicln|None of these"/>
  <p:tag name="INCORRECTPOINTVALUE" val="1"/>
  <p:tag name="COUNTDOWNSECONDS" val="30"/>
  <p:tag name="COUNTDOWNHEIGHT" val="80"/>
  <p:tag name="COUNTDOWNWIDTH" val="100"/>
  <p:tag name="TOTALRESPONSES" val="158"/>
  <p:tag name="RESPONSECOUNT" val="158"/>
  <p:tag name="SLICED" val="False"/>
  <p:tag name="RESPONSES" val="1;2;1;1;1;2;1;2;4;1;1;1;1;4;1;4;4;2;1;1;1;1;1;1;1;2;1;2;1;3;1;2;1;2;1;1;1;1;1;1;1;1;1;1;2;1;1;1;2;2;1;1;1;2;1;4;1;1;4;1;2;1;1;5;2;1;3;1;1;1;2;1;1;1;2;1;1;4;4;1;1;1;1;1;1;1;1;2;1;1;1;1;1;3;4;1;5;4;4;1;2;2;4;1;1;2;1;3;1;3;4;-;1;2;4;1;1;1;1;2;3;4;4;1;4;1;3;3;1;3;1;1;4;1;1;1;1;1;2;1;1;1;1;2;3;2;2;1;1;2;1;3;1;1;1;2;1;1;2;"/>
  <p:tag name="CHARTSTRINGSTD" val="98 29 11 18 2"/>
  <p:tag name="CHARTSTRINGREV" val="2 18 11 29 98"/>
  <p:tag name="CHARTSTRINGSTDPER" val="0.620253164556962 0.183544303797468 0.069620253164557 0.113924050632911 0.0126582278481013"/>
  <p:tag name="CHARTSTRINGREVPER" val="0.0126582278481013 0.113924050632911 0.069620253164557 0.183544303797468 0.620253164556962"/>
  <p:tag name="SLIDEORDER" val="3"/>
  <p:tag name="SLIDEGUID" val="F87E6A5A0A0B4524B416CFAEC2A6884A"/>
  <p:tag name="QUESTIONALIAS" val="Example 6: Evaluate the integral."/>
  <p:tag name="RESTORECOUNTDOWNTIMER" val="False"/>
  <p:tag name="RESPONSESGATHERED" val="False"/>
  <p:tag name="ANONYMOUSTEMP" val="False"/>
  <p:tag name="VALUES" val="Incorrect|smicln|Correct|smicln|Incorrect|smicln|Incorrect|smicln|Incorrect"/>
  <p:tag name="LIVECHARTING" val="False"/>
  <p:tag name="AUTOOPENPOLL" val="True"/>
  <p:tag name="AUTOFORMATCHART" val="True"/>
  <p:tag name="TYPE" val="MultiChoiceSlide"/>
  <p:tag name="TPQUESTIONXML" val="﻿&lt;?xml version=&quot;1.0&quot; encoding=&quot;utf-8&quot;?&gt;&#10;&lt;questionlist&gt;&#10;    &lt;properties&gt;&#10;        &lt;guid&gt;DFABB0B306DE44499CC1210A62B6DA78&lt;/guid&gt;&#10;        &lt;description /&gt;&#10;        &lt;date&gt;3/23/2014 10:57:53 A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6EE2ED91B24646E1870439CDDAA4D907&lt;/guid&gt;&#10;            &lt;repollguid&gt;A8933B3A5B564898AF6745FBDB98939B&lt;/repollguid&gt;&#10;            &lt;sourceid&gt;EC91402BF80C4E74B67B44D2313A0E28&lt;/sourceid&gt;&#10;            &lt;questiontext&gt;Example 5: Evaluate the integral.&lt;/questiontext&gt;&#10;            &lt;showresults&gt;True&lt;/showresults&gt;&#10;            &lt;responsegrid&gt;0&lt;/responsegrid&gt;&#10;            &lt;countdowntimer&gt;False&lt;/countdowntimer&gt;&#10;            &lt;correctvalue&gt;1&lt;/correctvalue&gt;&#10;            &lt;incorrectvalue&gt;1&lt;/incorrectvalue&gt;&#10;            &lt;responselimit&gt;1&lt;/responselimit&gt;&#10;            &lt;bulletstyle&gt;0&lt;/bulletstyle&gt;&#10;            &lt;answers&gt;&#10;                &lt;answer&gt;&#10;                    &lt;guid&gt;298CC35E13844655A0B88CFFAFFED266&lt;/guid&gt;&#10;                    &lt;answertext&gt;Answer A &lt;/answertext&gt;&#10;                    &lt;valuetype&gt;-1&lt;/valuetype&gt;&#10;                &lt;/answer&gt;&#10;                &lt;answer&gt;&#10;                    &lt;guid&gt;EB97C2D16D7D45C09AF8B4D43BF7BAB3&lt;/guid&gt;&#10;                    &lt;answertext&gt;Answer B &lt;/answertext&gt;&#10;                    &lt;valuetype&gt;1&lt;/valuetype&gt;&#10;                &lt;/answer&gt;&#10;                &lt;answer&gt;&#10;                    &lt;guid&gt;22AB13691FB245D1915EBEC59B5F1668&lt;/guid&gt;&#10;                    &lt;answertext&gt;Answer C &lt;/answertext&gt;&#10;                    &lt;valuetype&gt;-1&lt;/valuetype&gt;&#10;                &lt;/answer&gt;&#10;                &lt;answer&gt;&#10;                    &lt;guid&gt;EFE4998FE1CC48EEB6C7BFFE99F484AC&lt;/guid&gt;&#10;                    &lt;answertext&gt;Answer D &lt;/answertext&gt;&#10;                    &lt;valuetype&gt;-1&lt;/valuetype&gt;&#10;                &lt;/answer&gt;&#10;                &lt;answer&gt;&#10;                    &lt;guid&gt;D7549C28520D4D5ABEC4AAE29775BC4B&lt;/guid&gt;&#10;                    &lt;answertext&gt;None of these&lt;/answertext&gt;&#10;                    &lt;valuetype&gt;-1&lt;/valuetype&gt;&#10;                &lt;/answer&gt;&#10;            &lt;/answers&gt;&#10;        &lt;/multichoice&gt;&#10;    &lt;/questions&gt;&#10;&lt;/questionlist&gt;"/>
  <p:tag name="RESULTS" val="Example 5: Evaluate the integral.[;crlf;]64[;]68[;]64[;]False[;]48[;][;crlf;]2[;]2[;]0.5[;]0.25[;crlf;]8[;]-1[;]Answer A1[;]Answer A[;][;crlf;]48[;]1[;]Answer B2[;]Answer B[;][;crlf;]8[;]-1[;]Answer C3[;]Answer C[;][;crlf;]0[;]-1[;]Answer D4[;]Answer D[;][;crlf;]0[;]-1[;]None of these5[;]None of these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TPCOUNTDOWNSECONDS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Theme1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CC0369B-0413-AC40-8923-D14AEAEAAF37}" vid="{5A98226B-D9FA-494E-89AE-40A30A97C7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1037</Words>
  <Application>Microsoft Macintosh PowerPoint</Application>
  <PresentationFormat>Widescreen</PresentationFormat>
  <Paragraphs>158</Paragraphs>
  <Slides>67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Corbel</vt:lpstr>
      <vt:lpstr>Tahoma</vt:lpstr>
      <vt:lpstr>Times New Roman</vt:lpstr>
      <vt:lpstr>Wingdings</vt:lpstr>
      <vt:lpstr>Wingdings 2</vt:lpstr>
      <vt:lpstr>Theme1</vt:lpstr>
      <vt:lpstr>Equation</vt:lpstr>
      <vt:lpstr>PowerPoint Presentation</vt:lpstr>
      <vt:lpstr>Today’s Learning Goals</vt:lpstr>
      <vt:lpstr>Functions we already know how to integrate directly:</vt:lpstr>
      <vt:lpstr>Method of u-substitution</vt:lpstr>
      <vt:lpstr>u-substitution with Definite Integrals</vt:lpstr>
      <vt:lpstr>Example 1.1:  Evaluate.</vt:lpstr>
      <vt:lpstr>PowerPoint Presentation</vt:lpstr>
      <vt:lpstr>Example 1.2:  Evaluate.</vt:lpstr>
      <vt:lpstr>PowerPoint Presentation</vt:lpstr>
      <vt:lpstr>Example 1.3:  Evaluate.</vt:lpstr>
      <vt:lpstr>PowerPoint Presentation</vt:lpstr>
      <vt:lpstr>Example 2: Evaluate the integral.</vt:lpstr>
      <vt:lpstr>PowerPoint Presentation</vt:lpstr>
      <vt:lpstr>Example 3.2:</vt:lpstr>
      <vt:lpstr>PowerPoint Presentation</vt:lpstr>
      <vt:lpstr>Example 3.1:</vt:lpstr>
      <vt:lpstr>PowerPoint Presentation</vt:lpstr>
      <vt:lpstr>Additional Trig Formulas (know how to derive these):</vt:lpstr>
      <vt:lpstr>Extra problems (limits of integration)</vt:lpstr>
      <vt:lpstr>PowerPoint Presentation</vt:lpstr>
      <vt:lpstr>Challenge problem (foreshadowing trig subs – later)</vt:lpstr>
      <vt:lpstr>PowerPoint Presentation</vt:lpstr>
      <vt:lpstr>PowerPoint Presentation</vt:lpstr>
      <vt:lpstr>PowerPoint Presentation</vt:lpstr>
      <vt:lpstr>Today’s Learning Goals</vt:lpstr>
      <vt:lpstr>Area Between Two Curves</vt:lpstr>
      <vt:lpstr>PowerPoint Presentation</vt:lpstr>
      <vt:lpstr>Steps to Evaluating Area</vt:lpstr>
      <vt:lpstr>Example 1:</vt:lpstr>
      <vt:lpstr>PowerPoint Presentation</vt:lpstr>
      <vt:lpstr>PowerPoint Presentation</vt:lpstr>
      <vt:lpstr>PowerPoint Presentation</vt:lpstr>
      <vt:lpstr>Example 2:</vt:lpstr>
      <vt:lpstr>PowerPoint Presentation</vt:lpstr>
      <vt:lpstr>PowerPoint Presentation</vt:lpstr>
      <vt:lpstr>Example 3:</vt:lpstr>
      <vt:lpstr>PowerPoint Presentation</vt:lpstr>
      <vt:lpstr>PowerPoint Presentation</vt:lpstr>
      <vt:lpstr>Example 4:</vt:lpstr>
      <vt:lpstr>PowerPoint Presentation</vt:lpstr>
      <vt:lpstr>PowerPoint Presentation</vt:lpstr>
      <vt:lpstr>PowerPoint Presentation</vt:lpstr>
      <vt:lpstr>Review Question: Evaluate the integral.</vt:lpstr>
      <vt:lpstr>PowerPoint Presentation</vt:lpstr>
      <vt:lpstr>Learning Goals</vt:lpstr>
      <vt:lpstr>Formula for Integration by Parts</vt:lpstr>
      <vt:lpstr>Rules to Apply Integration by Parts</vt:lpstr>
      <vt:lpstr>When to use Integration by Parts</vt:lpstr>
      <vt:lpstr>Hints about IBP techniques</vt:lpstr>
      <vt:lpstr>Order in which to choose u</vt:lpstr>
      <vt:lpstr>Example 1 (inverse functions):</vt:lpstr>
      <vt:lpstr>PowerPoint Presentation</vt:lpstr>
      <vt:lpstr>What should we choose for the value of u in the integral </vt:lpstr>
      <vt:lpstr>Example 2:</vt:lpstr>
      <vt:lpstr>Example 3:</vt:lpstr>
      <vt:lpstr>PowerPoint Presentation</vt:lpstr>
      <vt:lpstr>What should we choose for the value of u in the integral </vt:lpstr>
      <vt:lpstr>Example 4:</vt:lpstr>
      <vt:lpstr>PowerPoint Presentation</vt:lpstr>
      <vt:lpstr>Example 6:</vt:lpstr>
      <vt:lpstr>PowerPoint Presentation</vt:lpstr>
      <vt:lpstr>Other examples of the IBP method to try:</vt:lpstr>
      <vt:lpstr>PowerPoint Presentation</vt:lpstr>
      <vt:lpstr>Other examples of the IBP method to try:</vt:lpstr>
      <vt:lpstr>PowerPoint Presentation</vt:lpstr>
      <vt:lpstr>Other examples of the IBP method to try: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Schmidt, Maxie D</dc:creator>
  <cp:lastModifiedBy>Schmidt, Maxie D</cp:lastModifiedBy>
  <cp:revision>16</cp:revision>
  <dcterms:created xsi:type="dcterms:W3CDTF">2021-05-15T18:11:58Z</dcterms:created>
  <dcterms:modified xsi:type="dcterms:W3CDTF">2021-05-23T06:14:46Z</dcterms:modified>
</cp:coreProperties>
</file>