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65" r:id="rId2"/>
    <p:sldId id="262" r:id="rId3"/>
    <p:sldId id="266" r:id="rId4"/>
    <p:sldId id="258" r:id="rId5"/>
    <p:sldId id="259" r:id="rId6"/>
    <p:sldId id="260" r:id="rId7"/>
    <p:sldId id="269" r:id="rId8"/>
    <p:sldId id="270" r:id="rId9"/>
    <p:sldId id="267" r:id="rId10"/>
    <p:sldId id="271" r:id="rId11"/>
    <p:sldId id="272" r:id="rId12"/>
    <p:sldId id="268" r:id="rId13"/>
    <p:sldId id="273" r:id="rId14"/>
    <p:sldId id="274" r:id="rId15"/>
    <p:sldId id="261" r:id="rId16"/>
    <p:sldId id="276" r:id="rId17"/>
    <p:sldId id="277" r:id="rId18"/>
    <p:sldId id="275" r:id="rId19"/>
    <p:sldId id="278" r:id="rId20"/>
    <p:sldId id="279" r:id="rId21"/>
    <p:sldId id="264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63" r:id="rId37"/>
    <p:sldId id="410" r:id="rId38"/>
    <p:sldId id="294" r:id="rId39"/>
    <p:sldId id="295" r:id="rId40"/>
    <p:sldId id="300" r:id="rId41"/>
    <p:sldId id="301" r:id="rId42"/>
    <p:sldId id="296" r:id="rId43"/>
    <p:sldId id="297" r:id="rId44"/>
    <p:sldId id="302" r:id="rId45"/>
    <p:sldId id="303" r:id="rId46"/>
    <p:sldId id="298" r:id="rId47"/>
    <p:sldId id="299" r:id="rId48"/>
    <p:sldId id="304" r:id="rId49"/>
    <p:sldId id="305" r:id="rId50"/>
    <p:sldId id="411" r:id="rId51"/>
    <p:sldId id="412" r:id="rId52"/>
    <p:sldId id="413" r:id="rId53"/>
    <p:sldId id="414" r:id="rId54"/>
    <p:sldId id="415" r:id="rId55"/>
    <p:sldId id="416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2AE1-AAEA-A34C-9E1C-AB6A096D11E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611-605D-7D43-9C07-8D48B4C6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9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2AE1-AAEA-A34C-9E1C-AB6A096D11E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611-605D-7D43-9C07-8D48B4C6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5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2AE1-AAEA-A34C-9E1C-AB6A096D11E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611-605D-7D43-9C07-8D48B4C6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65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CA700E-64CA-124B-B097-E1E080FA551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BA5802E-DA7E-DD44-9CBD-E092E3A11C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A7E43-AC47-184E-8E85-ACBD1B2A10D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FDDE748B-7AC5-E745-B396-CC8D3BFD143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12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F27364B-946A-4E5E-BD99-49EB02E9367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3BEFE7C-ECCE-4E8A-ABFF-CA92012428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722632-BC0D-4456-9E41-FC21C4427F8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449E5CD7-62F9-460A-B3DB-8EAB80D3EEC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8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2AE1-AAEA-A34C-9E1C-AB6A096D11E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611-605D-7D43-9C07-8D48B4C6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7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2AE1-AAEA-A34C-9E1C-AB6A096D11E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611-605D-7D43-9C07-8D48B4C6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9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2AE1-AAEA-A34C-9E1C-AB6A096D11E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611-605D-7D43-9C07-8D48B4C6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1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2AE1-AAEA-A34C-9E1C-AB6A096D11E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611-605D-7D43-9C07-8D48B4C6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1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2AE1-AAEA-A34C-9E1C-AB6A096D11E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611-605D-7D43-9C07-8D48B4C6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1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2AE1-AAEA-A34C-9E1C-AB6A096D11E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611-605D-7D43-9C07-8D48B4C6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9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2AE1-AAEA-A34C-9E1C-AB6A096D11E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611-605D-7D43-9C07-8D48B4C6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0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2AE1-AAEA-A34C-9E1C-AB6A096D11E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611-605D-7D43-9C07-8D48B4C6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0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22AE1-AAEA-A34C-9E1C-AB6A096D11E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611-605D-7D43-9C07-8D48B4C6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5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emathematicalcat.org/Math/Precalculus_obj/trigValuesSpecialAngles.htm" TargetMode="Externa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8.png"/><Relationship Id="rId5" Type="http://schemas.openxmlformats.org/officeDocument/2006/relationships/image" Target="../media/image17.tiff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21.wmf"/><Relationship Id="rId2" Type="http://schemas.openxmlformats.org/officeDocument/2006/relationships/tags" Target="../tags/tag1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5.bin"/><Relationship Id="rId9" Type="http://schemas.openxmlformats.org/officeDocument/2006/relationships/hyperlink" Target="https://math.libretexts.org/Bookshelves/Calculus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25.wmf"/><Relationship Id="rId2" Type="http://schemas.openxmlformats.org/officeDocument/2006/relationships/tags" Target="../tags/tag20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8.bin"/><Relationship Id="rId9" Type="http://schemas.openxmlformats.org/officeDocument/2006/relationships/hyperlink" Target="https://math.libretexts.org/Bookshelves/Calculus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math.libretexts.org/Bookshelves/Calculus" TargetMode="External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29.wmf"/><Relationship Id="rId2" Type="http://schemas.openxmlformats.org/officeDocument/2006/relationships/tags" Target="../tags/tag2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0.tif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1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6588F0-2031-204F-B298-8C47859C47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88075" y="406400"/>
            <a:ext cx="9144000" cy="2387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7200" b="1" dirty="0"/>
              <a:t>Math 1552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99C6967-1003-6E45-88F7-C93C3E1C50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89222" y="2959487"/>
            <a:ext cx="9144000" cy="16557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4200" b="1" i="1" dirty="0"/>
              <a:t>Review of Week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37687F-694B-E545-95FD-FDE27215EDB9}"/>
              </a:ext>
            </a:extLst>
          </p:cNvPr>
          <p:cNvSpPr/>
          <p:nvPr/>
        </p:nvSpPr>
        <p:spPr>
          <a:xfrm>
            <a:off x="1758778" y="4615249"/>
            <a:ext cx="88268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Math 1552 lecture slides adapted from the course materials</a:t>
            </a:r>
          </a:p>
          <a:p>
            <a:r>
              <a:rPr lang="en-US" sz="2400" dirty="0"/>
              <a:t>By Klara </a:t>
            </a:r>
            <a:r>
              <a:rPr lang="en-US" sz="2400" dirty="0" err="1"/>
              <a:t>Grodzinsky</a:t>
            </a:r>
            <a:r>
              <a:rPr lang="en-US" sz="2400" dirty="0"/>
              <a:t> (GA Tech, </a:t>
            </a:r>
            <a:r>
              <a:rPr lang="en-US" sz="2400" i="1" dirty="0"/>
              <a:t>School of Mathematics</a:t>
            </a:r>
            <a:r>
              <a:rPr lang="en-US" sz="2400" dirty="0"/>
              <a:t>, Summer 2021)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8684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42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95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19C5320-19F0-424B-A0EB-7254CD03C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Example 1.3</a:t>
            </a:r>
            <a:r>
              <a:rPr lang="en-US" altLang="en-US" dirty="0"/>
              <a:t>:</a:t>
            </a:r>
            <a:endParaRPr lang="en-US" altLang="en-US" u="sng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675FE1F-7C3D-0D45-BA3B-4492AB43E63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613665" y="1017373"/>
            <a:ext cx="5384800" cy="453081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Evaluate the following integral: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D1C21AC1-9C3D-7542-BF38-806431989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701" y="793063"/>
            <a:ext cx="20701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499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796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619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3DE49DD-907F-2F4B-9F4F-594076C4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/>
              <a:t>Example 2.1</a:t>
            </a:r>
            <a:r>
              <a:rPr lang="en-US" altLang="en-US" dirty="0"/>
              <a:t>: Evaluate.</a:t>
            </a: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ABF73640-643A-6D43-AD7B-1B0B9C341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77056"/>
            <a:ext cx="34163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360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20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3DE49DD-907F-2F4B-9F4F-594076C4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/>
              <a:t>Example 2.2</a:t>
            </a:r>
            <a:r>
              <a:rPr lang="en-US" altLang="en-US" dirty="0"/>
              <a:t>: Evaluate.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746615EB-7FE2-8044-BD10-9DFCA4864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77056"/>
            <a:ext cx="20828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38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20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PQuestion">
            <a:extLst>
              <a:ext uri="{FF2B5EF4-FFF2-40B4-BE49-F238E27FC236}">
                <a16:creationId xmlns:a16="http://schemas.microsoft.com/office/drawing/2014/main" id="{7C495BF7-7849-7B4E-A7C2-932E1EBD2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3762" y="395416"/>
            <a:ext cx="9457038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u="sng" dirty="0"/>
              <a:t>Review Question</a:t>
            </a:r>
            <a:r>
              <a:rPr lang="en-US" altLang="en-US" sz="3200" dirty="0"/>
              <a:t>:  Which integrals can we evaluate </a:t>
            </a:r>
            <a:r>
              <a:rPr lang="en-US" altLang="en-US" sz="3200" i="1" dirty="0"/>
              <a:t>by parts</a:t>
            </a:r>
            <a:r>
              <a:rPr lang="en-US" altLang="en-US" sz="3200" dirty="0"/>
              <a:t>?</a:t>
            </a:r>
            <a:endParaRPr lang="en-US" altLang="en-US" sz="3200" u="sng" dirty="0"/>
          </a:p>
        </p:txBody>
      </p:sp>
      <p:graphicFrame>
        <p:nvGraphicFramePr>
          <p:cNvPr id="3075" name="Object 5">
            <a:extLst>
              <a:ext uri="{FF2B5EF4-FFF2-40B4-BE49-F238E27FC236}">
                <a16:creationId xmlns:a16="http://schemas.microsoft.com/office/drawing/2014/main" id="{4C6A1CB4-F843-7941-AD3F-4454DD3D966A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01371643"/>
              </p:ext>
            </p:extLst>
          </p:nvPr>
        </p:nvGraphicFramePr>
        <p:xfrm>
          <a:off x="4410868" y="1466335"/>
          <a:ext cx="3370263" cy="441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25450800" imgH="33350200" progId="Equation.3">
                  <p:embed/>
                </p:oleObj>
              </mc:Choice>
              <mc:Fallback>
                <p:oleObj name="Equation" r:id="rId4" imgW="25450800" imgH="33350200" progId="Equation.3">
                  <p:embed/>
                  <p:pic>
                    <p:nvPicPr>
                      <p:cNvPr id="3075" name="Object 5">
                        <a:extLst>
                          <a:ext uri="{FF2B5EF4-FFF2-40B4-BE49-F238E27FC236}">
                            <a16:creationId xmlns:a16="http://schemas.microsoft.com/office/drawing/2014/main" id="{4C6A1CB4-F843-7941-AD3F-4454DD3D96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868" y="1466335"/>
                        <a:ext cx="3370263" cy="441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6">
            <a:extLst>
              <a:ext uri="{FF2B5EF4-FFF2-40B4-BE49-F238E27FC236}">
                <a16:creationId xmlns:a16="http://schemas.microsoft.com/office/drawing/2014/main" id="{1D003DF9-2ED5-BF45-A351-21F84DF40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1338" y="6677025"/>
            <a:ext cx="167575" cy="18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700" i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PCountdownTrigger">
            <a:extLst>
              <a:ext uri="{FF2B5EF4-FFF2-40B4-BE49-F238E27FC236}">
                <a16:creationId xmlns:a16="http://schemas.microsoft.com/office/drawing/2014/main" id="{990F8701-7AE3-6740-A834-3679D54EE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12700" cy="12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26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PQuestion">
            <a:extLst>
              <a:ext uri="{FF2B5EF4-FFF2-40B4-BE49-F238E27FC236}">
                <a16:creationId xmlns:a16="http://schemas.microsoft.com/office/drawing/2014/main" id="{FBE45518-09E4-384B-A256-3B6B6A31F3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113" y="327454"/>
            <a:ext cx="10972800" cy="13716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Evaluate the integral.</a:t>
            </a:r>
            <a:endParaRPr lang="en-US" altLang="en-US" sz="4000" u="sng" dirty="0"/>
          </a:p>
        </p:txBody>
      </p:sp>
      <p:graphicFrame>
        <p:nvGraphicFramePr>
          <p:cNvPr id="9219" name="Object 4">
            <a:extLst>
              <a:ext uri="{FF2B5EF4-FFF2-40B4-BE49-F238E27FC236}">
                <a16:creationId xmlns:a16="http://schemas.microsoft.com/office/drawing/2014/main" id="{DBBF2AEA-179F-384D-8352-AC9BED1B15D9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47681226"/>
              </p:ext>
            </p:extLst>
          </p:nvPr>
        </p:nvGraphicFramePr>
        <p:xfrm>
          <a:off x="609600" y="1699054"/>
          <a:ext cx="4141788" cy="419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4" imgW="43891200" imgH="44475400" progId="Equation.3">
                  <p:embed/>
                </p:oleObj>
              </mc:Choice>
              <mc:Fallback>
                <p:oleObj name="Equation" r:id="rId4" imgW="43891200" imgH="44475400" progId="Equation.3">
                  <p:embed/>
                  <p:pic>
                    <p:nvPicPr>
                      <p:cNvPr id="9219" name="Object 4">
                        <a:extLst>
                          <a:ext uri="{FF2B5EF4-FFF2-40B4-BE49-F238E27FC236}">
                            <a16:creationId xmlns:a16="http://schemas.microsoft.com/office/drawing/2014/main" id="{DBBF2AEA-179F-384D-8352-AC9BED1B15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99054"/>
                        <a:ext cx="4141788" cy="419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PCountdownTrigger">
            <a:extLst>
              <a:ext uri="{FF2B5EF4-FFF2-40B4-BE49-F238E27FC236}">
                <a16:creationId xmlns:a16="http://schemas.microsoft.com/office/drawing/2014/main" id="{EB979E39-765B-064E-892D-F28DDA0A1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12700" cy="12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399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805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PQuestion">
            <a:extLst>
              <a:ext uri="{FF2B5EF4-FFF2-40B4-BE49-F238E27FC236}">
                <a16:creationId xmlns:a16="http://schemas.microsoft.com/office/drawing/2014/main" id="{FBE45518-09E4-384B-A256-3B6B6A31F3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113" y="327454"/>
            <a:ext cx="10972800" cy="13716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Extra Problem: Evaluate the integral.</a:t>
            </a:r>
            <a:endParaRPr lang="en-US" altLang="en-US" sz="4000" u="sng" dirty="0"/>
          </a:p>
        </p:txBody>
      </p:sp>
      <p:sp>
        <p:nvSpPr>
          <p:cNvPr id="4" name="TPCountdownTrigger">
            <a:extLst>
              <a:ext uri="{FF2B5EF4-FFF2-40B4-BE49-F238E27FC236}">
                <a16:creationId xmlns:a16="http://schemas.microsoft.com/office/drawing/2014/main" id="{EB979E39-765B-064E-892D-F28DDA0A1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12700" cy="12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967D81B4-5A0B-4E43-8B80-6C06BEE90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058" y="524304"/>
            <a:ext cx="2425700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663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807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26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PQuestion">
            <a:extLst>
              <a:ext uri="{FF2B5EF4-FFF2-40B4-BE49-F238E27FC236}">
                <a16:creationId xmlns:a16="http://schemas.microsoft.com/office/drawing/2014/main" id="{FBE45518-09E4-384B-A256-3B6B6A31F3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113" y="327454"/>
            <a:ext cx="10972800" cy="13716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Extra problem: Evaluate the integral.</a:t>
            </a:r>
            <a:endParaRPr lang="en-US" altLang="en-US" sz="4000" u="sng" dirty="0"/>
          </a:p>
        </p:txBody>
      </p:sp>
      <p:sp>
        <p:nvSpPr>
          <p:cNvPr id="4" name="TPCountdownTrigger">
            <a:extLst>
              <a:ext uri="{FF2B5EF4-FFF2-40B4-BE49-F238E27FC236}">
                <a16:creationId xmlns:a16="http://schemas.microsoft.com/office/drawing/2014/main" id="{EB979E39-765B-064E-892D-F28DDA0A1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12700" cy="12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D298C18F-160D-884D-8406-424D424FF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913" y="562404"/>
            <a:ext cx="34290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25327926-CFA7-AE46-8E12-38CE3C5D1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06" y="1418281"/>
            <a:ext cx="4764216" cy="59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EE107E-BA72-9A4A-9DD5-0F6B44829ED7}"/>
              </a:ext>
            </a:extLst>
          </p:cNvPr>
          <p:cNvSpPr txBox="1"/>
          <p:nvPr/>
        </p:nvSpPr>
        <p:spPr>
          <a:xfrm>
            <a:off x="177113" y="1464104"/>
            <a:ext cx="86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Hint: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75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327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35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6588F0-2031-204F-B298-8C47859C47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88075" y="406400"/>
            <a:ext cx="9144000" cy="2387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7200" b="1" dirty="0"/>
              <a:t>Math 1552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99C6967-1003-6E45-88F7-C93C3E1C50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89222" y="2959487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4400" b="1" i="1" dirty="0"/>
              <a:t>Section 8.3:</a:t>
            </a:r>
          </a:p>
          <a:p>
            <a:r>
              <a:rPr lang="en-US" altLang="en-US" sz="4400" b="1" i="1" dirty="0"/>
              <a:t>Powers and Products of</a:t>
            </a:r>
          </a:p>
          <a:p>
            <a:r>
              <a:rPr lang="en-US" altLang="en-US" sz="4400" b="1" i="1" dirty="0"/>
              <a:t>Trigonometric Functions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A4DCF-5107-214D-94AE-F8FC26A78C90}"/>
              </a:ext>
            </a:extLst>
          </p:cNvPr>
          <p:cNvSpPr/>
          <p:nvPr/>
        </p:nvSpPr>
        <p:spPr>
          <a:xfrm>
            <a:off x="1898821" y="4780736"/>
            <a:ext cx="88268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Math 1552 lecture slides adapted from the course materials</a:t>
            </a:r>
          </a:p>
          <a:p>
            <a:r>
              <a:rPr lang="en-US" sz="2400" dirty="0"/>
              <a:t>By Klara </a:t>
            </a:r>
            <a:r>
              <a:rPr lang="en-US" sz="2400" dirty="0" err="1"/>
              <a:t>Grodzinsky</a:t>
            </a:r>
            <a:r>
              <a:rPr lang="en-US" sz="2400" dirty="0"/>
              <a:t> (GA Tech, </a:t>
            </a:r>
            <a:r>
              <a:rPr lang="en-US" sz="2400" i="1" dirty="0"/>
              <a:t>School of Mathematics</a:t>
            </a:r>
            <a:r>
              <a:rPr lang="en-US" sz="2400" dirty="0"/>
              <a:t>, Summer 2021)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4171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6588F0-2031-204F-B298-8C47859C47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88075" y="406400"/>
            <a:ext cx="9144000" cy="2387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7200" b="1" dirty="0"/>
              <a:t>Math 1552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99C6967-1003-6E45-88F7-C93C3E1C50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89222" y="2959487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en-US" sz="4400" b="1" i="1" dirty="0"/>
              <a:t>Section 8.4:</a:t>
            </a:r>
          </a:p>
          <a:p>
            <a:r>
              <a:rPr lang="en-US" altLang="en-US" sz="4400" b="1" i="1" dirty="0"/>
              <a:t>Trigonometric Substitution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A4DCF-5107-214D-94AE-F8FC26A78C90}"/>
              </a:ext>
            </a:extLst>
          </p:cNvPr>
          <p:cNvSpPr/>
          <p:nvPr/>
        </p:nvSpPr>
        <p:spPr>
          <a:xfrm>
            <a:off x="1898821" y="4780736"/>
            <a:ext cx="88268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Math 1552 lecture slides adapted from the course materials</a:t>
            </a:r>
          </a:p>
          <a:p>
            <a:r>
              <a:rPr lang="en-US" sz="2400" dirty="0"/>
              <a:t>By Klara </a:t>
            </a:r>
            <a:r>
              <a:rPr lang="en-US" sz="2400" dirty="0" err="1"/>
              <a:t>Grodzinsky</a:t>
            </a:r>
            <a:r>
              <a:rPr lang="en-US" sz="2400" dirty="0"/>
              <a:t> (GA Tech, </a:t>
            </a:r>
            <a:r>
              <a:rPr lang="en-US" sz="2400" i="1" dirty="0"/>
              <a:t>School of Mathematics</a:t>
            </a:r>
            <a:r>
              <a:rPr lang="en-US" sz="2400" dirty="0"/>
              <a:t>, Summer 2021)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7826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BC0F-E18A-40B5-979F-69E2C094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Today's Learning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E0592-1FAF-47A7-93DE-725FBD714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5000000000000000000" pitchFamily="2" charset="2"/>
              <a:buChar char="•"/>
            </a:pPr>
            <a:r>
              <a:rPr lang="en-US" dirty="0">
                <a:cs typeface="Arial"/>
              </a:rPr>
              <a:t>Identify which types of integrals can be solved with a trigonometric substitution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dirty="0">
                <a:cs typeface="Arial"/>
              </a:rPr>
              <a:t>Learn which substitution matches which general form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dirty="0">
                <a:cs typeface="Arial"/>
              </a:rPr>
              <a:t>Evaluate integrals using the method of trigonometric substitution</a:t>
            </a:r>
          </a:p>
        </p:txBody>
      </p:sp>
    </p:spTree>
    <p:extLst>
      <p:ext uri="{BB962C8B-B14F-4D97-AF65-F5344CB8AC3E}">
        <p14:creationId xmlns:p14="http://schemas.microsoft.com/office/powerpoint/2010/main" val="3973720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46857D2-2FA7-4BB4-9F8E-EC0717EC0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Trigonometric Substitutions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BEDBED1-E967-4C75-8DB2-90CA6F246FC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81200"/>
            <a:ext cx="7315200" cy="3886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We use a trig substitution when no other integration method will work, and when the integral contains one of these terms:</a:t>
            </a:r>
          </a:p>
        </p:txBody>
      </p:sp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E25C5C09-E511-4ACF-9111-BC374FB4996D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334000" y="3657600"/>
          <a:ext cx="14351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4" imgW="469900" imgH="698500" progId="Equation.3">
                  <p:embed/>
                </p:oleObj>
              </mc:Choice>
              <mc:Fallback>
                <p:oleObj name="Equation" r:id="rId4" imgW="469900" imgH="698500" progId="Equation.3">
                  <p:embed/>
                  <p:pic>
                    <p:nvPicPr>
                      <p:cNvPr id="4100" name="Object 4">
                        <a:extLst>
                          <a:ext uri="{FF2B5EF4-FFF2-40B4-BE49-F238E27FC236}">
                            <a16:creationId xmlns:a16="http://schemas.microsoft.com/office/drawing/2014/main" id="{E25C5C09-E511-4ACF-9111-BC374FB499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657600"/>
                        <a:ext cx="14351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E8CDC7F-942D-421D-B84B-0FA954D24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Rules to Trig Substitutions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CEE096F-2EA8-4EAC-A0F7-A9FFF7D82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anose="05000000000000000000" pitchFamily="2" charset="2"/>
              <a:buChar char="•"/>
            </a:pPr>
            <a:r>
              <a:rPr lang="en-US" altLang="en-US" dirty="0"/>
              <a:t>Begin by replacing </a:t>
            </a:r>
            <a:r>
              <a:rPr lang="en-US" altLang="en-US" i="1" dirty="0"/>
              <a:t>x</a:t>
            </a:r>
            <a:r>
              <a:rPr lang="en-US" altLang="en-US" dirty="0"/>
              <a:t> with a trig function.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2C4CCCF-8B27-4FBE-B47E-EFD47B1FE8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Rules to Trig Substitutions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9F87821-56BE-48B5-A805-19A41DDA8E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anose="05000000000000000000" pitchFamily="2" charset="2"/>
              <a:buChar char="•"/>
            </a:pPr>
            <a:r>
              <a:rPr lang="en-US" altLang="en-US" dirty="0"/>
              <a:t>Begin by replacing </a:t>
            </a:r>
            <a:r>
              <a:rPr lang="en-US" altLang="en-US" i="1" dirty="0"/>
              <a:t>x</a:t>
            </a:r>
            <a:r>
              <a:rPr lang="en-US" altLang="en-US" dirty="0"/>
              <a:t> with a trig function.</a:t>
            </a:r>
            <a:endParaRPr lang="en-US" dirty="0"/>
          </a:p>
          <a:p>
            <a:pPr eaLnBrk="1" hangingPunct="1">
              <a:buFont typeface="Arial" panose="05000000000000000000" pitchFamily="2" charset="2"/>
              <a:buChar char="•"/>
            </a:pPr>
            <a:r>
              <a:rPr lang="en-US" altLang="en-US" dirty="0"/>
              <a:t>Don’t forget to also replace </a:t>
            </a:r>
            <a:r>
              <a:rPr lang="en-US" altLang="en-US" i="1" dirty="0"/>
              <a:t>dx</a:t>
            </a:r>
            <a:r>
              <a:rPr lang="en-US" altLang="en-US" dirty="0"/>
              <a:t> with the appropriate trig function.</a:t>
            </a:r>
            <a:endParaRPr lang="en-US" altLang="en-US" dirty="0">
              <a:cs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92F4B49-2D1A-4FA5-8314-041B9670DD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Rules to Trig Substitutions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E724729-DB24-46EF-8543-12CB667EB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anose="05000000000000000000" pitchFamily="2" charset="2"/>
              <a:buChar char="•"/>
            </a:pPr>
            <a:r>
              <a:rPr lang="en-US" altLang="en-US" dirty="0"/>
              <a:t>Begin by replacing </a:t>
            </a:r>
            <a:r>
              <a:rPr lang="en-US" altLang="en-US" i="1" dirty="0"/>
              <a:t>x</a:t>
            </a:r>
            <a:r>
              <a:rPr lang="en-US" altLang="en-US" dirty="0"/>
              <a:t> with a trig function.</a:t>
            </a:r>
            <a:endParaRPr lang="en-US" dirty="0"/>
          </a:p>
          <a:p>
            <a:pPr eaLnBrk="1" hangingPunct="1">
              <a:buFont typeface="Arial" panose="05000000000000000000" pitchFamily="2" charset="2"/>
              <a:buChar char="•"/>
            </a:pPr>
            <a:r>
              <a:rPr lang="en-US" altLang="en-US" dirty="0"/>
              <a:t>Don’t forget to also replace </a:t>
            </a:r>
            <a:r>
              <a:rPr lang="en-US" altLang="en-US" i="1" dirty="0"/>
              <a:t>dx</a:t>
            </a:r>
            <a:r>
              <a:rPr lang="en-US" altLang="en-US" dirty="0"/>
              <a:t> with the appropriate trig function.</a:t>
            </a:r>
            <a:endParaRPr lang="en-US" altLang="en-US" dirty="0">
              <a:cs typeface="Arial"/>
            </a:endParaRPr>
          </a:p>
          <a:p>
            <a:pPr eaLnBrk="1" hangingPunct="1">
              <a:buFont typeface="Arial" panose="05000000000000000000" pitchFamily="2" charset="2"/>
              <a:buChar char="•"/>
            </a:pPr>
            <a:r>
              <a:rPr lang="en-US" altLang="en-US" dirty="0"/>
              <a:t>Use trig identities to solve the resulting integral.</a:t>
            </a:r>
            <a:endParaRPr lang="en-US" altLang="en-US" dirty="0">
              <a:cs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928F66A-50F0-439C-A28D-3DAD66799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Rules to Trig Substitutions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E16A33F-12DC-4B65-9A57-92FF8F646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anose="05000000000000000000" pitchFamily="2" charset="2"/>
              <a:buChar char="•"/>
            </a:pPr>
            <a:r>
              <a:rPr lang="en-US" altLang="en-US" dirty="0"/>
              <a:t>Begin by replacing </a:t>
            </a:r>
            <a:r>
              <a:rPr lang="en-US" altLang="en-US" i="1" dirty="0"/>
              <a:t>x</a:t>
            </a:r>
            <a:r>
              <a:rPr lang="en-US" altLang="en-US" dirty="0"/>
              <a:t> with a trig function.</a:t>
            </a:r>
            <a:endParaRPr lang="en-US" dirty="0"/>
          </a:p>
          <a:p>
            <a:pPr eaLnBrk="1" hangingPunct="1">
              <a:buFont typeface="Arial" panose="05000000000000000000" pitchFamily="2" charset="2"/>
              <a:buChar char="•"/>
            </a:pPr>
            <a:r>
              <a:rPr lang="en-US" altLang="en-US" dirty="0"/>
              <a:t>Don’t forget to also replace </a:t>
            </a:r>
            <a:r>
              <a:rPr lang="en-US" altLang="en-US" i="1" dirty="0"/>
              <a:t>dx</a:t>
            </a:r>
            <a:r>
              <a:rPr lang="en-US" altLang="en-US" dirty="0"/>
              <a:t> with the appropriate trig function.</a:t>
            </a:r>
            <a:endParaRPr lang="en-US" altLang="en-US" dirty="0">
              <a:cs typeface="Arial"/>
            </a:endParaRPr>
          </a:p>
          <a:p>
            <a:pPr eaLnBrk="1" hangingPunct="1">
              <a:buFont typeface="Arial" panose="05000000000000000000" pitchFamily="2" charset="2"/>
              <a:buChar char="•"/>
            </a:pPr>
            <a:r>
              <a:rPr lang="en-US" altLang="en-US" dirty="0"/>
              <a:t>Use trig identities to solve the resulting integral.</a:t>
            </a:r>
            <a:endParaRPr lang="en-US" altLang="en-US" dirty="0">
              <a:cs typeface="Arial"/>
            </a:endParaRPr>
          </a:p>
          <a:p>
            <a:pPr eaLnBrk="1" hangingPunct="1">
              <a:buFont typeface="Arial" panose="05000000000000000000" pitchFamily="2" charset="2"/>
              <a:buChar char="•"/>
            </a:pPr>
            <a:r>
              <a:rPr lang="en-US" altLang="en-US" dirty="0"/>
              <a:t>Be sure to rewrite your final answer in terms of </a:t>
            </a:r>
            <a:r>
              <a:rPr lang="en-US" altLang="en-US" i="1" dirty="0"/>
              <a:t>x</a:t>
            </a:r>
            <a:r>
              <a:rPr lang="en-US" altLang="en-US" dirty="0"/>
              <a:t>.</a:t>
            </a:r>
          </a:p>
          <a:p>
            <a:pPr eaLnBrk="1" hangingPunct="1">
              <a:buFont typeface="Arial" panose="05000000000000000000" pitchFamily="2" charset="2"/>
              <a:buChar char="•"/>
            </a:pPr>
            <a:r>
              <a:rPr lang="en-US" altLang="en-US" i="1" dirty="0">
                <a:cs typeface="Arial"/>
              </a:rPr>
              <a:t>Know how to derive the corresponding right triangle in each of the three cases we consider below without memorizing them</a:t>
            </a: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8248" y="78334"/>
            <a:ext cx="10681060" cy="1487272"/>
          </a:xfrm>
        </p:spPr>
        <p:txBody>
          <a:bodyPr/>
          <a:lstStyle/>
          <a:p>
            <a:r>
              <a:rPr lang="en-US" dirty="0"/>
              <a:t>Review of Trigonometry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28530-5D7C-C24F-BBBC-A60FA774CB63}"/>
              </a:ext>
            </a:extLst>
          </p:cNvPr>
          <p:cNvSpPr txBox="1"/>
          <p:nvPr/>
        </p:nvSpPr>
        <p:spPr>
          <a:xfrm>
            <a:off x="1309766" y="6326434"/>
            <a:ext cx="9081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Credits for figures: </a:t>
            </a:r>
            <a:r>
              <a:rPr lang="en-US" sz="1400" dirty="0">
                <a:hlinkClick r:id="rId3"/>
              </a:rPr>
              <a:t>https://www.onemathematicalcat.org/Math/Precalculus_obj/trigValuesSpecialAngles.htm</a:t>
            </a:r>
            <a:endParaRPr lang="en-US" sz="1400" dirty="0"/>
          </a:p>
        </p:txBody>
      </p:sp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32C547C-6CC6-F846-B5CA-42EDC9B9D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574" y="1686323"/>
            <a:ext cx="1876619" cy="2847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AC78C1-7F54-1F45-8FC4-6E25C9B36C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818" y="1442624"/>
            <a:ext cx="2463800" cy="2463800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low confidence">
            <a:extLst>
              <a:ext uri="{FF2B5EF4-FFF2-40B4-BE49-F238E27FC236}">
                <a16:creationId xmlns:a16="http://schemas.microsoft.com/office/drawing/2014/main" id="{C20AF812-93B5-AA46-B52C-08A8CF9BD0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792" y="1686323"/>
            <a:ext cx="2901640" cy="19344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4D36E4-1393-994F-AE3E-61D94A5EFD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86208" y="4586989"/>
            <a:ext cx="8089900" cy="1524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B6398DE-CD53-324C-B070-6CE6498DC221}"/>
              </a:ext>
            </a:extLst>
          </p:cNvPr>
          <p:cNvSpPr txBox="1"/>
          <p:nvPr/>
        </p:nvSpPr>
        <p:spPr>
          <a:xfrm>
            <a:off x="264792" y="1376779"/>
            <a:ext cx="4793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Special right triangles (ratio of sides):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9E374-4184-7A46-B766-CE247355E087}"/>
              </a:ext>
            </a:extLst>
          </p:cNvPr>
          <p:cNvSpPr txBox="1"/>
          <p:nvPr/>
        </p:nvSpPr>
        <p:spPr>
          <a:xfrm>
            <a:off x="6227061" y="1376778"/>
            <a:ext cx="5206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Trig function inverse relationships diagram: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75A7A7-C5EC-E747-9E0E-182A2FC0330C}"/>
              </a:ext>
            </a:extLst>
          </p:cNvPr>
          <p:cNvSpPr txBox="1"/>
          <p:nvPr/>
        </p:nvSpPr>
        <p:spPr>
          <a:xfrm>
            <a:off x="245533" y="4371544"/>
            <a:ext cx="6740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Rules to compute trig functions of right triangles: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5688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4F27323-61A6-4831-818B-C782D71B7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892" y="285750"/>
            <a:ext cx="10972800" cy="1371600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Form 1</a:t>
            </a:r>
            <a:r>
              <a:rPr lang="en-US" altLang="en-US" dirty="0"/>
              <a:t>: </a:t>
            </a:r>
            <a:endParaRPr lang="en-US" altLang="en-US" u="sng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26A8F96-818D-4943-BCF2-3E775C7EC1C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704851"/>
            <a:ext cx="7010400" cy="3886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When the integral contains a term of the form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use the substitution:</a:t>
            </a: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A614260F-C670-4569-850C-C2BDAEB9C8C6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084272772"/>
              </p:ext>
            </p:extLst>
          </p:nvPr>
        </p:nvGraphicFramePr>
        <p:xfrm>
          <a:off x="3599421" y="971550"/>
          <a:ext cx="19050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4" imgW="508000" imgH="228600" progId="Equation.3">
                  <p:embed/>
                </p:oleObj>
              </mc:Choice>
              <mc:Fallback>
                <p:oleObj name="Equation" r:id="rId4" imgW="508000" imgH="228600" progId="Equation.3">
                  <p:embed/>
                  <p:pic>
                    <p:nvPicPr>
                      <p:cNvPr id="9220" name="Object 4">
                        <a:extLst>
                          <a:ext uri="{FF2B5EF4-FFF2-40B4-BE49-F238E27FC236}">
                            <a16:creationId xmlns:a16="http://schemas.microsoft.com/office/drawing/2014/main" id="{A614260F-C670-4569-850C-C2BDAEB9C8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421" y="971550"/>
                        <a:ext cx="19050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6">
            <a:extLst>
              <a:ext uri="{FF2B5EF4-FFF2-40B4-BE49-F238E27FC236}">
                <a16:creationId xmlns:a16="http://schemas.microsoft.com/office/drawing/2014/main" id="{CE8F7130-2FAA-4375-BA4A-7F4E6C35BC97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872238430"/>
              </p:ext>
            </p:extLst>
          </p:nvPr>
        </p:nvGraphicFramePr>
        <p:xfrm>
          <a:off x="2704071" y="2270919"/>
          <a:ext cx="280035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6" imgW="660113" imgH="177723" progId="Equation.3">
                  <p:embed/>
                </p:oleObj>
              </mc:Choice>
              <mc:Fallback>
                <p:oleObj name="Equation" r:id="rId6" imgW="660113" imgH="177723" progId="Equation.3">
                  <p:embed/>
                  <p:pic>
                    <p:nvPicPr>
                      <p:cNvPr id="9221" name="Object 6">
                        <a:extLst>
                          <a:ext uri="{FF2B5EF4-FFF2-40B4-BE49-F238E27FC236}">
                            <a16:creationId xmlns:a16="http://schemas.microsoft.com/office/drawing/2014/main" id="{CE8F7130-2FAA-4375-BA4A-7F4E6C35BC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4071" y="2270919"/>
                        <a:ext cx="2800350" cy="7540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F41E393-AF5B-064D-A3E4-A68EAE2BA0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1172" y="1828800"/>
            <a:ext cx="5103520" cy="18837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E61C04-2436-C34B-82B8-5D22BAC76803}"/>
              </a:ext>
            </a:extLst>
          </p:cNvPr>
          <p:cNvSpPr/>
          <p:nvPr/>
        </p:nvSpPr>
        <p:spPr>
          <a:xfrm>
            <a:off x="1381269" y="5929889"/>
            <a:ext cx="9799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Credits for figure: </a:t>
            </a:r>
            <a:r>
              <a:rPr lang="en-US" dirty="0">
                <a:hlinkClick r:id="rId9"/>
              </a:rPr>
              <a:t>https://math.libretexts.org/Bookshelves/Calculus</a:t>
            </a:r>
            <a:endParaRPr lang="en-US" dirty="0"/>
          </a:p>
          <a:p>
            <a:r>
              <a:rPr lang="en-US" dirty="0"/>
              <a:t>(</a:t>
            </a:r>
            <a:r>
              <a:rPr lang="en-US" i="1" dirty="0"/>
              <a:t>Book: </a:t>
            </a:r>
            <a:r>
              <a:rPr lang="en-US" dirty="0"/>
              <a:t>OpenStax -&gt; Techniques of Integration -&gt; Trigonometric Substitution – Section 7.3)</a:t>
            </a:r>
          </a:p>
        </p:txBody>
      </p:sp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A31D800-1D9D-4F8E-94DA-1843E96A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27" y="32305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Example 1</a:t>
            </a:r>
            <a:r>
              <a:rPr lang="en-US" altLang="en-US" dirty="0"/>
              <a:t>: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1EF8218B-568C-4981-A0AA-611F49E29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416" y="7961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Evaluate the integral:</a:t>
            </a:r>
          </a:p>
        </p:txBody>
      </p:sp>
      <p:graphicFrame>
        <p:nvGraphicFramePr>
          <p:cNvPr id="10244" name="Object 3">
            <a:extLst>
              <a:ext uri="{FF2B5EF4-FFF2-40B4-BE49-F238E27FC236}">
                <a16:creationId xmlns:a16="http://schemas.microsoft.com/office/drawing/2014/main" id="{77661D6D-8646-4FCF-AE75-D13481CECE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99082"/>
              </p:ext>
            </p:extLst>
          </p:nvPr>
        </p:nvGraphicFramePr>
        <p:xfrm>
          <a:off x="6660292" y="376236"/>
          <a:ext cx="2997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3" imgW="749160" imgH="304560" progId="Equation.3">
                  <p:embed/>
                </p:oleObj>
              </mc:Choice>
              <mc:Fallback>
                <p:oleObj name="Equation" r:id="rId3" imgW="749160" imgH="304560" progId="Equation.3">
                  <p:embed/>
                  <p:pic>
                    <p:nvPicPr>
                      <p:cNvPr id="10244" name="Object 3">
                        <a:extLst>
                          <a:ext uri="{FF2B5EF4-FFF2-40B4-BE49-F238E27FC236}">
                            <a16:creationId xmlns:a16="http://schemas.microsoft.com/office/drawing/2014/main" id="{77661D6D-8646-4FCF-AE75-D13481CECE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92" y="376236"/>
                        <a:ext cx="2997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927E291-1E23-BF40-9F7D-2C2D5EBB4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Today’s Goal: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23AE9C2-6E88-8149-BE9B-339E71E3AB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 trigonometric formulas to reduce more difficult integrals until we can perform a </a:t>
            </a:r>
            <a:r>
              <a:rPr lang="en-US" altLang="en-US" i="1" dirty="0"/>
              <a:t>u</a:t>
            </a:r>
            <a:r>
              <a:rPr lang="en-US" altLang="en-US" dirty="0"/>
              <a:t>-substitution.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u="sng" dirty="0"/>
              <a:t>Idea</a:t>
            </a:r>
            <a:r>
              <a:rPr lang="en-US" altLang="en-US" dirty="0"/>
              <a:t>: rewrite the function in terms of just one trig function after “breaking off” its derivative for a </a:t>
            </a:r>
            <a:r>
              <a:rPr lang="en-US" altLang="en-US" i="1" dirty="0"/>
              <a:t>u</a:t>
            </a:r>
            <a:r>
              <a:rPr lang="en-US" altLang="en-US" dirty="0"/>
              <a:t>-substitution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436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51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5FFC9E6-F583-43CB-B5CC-6306C67B0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9575" y="196850"/>
            <a:ext cx="10972800" cy="1371600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Form 2</a:t>
            </a:r>
            <a:r>
              <a:rPr lang="en-US" altLang="en-US" dirty="0"/>
              <a:t>: </a:t>
            </a:r>
            <a:endParaRPr lang="en-US" altLang="en-US" u="sng" dirty="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A87AA38-9201-4AE9-9F10-66A63B3AA17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646671"/>
            <a:ext cx="7010400" cy="3886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When the integral contains a term of the form</a:t>
            </a:r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use the substitution:</a:t>
            </a:r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9B86AE76-C4F3-47B7-9FC6-74BC958F523F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364892790"/>
              </p:ext>
            </p:extLst>
          </p:nvPr>
        </p:nvGraphicFramePr>
        <p:xfrm>
          <a:off x="3682314" y="945206"/>
          <a:ext cx="1765986" cy="794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4" imgW="508000" imgH="228600" progId="Equation.3">
                  <p:embed/>
                </p:oleObj>
              </mc:Choice>
              <mc:Fallback>
                <p:oleObj name="Equation" r:id="rId4" imgW="508000" imgH="228600" progId="Equation.3">
                  <p:embed/>
                  <p:pic>
                    <p:nvPicPr>
                      <p:cNvPr id="11268" name="Object 4">
                        <a:extLst>
                          <a:ext uri="{FF2B5EF4-FFF2-40B4-BE49-F238E27FC236}">
                            <a16:creationId xmlns:a16="http://schemas.microsoft.com/office/drawing/2014/main" id="{9B86AE76-C4F3-47B7-9FC6-74BC958F52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314" y="945206"/>
                        <a:ext cx="1765986" cy="794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20542E0D-10FA-42F0-9F0E-9F3C122E749A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093037460"/>
              </p:ext>
            </p:extLst>
          </p:nvPr>
        </p:nvGraphicFramePr>
        <p:xfrm>
          <a:off x="2753497" y="2189721"/>
          <a:ext cx="28003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6" imgW="672516" imgH="177646" progId="Equation.3">
                  <p:embed/>
                </p:oleObj>
              </mc:Choice>
              <mc:Fallback>
                <p:oleObj name="Equation" r:id="rId6" imgW="672516" imgH="177646" progId="Equation.3">
                  <p:embed/>
                  <p:pic>
                    <p:nvPicPr>
                      <p:cNvPr id="11269" name="Object 5">
                        <a:extLst>
                          <a:ext uri="{FF2B5EF4-FFF2-40B4-BE49-F238E27FC236}">
                            <a16:creationId xmlns:a16="http://schemas.microsoft.com/office/drawing/2014/main" id="{20542E0D-10FA-42F0-9F0E-9F3C122E74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497" y="2189721"/>
                        <a:ext cx="2800350" cy="7397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EE702692-ED3E-5F49-8AAA-0675EC6A5C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5283" y="1498047"/>
            <a:ext cx="5107092" cy="18192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A00DA8-7551-584E-8900-BC4ADB736BC6}"/>
              </a:ext>
            </a:extLst>
          </p:cNvPr>
          <p:cNvSpPr/>
          <p:nvPr/>
        </p:nvSpPr>
        <p:spPr>
          <a:xfrm>
            <a:off x="1375380" y="5911805"/>
            <a:ext cx="9799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Credits for figure: </a:t>
            </a:r>
            <a:r>
              <a:rPr lang="en-US" dirty="0">
                <a:hlinkClick r:id="rId9"/>
              </a:rPr>
              <a:t>https://math.libretexts.org/Bookshelves/Calculus</a:t>
            </a:r>
            <a:endParaRPr lang="en-US" dirty="0"/>
          </a:p>
          <a:p>
            <a:r>
              <a:rPr lang="en-US" dirty="0"/>
              <a:t>(</a:t>
            </a:r>
            <a:r>
              <a:rPr lang="en-US" i="1" dirty="0"/>
              <a:t>Book: </a:t>
            </a:r>
            <a:r>
              <a:rPr lang="en-US" dirty="0"/>
              <a:t>OpenStax -&gt; Techniques of Integration -&gt; Trigonometric Substitution – Section 7.3)</a:t>
            </a:r>
          </a:p>
        </p:txBody>
      </p:sp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56141B8-B038-46FB-BA82-22A31522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8" y="142704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Example 2</a:t>
            </a:r>
            <a:r>
              <a:rPr lang="en-US" altLang="en-US" dirty="0"/>
              <a:t>: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2A5BD03-D5ED-42F0-A925-D5A29CA7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081" y="651733"/>
            <a:ext cx="10515600" cy="485089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Evaluate the integral:</a:t>
            </a:r>
          </a:p>
        </p:txBody>
      </p:sp>
      <p:graphicFrame>
        <p:nvGraphicFramePr>
          <p:cNvPr id="12292" name="Object 3">
            <a:extLst>
              <a:ext uri="{FF2B5EF4-FFF2-40B4-BE49-F238E27FC236}">
                <a16:creationId xmlns:a16="http://schemas.microsoft.com/office/drawing/2014/main" id="{5D9C800B-F39F-46AD-9BBF-A1EF5CF747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532194"/>
              </p:ext>
            </p:extLst>
          </p:nvPr>
        </p:nvGraphicFramePr>
        <p:xfrm>
          <a:off x="6096000" y="163211"/>
          <a:ext cx="2646405" cy="1323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3" imgW="914400" imgH="457200" progId="Equation.3">
                  <p:embed/>
                </p:oleObj>
              </mc:Choice>
              <mc:Fallback>
                <p:oleObj name="Equation" r:id="rId3" imgW="914400" imgH="457200" progId="Equation.3">
                  <p:embed/>
                  <p:pic>
                    <p:nvPicPr>
                      <p:cNvPr id="12292" name="Object 3">
                        <a:extLst>
                          <a:ext uri="{FF2B5EF4-FFF2-40B4-BE49-F238E27FC236}">
                            <a16:creationId xmlns:a16="http://schemas.microsoft.com/office/drawing/2014/main" id="{5D9C800B-F39F-46AD-9BBF-A1EF5CF747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63211"/>
                        <a:ext cx="2646405" cy="1323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882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7322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388876A-5AB0-4937-851B-AF627A9B7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" y="53976"/>
            <a:ext cx="10972800" cy="1371600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Form 3</a:t>
            </a:r>
            <a:r>
              <a:rPr lang="en-US" altLang="en-US" dirty="0"/>
              <a:t>: </a:t>
            </a:r>
            <a:endParaRPr lang="en-US" altLang="en-US" u="sng" dirty="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1BD8992-0B9D-4110-A67D-FFFA3251B1C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85975" y="454027"/>
            <a:ext cx="7010400" cy="3886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When the integral contains a term of the form</a:t>
            </a:r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use the substitution:</a:t>
            </a:r>
          </a:p>
        </p:txBody>
      </p:sp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8423F175-7B15-45D2-A81F-E7219F84CE49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584702524"/>
              </p:ext>
            </p:extLst>
          </p:nvPr>
        </p:nvGraphicFramePr>
        <p:xfrm>
          <a:off x="2920313" y="800100"/>
          <a:ext cx="19050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4" imgW="508000" imgH="228600" progId="Equation.3">
                  <p:embed/>
                </p:oleObj>
              </mc:Choice>
              <mc:Fallback>
                <p:oleObj name="Equation" r:id="rId4" imgW="508000" imgH="228600" progId="Equation.3">
                  <p:embed/>
                  <p:pic>
                    <p:nvPicPr>
                      <p:cNvPr id="13316" name="Object 4">
                        <a:extLst>
                          <a:ext uri="{FF2B5EF4-FFF2-40B4-BE49-F238E27FC236}">
                            <a16:creationId xmlns:a16="http://schemas.microsoft.com/office/drawing/2014/main" id="{8423F175-7B15-45D2-A81F-E7219F84CE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0313" y="800100"/>
                        <a:ext cx="19050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id="{2ECAD962-C164-4F26-92E4-2B5090A99BC3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384722323"/>
              </p:ext>
            </p:extLst>
          </p:nvPr>
        </p:nvGraphicFramePr>
        <p:xfrm>
          <a:off x="2201563" y="2057401"/>
          <a:ext cx="28003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6" imgW="672516" imgH="177646" progId="Equation.3">
                  <p:embed/>
                </p:oleObj>
              </mc:Choice>
              <mc:Fallback>
                <p:oleObj name="Equation" r:id="rId6" imgW="672516" imgH="177646" progId="Equation.3">
                  <p:embed/>
                  <p:pic>
                    <p:nvPicPr>
                      <p:cNvPr id="13317" name="Object 5">
                        <a:extLst>
                          <a:ext uri="{FF2B5EF4-FFF2-40B4-BE49-F238E27FC236}">
                            <a16:creationId xmlns:a16="http://schemas.microsoft.com/office/drawing/2014/main" id="{2ECAD962-C164-4F26-92E4-2B5090A99B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563" y="2057401"/>
                        <a:ext cx="2800350" cy="7397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22D2EBB1-16D2-C94F-8D9D-0FEA0CF9F186}"/>
              </a:ext>
            </a:extLst>
          </p:cNvPr>
          <p:cNvSpPr/>
          <p:nvPr/>
        </p:nvSpPr>
        <p:spPr>
          <a:xfrm>
            <a:off x="1729586" y="6057900"/>
            <a:ext cx="9799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Credits for figure: </a:t>
            </a:r>
            <a:r>
              <a:rPr lang="en-US" dirty="0">
                <a:hlinkClick r:id="rId8"/>
              </a:rPr>
              <a:t>https://math.libretexts.org/Bookshelves/Calculus</a:t>
            </a:r>
            <a:endParaRPr lang="en-US" dirty="0"/>
          </a:p>
          <a:p>
            <a:r>
              <a:rPr lang="en-US" dirty="0"/>
              <a:t>(</a:t>
            </a:r>
            <a:r>
              <a:rPr lang="en-US" i="1" dirty="0"/>
              <a:t>Book: </a:t>
            </a:r>
            <a:r>
              <a:rPr lang="en-US" dirty="0"/>
              <a:t>OpenStax -&gt; Techniques of Integration -&gt; Trigonometric Substitution – Section 7.3)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949DE-69F8-C243-ACB7-C35E1D89E9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3180" y="3143249"/>
            <a:ext cx="10245639" cy="2243571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8F8A6AA-B4B0-4B9E-BA8B-A4FD5ADE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52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Example 3</a:t>
            </a:r>
            <a:r>
              <a:rPr lang="en-US" altLang="en-US" dirty="0"/>
              <a:t>: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DAF61CFC-092E-4FD0-BA13-4DE3AA74A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4540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Evaluate the integral:</a:t>
            </a:r>
          </a:p>
        </p:txBody>
      </p:sp>
      <p:graphicFrame>
        <p:nvGraphicFramePr>
          <p:cNvPr id="14340" name="Object 3">
            <a:extLst>
              <a:ext uri="{FF2B5EF4-FFF2-40B4-BE49-F238E27FC236}">
                <a16:creationId xmlns:a16="http://schemas.microsoft.com/office/drawing/2014/main" id="{C8CCA7CA-20D7-4B7E-B033-094EC0D71B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389853"/>
              </p:ext>
            </p:extLst>
          </p:nvPr>
        </p:nvGraphicFramePr>
        <p:xfrm>
          <a:off x="6096000" y="154781"/>
          <a:ext cx="2151529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3" imgW="914400" imgH="431640" progId="Equation.3">
                  <p:embed/>
                </p:oleObj>
              </mc:Choice>
              <mc:Fallback>
                <p:oleObj name="Equation" r:id="rId3" imgW="914400" imgH="431640" progId="Equation.3">
                  <p:embed/>
                  <p:pic>
                    <p:nvPicPr>
                      <p:cNvPr id="14340" name="Object 3">
                        <a:extLst>
                          <a:ext uri="{FF2B5EF4-FFF2-40B4-BE49-F238E27FC236}">
                            <a16:creationId xmlns:a16="http://schemas.microsoft.com/office/drawing/2014/main" id="{C8CCA7CA-20D7-4B7E-B033-094EC0D71B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54781"/>
                        <a:ext cx="2151529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55356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40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69DC43C-73E9-894B-8774-468AF7B69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2595" y="30480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Useful Trig Identities</a:t>
            </a:r>
          </a:p>
        </p:txBody>
      </p:sp>
      <p:graphicFrame>
        <p:nvGraphicFramePr>
          <p:cNvPr id="6147" name="Object 4">
            <a:extLst>
              <a:ext uri="{FF2B5EF4-FFF2-40B4-BE49-F238E27FC236}">
                <a16:creationId xmlns:a16="http://schemas.microsoft.com/office/drawing/2014/main" id="{EF80C309-8699-8543-8C88-E9A6D2936D0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077788"/>
              </p:ext>
            </p:extLst>
          </p:nvPr>
        </p:nvGraphicFramePr>
        <p:xfrm>
          <a:off x="1981200" y="1295400"/>
          <a:ext cx="4551363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4" imgW="54711600" imgH="63195200" progId="Equation.3">
                  <p:embed/>
                </p:oleObj>
              </mc:Choice>
              <mc:Fallback>
                <p:oleObj name="Equation" r:id="rId4" imgW="54711600" imgH="63195200" progId="Equation.3">
                  <p:embed/>
                  <p:pic>
                    <p:nvPicPr>
                      <p:cNvPr id="6147" name="Object 4">
                        <a:extLst>
                          <a:ext uri="{FF2B5EF4-FFF2-40B4-BE49-F238E27FC236}">
                            <a16:creationId xmlns:a16="http://schemas.microsoft.com/office/drawing/2014/main" id="{EF80C309-8699-8543-8C88-E9A6D2936D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95400"/>
                        <a:ext cx="4551363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3" name="Picture 3">
            <a:extLst>
              <a:ext uri="{FF2B5EF4-FFF2-40B4-BE49-F238E27FC236}">
                <a16:creationId xmlns:a16="http://schemas.microsoft.com/office/drawing/2014/main" id="{6B657222-8905-8847-A9B5-6D051C14F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766" y="1295400"/>
            <a:ext cx="31877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43542E00-A689-2F49-A665-B6B17D6AA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766" y="1828800"/>
            <a:ext cx="31369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4C585E-3D09-0943-A3A5-A230F580D7C5}"/>
              </a:ext>
            </a:extLst>
          </p:cNvPr>
          <p:cNvSpPr txBox="1"/>
          <p:nvPr/>
        </p:nvSpPr>
        <p:spPr>
          <a:xfrm>
            <a:off x="7640766" y="2372497"/>
            <a:ext cx="331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(Where do these come from?)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550CC3-AC2B-8E4A-B0E3-1B7DD99B9F2D}"/>
              </a:ext>
            </a:extLst>
          </p:cNvPr>
          <p:cNvSpPr txBox="1"/>
          <p:nvPr/>
        </p:nvSpPr>
        <p:spPr>
          <a:xfrm>
            <a:off x="7640766" y="5193268"/>
            <a:ext cx="401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cases: x=at, y=</a:t>
            </a:r>
            <a:r>
              <a:rPr lang="en-US" dirty="0" err="1"/>
              <a:t>bt</a:t>
            </a:r>
            <a:endParaRPr lang="en-US" dirty="0"/>
          </a:p>
        </p:txBody>
      </p:sp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56141B8-B038-46FB-BA82-22A31522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8" y="142704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Extra problem</a:t>
            </a:r>
            <a:r>
              <a:rPr lang="en-US" altLang="en-US" dirty="0"/>
              <a:t>: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2A5BD03-D5ED-42F0-A925-D5A29CA7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1125" y="656408"/>
            <a:ext cx="10515600" cy="485089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Evaluate the integral:</a:t>
            </a: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841A75C4-8254-BB46-8E6B-B88D50BA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339" y="435402"/>
            <a:ext cx="32893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5420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070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2435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56141B8-B038-46FB-BA82-22A31522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8" y="142704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Extra problem</a:t>
            </a:r>
            <a:r>
              <a:rPr lang="en-US" altLang="en-US" dirty="0"/>
              <a:t>: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2A5BD03-D5ED-42F0-A925-D5A29CA7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1125" y="656408"/>
            <a:ext cx="10515600" cy="485089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Evaluate the integral: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BA36F502-1C3D-4548-A805-8D95267E8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397" y="448102"/>
            <a:ext cx="31242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9378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7110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98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19C5320-19F0-424B-A0EB-7254CD03C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Example 1.1</a:t>
            </a:r>
            <a:r>
              <a:rPr lang="en-US" altLang="en-US" dirty="0"/>
              <a:t>:</a:t>
            </a:r>
            <a:endParaRPr lang="en-US" altLang="en-US" u="sng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675FE1F-7C3D-0D45-BA3B-4492AB43E63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613665" y="1017373"/>
            <a:ext cx="5384800" cy="453081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Evaluate the following integral: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5ECA32E-180B-9942-B154-3CD758AD2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281" y="793063"/>
            <a:ext cx="23368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83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40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19C5320-19F0-424B-A0EB-7254CD03C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Example 1.2</a:t>
            </a:r>
            <a:r>
              <a:rPr lang="en-US" altLang="en-US" dirty="0"/>
              <a:t>:</a:t>
            </a:r>
            <a:endParaRPr lang="en-US" altLang="en-US" u="sng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675FE1F-7C3D-0D45-BA3B-4492AB43E63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613665" y="1017373"/>
            <a:ext cx="5384800" cy="453081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Evaluate the following integral:</a:t>
            </a:r>
          </a:p>
        </p:txBody>
      </p:sp>
      <p:pic>
        <p:nvPicPr>
          <p:cNvPr id="13317" name="Picture 5">
            <a:extLst>
              <a:ext uri="{FF2B5EF4-FFF2-40B4-BE49-F238E27FC236}">
                <a16:creationId xmlns:a16="http://schemas.microsoft.com/office/drawing/2014/main" id="{0EBF397D-1B74-184F-911E-5B08F6E01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00" y="692150"/>
            <a:ext cx="32385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89970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B49BC04F7B7F450D968828B52459321E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ANSWERSALIAS" val="Answer A|smicln|Answer B|smicln|Answer C|smicln|Answer D|smicln|None of these"/>
  <p:tag name="INCORRECTPOINTVALUE" val="1"/>
  <p:tag name="COUNTDOWNSECONDS" val="30"/>
  <p:tag name="SLIDEORDER" val="2"/>
  <p:tag name="SLIDEGUID" val="5C617EF1222B4971A9F8AFE0C630F8E7"/>
  <p:tag name="QUESTIONALIAS" val="Example 4: Evaluate the integral."/>
  <p:tag name="RESTORECOUNTDOWNTIMER" val="True"/>
  <p:tag name="COUNTDOWNHEIGHT" val="80"/>
  <p:tag name="COUNTDOWNWIDTH" val="100"/>
  <p:tag name="RESPONSESGATHERED" val="True"/>
  <p:tag name="TOTALRESPONSES" val="117"/>
  <p:tag name="RESPONSECOUNT" val="117"/>
  <p:tag name="SLICED" val="False"/>
  <p:tag name="RESPONSES" val="2;2;2;2;2;1;4;2;3;2;2;4;2;2;2;2;4;2;2;2;2;4;1;2;3;2;2;2;2;2;2;2;3;2;2;2;2;2;2;3;2;2;2;2;2;2;-;2;4;4;2;3;4;2;1;2;2;4;2;3;2;2;2;4;2;3;2;2;4;2;3;2;2;2;2;2;2;2;2;2;2;2;2;2;4;2;2;3;3;2;2;2;2;3;1;2;2;4;2;2;2;2;2;4;2;-;2;3;2;3;4;4;2;3;1;4;3;3;4;"/>
  <p:tag name="CHARTSTRINGSTD" val="5&#9;79&#9;16&#9;17&#9;0"/>
  <p:tag name="CHARTSTRINGREV" val="0&#9;17&#9;16&#9;79&#9;5"/>
  <p:tag name="CHARTSTRINGSTDPER" val="0.0427350427350427&#9;0.675213675213675&#9;0.136752136752137&#9;0.145299145299145&#9;0"/>
  <p:tag name="CHARTSTRINGREVPER" val="0&#9;0.145299145299145&#9;0.136752136752137&#9;0.675213675213675&#9;0.0427350427350427"/>
  <p:tag name="ANONYMOUSTEMP" val="False"/>
  <p:tag name="VALUES" val="Incorrect|smicln|Correct|smicln|Incorrect|smicln|Incorrect|smicln|Incorrect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3;&#10;&lt;questionlist&gt;&#13;&#10;    &lt;properties&gt;&#13;&#10;        &lt;guid&gt;AD64D4AFCB954A6DA643AEEAB3840E25&lt;/guid&gt;&#13;&#10;        &lt;description /&gt;&#13;&#10;        &lt;date&gt;3/30/2014 1:58:41 PM&lt;/date&gt;&#13;&#10;    &lt;/properties&gt;&#13;&#10;    &lt;questionlisttemplate&gt;&#13;&#10;        &lt;correctvalue&gt;1&lt;/correctvalue&gt;&#13;&#10;        &lt;incorrectvalue&gt;0&lt;/incorrectvalue&gt;&#13;&#10;        &lt;questiontype&gt;1&lt;/questiontype&gt;&#13;&#10;        &lt;numberofchoices&gt;4&lt;/numberofchoices&gt;&#13;&#10;        &lt;bulletstyle&gt;2&lt;/bulletstyle&gt;&#13;&#10;        &lt;questionfont&gt;Verdana&lt;/questionfont&gt;&#13;&#10;        &lt;questionfontsize&gt;12&lt;/questionfontsize&gt;&#13;&#10;        &lt;answerfont&gt;Verdana&lt;/answerfont&gt;&#13;&#10;        &lt;answerfontsize&gt;12&lt;/answerfontsize&gt;&#13;&#10;        &lt;showresults&gt;True&lt;/showresults&gt;&#13;&#10;        &lt;countdowntime&gt;30&lt;/countdowntime&gt;&#13;&#10;        &lt;responsegrid&gt;0&lt;/responsegrid&gt;&#13;&#10;    &lt;/questionlisttemplate&gt;&#13;&#10;    &lt;questions&gt;&#13;&#10;        &lt;multichoice&gt;&#13;&#10;            &lt;guid&gt;F1284E14DCF04FBC8C6210A652C6F589&lt;/guid&gt;&#13;&#10;            &lt;repollguid&gt;1B2231594A3B455FB3288B9321059271&lt;/repollguid&gt;&#13;&#10;            &lt;sourceid&gt;F16A0E123A544255AC6204D082915C2F&lt;/sourceid&gt;&#13;&#10;            &lt;questiontext&gt;Example 3: Evaluate the integral.&lt;/questiontext&gt;&#13;&#10;            &lt;showresults&gt;True&lt;/showresults&gt;&#13;&#10;            &lt;responsegrid&gt;0&lt;/responsegrid&gt;&#13;&#10;            &lt;countdowntimer&gt;False&lt;/countdowntimer&gt;&#13;&#10;            &lt;correctvalue&gt;1&lt;/correctvalue&gt;&#13;&#10;            &lt;incorrectvalue&gt;1&lt;/incorrectvalue&gt;&#13;&#10;            &lt;responselimit&gt;1&lt;/responselimit&gt;&#13;&#10;            &lt;bulletstyle&gt;0&lt;/bulletstyle&gt;&#13;&#10;            &lt;answers&gt;&#13;&#10;                &lt;answer&gt;&#13;&#10;                    &lt;guid&gt;9838A9E42DC54D07829C66F570AA695B&lt;/guid&gt;&#13;&#10;                    &lt;answertext&gt;Answer A &lt;/answertext&gt;&#13;&#10;                    &lt;valuetype&gt;-1&lt;/valuetype&gt;&#13;&#10;                &lt;/answer&gt;&#13;&#10;                &lt;answer&gt;&#13;&#10;                    &lt;guid&gt;3609B4B45C4B4D3CBDD5915BEC1AC1C1&lt;/guid&gt;&#13;&#10;                    &lt;answertext&gt;Answer B &lt;/answertext&gt;&#13;&#10;                    &lt;valuetype&gt;1&lt;/valuetype&gt;&#13;&#10;                &lt;/answer&gt;&#13;&#10;                &lt;answer&gt;&#13;&#10;                    &lt;guid&gt;0A2341D8733343CB97EE1F3FCA9F0D20&lt;/guid&gt;&#13;&#10;                    &lt;answertext&gt;Answer C &lt;/answertext&gt;&#13;&#10;                    &lt;valuetype&gt;-1&lt;/valuetype&gt;&#13;&#10;                &lt;/answer&gt;&#13;&#10;                &lt;answer&gt;&#13;&#10;                    &lt;guid&gt;A66EA2421FDF4399BD4B4EB300C79C70&lt;/guid&gt;&#13;&#10;                    &lt;answertext&gt;Answer D &lt;/answertext&gt;&#13;&#10;                    &lt;valuetype&gt;-1&lt;/valuetype&gt;&#13;&#10;                &lt;/answer&gt;&#13;&#10;                &lt;answer&gt;&#13;&#10;                    &lt;guid&gt;743AAD4C39E5428AA530E2FA9249B735&lt;/guid&gt;&#13;&#10;                    &lt;answertext&gt;None of these&lt;/answertext&gt;&#13;&#10;                    &lt;valuetype&gt;-1&lt;/valuetype&gt;&#13;&#10;                &lt;/answer&gt;&#13;&#10;            &lt;/answers&gt;&#13;&#10;        &lt;/multichoice&gt;&#13;&#10;    &lt;/questions&gt;&#13;&#10;&lt;/questionlist&gt;"/>
  <p:tag name="HASRESULTS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B49BC04F7B7F450D968828B52459321E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ANSWERSALIAS" val="Answer A|smicln|Answer B|smicln|Answer C|smicln|Answer D|smicln|None of these"/>
  <p:tag name="INCORRECTPOINTVALUE" val="1"/>
  <p:tag name="COUNTDOWNSECONDS" val="30"/>
  <p:tag name="SLIDEORDER" val="2"/>
  <p:tag name="SLIDEGUID" val="5C617EF1222B4971A9F8AFE0C630F8E7"/>
  <p:tag name="QUESTIONALIAS" val="Example 4: Evaluate the integral."/>
  <p:tag name="RESTORECOUNTDOWNTIMER" val="True"/>
  <p:tag name="COUNTDOWNHEIGHT" val="80"/>
  <p:tag name="COUNTDOWNWIDTH" val="100"/>
  <p:tag name="RESPONSESGATHERED" val="True"/>
  <p:tag name="TOTALRESPONSES" val="117"/>
  <p:tag name="RESPONSECOUNT" val="117"/>
  <p:tag name="SLICED" val="False"/>
  <p:tag name="RESPONSES" val="2;2;2;2;2;1;4;2;3;2;2;4;2;2;2;2;4;2;2;2;2;4;1;2;3;2;2;2;2;2;2;2;3;2;2;2;2;2;2;3;2;2;2;2;2;2;-;2;4;4;2;3;4;2;1;2;2;4;2;3;2;2;2;4;2;3;2;2;4;2;3;2;2;2;2;2;2;2;2;2;2;2;2;2;4;2;2;3;3;2;2;2;2;3;1;2;2;4;2;2;2;2;2;4;2;-;2;3;2;3;4;4;2;3;1;4;3;3;4;"/>
  <p:tag name="CHARTSTRINGSTD" val="5&#9;79&#9;16&#9;17&#9;0"/>
  <p:tag name="CHARTSTRINGREV" val="0&#9;17&#9;16&#9;79&#9;5"/>
  <p:tag name="CHARTSTRINGSTDPER" val="0.0427350427350427&#9;0.675213675213675&#9;0.136752136752137&#9;0.145299145299145&#9;0"/>
  <p:tag name="CHARTSTRINGREVPER" val="0&#9;0.145299145299145&#9;0.136752136752137&#9;0.675213675213675&#9;0.0427350427350427"/>
  <p:tag name="ANONYMOUSTEMP" val="False"/>
  <p:tag name="VALUES" val="Incorrect|smicln|Correct|smicln|Incorrect|smicln|Incorrect|smicln|Incorrect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3;&#10;&lt;questionlist&gt;&#13;&#10;    &lt;properties&gt;&#13;&#10;        &lt;guid&gt;AD64D4AFCB954A6DA643AEEAB3840E25&lt;/guid&gt;&#13;&#10;        &lt;description /&gt;&#13;&#10;        &lt;date&gt;3/30/2014 1:58:41 PM&lt;/date&gt;&#13;&#10;    &lt;/properties&gt;&#13;&#10;    &lt;questionlisttemplate&gt;&#13;&#10;        &lt;correctvalue&gt;1&lt;/correctvalue&gt;&#13;&#10;        &lt;incorrectvalue&gt;0&lt;/incorrectvalue&gt;&#13;&#10;        &lt;questiontype&gt;1&lt;/questiontype&gt;&#13;&#10;        &lt;numberofchoices&gt;4&lt;/numberofchoices&gt;&#13;&#10;        &lt;bulletstyle&gt;2&lt;/bulletstyle&gt;&#13;&#10;        &lt;questionfont&gt;Verdana&lt;/questionfont&gt;&#13;&#10;        &lt;questionfontsize&gt;12&lt;/questionfontsize&gt;&#13;&#10;        &lt;answerfont&gt;Verdana&lt;/answerfont&gt;&#13;&#10;        &lt;answerfontsize&gt;12&lt;/answerfontsize&gt;&#13;&#10;        &lt;showresults&gt;True&lt;/showresults&gt;&#13;&#10;        &lt;countdowntime&gt;30&lt;/countdowntime&gt;&#13;&#10;        &lt;responsegrid&gt;0&lt;/responsegrid&gt;&#13;&#10;    &lt;/questionlisttemplate&gt;&#13;&#10;    &lt;questions&gt;&#13;&#10;        &lt;multichoice&gt;&#13;&#10;            &lt;guid&gt;F1284E14DCF04FBC8C6210A652C6F589&lt;/guid&gt;&#13;&#10;            &lt;repollguid&gt;1B2231594A3B455FB3288B9321059271&lt;/repollguid&gt;&#13;&#10;            &lt;sourceid&gt;F16A0E123A544255AC6204D082915C2F&lt;/sourceid&gt;&#13;&#10;            &lt;questiontext&gt;Example 3: Evaluate the integral.&lt;/questiontext&gt;&#13;&#10;            &lt;showresults&gt;True&lt;/showresults&gt;&#13;&#10;            &lt;responsegrid&gt;0&lt;/responsegrid&gt;&#13;&#10;            &lt;countdowntimer&gt;False&lt;/countdowntimer&gt;&#13;&#10;            &lt;correctvalue&gt;1&lt;/correctvalue&gt;&#13;&#10;            &lt;incorrectvalue&gt;1&lt;/incorrectvalue&gt;&#13;&#10;            &lt;responselimit&gt;1&lt;/responselimit&gt;&#13;&#10;            &lt;bulletstyle&gt;0&lt;/bulletstyle&gt;&#13;&#10;            &lt;answers&gt;&#13;&#10;                &lt;answer&gt;&#13;&#10;                    &lt;guid&gt;9838A9E42DC54D07829C66F570AA695B&lt;/guid&gt;&#13;&#10;                    &lt;answertext&gt;Answer A &lt;/answertext&gt;&#13;&#10;                    &lt;valuetype&gt;-1&lt;/valuetype&gt;&#13;&#10;                &lt;/answer&gt;&#13;&#10;                &lt;answer&gt;&#13;&#10;                    &lt;guid&gt;3609B4B45C4B4D3CBDD5915BEC1AC1C1&lt;/guid&gt;&#13;&#10;                    &lt;answertext&gt;Answer B &lt;/answertext&gt;&#13;&#10;                    &lt;valuetype&gt;1&lt;/valuetype&gt;&#13;&#10;                &lt;/answer&gt;&#13;&#10;                &lt;answer&gt;&#13;&#10;                    &lt;guid&gt;0A2341D8733343CB97EE1F3FCA9F0D20&lt;/guid&gt;&#13;&#10;                    &lt;answertext&gt;Answer C &lt;/answertext&gt;&#13;&#10;                    &lt;valuetype&gt;-1&lt;/valuetype&gt;&#13;&#10;                &lt;/answer&gt;&#13;&#10;                &lt;answer&gt;&#13;&#10;                    &lt;guid&gt;A66EA2421FDF4399BD4B4EB300C79C70&lt;/guid&gt;&#13;&#10;                    &lt;answertext&gt;Answer D &lt;/answertext&gt;&#13;&#10;                    &lt;valuetype&gt;-1&lt;/valuetype&gt;&#13;&#10;                &lt;/answer&gt;&#13;&#10;                &lt;answer&gt;&#13;&#10;                    &lt;guid&gt;743AAD4C39E5428AA530E2FA9249B735&lt;/guid&gt;&#13;&#10;                    &lt;answertext&gt;None of these&lt;/answertext&gt;&#13;&#10;                    &lt;valuetype&gt;-1&lt;/valuetype&gt;&#13;&#10;                &lt;/answer&gt;&#13;&#10;            &lt;/answers&gt;&#13;&#10;        &lt;/multichoice&gt;&#13;&#10;    &lt;/questions&gt;&#13;&#10;&lt;/questionlist&gt;"/>
  <p:tag name="HASRESULTS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E71D5388E51448F7AF9FCADC59D53996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COUNTDOWNSECONDS" val="30"/>
  <p:tag name="INCORRECTPOINTVALUE" val="1"/>
  <p:tag name="QUESTIONALIAS" val="Review Question:  Which integrals can we evaluate by parts?"/>
  <p:tag name="ANSWERSALIAS" val="Integrals A and C|smicln|Integrals B and D|smicln|Integrals C and D|smicln|Integrals A, B, and C|smicln|Integrals A, C, and D|smicln|Integrals B, C, and D|smicln|All four integrals|smicln|None of these"/>
  <p:tag name="SLIDEORDER" val="3"/>
  <p:tag name="SLIDEGUID" val="AAEEAD3AC8C84FFE9A26924B5541ACF5"/>
  <p:tag name="RESTORECOUNTDOWNTIMER" val="True"/>
  <p:tag name="COUNTDOWNHEIGHT" val="80"/>
  <p:tag name="COUNTDOWNWIDTH" val="100"/>
  <p:tag name="RESPONSESGATHERED" val="True"/>
  <p:tag name="TOTALRESPONSES" val="121"/>
  <p:tag name="RESPONSECOUNT" val="121"/>
  <p:tag name="SLICED" val="False"/>
  <p:tag name="RESPONSES" val="3;3;3;3;6;3;7;6;1;3;3;3;6;3;3;4;6;7;3;3;3;3;6;3;8;3;3;3;4;6;2;3;3;6;3;6;3;6;3;6;3;6;3;7;3;3;3;3;3;2;6;3;3;3;7;3;3;3;5;3;5;3;3;3;3;-;4;6;3;3;6;3;3;3;5;3;6;3;3;7;5;3;6;4;6;3;3;5;7;3;6;3;6;3;3;3;3;3;3;3;2;3;3;3;5;3;4;-;4;4;5;3;-;3;6;6;6;1;3;6;3;4;4;2;"/>
  <p:tag name="CHARTSTRINGSTD" val="2&#9;4&#9;69&#9;9&#9;7&#9;23&#9;6&#9;1"/>
  <p:tag name="CHARTSTRINGREV" val="1&#9;6&#9;23&#9;7&#9;9&#9;69&#9;4&#9;2"/>
  <p:tag name="CHARTSTRINGSTDPER" val="0.0165289256198347&#9;0.0330578512396694&#9;0.570247933884298&#9;0.0743801652892562&#9;0.0578512396694215&#9;0.190082644628099&#9;0.0495867768595041&#9;0.00826446280991736"/>
  <p:tag name="CHARTSTRINGREVPER" val="0.00826446280991736&#9;0.0495867768595041&#9;0.190082644628099&#9;0.0578512396694215&#9;0.0743801652892562&#9;0.570247933884298&#9;0.0330578512396694&#9;0.0165289256198347"/>
  <p:tag name="ANONYMOUSTEMP" val="False"/>
  <p:tag name="VALUES" val="Incorrect|smicln|Incorrect|smicln|Correct|smicln|Incorrect|smicln|Incorrect|smicln|Incorrect|smicln|Incorrect|smicln|Incorrect"/>
  <p:tag name="HASRESULTS" val="Fals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3;&#10;&lt;questionlist&gt;&#13;&#10;    &lt;properties&gt;&#13;&#10;        &lt;guid&gt;2C11C538210A49BE999F9E3C3CC8CCD3&lt;/guid&gt;&#13;&#10;        &lt;description /&gt;&#13;&#10;        &lt;date&gt;3/30/2014 1:58:40 PM&lt;/date&gt;&#13;&#10;    &lt;/properties&gt;&#13;&#10;    &lt;questionlisttemplate&gt;&#13;&#10;        &lt;correctvalue&gt;1&lt;/correctvalue&gt;&#13;&#10;        &lt;incorrectvalue&gt;0&lt;/incorrectvalue&gt;&#13;&#10;        &lt;questiontype&gt;1&lt;/questiontype&gt;&#13;&#10;        &lt;numberofchoices&gt;4&lt;/numberofchoices&gt;&#13;&#10;        &lt;bulletstyle&gt;2&lt;/bulletstyle&gt;&#13;&#10;        &lt;questionfont&gt;Verdana&lt;/questionfont&gt;&#13;&#10;        &lt;questionfontsize&gt;12&lt;/questionfontsize&gt;&#13;&#10;        &lt;answerfont&gt;Verdana&lt;/answerfont&gt;&#13;&#10;        &lt;answerfontsize&gt;12&lt;/answerfontsize&gt;&#13;&#10;        &lt;showresults&gt;True&lt;/showresults&gt;&#13;&#10;        &lt;countdowntime&gt;30&lt;/countdowntime&gt;&#13;&#10;        &lt;responsegrid&gt;0&lt;/responsegrid&gt;&#13;&#10;    &lt;/questionlisttemplate&gt;&#13;&#10;    &lt;questions&gt;&#13;&#10;        &lt;multichoice&gt;&#13;&#10;            &lt;guid&gt;0E515A579E364CB5979B711BDC5AFE96&lt;/guid&gt;&#13;&#10;            &lt;repollguid&gt;7665ACD654664DE1B3967396FC8DF215&lt;/repollguid&gt;&#13;&#10;            &lt;sourceid&gt;592878A155D4466BB4B68C6122D7AE88&lt;/sourceid&gt;&#13;&#10;            &lt;questiontext&gt;Review Question:  Which integrals can we evaluate by parts?&lt;/questiontext&gt;&#13;&#10;            &lt;showresults&gt;True&lt;/showresults&gt;&#13;&#10;            &lt;responsegrid&gt;0&lt;/responsegrid&gt;&#13;&#10;            &lt;countdowntimer&gt;False&lt;/countdowntimer&gt;&#13;&#10;            &lt;correctvalue&gt;1&lt;/correctvalue&gt;&#13;&#10;            &lt;incorrectvalue&gt;1&lt;/incorrectvalue&gt;&#13;&#10;            &lt;responselimit&gt;1&lt;/responselimit&gt;&#13;&#10;            &lt;bulletstyle&gt;0&lt;/bulletstyle&gt;&#13;&#10;            &lt;answers&gt;&#13;&#10;                &lt;answer&gt;&#13;&#10;                    &lt;guid&gt;572C217AA2AC4EAD9BFDD8B44DB59FBA&lt;/guid&gt;&#13;&#10;                    &lt;answertext&gt;Integrals A and C &lt;/answertext&gt;&#13;&#10;                    &lt;valuetype&gt;-1&lt;/valuetype&gt;&#13;&#10;                &lt;/answer&gt;&#13;&#10;                &lt;answer&gt;&#13;&#10;                    &lt;guid&gt;F9076235DD124DBCAE632D837737A7A9&lt;/guid&gt;&#13;&#10;                    &lt;answertext&gt;Integrals B and D &lt;/answertext&gt;&#13;&#10;                    &lt;valuetype&gt;-1&lt;/valuetype&gt;&#13;&#10;                &lt;/answer&gt;&#13;&#10;                &lt;answer&gt;&#13;&#10;                    &lt;guid&gt;9A3EAC39868E4F6D898C830C4502CDB0&lt;/guid&gt;&#13;&#10;                    &lt;answertext&gt;Integrals C and D &lt;/answertext&gt;&#13;&#10;                    &lt;valuetype&gt;1&lt;/valuetype&gt;&#13;&#10;                &lt;/answer&gt;&#13;&#10;                &lt;answer&gt;&#13;&#10;                    &lt;guid&gt;F0F6588433D34E8EBA9E09C14337C8AF&lt;/guid&gt;&#13;&#10;                    &lt;answertext&gt;Integrals A, B, and C &lt;/answertext&gt;&#13;&#10;                    &lt;valuetype&gt;-1&lt;/valuetype&gt;&#13;&#10;                &lt;/answer&gt;&#13;&#10;                &lt;answer&gt;&#13;&#10;                    &lt;guid&gt;E08AE6DBAFD44DF2BF1D039CFBB2BBD7&lt;/guid&gt;&#13;&#10;                    &lt;answertext&gt;Integrals A, C, and D &lt;/answertext&gt;&#13;&#10;                    &lt;valuetype&gt;-1&lt;/valuetype&gt;&#13;&#10;                &lt;/answer&gt;&#13;&#10;                &lt;answer&gt;&#13;&#10;                    &lt;guid&gt;3CE6293A68BE47479D2624D411F5F3DF&lt;/guid&gt;&#13;&#10;                    &lt;answertext&gt;Integrals B, C, and D &lt;/answertext&gt;&#13;&#10;                    &lt;valuetype&gt;-1&lt;/valuetype&gt;&#13;&#10;                &lt;/answer&gt;&#13;&#10;                &lt;answer&gt;&#13;&#10;                    &lt;guid&gt;EF41BB0D91404C49A457E35FD60C7824&lt;/guid&gt;&#13;&#10;                    &lt;answertext&gt;All four integrals &lt;/answertext&gt;&#13;&#10;                    &lt;valuetype&gt;-1&lt;/valuetype&gt;&#13;&#10;                &lt;/answer&gt;&#13;&#10;                &lt;answer&gt;&#13;&#10;                    &lt;guid&gt;51188EA6A3514DBAAA953F458B376DE1&lt;/guid&gt;&#13;&#10;                    &lt;answertext&gt;None of these&lt;/answertext&gt;&#13;&#10;                    &lt;valuetype&gt;-1&lt;/valuetype&gt;&#13;&#10;                &lt;/answer&gt;&#13;&#10;            &lt;/answers&gt;&#13;&#10;        &lt;/multichoice&gt;&#13;&#10;    &lt;/questions&gt;&#13;&#10;&lt;/questionlist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B49BC04F7B7F450D968828B52459321E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ANSWERSALIAS" val="Answer A|smicln|Answer B|smicln|Answer C|smicln|Answer D|smicln|None of these"/>
  <p:tag name="INCORRECTPOINTVALUE" val="1"/>
  <p:tag name="COUNTDOWNSECONDS" val="30"/>
  <p:tag name="SLIDEORDER" val="2"/>
  <p:tag name="SLIDEGUID" val="5C617EF1222B4971A9F8AFE0C630F8E7"/>
  <p:tag name="QUESTIONALIAS" val="Example 4: Evaluate the integral."/>
  <p:tag name="RESTORECOUNTDOWNTIMER" val="True"/>
  <p:tag name="COUNTDOWNHEIGHT" val="80"/>
  <p:tag name="COUNTDOWNWIDTH" val="100"/>
  <p:tag name="RESPONSESGATHERED" val="True"/>
  <p:tag name="TOTALRESPONSES" val="117"/>
  <p:tag name="RESPONSECOUNT" val="117"/>
  <p:tag name="SLICED" val="False"/>
  <p:tag name="RESPONSES" val="2;2;2;2;2;1;4;2;3;2;2;4;2;2;2;2;4;2;2;2;2;4;1;2;3;2;2;2;2;2;2;2;3;2;2;2;2;2;2;3;2;2;2;2;2;2;-;2;4;4;2;3;4;2;1;2;2;4;2;3;2;2;2;4;2;3;2;2;4;2;3;2;2;2;2;2;2;2;2;2;2;2;2;2;4;2;2;3;3;2;2;2;2;3;1;2;2;4;2;2;2;2;2;4;2;-;2;3;2;3;4;4;2;3;1;4;3;3;4;"/>
  <p:tag name="CHARTSTRINGSTD" val="5&#9;79&#9;16&#9;17&#9;0"/>
  <p:tag name="CHARTSTRINGREV" val="0&#9;17&#9;16&#9;79&#9;5"/>
  <p:tag name="CHARTSTRINGSTDPER" val="0.0427350427350427&#9;0.675213675213675&#9;0.136752136752137&#9;0.145299145299145&#9;0"/>
  <p:tag name="CHARTSTRINGREVPER" val="0&#9;0.145299145299145&#9;0.136752136752137&#9;0.675213675213675&#9;0.0427350427350427"/>
  <p:tag name="ANONYMOUSTEMP" val="False"/>
  <p:tag name="VALUES" val="Incorrect|smicln|Correct|smicln|Incorrect|smicln|Incorrect|smicln|Incorrect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3;&#10;&lt;questionlist&gt;&#13;&#10;    &lt;properties&gt;&#13;&#10;        &lt;guid&gt;AD64D4AFCB954A6DA643AEEAB3840E25&lt;/guid&gt;&#13;&#10;        &lt;description /&gt;&#13;&#10;        &lt;date&gt;3/30/2014 1:58:41 PM&lt;/date&gt;&#13;&#10;    &lt;/properties&gt;&#13;&#10;    &lt;questionlisttemplate&gt;&#13;&#10;        &lt;correctvalue&gt;1&lt;/correctvalue&gt;&#13;&#10;        &lt;incorrectvalue&gt;0&lt;/incorrectvalue&gt;&#13;&#10;        &lt;questiontype&gt;1&lt;/questiontype&gt;&#13;&#10;        &lt;numberofchoices&gt;4&lt;/numberofchoices&gt;&#13;&#10;        &lt;bulletstyle&gt;2&lt;/bulletstyle&gt;&#13;&#10;        &lt;questionfont&gt;Verdana&lt;/questionfont&gt;&#13;&#10;        &lt;questionfontsize&gt;12&lt;/questionfontsize&gt;&#13;&#10;        &lt;answerfont&gt;Verdana&lt;/answerfont&gt;&#13;&#10;        &lt;answerfontsize&gt;12&lt;/answerfontsize&gt;&#13;&#10;        &lt;showresults&gt;True&lt;/showresults&gt;&#13;&#10;        &lt;countdowntime&gt;30&lt;/countdowntime&gt;&#13;&#10;        &lt;responsegrid&gt;0&lt;/responsegrid&gt;&#13;&#10;    &lt;/questionlisttemplate&gt;&#13;&#10;    &lt;questions&gt;&#13;&#10;        &lt;multichoice&gt;&#13;&#10;            &lt;guid&gt;F1284E14DCF04FBC8C6210A652C6F589&lt;/guid&gt;&#13;&#10;            &lt;repollguid&gt;1B2231594A3B455FB3288B9321059271&lt;/repollguid&gt;&#13;&#10;            &lt;sourceid&gt;F16A0E123A544255AC6204D082915C2F&lt;/sourceid&gt;&#13;&#10;            &lt;questiontext&gt;Example 3: Evaluate the integral.&lt;/questiontext&gt;&#13;&#10;            &lt;showresults&gt;True&lt;/showresults&gt;&#13;&#10;            &lt;responsegrid&gt;0&lt;/responsegrid&gt;&#13;&#10;            &lt;countdowntimer&gt;False&lt;/countdowntimer&gt;&#13;&#10;            &lt;correctvalue&gt;1&lt;/correctvalue&gt;&#13;&#10;            &lt;incorrectvalue&gt;1&lt;/incorrectvalue&gt;&#13;&#10;            &lt;responselimit&gt;1&lt;/responselimit&gt;&#13;&#10;            &lt;bulletstyle&gt;0&lt;/bulletstyle&gt;&#13;&#10;            &lt;answers&gt;&#13;&#10;                &lt;answer&gt;&#13;&#10;                    &lt;guid&gt;9838A9E42DC54D07829C66F570AA695B&lt;/guid&gt;&#13;&#10;                    &lt;answertext&gt;Answer A &lt;/answertext&gt;&#13;&#10;                    &lt;valuetype&gt;-1&lt;/valuetype&gt;&#13;&#10;                &lt;/answer&gt;&#13;&#10;                &lt;answer&gt;&#13;&#10;                    &lt;guid&gt;3609B4B45C4B4D3CBDD5915BEC1AC1C1&lt;/guid&gt;&#13;&#10;                    &lt;answertext&gt;Answer B &lt;/answertext&gt;&#13;&#10;                    &lt;valuetype&gt;1&lt;/valuetype&gt;&#13;&#10;                &lt;/answer&gt;&#13;&#10;                &lt;answer&gt;&#13;&#10;                    &lt;guid&gt;0A2341D8733343CB97EE1F3FCA9F0D20&lt;/guid&gt;&#13;&#10;                    &lt;answertext&gt;Answer C &lt;/answertext&gt;&#13;&#10;                    &lt;valuetype&gt;-1&lt;/valuetype&gt;&#13;&#10;                &lt;/answer&gt;&#13;&#10;                &lt;answer&gt;&#13;&#10;                    &lt;guid&gt;A66EA2421FDF4399BD4B4EB300C79C70&lt;/guid&gt;&#13;&#10;                    &lt;answertext&gt;Answer D &lt;/answertext&gt;&#13;&#10;                    &lt;valuetype&gt;-1&lt;/valuetype&gt;&#13;&#10;                &lt;/answer&gt;&#13;&#10;                &lt;answer&gt;&#13;&#10;                    &lt;guid&gt;743AAD4C39E5428AA530E2FA9249B735&lt;/guid&gt;&#13;&#10;                    &lt;answertext&gt;None of these&lt;/answertext&gt;&#13;&#10;                    &lt;valuetype&gt;-1&lt;/valuetype&gt;&#13;&#10;                &lt;/answer&gt;&#13;&#10;            &lt;/answers&gt;&#13;&#10;        &lt;/multichoice&gt;&#13;&#10;    &lt;/questions&gt;&#13;&#10;&lt;/questionlist&gt;"/>
  <p:tag name="HASRESULTS" val="Fals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631</Words>
  <Application>Microsoft Macintosh PowerPoint</Application>
  <PresentationFormat>Widescreen</PresentationFormat>
  <Paragraphs>89</Paragraphs>
  <Slides>55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Math 1552</vt:lpstr>
      <vt:lpstr>Review Question:  Which integrals can we evaluate by parts?</vt:lpstr>
      <vt:lpstr>Math 1552</vt:lpstr>
      <vt:lpstr>Today’s Goal:</vt:lpstr>
      <vt:lpstr>Useful Trig Identities</vt:lpstr>
      <vt:lpstr>Example 1.1:</vt:lpstr>
      <vt:lpstr>PowerPoint Presentation</vt:lpstr>
      <vt:lpstr>PowerPoint Presentation</vt:lpstr>
      <vt:lpstr>Example 1.2:</vt:lpstr>
      <vt:lpstr>PowerPoint Presentation</vt:lpstr>
      <vt:lpstr>PowerPoint Presentation</vt:lpstr>
      <vt:lpstr>Example 1.3:</vt:lpstr>
      <vt:lpstr>PowerPoint Presentation</vt:lpstr>
      <vt:lpstr>PowerPoint Presentation</vt:lpstr>
      <vt:lpstr>Example 2.1: Evaluate.</vt:lpstr>
      <vt:lpstr>PowerPoint Presentation</vt:lpstr>
      <vt:lpstr>PowerPoint Presentation</vt:lpstr>
      <vt:lpstr>Example 2.2: Evaluate.</vt:lpstr>
      <vt:lpstr>PowerPoint Presentation</vt:lpstr>
      <vt:lpstr>PowerPoint Presentation</vt:lpstr>
      <vt:lpstr>Evaluate the integral.</vt:lpstr>
      <vt:lpstr>PowerPoint Presentation</vt:lpstr>
      <vt:lpstr>PowerPoint Presentation</vt:lpstr>
      <vt:lpstr>Extra Problem: Evaluate the integral.</vt:lpstr>
      <vt:lpstr>PowerPoint Presentation</vt:lpstr>
      <vt:lpstr>PowerPoint Presentation</vt:lpstr>
      <vt:lpstr>Extra problem: Evaluate the integral.</vt:lpstr>
      <vt:lpstr>PowerPoint Presentation</vt:lpstr>
      <vt:lpstr>PowerPoint Presentation</vt:lpstr>
      <vt:lpstr>Math 1552</vt:lpstr>
      <vt:lpstr>Today's Learning Goals</vt:lpstr>
      <vt:lpstr>Trigonometric Substitutions</vt:lpstr>
      <vt:lpstr>Rules to Trig Substitutions</vt:lpstr>
      <vt:lpstr>Rules to Trig Substitutions</vt:lpstr>
      <vt:lpstr>Rules to Trig Substitutions</vt:lpstr>
      <vt:lpstr>Rules to Trig Substitutions</vt:lpstr>
      <vt:lpstr>Review of Trigonometry</vt:lpstr>
      <vt:lpstr>Form 1: </vt:lpstr>
      <vt:lpstr>Example 1:</vt:lpstr>
      <vt:lpstr>PowerPoint Presentation</vt:lpstr>
      <vt:lpstr>PowerPoint Presentation</vt:lpstr>
      <vt:lpstr>Form 2: </vt:lpstr>
      <vt:lpstr>Example 2:</vt:lpstr>
      <vt:lpstr>PowerPoint Presentation</vt:lpstr>
      <vt:lpstr>PowerPoint Presentation</vt:lpstr>
      <vt:lpstr>Form 3: </vt:lpstr>
      <vt:lpstr>Example 3:</vt:lpstr>
      <vt:lpstr>PowerPoint Presentation</vt:lpstr>
      <vt:lpstr>PowerPoint Presentation</vt:lpstr>
      <vt:lpstr>Extra problem:</vt:lpstr>
      <vt:lpstr>PowerPoint Presentation</vt:lpstr>
      <vt:lpstr>PowerPoint Presentation</vt:lpstr>
      <vt:lpstr>Extra problem: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1552</dc:title>
  <dc:creator>Schmidt, Maxie D</dc:creator>
  <cp:lastModifiedBy>Schmidt, Maxie D</cp:lastModifiedBy>
  <cp:revision>9</cp:revision>
  <dcterms:created xsi:type="dcterms:W3CDTF">2021-05-17T05:23:45Z</dcterms:created>
  <dcterms:modified xsi:type="dcterms:W3CDTF">2021-05-17T08:49:51Z</dcterms:modified>
</cp:coreProperties>
</file>