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288" r:id="rId2"/>
    <p:sldId id="290" r:id="rId3"/>
    <p:sldId id="294" r:id="rId4"/>
    <p:sldId id="296" r:id="rId5"/>
    <p:sldId id="29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258" r:id="rId14"/>
    <p:sldId id="260" r:id="rId15"/>
    <p:sldId id="268" r:id="rId16"/>
    <p:sldId id="426" r:id="rId17"/>
    <p:sldId id="427" r:id="rId18"/>
    <p:sldId id="261" r:id="rId19"/>
    <p:sldId id="262" r:id="rId20"/>
    <p:sldId id="263" r:id="rId21"/>
    <p:sldId id="264" r:id="rId22"/>
    <p:sldId id="269" r:id="rId23"/>
    <p:sldId id="418" r:id="rId24"/>
    <p:sldId id="419" r:id="rId25"/>
    <p:sldId id="270" r:id="rId26"/>
    <p:sldId id="420" r:id="rId27"/>
    <p:sldId id="421" r:id="rId28"/>
    <p:sldId id="271" r:id="rId29"/>
    <p:sldId id="422" r:id="rId30"/>
    <p:sldId id="423" r:id="rId31"/>
    <p:sldId id="275" r:id="rId32"/>
    <p:sldId id="424" r:id="rId33"/>
    <p:sldId id="425" r:id="rId34"/>
    <p:sldId id="468" r:id="rId35"/>
    <p:sldId id="469" r:id="rId36"/>
    <p:sldId id="470" r:id="rId37"/>
    <p:sldId id="471" r:id="rId38"/>
    <p:sldId id="428" r:id="rId39"/>
    <p:sldId id="429" r:id="rId40"/>
    <p:sldId id="272" r:id="rId41"/>
    <p:sldId id="257" r:id="rId42"/>
    <p:sldId id="430" r:id="rId43"/>
    <p:sldId id="431" r:id="rId44"/>
    <p:sldId id="265" r:id="rId45"/>
    <p:sldId id="435" r:id="rId46"/>
    <p:sldId id="434" r:id="rId47"/>
    <p:sldId id="436" r:id="rId48"/>
    <p:sldId id="432" r:id="rId49"/>
    <p:sldId id="437" r:id="rId50"/>
    <p:sldId id="266" r:id="rId51"/>
    <p:sldId id="439" r:id="rId52"/>
    <p:sldId id="438" r:id="rId53"/>
    <p:sldId id="440" r:id="rId54"/>
    <p:sldId id="433" r:id="rId55"/>
    <p:sldId id="441" r:id="rId56"/>
    <p:sldId id="267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273" r:id="rId69"/>
    <p:sldId id="453" r:id="rId70"/>
    <p:sldId id="454" r:id="rId71"/>
    <p:sldId id="455" r:id="rId72"/>
    <p:sldId id="456" r:id="rId73"/>
    <p:sldId id="274" r:id="rId74"/>
    <p:sldId id="460" r:id="rId75"/>
    <p:sldId id="459" r:id="rId76"/>
    <p:sldId id="461" r:id="rId77"/>
    <p:sldId id="462" r:id="rId78"/>
    <p:sldId id="457" r:id="rId79"/>
    <p:sldId id="458" r:id="rId80"/>
    <p:sldId id="464" r:id="rId81"/>
    <p:sldId id="463" r:id="rId82"/>
    <p:sldId id="465" r:id="rId83"/>
    <p:sldId id="276" r:id="rId84"/>
    <p:sldId id="466" r:id="rId85"/>
    <p:sldId id="467" r:id="rId86"/>
    <p:sldId id="472" r:id="rId87"/>
    <p:sldId id="473" r:id="rId88"/>
    <p:sldId id="474" r:id="rId89"/>
    <p:sldId id="47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F5"/>
    <a:srgbClr val="9C4DB3"/>
    <a:srgbClr val="B980C9"/>
    <a:srgbClr val="C699D5"/>
    <a:srgbClr val="AB67BE"/>
    <a:srgbClr val="D4B3DF"/>
    <a:srgbClr val="E3C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A435F-EC47-7A46-B98D-B5E9CB13D5D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50D9-A420-AE4D-8CC0-9DBB9875A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84C9051-5BE4-4826-8FF1-157865460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10CE69-2440-4532-B11B-E970D5D227A1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8B1305-2E10-42E5-B9CC-858F0AD5D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0F67EFB-0FA6-4EEB-A9C6-B43631E6C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80CC8AC-F904-474E-BB48-FDC8B2583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6B5152-64FB-4FF9-8229-F641BF618F02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7EDCA60-062E-41F3-95D5-92E9E3DEE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9EB867B-145D-48A9-A732-70AA54D44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0DA2880-5DC7-42D1-9C32-2DC4BC716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FC62E-C2FC-4D44-8C21-18FFB7D51C0D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3DED284-B167-4827-B6F2-E1EB2316A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9F3D66-DEA0-4E6C-94AE-AF88EC7FF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8CAABF9-4A51-40FA-80D0-DEFA0EF24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DA2B4-1726-4030-83F9-52926701B6F1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C22F66F-39DE-4332-9978-35CD5B6B5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F5A8E5-50C9-4882-A183-65648A53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EFACCED-55BC-4E9F-B53A-637938878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C3945A-5FD1-46B4-A7FA-B92BE88BFDED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923C1B7-8691-4F1C-B64F-C6E508604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B201C0E-3A43-4031-9DE0-659070065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677E26C-CD31-425D-B8F1-5ADD606E3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3C4143-F3EF-4382-A4E1-57A14B75A086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38821AD-3D21-4878-AF1F-9ABAD73EB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22BDC16-E44F-4264-A952-21E9DCB6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003C764-74E8-47D2-962C-C5D9340DA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003F2-D1F1-4D0C-8CED-2432F0F2D19D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815CE8-39BC-41C0-AC09-1BBA841B8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A07627-44E5-451B-A829-3D1A7655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003C764-74E8-47D2-962C-C5D9340DA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003F2-D1F1-4D0C-8CED-2432F0F2D19D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815CE8-39BC-41C0-AC09-1BBA841B8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A07627-44E5-451B-A829-3D1A7655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003C764-74E8-47D2-962C-C5D9340DA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003F2-D1F1-4D0C-8CED-2432F0F2D19D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815CE8-39BC-41C0-AC09-1BBA841B8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A07627-44E5-451B-A829-3D1A7655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8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003C764-74E8-47D2-962C-C5D9340DA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003F2-D1F1-4D0C-8CED-2432F0F2D19D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815CE8-39BC-41C0-AC09-1BBA841B8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A07627-44E5-451B-A829-3D1A7655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2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003C764-74E8-47D2-962C-C5D9340DA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003F2-D1F1-4D0C-8CED-2432F0F2D19D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0815CE8-39BC-41C0-AC09-1BBA841B8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BA07627-44E5-451B-A829-3D1A7655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FB47-CA1F-8C4C-B240-988746995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2D6D-4E4E-5E44-8392-24CDBE17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7E42-C7B6-9043-8F85-F5747D80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DD0C-ED29-7648-90B9-3B3A7ABF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7D7B-1C67-E346-A9EB-BC69E9E0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3CD9-E5BB-A940-A9AD-8B66727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6E46-FA30-1841-B2B5-C390B636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9482-E4A3-214F-B573-4D634C13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3305-23A9-6449-B593-74C511B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E481-D211-E542-95E7-3E8AB16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293AC-80C7-4444-86AA-B54C6C61F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1B6FC-A760-FF4A-9BC5-01FDA4B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2370-8CDA-A641-926A-48981446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2757-0E98-2549-9B33-0C635309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4C02-F66E-9941-9E98-566BE3DD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A700E-64CA-124B-B097-E1E080FA55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A5802E-DA7E-DD44-9CBD-E092E3A11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A7E43-AC47-184E-8E85-ACBD1B2A10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DDE748B-7AC5-E745-B396-CC8D3BFD14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9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27364B-946A-4E5E-BD99-49EB02E936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BEFE7C-ECCE-4E8A-ABFF-CA9201242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22632-BC0D-4456-9E41-FC21C4427F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49E5CD7-62F9-460A-B3DB-8EAB80D3E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649-972B-C646-82DC-F98594C9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426-64C5-A14E-BC6E-8BD7E37D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ACF9-2282-3B4D-9020-B68E272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CF1E-EAA2-3946-A70F-C2F743C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FDBC-CFE6-D643-A32F-1012F96F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35A4-8BBB-7749-B59D-A2A7E47E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9C72-E564-3644-89E7-FA473C95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2157-9FB5-EA4A-84CE-619D0EC9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CA82-818B-E545-8B65-F6C45587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437B-B176-A641-BFAB-4E992408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0D7-90B0-B14A-BA95-C185578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F30B-AEB9-5244-90D2-3A6C67F3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C69D-B612-4C43-A20E-E8FFC533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C125-59AC-C944-990F-EC6F05B6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2FD1-1A99-5147-BB30-32775BE8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FC38-2C88-B340-9B77-53A7766A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C59-85F3-8947-852B-A9E4520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D1CEB-00E4-D347-9C9A-91B35EC2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2A43-9262-6E44-B89B-7CBB9B2C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53169-AEE6-224C-B395-424102858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D32DF-1B25-9541-8BA4-588FB4285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10507-36EF-114B-BCCB-8573159C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2CCEA-BE56-9547-A92A-C8BE0E66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F6C3B-196C-EA4C-AB34-99879A9C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B4C-761E-BD43-84AC-5663B40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1D9A1-B07B-1742-91CD-A4BE733D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7E06-50A9-844C-B4BC-678DE376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EF062-64CD-0C40-A92D-13BF73C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8F462-A573-9343-953E-1FB25939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A324F-0CE5-CA43-BC06-A267D6A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9070-8650-694A-8454-2502120E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87D2-D9D1-444F-A603-8C47D346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362-C897-F942-BB11-8A763731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CBEB2-3789-AF48-847E-F83DD9F5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D9CC-DB32-8F4D-9FE0-93F1A9B7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44FC-9E03-D449-9F11-969F10BB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C156-70AA-1C46-95A7-5BD2822E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936A-6FE6-E64B-8B9E-FDEEF3BA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FFAB6-CABD-AF4F-8538-118AF9EB5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1C28-D080-CC4A-8E4B-EE99A9CF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7B2E-370E-6D42-A8C1-4F434F66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3FE54-DCC4-A044-A834-6BF18CB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2434-C071-6444-A139-9A16355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37729-1EF1-114F-A92B-0A8FC7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B957-C7D0-214D-AB08-49D85EAC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8BA0-9D28-C94E-A3B9-64736312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014E-47FF-CF44-A6BE-349CD4BCAA4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E5CF-D423-A24A-9F6A-B0BADD5A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C70A-DE92-5646-B8D7-ABFE2F81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3CC7-7B4F-6049-8C80-8CF9D3F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.wmf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9.wmf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3.wmf"/><Relationship Id="rId3" Type="http://schemas.openxmlformats.org/officeDocument/2006/relationships/tags" Target="../tags/tag22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1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2.wmf"/><Relationship Id="rId5" Type="http://schemas.openxmlformats.org/officeDocument/2006/relationships/notesSlide" Target="../notesSlides/notesSlide2.xml"/><Relationship Id="rId10" Type="http://schemas.openxmlformats.org/officeDocument/2006/relationships/oleObject" Target="../embeddings/oleObject20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41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0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45.wmf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6.wmf"/><Relationship Id="rId2" Type="http://schemas.openxmlformats.org/officeDocument/2006/relationships/tags" Target="../tags/tag3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5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32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6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8.4:</a:t>
            </a:r>
          </a:p>
          <a:p>
            <a:r>
              <a:rPr lang="en-US" altLang="en-US" sz="4400" b="1" i="1" dirty="0"/>
              <a:t>Trigonometric Substitution </a:t>
            </a:r>
            <a:r>
              <a:rPr lang="en-US" altLang="en-US" sz="4400" b="1" i="1"/>
              <a:t>(cont.)</a:t>
            </a:r>
            <a:endParaRPr lang="en-US" altLang="en-US" sz="44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2108886" y="5287363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82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71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98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8.5:</a:t>
            </a:r>
          </a:p>
          <a:p>
            <a:r>
              <a:rPr lang="en-US" altLang="en-US" sz="4400" b="1" i="1" dirty="0"/>
              <a:t>The Method of Partial Fractions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2071816" y="5287363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01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31C0CA-8369-4DCC-A41E-AC8DB6057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Use Partial Fractions: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99A9F-0D10-4DD6-A4CD-04BC2E5C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Use the method of partial fractions to evaluate the integral of a </a:t>
            </a:r>
            <a:r>
              <a:rPr lang="en-US" altLang="en-US" i="1" dirty="0">
                <a:solidFill>
                  <a:srgbClr val="006600"/>
                </a:solidFill>
              </a:rPr>
              <a:t>rational function</a:t>
            </a:r>
            <a:r>
              <a:rPr lang="en-US" altLang="en-US" dirty="0"/>
              <a:t> when:</a:t>
            </a:r>
          </a:p>
          <a:p>
            <a:pPr eaLnBrk="1" hangingPunct="1">
              <a:lnSpc>
                <a:spcPct val="90000"/>
              </a:lnSpc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CC0000"/>
                </a:solidFill>
              </a:rPr>
              <a:t>The degree of the numerator is </a:t>
            </a:r>
            <a:r>
              <a:rPr lang="en-US" altLang="en-US" i="1" dirty="0">
                <a:solidFill>
                  <a:srgbClr val="CC0000"/>
                </a:solidFill>
              </a:rPr>
              <a:t>less than</a:t>
            </a:r>
            <a:r>
              <a:rPr lang="en-US" altLang="en-US" dirty="0">
                <a:solidFill>
                  <a:srgbClr val="CC0000"/>
                </a:solidFill>
              </a:rPr>
              <a:t> that of the denominator.</a:t>
            </a:r>
            <a:endParaRPr lang="en-US" altLang="en-US" dirty="0">
              <a:solidFill>
                <a:srgbClr val="CC0000"/>
              </a:solidFill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0000CC"/>
                </a:solidFill>
              </a:rPr>
              <a:t>The denominator can be </a:t>
            </a:r>
            <a:r>
              <a:rPr lang="en-US" altLang="en-US" i="1" dirty="0">
                <a:solidFill>
                  <a:srgbClr val="0000CC"/>
                </a:solidFill>
              </a:rPr>
              <a:t>completely factored</a:t>
            </a:r>
            <a:r>
              <a:rPr lang="en-US" altLang="en-US" dirty="0">
                <a:solidFill>
                  <a:srgbClr val="0000CC"/>
                </a:solidFill>
              </a:rPr>
              <a:t> into linear and/or irreducible quadratic terms – </a:t>
            </a:r>
            <a:r>
              <a:rPr lang="en-US" altLang="en-US" i="1" dirty="0">
                <a:solidFill>
                  <a:srgbClr val="0000CC"/>
                </a:solidFill>
              </a:rPr>
              <a:t>NO complex numbers in this class!</a:t>
            </a:r>
            <a:endParaRPr lang="en-US" altLang="en-US" i="1" dirty="0">
              <a:solidFill>
                <a:srgbClr val="0000CC"/>
              </a:solidFill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74B116-8E8B-4FE2-9DF9-5372357EE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DF250F-2954-434C-A344-7CBEE9EDF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If the leading coefficient of the denominator is not a “1”, factor it out.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D47DC0-316D-4EB0-8A52-A53E892DD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EC81E6-EAC9-46A4-BD06-7555E094B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If the leading coefficient of the denominator is not a “1”, factor it out.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If the degree of the numerator is greater than that of the denominator, carry out long division first.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74B116-8E8B-4FE2-9DF9-5372357EE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006" y="49309"/>
            <a:ext cx="10515600" cy="1071969"/>
          </a:xfrm>
        </p:spPr>
        <p:txBody>
          <a:bodyPr/>
          <a:lstStyle/>
          <a:p>
            <a:pPr eaLnBrk="1" hangingPunct="1"/>
            <a:r>
              <a:rPr lang="en-US" altLang="en-US" dirty="0"/>
              <a:t>Quick refresher on polynomial long division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E3090-C10B-D649-B0DE-0A1AF0420BD1}"/>
              </a:ext>
            </a:extLst>
          </p:cNvPr>
          <p:cNvSpPr txBox="1"/>
          <p:nvPr/>
        </p:nvSpPr>
        <p:spPr>
          <a:xfrm>
            <a:off x="212125" y="1159152"/>
            <a:ext cx="630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What do you when asked to evaluate this integral?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9C86D8C-FDFB-294A-A898-A69EA277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05" y="1086263"/>
            <a:ext cx="2295268" cy="69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3047A-C383-1F40-923A-95750E9796C8}"/>
              </a:ext>
            </a:extLst>
          </p:cNvPr>
          <p:cNvSpPr txBox="1"/>
          <p:nvPr/>
        </p:nvSpPr>
        <p:spPr>
          <a:xfrm>
            <a:off x="208006" y="1858930"/>
            <a:ext cx="531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answer: Observe that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95F5116-F312-D249-8EE7-22978B82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61" y="1858930"/>
            <a:ext cx="555052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774C9-E083-9D47-9C02-D8647C6FF090}"/>
              </a:ext>
            </a:extLst>
          </p:cNvPr>
          <p:cNvSpPr txBox="1"/>
          <p:nvPr/>
        </p:nvSpPr>
        <p:spPr>
          <a:xfrm>
            <a:off x="8810367" y="185893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(How?)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70999-3977-C446-BE7E-918F618727CC}"/>
              </a:ext>
            </a:extLst>
          </p:cNvPr>
          <p:cNvSpPr txBox="1"/>
          <p:nvPr/>
        </p:nvSpPr>
        <p:spPr>
          <a:xfrm>
            <a:off x="208006" y="6326660"/>
            <a:ext cx="107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(This standard method works for denominator polynomials of degree larger than one.)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04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0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615ED34-90BD-4DD4-ACF4-9DFDC585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31802A-3430-4482-8E6B-3DE25B102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If the leading coefficient of the denominator is not a “1”, factor it out.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If the degree of the numerator is greater than that of the denominator, carry out long division first.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Factor the denominator completely into linear and/or irreducible quadratic terms.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1F897A-E7F2-40C7-9879-22A545CC7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A85791-506D-426D-8933-A0548C1BEE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274908" cy="3886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en-US" dirty="0"/>
              <a:t>For each linear term of the form            , you will have </a:t>
            </a:r>
            <a:r>
              <a:rPr lang="en-US" altLang="en-US" i="1" dirty="0"/>
              <a:t>k</a:t>
            </a:r>
            <a:r>
              <a:rPr lang="en-US" altLang="en-US" dirty="0"/>
              <a:t> partial fractions of the form: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(Note: if </a:t>
            </a:r>
            <a:r>
              <a:rPr lang="en-US" altLang="en-US" i="1" dirty="0"/>
              <a:t>k</a:t>
            </a:r>
            <a:r>
              <a:rPr lang="en-US" altLang="en-US" dirty="0"/>
              <a:t>=1, there is only one fraction to handle, etc.)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D3EDCA41-8E65-4303-9B0F-8ECB07B995F3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29498894"/>
              </p:ext>
            </p:extLst>
          </p:nvPr>
        </p:nvGraphicFramePr>
        <p:xfrm>
          <a:off x="7339912" y="1922328"/>
          <a:ext cx="1017373" cy="4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4" imgW="495085" imgH="228501" progId="Equation.3">
                  <p:embed/>
                </p:oleObj>
              </mc:Choice>
              <mc:Fallback>
                <p:oleObj name="Equation" r:id="rId4" imgW="495085" imgH="228501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D3EDCA41-8E65-4303-9B0F-8ECB07B99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912" y="1922328"/>
                        <a:ext cx="1017373" cy="4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861A1BE4-7281-403C-821C-5ED84636478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94595231"/>
              </p:ext>
            </p:extLst>
          </p:nvPr>
        </p:nvGraphicFramePr>
        <p:xfrm>
          <a:off x="2638168" y="3045274"/>
          <a:ext cx="6477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6" imgW="2476500" imgH="419100" progId="Equation.3">
                  <p:embed/>
                </p:oleObj>
              </mc:Choice>
              <mc:Fallback>
                <p:oleObj name="Equation" r:id="rId6" imgW="2476500" imgH="419100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861A1BE4-7281-403C-821C-5ED846364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68" y="3045274"/>
                        <a:ext cx="6477000" cy="1096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6857D2-2FA7-4BB4-9F8E-EC0717EC0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Review: Trigonometric Substitutions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EDBED1-E967-4C75-8DB2-90CA6F246F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3152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We use a trig substitution when no other integration method will work, and when the integral contains one of these terms: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E25C5C09-E511-4ACF-9111-BC374FB4996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0" y="3657600"/>
          <a:ext cx="1435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69900" imgH="698500" progId="Equation.3">
                  <p:embed/>
                </p:oleObj>
              </mc:Choice>
              <mc:Fallback>
                <p:oleObj name="Equation" r:id="rId4" imgW="469900" imgH="698500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E25C5C09-E511-4ACF-9111-BC374FB49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1435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4F92C9B-BCD2-40D0-B398-F4B4192C9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8B882D-CA8F-41E4-9C36-F8309F6914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9601200" cy="3886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en-US" altLang="en-US" dirty="0"/>
              <a:t>For each irreducible quadratic term of the form                       , you will have </a:t>
            </a:r>
            <a:r>
              <a:rPr lang="en-US" altLang="en-US" i="1" dirty="0"/>
              <a:t>m</a:t>
            </a:r>
            <a:r>
              <a:rPr lang="en-US" altLang="en-US" dirty="0"/>
              <a:t> partial fractions of the form: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(Note: if </a:t>
            </a:r>
            <a:r>
              <a:rPr lang="en-US" altLang="en-US" i="1" dirty="0"/>
              <a:t>m</a:t>
            </a:r>
            <a:r>
              <a:rPr lang="en-US" altLang="en-US" dirty="0"/>
              <a:t>=1, there is only one fraction, etc.)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8C0A9CB2-1C8E-4D15-921F-01C096DAEE9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77898815"/>
              </p:ext>
            </p:extLst>
          </p:nvPr>
        </p:nvGraphicFramePr>
        <p:xfrm>
          <a:off x="9611051" y="1923535"/>
          <a:ext cx="1809097" cy="4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4" imgW="850900" imgH="228600" progId="Equation.3">
                  <p:embed/>
                </p:oleObj>
              </mc:Choice>
              <mc:Fallback>
                <p:oleObj name="Equation" r:id="rId4" imgW="850900" imgH="228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8C0A9CB2-1C8E-4D15-921F-01C096DAE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051" y="1923535"/>
                        <a:ext cx="1809097" cy="485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F8AD35BE-0C95-45AC-9F21-7B9544F6C57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83597269"/>
              </p:ext>
            </p:extLst>
          </p:nvPr>
        </p:nvGraphicFramePr>
        <p:xfrm>
          <a:off x="2296298" y="3096955"/>
          <a:ext cx="8763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6" imgW="3759200" imgH="457200" progId="Equation.3">
                  <p:embed/>
                </p:oleObj>
              </mc:Choice>
              <mc:Fallback>
                <p:oleObj name="Equation" r:id="rId6" imgW="3759200" imgH="4572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F8AD35BE-0C95-45AC-9F21-7B9544F6C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98" y="3096955"/>
                        <a:ext cx="8763000" cy="106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5C7027-3C55-4277-9E90-0B188723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E7F4EB-32BB-430F-86CC-7FDF7792C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6"/>
            </a:pPr>
            <a:r>
              <a:rPr lang="en-US" altLang="en-US" dirty="0"/>
              <a:t>Solve for all the constants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.  To solve:</a:t>
            </a:r>
          </a:p>
          <a:p>
            <a:pPr lvl="1"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Multiply everything by the common denominator.</a:t>
            </a:r>
            <a:endParaRPr lang="en-US" altLang="en-US" dirty="0">
              <a:cs typeface="Arial"/>
            </a:endParaRPr>
          </a:p>
          <a:p>
            <a:pPr lvl="1"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Combine all like terms, then solve equations for all the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terms; OR plug in values to find equations for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terms.</a:t>
            </a:r>
            <a:endParaRPr lang="en-US" altLang="en-US" dirty="0">
              <a:cs typeface="Arial"/>
            </a:endParaRPr>
          </a:p>
          <a:p>
            <a:pPr marL="609600" indent="-609600">
              <a:buFont typeface="Wingdings" panose="05000000000000000000" pitchFamily="2" charset="2"/>
              <a:buAutoNum type="arabicPeriod" startAt="7"/>
            </a:pPr>
            <a:r>
              <a:rPr lang="en-US" altLang="en-US" dirty="0"/>
              <a:t>Integrate using all the integration methods we have learned.</a:t>
            </a:r>
            <a:endParaRPr lang="en-US" altLang="en-US" dirty="0"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54EF24-36ED-41A9-8C5D-2BB7D8A10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16" y="-136526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1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5FAF1B2-D7F0-4D7C-B4AF-A6026CC8BC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16200" y="320674"/>
            <a:ext cx="5384800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C76A520C-6D72-4E9C-973F-01362AB0705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124546"/>
              </p:ext>
            </p:extLst>
          </p:nvPr>
        </p:nvGraphicFramePr>
        <p:xfrm>
          <a:off x="5919503" y="-51917"/>
          <a:ext cx="3168892" cy="120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1104900" imgH="419100" progId="Equation.3">
                  <p:embed/>
                </p:oleObj>
              </mc:Choice>
              <mc:Fallback>
                <p:oleObj name="Equation" r:id="rId4" imgW="1104900" imgH="4191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C76A520C-6D72-4E9C-973F-01362AB07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503" y="-51917"/>
                        <a:ext cx="3168892" cy="1202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45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48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70E45E9-9F7A-47F3-99A5-B768C71D6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3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2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B56877-4D05-4EF1-AFB0-6AF35A16E7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47319" y="486032"/>
            <a:ext cx="5384800" cy="7002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820A0993-7FE9-45C9-9F0C-ECA68ECDDE7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7380554"/>
              </p:ext>
            </p:extLst>
          </p:nvPr>
        </p:nvGraphicFramePr>
        <p:xfrm>
          <a:off x="6166658" y="127858"/>
          <a:ext cx="2295644" cy="111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914400" imgH="444500" progId="Equation.3">
                  <p:embed/>
                </p:oleObj>
              </mc:Choice>
              <mc:Fallback>
                <p:oleObj name="Equation" r:id="rId4" imgW="914400" imgH="4445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820A0993-7FE9-45C9-9F0C-ECA68ECDD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658" y="127858"/>
                        <a:ext cx="2295644" cy="1115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69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14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A2384DB-F6FF-4BCE-ABF6-8F0E98E5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73" y="26773"/>
            <a:ext cx="10972800" cy="963827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3</a:t>
            </a:r>
            <a:r>
              <a:rPr lang="en-US" altLang="en-US" dirty="0"/>
              <a:t>:</a:t>
            </a:r>
            <a:endParaRPr lang="en-US" altLang="en-US" u="sng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B389B6-938F-42F6-AD0F-AD0F34F2A2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7845" y="263610"/>
            <a:ext cx="5384800" cy="4901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E8FEC1AE-D5CC-41DE-906D-09D6C609964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7868597"/>
              </p:ext>
            </p:extLst>
          </p:nvPr>
        </p:nvGraphicFramePr>
        <p:xfrm>
          <a:off x="6096000" y="37993"/>
          <a:ext cx="2136689" cy="95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939800" imgH="419100" progId="Equation.3">
                  <p:embed/>
                </p:oleObj>
              </mc:Choice>
              <mc:Fallback>
                <p:oleObj name="Equation" r:id="rId4" imgW="939800" imgH="4191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E8FEC1AE-D5CC-41DE-906D-09D6C6099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993"/>
                        <a:ext cx="2136689" cy="952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3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F27323-61A6-4831-818B-C782D71B7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58" y="-66674"/>
            <a:ext cx="10972800" cy="9525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Review of Form 1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6A8F96-818D-4943-BCF2-3E775C7EC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70485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614260F-C670-4569-850C-C2BDAEB9C8C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99421" y="97155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A614260F-C670-4569-850C-C2BDAEB9C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21" y="97155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CE8F7130-2FAA-4375-BA4A-7F4E6C35BC9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4071" y="2270919"/>
          <a:ext cx="28003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6" imgW="660113" imgH="177723" progId="Equation.3">
                  <p:embed/>
                </p:oleObj>
              </mc:Choice>
              <mc:Fallback>
                <p:oleObj name="Equation" r:id="rId6" imgW="660113" imgH="177723" progId="Equation.3">
                  <p:embed/>
                  <p:pic>
                    <p:nvPicPr>
                      <p:cNvPr id="9221" name="Object 6">
                        <a:extLst>
                          <a:ext uri="{FF2B5EF4-FFF2-40B4-BE49-F238E27FC236}">
                            <a16:creationId xmlns:a16="http://schemas.microsoft.com/office/drawing/2014/main" id="{CE8F7130-2FAA-4375-BA4A-7F4E6C35B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71" y="2270919"/>
                        <a:ext cx="2800350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41E393-AF5B-064D-A3E4-A68EAE2BA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172" y="1828800"/>
            <a:ext cx="5103520" cy="1883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71BC5-3CD5-AF4B-BACE-DB588C744A8B}"/>
              </a:ext>
            </a:extLst>
          </p:cNvPr>
          <p:cNvSpPr txBox="1"/>
          <p:nvPr/>
        </p:nvSpPr>
        <p:spPr>
          <a:xfrm>
            <a:off x="1585604" y="6153149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28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5658170-F8EA-4B70-BE71-85FF3788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65101"/>
            <a:ext cx="10515600" cy="1325563"/>
          </a:xfrm>
        </p:spPr>
        <p:txBody>
          <a:bodyPr/>
          <a:lstStyle/>
          <a:p>
            <a:r>
              <a:rPr lang="en-US" altLang="en-US" u="sng" dirty="0"/>
              <a:t>Example 4: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7301DA9-93FB-49D0-8C34-AC567614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784" y="330458"/>
            <a:ext cx="10515600" cy="5468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definite integral:</a:t>
            </a:r>
          </a:p>
        </p:txBody>
      </p:sp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E7DC7A61-4EB7-422E-8C67-2E5B565FF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70396"/>
              </p:ext>
            </p:extLst>
          </p:nvPr>
        </p:nvGraphicFramePr>
        <p:xfrm>
          <a:off x="7277034" y="0"/>
          <a:ext cx="3105023" cy="151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1409700" imgH="685800" progId="Equation.3">
                  <p:embed/>
                </p:oleObj>
              </mc:Choice>
              <mc:Fallback>
                <p:oleObj name="Equation" r:id="rId3" imgW="1409700" imgH="685800" progId="Equation.3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E7DC7A61-4EB7-422E-8C67-2E5B565FF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034" y="0"/>
                        <a:ext cx="3105023" cy="1512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947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4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5658170-F8EA-4B70-BE71-85FF3788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65101"/>
            <a:ext cx="10515600" cy="1325563"/>
          </a:xfrm>
        </p:spPr>
        <p:txBody>
          <a:bodyPr/>
          <a:lstStyle/>
          <a:p>
            <a:r>
              <a:rPr lang="en-US" altLang="en-US" u="sng" dirty="0"/>
              <a:t>Challenge Problem I: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7301DA9-93FB-49D0-8C34-AC567614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2" y="800529"/>
            <a:ext cx="10515600" cy="5468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following integral (sketch key steps):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C8893848-5134-D148-A081-1917878E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87" y="326832"/>
            <a:ext cx="21336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716335-B574-7447-BF41-7DC433C62831}"/>
              </a:ext>
            </a:extLst>
          </p:cNvPr>
          <p:cNvSpPr txBox="1"/>
          <p:nvPr/>
        </p:nvSpPr>
        <p:spPr>
          <a:xfrm>
            <a:off x="109152" y="1456619"/>
            <a:ext cx="37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Use the substitution 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DD452A73-7F4D-1940-AF59-C27AE344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449493"/>
            <a:ext cx="288750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162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18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5658170-F8EA-4B70-BE71-85FF3788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65101"/>
            <a:ext cx="10515600" cy="1325563"/>
          </a:xfrm>
        </p:spPr>
        <p:txBody>
          <a:bodyPr/>
          <a:lstStyle/>
          <a:p>
            <a:r>
              <a:rPr lang="en-US" altLang="en-US" u="sng" dirty="0"/>
              <a:t>Challenge Problem II: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7301DA9-93FB-49D0-8C34-AC567614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2" y="800529"/>
            <a:ext cx="10515600" cy="5468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following integral (sketch key steps):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16335-B574-7447-BF41-7DC433C62831}"/>
              </a:ext>
            </a:extLst>
          </p:cNvPr>
          <p:cNvSpPr txBox="1"/>
          <p:nvPr/>
        </p:nvSpPr>
        <p:spPr>
          <a:xfrm>
            <a:off x="109152" y="1456619"/>
            <a:ext cx="122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Write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46E57-B007-114E-A27F-8EFAC36953F6}"/>
              </a:ext>
            </a:extLst>
          </p:cNvPr>
          <p:cNvSpPr/>
          <p:nvPr/>
        </p:nvSpPr>
        <p:spPr>
          <a:xfrm>
            <a:off x="4441053" y="1479854"/>
            <a:ext cx="545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then factorize the quadratic and apply partial fractions.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3B4BA667-252B-3B46-AA56-11CF623B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93" y="313371"/>
            <a:ext cx="15875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42271159-5224-584B-8BF4-5B03AD09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0" y="1440620"/>
            <a:ext cx="3106523" cy="3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02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PQuestion">
            <a:extLst>
              <a:ext uri="{FF2B5EF4-FFF2-40B4-BE49-F238E27FC236}">
                <a16:creationId xmlns:a16="http://schemas.microsoft.com/office/drawing/2014/main" id="{DB9803F7-7176-4F8E-86DB-6389DA6B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632" y="774357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en-US" altLang="en-US" sz="3000" u="sng" dirty="0"/>
              <a:t>Review Question</a:t>
            </a:r>
            <a:r>
              <a:rPr lang="en-US" altLang="en-US" sz="3000" dirty="0"/>
              <a:t>:  Which of the following integrals would you evaluate using partial fractions? Why?</a:t>
            </a:r>
            <a:endParaRPr lang="en-US" altLang="en-US" sz="3000" u="sng" dirty="0"/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0983B826-358D-40E8-AFA6-3136A53FD0D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841790"/>
              </p:ext>
            </p:extLst>
          </p:nvPr>
        </p:nvGraphicFramePr>
        <p:xfrm>
          <a:off x="452460" y="2465174"/>
          <a:ext cx="28146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4" imgW="1346200" imgH="1676400" progId="Equation.3">
                  <p:embed/>
                </p:oleObj>
              </mc:Choice>
              <mc:Fallback>
                <p:oleObj name="Equation" r:id="rId4" imgW="1346200" imgH="1676400" progId="Equation.3">
                  <p:embed/>
                  <p:pic>
                    <p:nvPicPr>
                      <p:cNvPr id="3075" name="Object 4">
                        <a:extLst>
                          <a:ext uri="{FF2B5EF4-FFF2-40B4-BE49-F238E27FC236}">
                            <a16:creationId xmlns:a16="http://schemas.microsoft.com/office/drawing/2014/main" id="{0983B826-358D-40E8-AFA6-3136A53FD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60" y="2465174"/>
                        <a:ext cx="2814638" cy="350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4.5:</a:t>
            </a:r>
          </a:p>
          <a:p>
            <a:r>
              <a:rPr lang="en-US" altLang="en-US" sz="4400" b="1" i="1" dirty="0" err="1"/>
              <a:t>L’Hopital’s</a:t>
            </a:r>
            <a:r>
              <a:rPr lang="en-US" altLang="en-US" sz="4400" b="1" i="1" dirty="0"/>
              <a:t> Rule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849394" y="5299719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75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FFC9E6-F583-43CB-B5CC-6306C67B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47" y="64530"/>
            <a:ext cx="10972800" cy="594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Review of Form 2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87AA38-9201-4AE9-9F10-66A63B3AA1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64667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B86AE76-C4F3-47B7-9FC6-74BC958F523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82314" y="945206"/>
          <a:ext cx="1765986" cy="79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B86AE76-C4F3-47B7-9FC6-74BC958F5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4" y="945206"/>
                        <a:ext cx="1765986" cy="794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0542E0D-10FA-42F0-9F0E-9F3C122E749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53497" y="218972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20542E0D-10FA-42F0-9F0E-9F3C122E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497" y="218972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C64EE31-5CF2-3643-A1DB-8667AE416496}"/>
              </a:ext>
            </a:extLst>
          </p:cNvPr>
          <p:cNvSpPr/>
          <p:nvPr/>
        </p:nvSpPr>
        <p:spPr>
          <a:xfrm>
            <a:off x="1791472" y="6211329"/>
            <a:ext cx="8209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EE702692-ED3E-5F49-8AAA-0675EC6A5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83" y="1498047"/>
            <a:ext cx="5107092" cy="1819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A2B7687-4636-493C-938A-97FEAA5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Learning Goals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49FA80D-A6F6-4322-A71E-3C182C82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which forms are indeterminate</a:t>
            </a:r>
          </a:p>
          <a:p>
            <a:r>
              <a:rPr lang="en-US" altLang="en-US"/>
              <a:t>Apply L’Hopital’s Rule to evaluate limits</a:t>
            </a:r>
          </a:p>
          <a:p>
            <a:r>
              <a:rPr lang="en-US" altLang="en-US"/>
              <a:t>Rewrite limits in forms appropriate to applying L’Hopital’s Rule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AED8CF-80EB-4F7E-8E22-772A06DBF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151" y="4397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Indeterminate Forms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533E4108-C6EF-4248-B26F-98BE4BD100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3285"/>
              </p:ext>
            </p:extLst>
          </p:nvPr>
        </p:nvGraphicFramePr>
        <p:xfrm>
          <a:off x="1952625" y="1149179"/>
          <a:ext cx="41433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5" imgW="711200" imgH="876300" progId="Equation.3">
                  <p:embed/>
                </p:oleObj>
              </mc:Choice>
              <mc:Fallback>
                <p:oleObj name="Equation" r:id="rId5" imgW="711200" imgH="876300" progId="Equation.3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533E4108-C6EF-4248-B26F-98BE4BD10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149179"/>
                        <a:ext cx="41433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PQuestion">
            <a:extLst>
              <a:ext uri="{FF2B5EF4-FFF2-40B4-BE49-F238E27FC236}">
                <a16:creationId xmlns:a16="http://schemas.microsoft.com/office/drawing/2014/main" id="{B5F4C4F1-54CA-42F1-9C59-D1B437257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87" y="207964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Which of the following limits</a:t>
            </a:r>
            <a:br>
              <a:rPr lang="en-US" altLang="en-US" sz="2800" dirty="0"/>
            </a:br>
            <a:r>
              <a:rPr lang="en-US" altLang="en-US" sz="2800" dirty="0"/>
              <a:t>does NOT contain an indeterminate form? Why?</a:t>
            </a:r>
          </a:p>
        </p:txBody>
      </p:sp>
      <p:graphicFrame>
        <p:nvGraphicFramePr>
          <p:cNvPr id="7171" name="Object 11">
            <a:extLst>
              <a:ext uri="{FF2B5EF4-FFF2-40B4-BE49-F238E27FC236}">
                <a16:creationId xmlns:a16="http://schemas.microsoft.com/office/drawing/2014/main" id="{A0EDCA1F-7775-4E90-B4A6-14973FEEF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00280"/>
              </p:ext>
            </p:extLst>
          </p:nvPr>
        </p:nvGraphicFramePr>
        <p:xfrm>
          <a:off x="1181100" y="1582738"/>
          <a:ext cx="2590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6" imgW="939392" imgH="241195" progId="Equation.3">
                  <p:embed/>
                </p:oleObj>
              </mc:Choice>
              <mc:Fallback>
                <p:oleObj name="Equation" r:id="rId6" imgW="939392" imgH="241195" progId="Equation.3">
                  <p:embed/>
                  <p:pic>
                    <p:nvPicPr>
                      <p:cNvPr id="7171" name="Object 11">
                        <a:extLst>
                          <a:ext uri="{FF2B5EF4-FFF2-40B4-BE49-F238E27FC236}">
                            <a16:creationId xmlns:a16="http://schemas.microsoft.com/office/drawing/2014/main" id="{A0EDCA1F-7775-4E90-B4A6-14973FEEF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582738"/>
                        <a:ext cx="2590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>
            <a:extLst>
              <a:ext uri="{FF2B5EF4-FFF2-40B4-BE49-F238E27FC236}">
                <a16:creationId xmlns:a16="http://schemas.microsoft.com/office/drawing/2014/main" id="{74F86079-6152-4086-8083-28963C1D5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01080"/>
              </p:ext>
            </p:extLst>
          </p:nvPr>
        </p:nvGraphicFramePr>
        <p:xfrm>
          <a:off x="1181100" y="2979737"/>
          <a:ext cx="2514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8" imgW="812447" imgH="241195" progId="Equation.3">
                  <p:embed/>
                </p:oleObj>
              </mc:Choice>
              <mc:Fallback>
                <p:oleObj name="Equation" r:id="rId8" imgW="812447" imgH="241195" progId="Equation.3">
                  <p:embed/>
                  <p:pic>
                    <p:nvPicPr>
                      <p:cNvPr id="7172" name="Object 12">
                        <a:extLst>
                          <a:ext uri="{FF2B5EF4-FFF2-40B4-BE49-F238E27FC236}">
                            <a16:creationId xmlns:a16="http://schemas.microsoft.com/office/drawing/2014/main" id="{74F86079-6152-4086-8083-28963C1D5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979737"/>
                        <a:ext cx="2514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3">
            <a:extLst>
              <a:ext uri="{FF2B5EF4-FFF2-40B4-BE49-F238E27FC236}">
                <a16:creationId xmlns:a16="http://schemas.microsoft.com/office/drawing/2014/main" id="{2B43472D-98BB-4790-99D2-56410FB7E6A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10161158"/>
              </p:ext>
            </p:extLst>
          </p:nvPr>
        </p:nvGraphicFramePr>
        <p:xfrm>
          <a:off x="1181100" y="3473169"/>
          <a:ext cx="2743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0" imgW="977476" imgH="355446" progId="Equation.3">
                  <p:embed/>
                </p:oleObj>
              </mc:Choice>
              <mc:Fallback>
                <p:oleObj name="Equation" r:id="rId10" imgW="977476" imgH="355446" progId="Equation.3">
                  <p:embed/>
                  <p:pic>
                    <p:nvPicPr>
                      <p:cNvPr id="7173" name="Object 13">
                        <a:extLst>
                          <a:ext uri="{FF2B5EF4-FFF2-40B4-BE49-F238E27FC236}">
                            <a16:creationId xmlns:a16="http://schemas.microsoft.com/office/drawing/2014/main" id="{2B43472D-98BB-4790-99D2-56410FB7E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73169"/>
                        <a:ext cx="2743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PAnswers">
            <a:extLst>
              <a:ext uri="{FF2B5EF4-FFF2-40B4-BE49-F238E27FC236}">
                <a16:creationId xmlns:a16="http://schemas.microsoft.com/office/drawing/2014/main" id="{D5EF9D8F-C221-48B7-AAE6-92CCA7EE51A8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381000" y="1600200"/>
            <a:ext cx="4267200" cy="3505200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400" dirty="0"/>
              <a:t>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400" dirty="0"/>
              <a:t>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400" dirty="0"/>
              <a:t>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400" dirty="0"/>
              <a:t> </a:t>
            </a:r>
          </a:p>
        </p:txBody>
      </p:sp>
      <p:graphicFrame>
        <p:nvGraphicFramePr>
          <p:cNvPr id="7176" name="Object 23">
            <a:extLst>
              <a:ext uri="{FF2B5EF4-FFF2-40B4-BE49-F238E27FC236}">
                <a16:creationId xmlns:a16="http://schemas.microsoft.com/office/drawing/2014/main" id="{D9571F7F-8EFD-4D96-A517-DAEA52BCF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7572"/>
              </p:ext>
            </p:extLst>
          </p:nvPr>
        </p:nvGraphicFramePr>
        <p:xfrm>
          <a:off x="1181100" y="2256591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2" imgW="710891" imgH="253890" progId="Equation.3">
                  <p:embed/>
                </p:oleObj>
              </mc:Choice>
              <mc:Fallback>
                <p:oleObj name="Equation" r:id="rId12" imgW="710891" imgH="253890" progId="Equation.3">
                  <p:embed/>
                  <p:pic>
                    <p:nvPicPr>
                      <p:cNvPr id="7176" name="Object 23">
                        <a:extLst>
                          <a:ext uri="{FF2B5EF4-FFF2-40B4-BE49-F238E27FC236}">
                            <a16:creationId xmlns:a16="http://schemas.microsoft.com/office/drawing/2014/main" id="{D9571F7F-8EFD-4D96-A517-DAEA52BCF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256591"/>
                        <a:ext cx="213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AB3243-BF15-4BE2-B781-E2F4A982A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682" y="-38098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L’Hopital’s</a:t>
            </a:r>
            <a:r>
              <a:rPr lang="en-US" altLang="en-US" dirty="0"/>
              <a:t>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1D8640-48D2-4DAA-B5FA-D963C9FC0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51721"/>
            <a:ext cx="6553200" cy="4411662"/>
          </a:xfrm>
        </p:spPr>
        <p:txBody>
          <a:bodyPr/>
          <a:lstStyle/>
          <a:p>
            <a:pPr marL="571500" indent="-571500">
              <a:buNone/>
            </a:pPr>
            <a:r>
              <a:rPr lang="en-US" altLang="en-US" sz="2600" dirty="0"/>
              <a:t>Let </a:t>
            </a:r>
            <a:r>
              <a:rPr lang="en-US" altLang="en-US" sz="2600" i="1" dirty="0"/>
              <a:t>f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g</a:t>
            </a:r>
            <a:r>
              <a:rPr lang="en-US" altLang="en-US" sz="2600" dirty="0"/>
              <a:t> be two functions.  Then IF:</a:t>
            </a:r>
          </a:p>
          <a:p>
            <a:pPr marL="571500" indent="-571500">
              <a:buFont typeface="Wingdings" panose="05000000000000000000" pitchFamily="2" charset="2"/>
              <a:buAutoNum type="alphaLcParenR"/>
            </a:pPr>
            <a:r>
              <a:rPr lang="en-US" altLang="en-US" sz="2600" i="1" dirty="0"/>
              <a:t>f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g</a:t>
            </a:r>
            <a:r>
              <a:rPr lang="en-US" altLang="en-US" sz="2600" dirty="0"/>
              <a:t> are differentiable, </a:t>
            </a:r>
          </a:p>
          <a:p>
            <a:pPr marL="571500" indent="-571500">
              <a:buFont typeface="Wingdings" panose="05000000000000000000" pitchFamily="2" charset="2"/>
              <a:buAutoNum type="alphaLcParenR"/>
            </a:pPr>
            <a:r>
              <a:rPr lang="en-US" altLang="en-US" sz="2600" dirty="0"/>
              <a:t>         has the indeterminate form of                             			OR</a:t>
            </a:r>
          </a:p>
          <a:p>
            <a:pPr marL="571500" indent="-571500">
              <a:buFont typeface="Wingdings" panose="05000000000000000000" pitchFamily="2" charset="2"/>
              <a:buAutoNum type="alphaLcParenR"/>
            </a:pPr>
            <a:endParaRPr lang="en-US" altLang="en-US" sz="2600" dirty="0"/>
          </a:p>
          <a:p>
            <a:pPr marL="571500" indent="-571500">
              <a:buFont typeface="Wingdings" panose="05000000000000000000" pitchFamily="2" charset="2"/>
              <a:buAutoNum type="alphaLcParenR"/>
            </a:pPr>
            <a:r>
              <a:rPr lang="en-US" altLang="en-US" sz="2600" dirty="0"/>
              <a:t>		 </a:t>
            </a:r>
          </a:p>
          <a:p>
            <a:pPr marL="571500" indent="-571500">
              <a:buNone/>
            </a:pPr>
            <a:endParaRPr lang="en-US" altLang="en-US" sz="2600" dirty="0"/>
          </a:p>
          <a:p>
            <a:pPr marL="571500" indent="-571500">
              <a:buNone/>
            </a:pPr>
            <a:endParaRPr lang="en-US" altLang="en-US" sz="2600" dirty="0"/>
          </a:p>
          <a:p>
            <a:pPr marL="571500" indent="-571500">
              <a:buNone/>
            </a:pPr>
            <a:r>
              <a:rPr lang="en-US" altLang="en-US" sz="2600" dirty="0"/>
              <a:t>THEN: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B82EE897-BBCD-4145-9CD9-8DA2B3DCBBB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14322448"/>
              </p:ext>
            </p:extLst>
          </p:nvPr>
        </p:nvGraphicFramePr>
        <p:xfrm>
          <a:off x="3901528" y="2277760"/>
          <a:ext cx="4873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5" imgW="177646" imgH="393359" progId="Equation.3">
                  <p:embed/>
                </p:oleObj>
              </mc:Choice>
              <mc:Fallback>
                <p:oleObj name="Equation" r:id="rId5" imgW="177646" imgH="393359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B82EE897-BBCD-4145-9CD9-8DA2B3DCB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528" y="2277760"/>
                        <a:ext cx="4873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63103A91-4606-427A-9149-E5A985022E2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3668863"/>
              </p:ext>
            </p:extLst>
          </p:nvPr>
        </p:nvGraphicFramePr>
        <p:xfrm>
          <a:off x="2322512" y="2324099"/>
          <a:ext cx="384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7" imgW="152334" imgH="393529" progId="Equation.3">
                  <p:embed/>
                </p:oleObj>
              </mc:Choice>
              <mc:Fallback>
                <p:oleObj name="Equation" r:id="rId7" imgW="152334" imgH="393529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63103A91-4606-427A-9149-E5A985022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2" y="2324099"/>
                        <a:ext cx="384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>
            <a:extLst>
              <a:ext uri="{FF2B5EF4-FFF2-40B4-BE49-F238E27FC236}">
                <a16:creationId xmlns:a16="http://schemas.microsoft.com/office/drawing/2014/main" id="{6592CA8F-7D7F-43C4-B41F-1E8DF3713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85731"/>
              </p:ext>
            </p:extLst>
          </p:nvPr>
        </p:nvGraphicFramePr>
        <p:xfrm>
          <a:off x="871152" y="3348433"/>
          <a:ext cx="2133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9" imgW="876300" imgH="419100" progId="Equation.3">
                  <p:embed/>
                </p:oleObj>
              </mc:Choice>
              <mc:Fallback>
                <p:oleObj name="Equation" r:id="rId9" imgW="876300" imgH="419100" progId="Equation.3">
                  <p:embed/>
                  <p:pic>
                    <p:nvPicPr>
                      <p:cNvPr id="8198" name="Object 8">
                        <a:extLst>
                          <a:ext uri="{FF2B5EF4-FFF2-40B4-BE49-F238E27FC236}">
                            <a16:creationId xmlns:a16="http://schemas.microsoft.com/office/drawing/2014/main" id="{6592CA8F-7D7F-43C4-B41F-1E8DF3713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52" y="3348433"/>
                        <a:ext cx="2133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9">
            <a:extLst>
              <a:ext uri="{FF2B5EF4-FFF2-40B4-BE49-F238E27FC236}">
                <a16:creationId xmlns:a16="http://schemas.microsoft.com/office/drawing/2014/main" id="{6C298484-47C8-4425-B979-58C7C9030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33833"/>
              </p:ext>
            </p:extLst>
          </p:nvPr>
        </p:nvGraphicFramePr>
        <p:xfrm>
          <a:off x="1592509" y="4640463"/>
          <a:ext cx="51054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1" imgW="1562100" imgH="419100" progId="Equation.3">
                  <p:embed/>
                </p:oleObj>
              </mc:Choice>
              <mc:Fallback>
                <p:oleObj name="Equation" r:id="rId11" imgW="1562100" imgH="419100" progId="Equation.3">
                  <p:embed/>
                  <p:pic>
                    <p:nvPicPr>
                      <p:cNvPr id="8199" name="Object 9">
                        <a:extLst>
                          <a:ext uri="{FF2B5EF4-FFF2-40B4-BE49-F238E27FC236}">
                            <a16:creationId xmlns:a16="http://schemas.microsoft.com/office/drawing/2014/main" id="{6C298484-47C8-4425-B979-58C7C9030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509" y="4640463"/>
                        <a:ext cx="51054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>
            <a:extLst>
              <a:ext uri="{FF2B5EF4-FFF2-40B4-BE49-F238E27FC236}">
                <a16:creationId xmlns:a16="http://schemas.microsoft.com/office/drawing/2014/main" id="{B620343D-09C9-4689-A7D0-2B3AC3E1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53016"/>
              </p:ext>
            </p:extLst>
          </p:nvPr>
        </p:nvGraphicFramePr>
        <p:xfrm>
          <a:off x="692944" y="1981200"/>
          <a:ext cx="869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3" imgW="368300" imgH="419100" progId="Equation.3">
                  <p:embed/>
                </p:oleObj>
              </mc:Choice>
              <mc:Fallback>
                <p:oleObj name="Equation" r:id="rId13" imgW="368300" imgH="419100" progId="Equation.3">
                  <p:embed/>
                  <p:pic>
                    <p:nvPicPr>
                      <p:cNvPr id="8201" name="Object 11">
                        <a:extLst>
                          <a:ext uri="{FF2B5EF4-FFF2-40B4-BE49-F238E27FC236}">
                            <a16:creationId xmlns:a16="http://schemas.microsoft.com/office/drawing/2014/main" id="{B620343D-09C9-4689-A7D0-2B3AC3E1F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4" y="1981200"/>
                        <a:ext cx="869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B6A2C1-4ECC-4B17-BD78-65DB1D486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1.1: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6B053BC-C677-40F5-8053-CC8CD3823B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66302" y="471230"/>
            <a:ext cx="7162800" cy="4411662"/>
          </a:xfrm>
        </p:spPr>
        <p:txBody>
          <a:bodyPr/>
          <a:lstStyle/>
          <a:p>
            <a:pPr marL="571500" indent="-571500">
              <a:buNone/>
            </a:pPr>
            <a:r>
              <a:rPr lang="en-US" altLang="en-US" sz="2600" dirty="0"/>
              <a:t>Use </a:t>
            </a:r>
            <a:r>
              <a:rPr lang="en-US" altLang="en-US" sz="2600" dirty="0" err="1"/>
              <a:t>L’Hopital’s</a:t>
            </a:r>
            <a:r>
              <a:rPr lang="en-US" altLang="en-US" sz="2600" dirty="0"/>
              <a:t> rule to evaluate the following limit.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AD860F0-B529-2F41-8CB5-0C5078DD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46" y="928430"/>
            <a:ext cx="2082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2380-BFE2-A345-BABC-9C5B6A905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96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B6A2C1-4ECC-4B17-BD78-65DB1D486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1.2: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6B053BC-C677-40F5-8053-CC8CD3823B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66302" y="471230"/>
            <a:ext cx="7162800" cy="4411662"/>
          </a:xfrm>
        </p:spPr>
        <p:txBody>
          <a:bodyPr/>
          <a:lstStyle/>
          <a:p>
            <a:pPr marL="571500" indent="-571500">
              <a:buNone/>
            </a:pPr>
            <a:r>
              <a:rPr lang="en-US" altLang="en-US" sz="2600" dirty="0"/>
              <a:t>Use </a:t>
            </a:r>
            <a:r>
              <a:rPr lang="en-US" altLang="en-US" sz="2600" dirty="0" err="1"/>
              <a:t>L’Hopital’s</a:t>
            </a:r>
            <a:r>
              <a:rPr lang="en-US" altLang="en-US" sz="2600" dirty="0"/>
              <a:t> rule to evaluate the following limit.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13C9F7BB-D57D-F346-B208-2709454B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83" y="1079500"/>
            <a:ext cx="32131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543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540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PQuestion">
            <a:extLst>
              <a:ext uri="{FF2B5EF4-FFF2-40B4-BE49-F238E27FC236}">
                <a16:creationId xmlns:a16="http://schemas.microsoft.com/office/drawing/2014/main" id="{902D8A0B-F7C4-49FB-8ECC-EDC24E2C5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81" y="182562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Evaluate the limit:</a:t>
            </a:r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692C77A7-E3FF-41AC-935F-639769B9622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4189047"/>
              </p:ext>
            </p:extLst>
          </p:nvPr>
        </p:nvGraphicFramePr>
        <p:xfrm>
          <a:off x="3920181" y="0"/>
          <a:ext cx="2014496" cy="13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6" imgW="469696" imgH="304668" progId="Equation.3">
                  <p:embed/>
                </p:oleObj>
              </mc:Choice>
              <mc:Fallback>
                <p:oleObj name="Equation" r:id="rId6" imgW="469696" imgH="304668" progId="Equation.3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692C77A7-E3FF-41AC-935F-639769B96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181" y="0"/>
                        <a:ext cx="2014496" cy="13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PAnswers">
            <a:extLst>
              <a:ext uri="{FF2B5EF4-FFF2-40B4-BE49-F238E27FC236}">
                <a16:creationId xmlns:a16="http://schemas.microsoft.com/office/drawing/2014/main" id="{1114D4AE-F71C-4F24-9269-F2CF8443CDBD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414981" y="1306700"/>
            <a:ext cx="3505200" cy="32353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300" dirty="0"/>
              <a:t>0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300" dirty="0"/>
              <a:t>1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300" dirty="0"/>
              <a:t>ln(3/4)</a:t>
            </a:r>
          </a:p>
          <a:p>
            <a:pPr marL="571500" indent="-571500">
              <a:buFont typeface="Arial" panose="020B0604020202020204" pitchFamily="34" charset="0"/>
              <a:buAutoNum type="alphaUcPeriod"/>
            </a:pPr>
            <a:r>
              <a:rPr lang="en-US" altLang="en-US" sz="3300" dirty="0"/>
              <a:t>(ln3)/(ln4)</a:t>
            </a: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45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88876A-5AB0-4937-851B-AF627A9B7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" y="0"/>
            <a:ext cx="10972800" cy="5224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Review of Form 3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1BD8992-0B9D-4110-A67D-FFFA3251B1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85975" y="454027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8423F175-7B15-45D2-A81F-E7219F84CE4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0313" y="80010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8423F175-7B15-45D2-A81F-E7219F84C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313" y="80010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2ECAD962-C164-4F26-92E4-2B5090A99BC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1563" y="205740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2ECAD962-C164-4F26-92E4-2B5090A99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3" y="205740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D2EBB1-16D2-C94F-8D9D-0FEA0CF9F186}"/>
              </a:ext>
            </a:extLst>
          </p:cNvPr>
          <p:cNvSpPr/>
          <p:nvPr/>
        </p:nvSpPr>
        <p:spPr>
          <a:xfrm>
            <a:off x="1491047" y="6057900"/>
            <a:ext cx="7739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949DE-69F8-C243-ACB7-C35E1D89E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180" y="3143249"/>
            <a:ext cx="10245639" cy="224357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CD53AA-0C00-43CE-8980-399FEC799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2.1: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D6D46C5-AD33-4802-BB06-3D829AF529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71799" y="465438"/>
            <a:ext cx="9446741" cy="440723"/>
          </a:xfrm>
        </p:spPr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US" altLang="en-US" sz="2600" dirty="0"/>
              <a:t>Use </a:t>
            </a:r>
            <a:r>
              <a:rPr lang="en-US" altLang="en-US" sz="2600" dirty="0" err="1"/>
              <a:t>L’Hopital’s</a:t>
            </a:r>
            <a:r>
              <a:rPr lang="en-US" altLang="en-US" sz="2600" dirty="0"/>
              <a:t> rule and logarithms to evaluate the following limit.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92424830-C227-D649-BC82-D9F6A48BF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27" y="1546911"/>
            <a:ext cx="7543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Picture 7">
            <a:extLst>
              <a:ext uri="{FF2B5EF4-FFF2-40B4-BE49-F238E27FC236}">
                <a16:creationId xmlns:a16="http://schemas.microsoft.com/office/drawing/2014/main" id="{71EECFDF-0A15-B941-9033-81B16B07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38" y="851843"/>
            <a:ext cx="1803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FF678-C007-0645-8D37-C7A112A83CDF}"/>
              </a:ext>
            </a:extLst>
          </p:cNvPr>
          <p:cNvSpPr txBox="1"/>
          <p:nvPr/>
        </p:nvSpPr>
        <p:spPr>
          <a:xfrm>
            <a:off x="150341" y="1678028"/>
            <a:ext cx="21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Logarithm rule: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86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CD53AA-0C00-43CE-8980-399FEC799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2.2: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D6D46C5-AD33-4802-BB06-3D829AF529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71799" y="465438"/>
            <a:ext cx="9446741" cy="440723"/>
          </a:xfrm>
        </p:spPr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US" altLang="en-US" sz="2600" dirty="0"/>
              <a:t>Use </a:t>
            </a:r>
            <a:r>
              <a:rPr lang="en-US" altLang="en-US" sz="2600" dirty="0" err="1"/>
              <a:t>L’Hopital’s</a:t>
            </a:r>
            <a:r>
              <a:rPr lang="en-US" altLang="en-US" sz="2600" dirty="0"/>
              <a:t> rule and logarithms to evaluate the following limit.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92424830-C227-D649-BC82-D9F6A48BF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27" y="1546911"/>
            <a:ext cx="7543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FF678-C007-0645-8D37-C7A112A83CDF}"/>
              </a:ext>
            </a:extLst>
          </p:cNvPr>
          <p:cNvSpPr txBox="1"/>
          <p:nvPr/>
        </p:nvSpPr>
        <p:spPr>
          <a:xfrm>
            <a:off x="150341" y="1678028"/>
            <a:ext cx="21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Logarithm rule: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2313BF8F-DDC0-944B-94E8-A864150B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17" y="932308"/>
            <a:ext cx="1956486" cy="6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6230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07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>
            <a:extLst>
              <a:ext uri="{FF2B5EF4-FFF2-40B4-BE49-F238E27FC236}">
                <a16:creationId xmlns:a16="http://schemas.microsoft.com/office/drawing/2014/main" id="{C4406DB2-3D1B-4960-95D6-21FE0552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8" y="201614"/>
            <a:ext cx="7543800" cy="655638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Evaluate the limit:</a:t>
            </a:r>
          </a:p>
        </p:txBody>
      </p:sp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A9BD2B65-B932-422E-A8A5-8020B2C8E15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524672"/>
              </p:ext>
            </p:extLst>
          </p:nvPr>
        </p:nvGraphicFramePr>
        <p:xfrm>
          <a:off x="3768809" y="0"/>
          <a:ext cx="2800865" cy="13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6" imgW="799753" imgH="393529" progId="Equation.3">
                  <p:embed/>
                </p:oleObj>
              </mc:Choice>
              <mc:Fallback>
                <p:oleObj name="Equation" r:id="rId6" imgW="799753" imgH="393529" progId="Equation.3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A9BD2B65-B932-422E-A8A5-8020B2C8E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809" y="0"/>
                        <a:ext cx="2800865" cy="13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PAnswers">
            <a:extLst>
              <a:ext uri="{FF2B5EF4-FFF2-40B4-BE49-F238E27FC236}">
                <a16:creationId xmlns:a16="http://schemas.microsoft.com/office/drawing/2014/main" id="{D2FB7026-A5F4-41CB-A938-3C9FADA6521E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23568" y="1377888"/>
            <a:ext cx="4038600" cy="3921125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000" dirty="0"/>
              <a:t>e</a:t>
            </a:r>
            <a:r>
              <a:rPr lang="en-US" altLang="en-US" sz="4000" baseline="30000" dirty="0"/>
              <a:t>2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000" dirty="0"/>
              <a:t>e</a:t>
            </a:r>
            <a:r>
              <a:rPr lang="en-US" altLang="en-US" sz="4000" baseline="30000" dirty="0"/>
              <a:t>1/2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000" dirty="0"/>
              <a:t>1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en-US" sz="4000" dirty="0"/>
              <a:t>Infinity</a:t>
            </a: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91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E9BF7EA-FAF2-4C12-98C5-D926FC1A2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006" y="-2316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Compendia of Common Limits (memorize)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0F998762-4615-434F-B2D7-39019962FF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709263"/>
              </p:ext>
            </p:extLst>
          </p:nvPr>
        </p:nvGraphicFramePr>
        <p:xfrm>
          <a:off x="869092" y="1128583"/>
          <a:ext cx="60198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4" imgW="2286000" imgH="1917700" progId="Equation.3">
                  <p:embed/>
                </p:oleObj>
              </mc:Choice>
              <mc:Fallback>
                <p:oleObj name="Equation" r:id="rId4" imgW="2286000" imgH="19177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0F998762-4615-434F-B2D7-39019962F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092" y="1128583"/>
                        <a:ext cx="60198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>
            <a:extLst>
              <a:ext uri="{FF2B5EF4-FFF2-40B4-BE49-F238E27FC236}">
                <a16:creationId xmlns:a16="http://schemas.microsoft.com/office/drawing/2014/main" id="{C4406DB2-3D1B-4960-95D6-21FE0552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8" y="201614"/>
            <a:ext cx="7543800" cy="655638"/>
          </a:xfrm>
        </p:spPr>
        <p:txBody>
          <a:bodyPr>
            <a:normAutofit fontScale="90000"/>
          </a:bodyPr>
          <a:lstStyle/>
          <a:p>
            <a:r>
              <a:rPr lang="en-US" altLang="en-US" sz="3500" b="1" u="sng" dirty="0"/>
              <a:t>Extra Problem I</a:t>
            </a:r>
            <a:r>
              <a:rPr lang="en-US" altLang="en-US" sz="3500" b="1" dirty="0"/>
              <a:t>:</a:t>
            </a:r>
            <a:r>
              <a:rPr lang="en-US" altLang="en-US" sz="3500" dirty="0"/>
              <a:t> Evaluate the following limit: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7A410B80-F450-724C-A1D0-80AAE6B9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66" y="849531"/>
            <a:ext cx="25019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16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>
            <a:extLst>
              <a:ext uri="{FF2B5EF4-FFF2-40B4-BE49-F238E27FC236}">
                <a16:creationId xmlns:a16="http://schemas.microsoft.com/office/drawing/2014/main" id="{C4406DB2-3D1B-4960-95D6-21FE0552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7" y="201614"/>
            <a:ext cx="8093675" cy="655638"/>
          </a:xfrm>
        </p:spPr>
        <p:txBody>
          <a:bodyPr>
            <a:normAutofit fontScale="90000"/>
          </a:bodyPr>
          <a:lstStyle/>
          <a:p>
            <a:r>
              <a:rPr lang="en-US" altLang="en-US" sz="3500" b="1" u="sng" dirty="0"/>
              <a:t>Extra Problem II</a:t>
            </a:r>
            <a:r>
              <a:rPr lang="en-US" altLang="en-US" sz="3500" b="1" dirty="0"/>
              <a:t>:</a:t>
            </a:r>
            <a:r>
              <a:rPr lang="en-US" altLang="en-US" sz="3500" dirty="0"/>
              <a:t> Evaluate the following limit: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567FF5C1-65E3-5046-9612-C84C0625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54" y="857252"/>
            <a:ext cx="21209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9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6141B8-B038-46FB-BA82-22A315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8" y="14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1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A5BD03-D5ED-42F0-A925-D5A29CA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60" y="656407"/>
            <a:ext cx="10515600" cy="4850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841A75C4-8254-BB46-8E6B-B88D50BA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0" y="435401"/>
            <a:ext cx="3289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42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56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>
            <a:extLst>
              <a:ext uri="{FF2B5EF4-FFF2-40B4-BE49-F238E27FC236}">
                <a16:creationId xmlns:a16="http://schemas.microsoft.com/office/drawing/2014/main" id="{C4406DB2-3D1B-4960-95D6-21FE0552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7" y="201614"/>
            <a:ext cx="8093675" cy="655638"/>
          </a:xfrm>
        </p:spPr>
        <p:txBody>
          <a:bodyPr>
            <a:normAutofit fontScale="90000"/>
          </a:bodyPr>
          <a:lstStyle/>
          <a:p>
            <a:r>
              <a:rPr lang="en-US" altLang="en-US" sz="3500" b="1" u="sng" dirty="0"/>
              <a:t>Extra Problem III</a:t>
            </a:r>
            <a:r>
              <a:rPr lang="en-US" altLang="en-US" sz="3500" b="1" dirty="0"/>
              <a:t>:</a:t>
            </a:r>
            <a:r>
              <a:rPr lang="en-US" altLang="en-US" sz="3500" dirty="0"/>
              <a:t> Evaluate the following limit: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8B075FC0-66E0-904C-851C-0CF27BAC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3" y="857252"/>
            <a:ext cx="38989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716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51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>
            <a:extLst>
              <a:ext uri="{FF2B5EF4-FFF2-40B4-BE49-F238E27FC236}">
                <a16:creationId xmlns:a16="http://schemas.microsoft.com/office/drawing/2014/main" id="{C4406DB2-3D1B-4960-95D6-21FE05523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7" y="201614"/>
            <a:ext cx="11121082" cy="655638"/>
          </a:xfrm>
        </p:spPr>
        <p:txBody>
          <a:bodyPr>
            <a:normAutofit fontScale="90000"/>
          </a:bodyPr>
          <a:lstStyle/>
          <a:p>
            <a:r>
              <a:rPr lang="en-US" altLang="en-US" sz="3500" b="1" u="sng" dirty="0"/>
              <a:t>Bonus Practice Problems</a:t>
            </a:r>
            <a:r>
              <a:rPr lang="en-US" altLang="en-US" sz="3500" b="1" dirty="0"/>
              <a:t>:</a:t>
            </a:r>
            <a:r>
              <a:rPr lang="en-US" altLang="en-US" sz="3500" dirty="0"/>
              <a:t> Evaluate each of the following limits: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AB110083-C474-804C-B48D-4E6A2DF6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9" y="1333200"/>
            <a:ext cx="4470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FE7F1-D351-184E-A81A-87059114ADA4}"/>
              </a:ext>
            </a:extLst>
          </p:cNvPr>
          <p:cNvSpPr txBox="1"/>
          <p:nvPr/>
        </p:nvSpPr>
        <p:spPr>
          <a:xfrm>
            <a:off x="123567" y="779032"/>
            <a:ext cx="9527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(In class: practice verifying that we get an indeterminate form in each case)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6C56A-E7C8-6443-A919-D7FC936B8B9B}"/>
              </a:ext>
            </a:extLst>
          </p:cNvPr>
          <p:cNvSpPr txBox="1"/>
          <p:nvPr/>
        </p:nvSpPr>
        <p:spPr>
          <a:xfrm>
            <a:off x="313037" y="2673262"/>
            <a:ext cx="4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5F40C-1AA7-744A-A61F-6F32637CDEAD}"/>
              </a:ext>
            </a:extLst>
          </p:cNvPr>
          <p:cNvSpPr txBox="1"/>
          <p:nvPr/>
        </p:nvSpPr>
        <p:spPr>
          <a:xfrm>
            <a:off x="313037" y="1687462"/>
            <a:ext cx="4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9C1E0-648B-6F49-BAB7-F17A025874AF}"/>
              </a:ext>
            </a:extLst>
          </p:cNvPr>
          <p:cNvSpPr txBox="1"/>
          <p:nvPr/>
        </p:nvSpPr>
        <p:spPr>
          <a:xfrm>
            <a:off x="313037" y="3815407"/>
            <a:ext cx="4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A9E2C-6328-B049-B934-125B81526526}"/>
              </a:ext>
            </a:extLst>
          </p:cNvPr>
          <p:cNvSpPr txBox="1"/>
          <p:nvPr/>
        </p:nvSpPr>
        <p:spPr>
          <a:xfrm>
            <a:off x="313037" y="4683016"/>
            <a:ext cx="4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►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495B8-111D-C04C-BFA4-F694C5FD9D8E}"/>
              </a:ext>
            </a:extLst>
          </p:cNvPr>
          <p:cNvSpPr txBox="1"/>
          <p:nvPr/>
        </p:nvSpPr>
        <p:spPr>
          <a:xfrm>
            <a:off x="313037" y="5550625"/>
            <a:ext cx="4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►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CE4B8654-B3CD-2146-8FD5-0FDB416A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918" y="1333200"/>
            <a:ext cx="676935" cy="6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DDBA3-CB2E-D54B-A83B-C8B8FF8E9F02}"/>
              </a:ext>
            </a:extLst>
          </p:cNvPr>
          <p:cNvSpPr txBox="1"/>
          <p:nvPr/>
        </p:nvSpPr>
        <p:spPr>
          <a:xfrm>
            <a:off x="5923722" y="1433288"/>
            <a:ext cx="30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Multiply through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8F0CE-EC10-6B40-91D0-CCDE24E5F871}"/>
              </a:ext>
            </a:extLst>
          </p:cNvPr>
          <p:cNvSpPr txBox="1"/>
          <p:nvPr/>
        </p:nvSpPr>
        <p:spPr>
          <a:xfrm>
            <a:off x="9047233" y="1433288"/>
            <a:ext cx="25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 and then take limits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4338E-FDD6-054C-A13F-1A4854F4FBC7}"/>
              </a:ext>
            </a:extLst>
          </p:cNvPr>
          <p:cNvSpPr txBox="1"/>
          <p:nvPr/>
        </p:nvSpPr>
        <p:spPr>
          <a:xfrm>
            <a:off x="5923722" y="4360868"/>
            <a:ext cx="4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Multiply through by the </a:t>
            </a:r>
            <a:r>
              <a:rPr lang="en-US" i="1" dirty="0"/>
              <a:t>conjugate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1236764C-1E3A-8740-93FA-726D2DF1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9306"/>
            <a:ext cx="2240722" cy="5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7A098-CABF-624D-BE9D-0CC7A80E294D}"/>
              </a:ext>
            </a:extLst>
          </p:cNvPr>
          <p:cNvSpPr txBox="1"/>
          <p:nvPr/>
        </p:nvSpPr>
        <p:spPr>
          <a:xfrm>
            <a:off x="8286636" y="472930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 to simplify the numerator first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19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84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17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8.8:</a:t>
            </a:r>
          </a:p>
          <a:p>
            <a:r>
              <a:rPr lang="en-US" altLang="en-US" sz="4400" b="1" i="1" dirty="0"/>
              <a:t>Improper Integrals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849394" y="5299719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420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2527ADD-B696-4983-838B-F5995C14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Learning Goals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5ADE077-C48B-4048-887D-D85AF45D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 able to identify when an integral is improper</a:t>
            </a:r>
          </a:p>
          <a:p>
            <a:r>
              <a:rPr lang="en-US" altLang="en-US"/>
              <a:t>Rewrite an improper integral as a limit</a:t>
            </a:r>
          </a:p>
          <a:p>
            <a:r>
              <a:rPr lang="en-US" altLang="en-US"/>
              <a:t>Understand the meaning of convergence and divergence as relating to integration</a:t>
            </a:r>
          </a:p>
          <a:p>
            <a:r>
              <a:rPr lang="en-US" altLang="en-US"/>
              <a:t>Evaluate improper integrals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58076B-A810-43C0-A61B-268888465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Improper integrals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623304-B580-433C-B1B1-0991A6845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 definite integral is improper if: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function has a vertical asymptote at </a:t>
            </a:r>
            <a:r>
              <a:rPr lang="en-US" altLang="en-US" i="1"/>
              <a:t>x=a</a:t>
            </a:r>
            <a:r>
              <a:rPr lang="en-US" altLang="en-US"/>
              <a:t>, </a:t>
            </a:r>
            <a:r>
              <a:rPr lang="en-US" altLang="en-US" i="1"/>
              <a:t>x=b</a:t>
            </a:r>
            <a:r>
              <a:rPr lang="en-US" altLang="en-US"/>
              <a:t>, or at some point </a:t>
            </a:r>
            <a:r>
              <a:rPr lang="en-US" altLang="en-US" i="1"/>
              <a:t>c</a:t>
            </a:r>
            <a:r>
              <a:rPr lang="en-US" altLang="en-US"/>
              <a:t> in the interval (</a:t>
            </a:r>
            <a:r>
              <a:rPr lang="en-US" altLang="en-US" i="1"/>
              <a:t>a,b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One or both of the limits of integration are infinite (positive or negative infinity).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070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PQuestion">
            <a:extLst>
              <a:ext uri="{FF2B5EF4-FFF2-40B4-BE49-F238E27FC236}">
                <a16:creationId xmlns:a16="http://schemas.microsoft.com/office/drawing/2014/main" id="{EDBA9561-DA2D-405C-A682-508ABD88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310" y="98853"/>
            <a:ext cx="11255976" cy="376881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US" altLang="en-US" sz="3200" dirty="0"/>
              <a:t>Which of the following integral(s) is (are) improper? Why / which case?</a:t>
            </a:r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BA693EE9-CEA3-482A-B6BD-2AE84C55450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05430888"/>
              </p:ext>
            </p:extLst>
          </p:nvPr>
        </p:nvGraphicFramePr>
        <p:xfrm>
          <a:off x="428367" y="800100"/>
          <a:ext cx="1981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5" imgW="837836" imgH="583947" progId="Equation.3">
                  <p:embed/>
                </p:oleObj>
              </mc:Choice>
              <mc:Fallback>
                <p:oleObj name="Equation" r:id="rId5" imgW="837836" imgH="583947" progId="Equation.3">
                  <p:embed/>
                  <p:pic>
                    <p:nvPicPr>
                      <p:cNvPr id="6147" name="Object 5">
                        <a:extLst>
                          <a:ext uri="{FF2B5EF4-FFF2-40B4-BE49-F238E27FC236}">
                            <a16:creationId xmlns:a16="http://schemas.microsoft.com/office/drawing/2014/main" id="{BA693EE9-CEA3-482A-B6BD-2AE84C554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67" y="800100"/>
                        <a:ext cx="1981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>
            <a:extLst>
              <a:ext uri="{FF2B5EF4-FFF2-40B4-BE49-F238E27FC236}">
                <a16:creationId xmlns:a16="http://schemas.microsoft.com/office/drawing/2014/main" id="{CCBF17FD-4773-4EE0-841E-22669C2B4EB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82731515"/>
              </p:ext>
            </p:extLst>
          </p:nvPr>
        </p:nvGraphicFramePr>
        <p:xfrm>
          <a:off x="428367" y="2276217"/>
          <a:ext cx="2362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7" imgW="1079500" imgH="469900" progId="Equation.3">
                  <p:embed/>
                </p:oleObj>
              </mc:Choice>
              <mc:Fallback>
                <p:oleObj name="Equation" r:id="rId7" imgW="1079500" imgH="469900" progId="Equation.3">
                  <p:embed/>
                  <p:pic>
                    <p:nvPicPr>
                      <p:cNvPr id="6148" name="Object 7">
                        <a:extLst>
                          <a:ext uri="{FF2B5EF4-FFF2-40B4-BE49-F238E27FC236}">
                            <a16:creationId xmlns:a16="http://schemas.microsoft.com/office/drawing/2014/main" id="{CCBF17FD-4773-4EE0-841E-22669C2B4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67" y="2276217"/>
                        <a:ext cx="2362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9">
            <a:extLst>
              <a:ext uri="{FF2B5EF4-FFF2-40B4-BE49-F238E27FC236}">
                <a16:creationId xmlns:a16="http://schemas.microsoft.com/office/drawing/2014/main" id="{E9311658-6F44-4E53-8924-4A43B6EBF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24348"/>
              </p:ext>
            </p:extLst>
          </p:nvPr>
        </p:nvGraphicFramePr>
        <p:xfrm>
          <a:off x="428367" y="3399909"/>
          <a:ext cx="20574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9" imgW="799753" imgH="583947" progId="Equation.3">
                  <p:embed/>
                </p:oleObj>
              </mc:Choice>
              <mc:Fallback>
                <p:oleObj name="Equation" r:id="rId9" imgW="799753" imgH="583947" progId="Equation.3">
                  <p:embed/>
                  <p:pic>
                    <p:nvPicPr>
                      <p:cNvPr id="6149" name="Object 9">
                        <a:extLst>
                          <a:ext uri="{FF2B5EF4-FFF2-40B4-BE49-F238E27FC236}">
                            <a16:creationId xmlns:a16="http://schemas.microsoft.com/office/drawing/2014/main" id="{E9311658-6F44-4E53-8924-4A43B6EBF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67" y="3399909"/>
                        <a:ext cx="20574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">
            <a:extLst>
              <a:ext uri="{FF2B5EF4-FFF2-40B4-BE49-F238E27FC236}">
                <a16:creationId xmlns:a16="http://schemas.microsoft.com/office/drawing/2014/main" id="{0716D574-A274-435D-ACDA-1C4D2FA66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66210"/>
              </p:ext>
            </p:extLst>
          </p:nvPr>
        </p:nvGraphicFramePr>
        <p:xfrm>
          <a:off x="428367" y="4996676"/>
          <a:ext cx="25908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11" imgW="1091726" imgH="482391" progId="Equation.3">
                  <p:embed/>
                </p:oleObj>
              </mc:Choice>
              <mc:Fallback>
                <p:oleObj name="Equation" r:id="rId11" imgW="1091726" imgH="482391" progId="Equation.3">
                  <p:embed/>
                  <p:pic>
                    <p:nvPicPr>
                      <p:cNvPr id="6150" name="Object 10">
                        <a:extLst>
                          <a:ext uri="{FF2B5EF4-FFF2-40B4-BE49-F238E27FC236}">
                            <a16:creationId xmlns:a16="http://schemas.microsoft.com/office/drawing/2014/main" id="{0716D574-A274-435D-ACDA-1C4D2FA66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67" y="4996676"/>
                        <a:ext cx="25908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0688D5-B821-4E98-AB5F-950500EDB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Convergence of an Integral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9E2119-E568-4C36-9C0D-78C1EAD4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an improper integral evaluates to a </a:t>
            </a:r>
            <a:r>
              <a:rPr lang="en-US" altLang="en-US" b="1">
                <a:solidFill>
                  <a:schemeClr val="accent2"/>
                </a:solidFill>
              </a:rPr>
              <a:t>finite number</a:t>
            </a:r>
            <a:r>
              <a:rPr lang="en-US" altLang="en-US"/>
              <a:t>, we say it </a:t>
            </a:r>
            <a:r>
              <a:rPr lang="en-US" altLang="en-US" b="1" i="1">
                <a:solidFill>
                  <a:schemeClr val="tx2"/>
                </a:solidFill>
              </a:rPr>
              <a:t>converges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the integral evaluates to </a:t>
            </a:r>
            <a:r>
              <a:rPr lang="en-US" altLang="en-US">
                <a:cs typeface="Arial" panose="020B0604020202020204" pitchFamily="34" charset="0"/>
              </a:rPr>
              <a:t>±∞ or to, ∞- ∞, we say the integral </a:t>
            </a:r>
            <a:r>
              <a:rPr lang="en-US" altLang="en-US" b="1" i="1">
                <a:solidFill>
                  <a:schemeClr val="tx2"/>
                </a:solidFill>
                <a:cs typeface="Arial" panose="020B0604020202020204" pitchFamily="34" charset="0"/>
              </a:rPr>
              <a:t>diverges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D503AC4-6F1F-410D-A19C-89E5A67A7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Case 1: At Least One Infinite Limit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629340-F5C9-4C71-B0C1-42046E86D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098" y="1223169"/>
            <a:ext cx="73152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Redefine the integral into one of the following.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A7726E5-9FDA-4C1D-AF2D-858360B139C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625654"/>
              </p:ext>
            </p:extLst>
          </p:nvPr>
        </p:nvGraphicFramePr>
        <p:xfrm>
          <a:off x="1161536" y="1606153"/>
          <a:ext cx="50292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4" imgW="2222500" imgH="1676400" progId="Equation.3">
                  <p:embed/>
                </p:oleObj>
              </mc:Choice>
              <mc:Fallback>
                <p:oleObj name="Equation" r:id="rId4" imgW="2222500" imgH="16764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FA7726E5-9FDA-4C1D-AF2D-858360B13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536" y="1606153"/>
                        <a:ext cx="502920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0AE8BC-983D-4707-BE4B-749AB1FCE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898" y="222422"/>
            <a:ext cx="2912076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1.1: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8961C17-5C16-49E2-B199-0F9377A466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9168" y="315098"/>
            <a:ext cx="3076832" cy="44072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integral: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B286840-CE7F-6744-924D-1BD0D6FE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687"/>
            <a:ext cx="1930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345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0AE8BC-983D-4707-BE4B-749AB1FCE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898" y="222422"/>
            <a:ext cx="2912076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1.2: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8961C17-5C16-49E2-B199-0F9377A466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9168" y="315098"/>
            <a:ext cx="3076832" cy="44072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integral: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0ACC0F81-4D3E-ED4F-9E90-F53E0A1A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422"/>
            <a:ext cx="22987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0738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2600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631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D33A167-29D1-4E9F-9A40-3AEE75AD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Case 2: f(c)</a:t>
            </a:r>
            <a:r>
              <a:rPr lang="en-US" altLang="en-US" sz="3600" dirty="0">
                <a:cs typeface="Arial" panose="020B0604020202020204" pitchFamily="34" charset="0"/>
              </a:rPr>
              <a:t>→∞ Between </a:t>
            </a:r>
            <a:r>
              <a:rPr lang="en-US" altLang="en-US" sz="3600" i="1" dirty="0">
                <a:cs typeface="Arial" panose="020B0604020202020204" pitchFamily="34" charset="0"/>
              </a:rPr>
              <a:t>a</a:t>
            </a:r>
            <a:r>
              <a:rPr lang="en-US" altLang="en-US" sz="3600" dirty="0">
                <a:cs typeface="Arial" panose="020B0604020202020204" pitchFamily="34" charset="0"/>
              </a:rPr>
              <a:t> and </a:t>
            </a:r>
            <a:r>
              <a:rPr lang="en-US" altLang="en-US" sz="3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B82502-4E69-478C-9F18-AE6D2AF61E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4546" y="1223168"/>
            <a:ext cx="8077200" cy="44116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Case 2 occurs when f has a vertical asymptote on the interval [</a:t>
            </a:r>
            <a:r>
              <a:rPr lang="en-US" altLang="en-US" sz="2400" i="1" dirty="0" err="1"/>
              <a:t>a</a:t>
            </a:r>
            <a:r>
              <a:rPr lang="en-US" altLang="en-US" sz="2400" dirty="0" err="1"/>
              <a:t>,</a:t>
            </a:r>
            <a:r>
              <a:rPr lang="en-US" altLang="en-US" sz="2400" i="1" dirty="0" err="1"/>
              <a:t>b</a:t>
            </a:r>
            <a:r>
              <a:rPr lang="en-US" altLang="en-US" sz="2400" dirty="0"/>
              <a:t>].</a:t>
            </a:r>
          </a:p>
          <a:p>
            <a:pPr eaLnBrk="1" hangingPunct="1"/>
            <a:r>
              <a:rPr lang="en-US" altLang="en-US" sz="2400" dirty="0"/>
              <a:t>Redefine the integral into one of the following.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9AD2F782-3029-40D9-9B1A-6FE15DA0BAE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396338"/>
              </p:ext>
            </p:extLst>
          </p:nvPr>
        </p:nvGraphicFramePr>
        <p:xfrm>
          <a:off x="1089454" y="2386914"/>
          <a:ext cx="602615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4" imgW="2933700" imgH="1892300" progId="Equation.3">
                  <p:embed/>
                </p:oleObj>
              </mc:Choice>
              <mc:Fallback>
                <p:oleObj name="Equation" r:id="rId4" imgW="2933700" imgH="18923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9AD2F782-3029-40D9-9B1A-6FE15DA0B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454" y="2386914"/>
                        <a:ext cx="6026150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897" y="0"/>
            <a:ext cx="3566984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2.1: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78659" y="457200"/>
            <a:ext cx="3196281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integral: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9EF6979E-27A3-D445-A8AE-BE281716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40" y="342900"/>
            <a:ext cx="2184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243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3126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897" y="0"/>
            <a:ext cx="3566984" cy="13716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2.2: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78659" y="457200"/>
            <a:ext cx="3196281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integral: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8A1CEF89-4F61-AA4B-82BE-3D0F469C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40" y="304800"/>
            <a:ext cx="1244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587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302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C7FAA94-4E05-4390-A00B-68659338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18255"/>
            <a:ext cx="3869724" cy="1325563"/>
          </a:xfrm>
        </p:spPr>
        <p:txBody>
          <a:bodyPr/>
          <a:lstStyle/>
          <a:p>
            <a:r>
              <a:rPr lang="en-US" altLang="en-US" u="sng" dirty="0"/>
              <a:t>Example 3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DA60117-90DD-4689-8C59-66E1E494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135" y="552879"/>
            <a:ext cx="10515600" cy="1980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/>
              <a:t>Find the area of the region bounded by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endParaRPr lang="en-US" altLang="en-US" dirty="0">
              <a:cs typeface="Arial"/>
            </a:endParaRPr>
          </a:p>
        </p:txBody>
      </p:sp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7D9FF0D2-3CD6-49AF-8791-D7D9F40D4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31024"/>
              </p:ext>
            </p:extLst>
          </p:nvPr>
        </p:nvGraphicFramePr>
        <p:xfrm>
          <a:off x="2914135" y="795476"/>
          <a:ext cx="6011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4" imgW="1803400" imgH="228600" progId="Equation.3">
                  <p:embed/>
                </p:oleObj>
              </mc:Choice>
              <mc:Fallback>
                <p:oleObj name="Equation" r:id="rId4" imgW="1803400" imgH="228600" progId="Equation.3">
                  <p:embed/>
                  <p:pic>
                    <p:nvPicPr>
                      <p:cNvPr id="12292" name="Object 2">
                        <a:extLst>
                          <a:ext uri="{FF2B5EF4-FFF2-40B4-BE49-F238E27FC236}">
                            <a16:creationId xmlns:a16="http://schemas.microsoft.com/office/drawing/2014/main" id="{7D9FF0D2-3CD6-49AF-8791-D7D9F40D4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135" y="795476"/>
                        <a:ext cx="6011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5947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4436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7899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Bonus Problems on Improper Integrals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30195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each of the next integrals (</a:t>
            </a:r>
            <a:r>
              <a:rPr lang="en-US" altLang="en-US" sz="2600" i="1" dirty="0"/>
              <a:t>if time permits</a:t>
            </a:r>
            <a:r>
              <a:rPr lang="en-US" altLang="en-US" sz="2600" dirty="0"/>
              <a:t>).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16A1A970-7AF2-CC4D-9883-A76531F7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1272749"/>
            <a:ext cx="2463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6498C-7E60-4441-81E2-CDAEEA4489AD}"/>
              </a:ext>
            </a:extLst>
          </p:cNvPr>
          <p:cNvSpPr txBox="1"/>
          <p:nvPr/>
        </p:nvSpPr>
        <p:spPr>
          <a:xfrm>
            <a:off x="255373" y="1567932"/>
            <a:ext cx="49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▣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500B6-2C6C-5844-9AF0-A76B3AE1A896}"/>
              </a:ext>
            </a:extLst>
          </p:cNvPr>
          <p:cNvSpPr/>
          <p:nvPr/>
        </p:nvSpPr>
        <p:spPr>
          <a:xfrm>
            <a:off x="255373" y="270098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8F185-8490-7342-B1E0-3A3B697ECE02}"/>
              </a:ext>
            </a:extLst>
          </p:cNvPr>
          <p:cNvSpPr txBox="1"/>
          <p:nvPr/>
        </p:nvSpPr>
        <p:spPr>
          <a:xfrm>
            <a:off x="255372" y="3834034"/>
            <a:ext cx="49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▣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C2CBD6F-BE6B-B14F-92C7-4D75514F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3" y="4681676"/>
            <a:ext cx="42291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F37FA-28A3-8844-B1A3-CEB470D93810}"/>
              </a:ext>
            </a:extLst>
          </p:cNvPr>
          <p:cNvSpPr txBox="1"/>
          <p:nvPr/>
        </p:nvSpPr>
        <p:spPr>
          <a:xfrm>
            <a:off x="261124" y="4882508"/>
            <a:ext cx="3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E8FA-09F1-DE42-AD6A-022D58DD782E}"/>
              </a:ext>
            </a:extLst>
          </p:cNvPr>
          <p:cNvSpPr txBox="1"/>
          <p:nvPr/>
        </p:nvSpPr>
        <p:spPr>
          <a:xfrm>
            <a:off x="255372" y="6043139"/>
            <a:ext cx="3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7672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4834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724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18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E7F5"/>
            </a:gs>
            <a:gs pos="74000">
              <a:srgbClr val="C699D5"/>
            </a:gs>
            <a:gs pos="83000">
              <a:srgbClr val="B980C9"/>
            </a:gs>
            <a:gs pos="100000">
              <a:srgbClr val="9C4D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6141B8-B038-46FB-BA82-22A3152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8" y="14270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Example 2</a:t>
            </a:r>
            <a:r>
              <a:rPr lang="en-US" altLang="en-US" dirty="0"/>
              <a:t>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A5BD03-D5ED-42F0-A925-D5A29CA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447" y="656407"/>
            <a:ext cx="10515600" cy="4850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A36F502-1C3D-4548-A805-8D95267E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36" y="448101"/>
            <a:ext cx="3124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37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D0F46261FC4497AAA5E50CB3F1416B9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2"/>
  <p:tag name="SLIDEGUID" val="DE909A62785D437DBDE9B945F63DFE47"/>
  <p:tag name="QUESTIONALIAS" val="Review Question:  Which of the following integrals would you evaluate using partial fractions?"/>
  <p:tag name="ANSWERSALIAS" val="A only|smicln|B only|smicln|C only|smicln|D only|smicln|A and B|smicln|B and D|smicln|C and D|smicln|A, B, and D|smicln|A, B, C, and D"/>
  <p:tag name="VALUES" val="Incorrect|smicln|Incorrect|smicln|Incorrect|smicln|Incorrect|smicln|Incorrect|smicln|Correct|smicln|Incorrect|smicln|Incorrect|smicln|In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80C740015E24D8196794B1454854EF9"/>
  <p:tag name="SLIDEID" val="F80C740015E24D8196794B1454854EF9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Which of the following does NOT contain an indeterminate form?"/>
  <p:tag name="INCORRECTPOINTVALUE" val="1"/>
  <p:tag name="ANSWERSALIAS" val=" |smicln| |smicln| |smicln| |smicln|None of these"/>
  <p:tag name="COUNTDOWNSECONDS" val="30"/>
  <p:tag name="COUNTDOWNHEIGHT" val="80"/>
  <p:tag name="COUNTDOWNWIDTH" val="100"/>
  <p:tag name="TOTALRESPONSES" val="177"/>
  <p:tag name="RESPONSECOUNT" val="177"/>
  <p:tag name="SLICED" val="False"/>
  <p:tag name="RESPONSES" val="1;-;5;4;5;5;4;5;5;3;5;5;5;2;5;5;5;5;4;2;2;4;4;5;4;5;1;5;5;4;5;5;1;4;5;5;2;3;1;4;3;5;1;4;4;4;1;4;5;2;1;4;3;1;4;4;5;1;1;5;5;4;5;5;3;3;4;1;4;5;4;1;4;3;1;1;5;5;4;5;4;5;4;1;-;5;-;-;3;5;1;5;4;5;5;2;5;2;1;5;5;1;5;4;3;1;3;2;5;-;4;4;-;5;5;4;1;4;4;1;5;1;1;4;1;5;5;5;3;4;1;4;2;2;1;4;1;4;5;4;4;4;4;4;4;3;1;5;5;5;1;-;-;5;4;1;5;5;5;2;3;1;5;2;1;1;5;5;4;4;5;4;5;5;2;3;-;4;1;4;2;4;5;5;5;2;"/>
  <p:tag name="CHARTSTRINGSTD" val="34 15 14 49 65"/>
  <p:tag name="CHARTSTRINGREV" val="65 49 14 15 34"/>
  <p:tag name="CHARTSTRINGSTDPER" val="0.192090395480226 0.0847457627118644 0.0790960451977401 0.27683615819209 0.367231638418079"/>
  <p:tag name="CHARTSTRINGREVPER" val="0.367231638418079 0.27683615819209 0.0790960451977401 0.0847457627118644 0.192090395480226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1"/>
  <p:tag name="FONTSIZE" val="44"/>
  <p:tag name="BULLETTYPE" val="ppBulletArabicPeriod"/>
  <p:tag name="ANSWERTEXT" val=" &#10; &#10; &#10; &#10;None of the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A0A2B7107314D5CB0636F111FAB6DC6"/>
  <p:tag name="SLIDEID" val="0A0A2B7107314D5CB0636F111FAB6DC6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INCORRECTPOINTVALUE" val="1"/>
  <p:tag name="COUNTDOWNSECONDS" val="30"/>
  <p:tag name="COUNTDOWNHEIGHT" val="80"/>
  <p:tag name="COUNTDOWNWIDTH" val="100"/>
  <p:tag name="TOTALRESPONSES" val="187"/>
  <p:tag name="RESPONSECOUNT" val="187"/>
  <p:tag name="SLICED" val="False"/>
  <p:tag name="RESPONSES" val="4;-;4;4;4;4;4;4;4;4;4;4;4;4;4;4;4;4;2;4;1;4;4;4;4;4;4;4;4;4;4;4;4;4;4;1;4;4;4;4;4;4;4;4;4;4;4;4;4;4;4;4;4;4;1;4;4;4;4;5;4;4;4;2;2;4;4;4;4;4;4;4;4;4;4;4;4;4;4;4;4;4;4;4;3;4;3;4;1;4;4;4;4;4;4;4;4;4;4;4;4;4;4;4;4;4;-;4;4;4;4;4;2;4;4;4;4;4;4;4;4;4;4;4;4;4;4;4;4;4;4;4;4;4;4;4;4;4;4;4;4;4;4;4;2;4;4;4;4;4;4;4;4;2;4;4;4;4;4;4;4;4;3;4;1;4;4;4;-;4;4;4;4;4;3;4;4;4;4;4;4;4;4;4;4;4;4;4;4;3;"/>
  <p:tag name="CHARTSTRINGSTD" val="5 6 5 170 1"/>
  <p:tag name="CHARTSTRINGREV" val="1 170 5 6 5"/>
  <p:tag name="CHARTSTRINGSTDPER" val="0.0267379679144385 0.0320855614973262 0.0267379679144385 0.909090909090909 0.0053475935828877"/>
  <p:tag name="CHARTSTRINGREVPER" val="0.0053475935828877 0.909090909090909 0.0267379679144385 0.0320855614973262 0.0267379679144385"/>
  <p:tag name="ANSWERSALIAS" val="0|smicln|1|smicln|ln(3/4)|smicln|(ln3)/(ln4)|smicln|None of these"/>
  <p:tag name="VALUES" val="Incorrect|smicln|Incorrect|smicln|Incorrect|smicln|Correct|smicln|Incorrect"/>
  <p:tag name="RESTORECOUNTDOWNTIMER" val="False"/>
  <p:tag name="RESPONSESGATHERED" val="False"/>
  <p:tag name="ANONYMOUSTEMP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37"/>
  <p:tag name="FONTSIZE" val="33"/>
  <p:tag name="BULLETTYPE" val="ppBulletArabicPeriod"/>
  <p:tag name="ANSWERTEXT" val="0&#10;1&#10;ln(3/4)&#10;(ln3)/(ln4)&#10;None of the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4DA0935F9F74600AFCE20B9F25443A1"/>
  <p:tag name="SLIDEID" val="E4DA0935F9F74600AFCE20B9F25443A1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ANSWERSALIAS" val="e2|smicln|e1/2|smicln|1|smicln|Infinity|smicln|DNE"/>
  <p:tag name="INCORRECTPOINTVALUE" val="1"/>
  <p:tag name="COUNTDOWNSECONDS" val="30"/>
  <p:tag name="COUNTDOWNHEIGHT" val="80"/>
  <p:tag name="COUNTDOWNWIDTH" val="100"/>
  <p:tag name="TOTALRESPONSES" val="184"/>
  <p:tag name="RESPONSECOUNT" val="184"/>
  <p:tag name="SLICED" val="False"/>
  <p:tag name="RESPONSES" val="1;-;1;1;1;1;1;1;1;1;1;1;1;1;2;1;1;1;1;1;2;1;1;1;2;1;1;1;1;3;2;1;1;1;1;2;1;1;1;1;3;3;1;4;4;1;2;1;2;5;1;2;2;1;1;1;2;2;1;3;3;1;2;1;1;2;-;1;1;1;2;2;1;1;1;1;2;1;3;1;3;4;3;1;1;1;1;1;3;2;2;1;1;5;2;1;2;1;1;1;1;2;1;1;1;1;2;3;1;1;1;1;5;1;1;1;2;1;1;1;1;2;-;1;1;1;1;1;1;1;2;1;2;2;1;2;1;1;1;1;-;5;3;1;1;1;1;1;1;1;1;2;-;2;1;1;1;2;1;1;2;1;2;3;1;1;1;1;2;3;2;3;2;1;-;2;2;2;1;1;3;2;1;1;1;2;5;1;2;2;"/>
  <p:tag name="CHARTSTRINGSTD" val="118 43 15 3 5"/>
  <p:tag name="CHARTSTRINGREV" val="5 3 15 43 118"/>
  <p:tag name="CHARTSTRINGSTDPER" val="0.641304347826087 0.233695652173913 0.0815217391304348 0.016304347826087 0.0271739130434783"/>
  <p:tag name="CHARTSTRINGREVPER" val="0.0271739130434783 0.016304347826087 0.0815217391304348 0.233695652173913 0.641304347826087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2"/>
  <p:tag name="FONTSIZE" val="40"/>
  <p:tag name="BULLETTYPE" val="ppBulletArabicPeriod"/>
  <p:tag name="ANSWERTEXT" val="e2&#10;e1/2&#10;1&#10;Infinity&#10;D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4DA0935F9F74600AFCE20B9F25443A1"/>
  <p:tag name="SLIDEID" val="E4DA0935F9F74600AFCE20B9F25443A1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ANSWERSALIAS" val="e2|smicln|e1/2|smicln|1|smicln|Infinity|smicln|DNE"/>
  <p:tag name="INCORRECTPOINTVALUE" val="1"/>
  <p:tag name="COUNTDOWNSECONDS" val="30"/>
  <p:tag name="COUNTDOWNHEIGHT" val="80"/>
  <p:tag name="COUNTDOWNWIDTH" val="100"/>
  <p:tag name="TOTALRESPONSES" val="184"/>
  <p:tag name="RESPONSECOUNT" val="184"/>
  <p:tag name="SLICED" val="False"/>
  <p:tag name="RESPONSES" val="1;-;1;1;1;1;1;1;1;1;1;1;1;1;2;1;1;1;1;1;2;1;1;1;2;1;1;1;1;3;2;1;1;1;1;2;1;1;1;1;3;3;1;4;4;1;2;1;2;5;1;2;2;1;1;1;2;2;1;3;3;1;2;1;1;2;-;1;1;1;2;2;1;1;1;1;2;1;3;1;3;4;3;1;1;1;1;1;3;2;2;1;1;5;2;1;2;1;1;1;1;2;1;1;1;1;2;3;1;1;1;1;5;1;1;1;2;1;1;1;1;2;-;1;1;1;1;1;1;1;2;1;2;2;1;2;1;1;1;1;-;5;3;1;1;1;1;1;1;1;1;2;-;2;1;1;1;2;1;1;2;1;2;3;1;1;1;1;2;3;2;3;2;1;-;2;2;2;1;1;3;2;1;1;1;2;5;1;2;2;"/>
  <p:tag name="CHARTSTRINGSTD" val="118 43 15 3 5"/>
  <p:tag name="CHARTSTRINGREV" val="5 3 15 43 118"/>
  <p:tag name="CHARTSTRINGSTDPER" val="0.641304347826087 0.233695652173913 0.0815217391304348 0.016304347826087 0.0271739130434783"/>
  <p:tag name="CHARTSTRINGREVPER" val="0.0271739130434783 0.016304347826087 0.0815217391304348 0.233695652173913 0.641304347826087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4DA0935F9F74600AFCE20B9F25443A1"/>
  <p:tag name="SLIDEID" val="E4DA0935F9F74600AFCE20B9F25443A1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ANSWERSALIAS" val="e2|smicln|e1/2|smicln|1|smicln|Infinity|smicln|DNE"/>
  <p:tag name="INCORRECTPOINTVALUE" val="1"/>
  <p:tag name="COUNTDOWNSECONDS" val="30"/>
  <p:tag name="COUNTDOWNHEIGHT" val="80"/>
  <p:tag name="COUNTDOWNWIDTH" val="100"/>
  <p:tag name="TOTALRESPONSES" val="184"/>
  <p:tag name="RESPONSECOUNT" val="184"/>
  <p:tag name="SLICED" val="False"/>
  <p:tag name="RESPONSES" val="1;-;1;1;1;1;1;1;1;1;1;1;1;1;2;1;1;1;1;1;2;1;1;1;2;1;1;1;1;3;2;1;1;1;1;2;1;1;1;1;3;3;1;4;4;1;2;1;2;5;1;2;2;1;1;1;2;2;1;3;3;1;2;1;1;2;-;1;1;1;2;2;1;1;1;1;2;1;3;1;3;4;3;1;1;1;1;1;3;2;2;1;1;5;2;1;2;1;1;1;1;2;1;1;1;1;2;3;1;1;1;1;5;1;1;1;2;1;1;1;1;2;-;1;1;1;1;1;1;1;2;1;2;2;1;2;1;1;1;1;-;5;3;1;1;1;1;1;1;1;1;2;-;2;1;1;1;2;1;1;2;1;2;3;1;1;1;1;2;3;2;3;2;1;-;2;2;2;1;1;3;2;1;1;1;2;5;1;2;2;"/>
  <p:tag name="CHARTSTRINGSTD" val="118 43 15 3 5"/>
  <p:tag name="CHARTSTRINGREV" val="5 3 15 43 118"/>
  <p:tag name="CHARTSTRINGSTDPER" val="0.641304347826087 0.233695652173913 0.0815217391304348 0.016304347826087 0.0271739130434783"/>
  <p:tag name="CHARTSTRINGREVPER" val="0.0271739130434783 0.016304347826087 0.0815217391304348 0.233695652173913 0.641304347826087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4DA0935F9F74600AFCE20B9F25443A1"/>
  <p:tag name="SLIDEID" val="E4DA0935F9F74600AFCE20B9F25443A1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ANSWERSALIAS" val="e2|smicln|e1/2|smicln|1|smicln|Infinity|smicln|DNE"/>
  <p:tag name="INCORRECTPOINTVALUE" val="1"/>
  <p:tag name="COUNTDOWNSECONDS" val="30"/>
  <p:tag name="COUNTDOWNHEIGHT" val="80"/>
  <p:tag name="COUNTDOWNWIDTH" val="100"/>
  <p:tag name="TOTALRESPONSES" val="184"/>
  <p:tag name="RESPONSECOUNT" val="184"/>
  <p:tag name="SLICED" val="False"/>
  <p:tag name="RESPONSES" val="1;-;1;1;1;1;1;1;1;1;1;1;1;1;2;1;1;1;1;1;2;1;1;1;2;1;1;1;1;3;2;1;1;1;1;2;1;1;1;1;3;3;1;4;4;1;2;1;2;5;1;2;2;1;1;1;2;2;1;3;3;1;2;1;1;2;-;1;1;1;2;2;1;1;1;1;2;1;3;1;3;4;3;1;1;1;1;1;3;2;2;1;1;5;2;1;2;1;1;1;1;2;1;1;1;1;2;3;1;1;1;1;5;1;1;1;2;1;1;1;1;2;-;1;1;1;1;1;1;1;2;1;2;2;1;2;1;1;1;1;-;5;3;1;1;1;1;1;1;1;1;2;-;2;1;1;1;2;1;1;2;1;2;3;1;1;1;1;2;3;2;3;2;1;-;2;2;2;1;1;3;2;1;1;1;2;5;1;2;2;"/>
  <p:tag name="CHARTSTRINGSTD" val="118 43 15 3 5"/>
  <p:tag name="CHARTSTRINGREV" val="5 3 15 43 118"/>
  <p:tag name="CHARTSTRINGSTDPER" val="0.641304347826087 0.233695652173913 0.0815217391304348 0.016304347826087 0.0271739130434783"/>
  <p:tag name="CHARTSTRINGREVPER" val="0.0271739130434783 0.016304347826087 0.0815217391304348 0.233695652173913 0.641304347826087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4DA0935F9F74600AFCE20B9F25443A1"/>
  <p:tag name="SLIDEID" val="E4DA0935F9F74600AFCE20B9F25443A1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valuate the limit:"/>
  <p:tag name="ANSWERSALIAS" val="e2|smicln|e1/2|smicln|1|smicln|Infinity|smicln|DNE"/>
  <p:tag name="INCORRECTPOINTVALUE" val="1"/>
  <p:tag name="COUNTDOWNSECONDS" val="30"/>
  <p:tag name="COUNTDOWNHEIGHT" val="80"/>
  <p:tag name="COUNTDOWNWIDTH" val="100"/>
  <p:tag name="TOTALRESPONSES" val="184"/>
  <p:tag name="RESPONSECOUNT" val="184"/>
  <p:tag name="SLICED" val="False"/>
  <p:tag name="RESPONSES" val="1;-;1;1;1;1;1;1;1;1;1;1;1;1;2;1;1;1;1;1;2;1;1;1;2;1;1;1;1;3;2;1;1;1;1;2;1;1;1;1;3;3;1;4;4;1;2;1;2;5;1;2;2;1;1;1;2;2;1;3;3;1;2;1;1;2;-;1;1;1;2;2;1;1;1;1;2;1;3;1;3;4;3;1;1;1;1;1;3;2;2;1;1;5;2;1;2;1;1;1;1;2;1;1;1;1;2;3;1;1;1;1;5;1;1;1;2;1;1;1;1;2;-;1;1;1;1;1;1;1;2;1;2;2;1;2;1;1;1;1;-;5;3;1;1;1;1;1;1;1;1;2;-;2;1;1;1;2;1;1;2;1;2;3;1;1;1;1;2;3;2;3;2;1;-;2;2;2;1;1;3;2;1;1;1;2;5;1;2;2;"/>
  <p:tag name="CHARTSTRINGSTD" val="118 43 15 3 5"/>
  <p:tag name="CHARTSTRINGREV" val="5 3 15 43 118"/>
  <p:tag name="CHARTSTRINGSTDPER" val="0.641304347826087 0.233695652173913 0.0815217391304348 0.016304347826087 0.0271739130434783"/>
  <p:tag name="CHARTSTRINGREVPER" val="0.0271739130434783 0.016304347826087 0.0815217391304348 0.233695652173913 0.641304347826087"/>
  <p:tag name="VALUES" val="Correct|smicln|Incorrect|smicln|Incorrect|smicln|Incorrect|smicln|Incorrect"/>
  <p:tag name="RESTORECOUNTDOWNTIMER" val="False"/>
  <p:tag name="RESPONSESGATHERED" val="False"/>
  <p:tag name="ANONYMOUSTEMP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183C08E73204C2E990146B8989673D6"/>
  <p:tag name="SLIDEID" val="A183C08E73204C2E990146B8989673D6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ANSWERSALIAS" val="Integral 1|smicln|Integral 2|smicln|Integral 3|smicln|Integral 4|smicln|Integrals 1 and 2|smicln|Integrals 1 and 3|smicln|Integrals 2 and 3|smicln|Integrals 2 and 4|smicln|All four integrals"/>
  <p:tag name="COUNTDOWNSECONDS" val="30"/>
  <p:tag name="QUESTIONALIAS" val=" Which integral(s) is (are) improper?"/>
  <p:tag name="COUNTDOWNHEIGHT" val="80"/>
  <p:tag name="COUNTDOWNWIDTH" val="100"/>
  <p:tag name="TOTALRESPONSES" val="193"/>
  <p:tag name="RESPONSECOUNT" val="193"/>
  <p:tag name="SLICED" val="False"/>
  <p:tag name="RESPONSES" val="8;5;8;8;8;8;5;5;1;8;8;1;9;5;1;5;5;1;5;8;8;5;5;4;8;5;8;5;8;8;8;8;5;4;5;5;8;2;5;8;5;1;8;9;6;5;8;4;5;1;5;2;5;4;5;8;4;1;-;8;5;8;1;5;8;1;8;8;1;5;8;2;8;5;5;-;5;5;8;8;5;5;5;8;5;5;8;5;5;2;5;8;5;8;8;8;5;5;8;5;5;5;4;5;8;8;5;5;4;1;8;8;8;7;8;5;8;1;5;8;5;9;7;5;5;8;2;8;8;8;8;8;5;8;1;5;8;2;8;3;4;8;8;8;8;1;9;8;5;5;8;8;4;5;5;9;5;8;1;5;6;4;8;9;1;8;1;1;5;8;9;8;8;1;5;5;8;8;8;5;8;8;8;5;8;5;5;1;5;8;5;9;2;5;8;"/>
  <p:tag name="CHARTSTRINGSTD" val="20 7 1 10 68 2 2 75 8"/>
  <p:tag name="CHARTSTRINGREV" val="8 75 2 2 68 10 1 7 20"/>
  <p:tag name="CHARTSTRINGSTDPER" val="0.103626943005181 0.0362694300518135 0.00518134715025907 0.0518134715025907 0.352331606217617 0.0103626943005181 0.0103626943005181 0.38860103626943 0.0414507772020725"/>
  <p:tag name="CHARTSTRINGREVPER" val="0.0414507772020725 0.38860103626943 0.0103626943005181 0.0103626943005181 0.352331606217617 0.0518134715025907 0.00518134715025907 0.0362694300518135 0.103626943005181"/>
  <p:tag name="RESTORECOUNTDOWNTIMER" val="False"/>
  <p:tag name="RESPONSESGATHERED" val="False"/>
  <p:tag name="ANONYMOUSTEMP" val="False"/>
  <p:tag name="VALUES" val="Incorrect|smicln|Incorrect|smicln|Incorrect|smicln|Incorrect|smicln|Correct|smicln|Incorrect|smicln|Incorrect|smicln|Incorrect|smicln|In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1230</Words>
  <Application>Microsoft Macintosh PowerPoint</Application>
  <PresentationFormat>Widescreen</PresentationFormat>
  <Paragraphs>197</Paragraphs>
  <Slides>89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Wingdings</vt:lpstr>
      <vt:lpstr>Office Theme</vt:lpstr>
      <vt:lpstr>Equation</vt:lpstr>
      <vt:lpstr>Math 1552</vt:lpstr>
      <vt:lpstr>Review: Trigonometric Substitutions</vt:lpstr>
      <vt:lpstr>Review of Form 1: </vt:lpstr>
      <vt:lpstr>Review of Form 2: </vt:lpstr>
      <vt:lpstr>Review of Form 3: </vt:lpstr>
      <vt:lpstr>Example 1:</vt:lpstr>
      <vt:lpstr>PowerPoint Presentation</vt:lpstr>
      <vt:lpstr>PowerPoint Presentation</vt:lpstr>
      <vt:lpstr>Example 2:</vt:lpstr>
      <vt:lpstr>PowerPoint Presentation</vt:lpstr>
      <vt:lpstr>PowerPoint Presentation</vt:lpstr>
      <vt:lpstr>Math 1552</vt:lpstr>
      <vt:lpstr>When to Use Partial Fractions:</vt:lpstr>
      <vt:lpstr>Partial Fractions Procedure:</vt:lpstr>
      <vt:lpstr>Partial Fractions Procedure:</vt:lpstr>
      <vt:lpstr>Quick refresher on polynomial long division</vt:lpstr>
      <vt:lpstr>PowerPoint Presentation</vt:lpstr>
      <vt:lpstr>Partial Fractions Procedure:</vt:lpstr>
      <vt:lpstr>Partial Fractions Procedure:</vt:lpstr>
      <vt:lpstr>Partial Fractions Procedure:</vt:lpstr>
      <vt:lpstr>Partial Fractions Procedure:</vt:lpstr>
      <vt:lpstr>Example 1:</vt:lpstr>
      <vt:lpstr>PowerPoint Presentation</vt:lpstr>
      <vt:lpstr>PowerPoint Presentation</vt:lpstr>
      <vt:lpstr>Example 2:</vt:lpstr>
      <vt:lpstr>PowerPoint Presentation</vt:lpstr>
      <vt:lpstr>PowerPoint Presentation</vt:lpstr>
      <vt:lpstr>Example 3:</vt:lpstr>
      <vt:lpstr>PowerPoint Presentation</vt:lpstr>
      <vt:lpstr>PowerPoint Presentation</vt:lpstr>
      <vt:lpstr>Example 4:</vt:lpstr>
      <vt:lpstr>PowerPoint Presentation</vt:lpstr>
      <vt:lpstr>PowerPoint Presentation</vt:lpstr>
      <vt:lpstr>Challenge Problem I:</vt:lpstr>
      <vt:lpstr>PowerPoint Presentation</vt:lpstr>
      <vt:lpstr>Challenge Problem II:</vt:lpstr>
      <vt:lpstr>PowerPoint Presentation</vt:lpstr>
      <vt:lpstr>Review Question:  Which of the following integrals would you evaluate using partial fractions? Why?</vt:lpstr>
      <vt:lpstr>Math 1552</vt:lpstr>
      <vt:lpstr>Today’s Learning Goals</vt:lpstr>
      <vt:lpstr>Indeterminate Forms</vt:lpstr>
      <vt:lpstr>Which of the following limits does NOT contain an indeterminate form? Why?</vt:lpstr>
      <vt:lpstr>L’Hopital’s Rule</vt:lpstr>
      <vt:lpstr>Example 1.1:</vt:lpstr>
      <vt:lpstr>PowerPoint Presentation</vt:lpstr>
      <vt:lpstr>Example 1.2:</vt:lpstr>
      <vt:lpstr>PowerPoint Presentation</vt:lpstr>
      <vt:lpstr>Evaluate the limit:</vt:lpstr>
      <vt:lpstr>PowerPoint Presentation</vt:lpstr>
      <vt:lpstr>Example 2.1:</vt:lpstr>
      <vt:lpstr>PowerPoint Presentation</vt:lpstr>
      <vt:lpstr>Example 2.2:</vt:lpstr>
      <vt:lpstr>PowerPoint Presentation</vt:lpstr>
      <vt:lpstr>Evaluate the limit:</vt:lpstr>
      <vt:lpstr>PowerPoint Presentation</vt:lpstr>
      <vt:lpstr>Compendia of Common Limits (memorize)</vt:lpstr>
      <vt:lpstr>Extra Problem I: Evaluate the following limit:</vt:lpstr>
      <vt:lpstr>PowerPoint Presentation</vt:lpstr>
      <vt:lpstr>Extra Problem II: Evaluate the following limit:</vt:lpstr>
      <vt:lpstr>PowerPoint Presentation</vt:lpstr>
      <vt:lpstr>Extra Problem III: Evaluate the following limit:</vt:lpstr>
      <vt:lpstr>PowerPoint Presentation</vt:lpstr>
      <vt:lpstr>Bonus Practice Problems: Evaluate each of the following limits:</vt:lpstr>
      <vt:lpstr>PowerPoint Presentation</vt:lpstr>
      <vt:lpstr>PowerPoint Presentation</vt:lpstr>
      <vt:lpstr>PowerPoint Presentation</vt:lpstr>
      <vt:lpstr>Math 1552</vt:lpstr>
      <vt:lpstr>Today’s Learning Goals</vt:lpstr>
      <vt:lpstr>Improper integrals</vt:lpstr>
      <vt:lpstr> Which of the following integral(s) is (are) improper? Why / which case?</vt:lpstr>
      <vt:lpstr>Convergence of an Integral</vt:lpstr>
      <vt:lpstr>Case 1: At Least One Infinite Limit</vt:lpstr>
      <vt:lpstr>Example 1.1:</vt:lpstr>
      <vt:lpstr>PowerPoint Presentation</vt:lpstr>
      <vt:lpstr>Example 1.2:</vt:lpstr>
      <vt:lpstr>PowerPoint Presentation</vt:lpstr>
      <vt:lpstr>PowerPoint Presentation</vt:lpstr>
      <vt:lpstr>Case 2: f(c)→∞ Between a and b</vt:lpstr>
      <vt:lpstr>Example 2.1:</vt:lpstr>
      <vt:lpstr>PowerPoint Presentation</vt:lpstr>
      <vt:lpstr>Example 2.2:</vt:lpstr>
      <vt:lpstr>PowerPoint Presentation</vt:lpstr>
      <vt:lpstr>Example 3:</vt:lpstr>
      <vt:lpstr>PowerPoint Presentation</vt:lpstr>
      <vt:lpstr>PowerPoint Presentation</vt:lpstr>
      <vt:lpstr>Bonus Problems on Improper Integrals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1552</dc:title>
  <dc:creator>Schmidt, Maxie D</dc:creator>
  <cp:lastModifiedBy>Schmidt, Maxie D</cp:lastModifiedBy>
  <cp:revision>12</cp:revision>
  <dcterms:created xsi:type="dcterms:W3CDTF">2021-05-17T06:43:17Z</dcterms:created>
  <dcterms:modified xsi:type="dcterms:W3CDTF">2021-05-17T18:20:08Z</dcterms:modified>
</cp:coreProperties>
</file>