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5"/>
  </p:notesMasterIdLst>
  <p:sldIdLst>
    <p:sldId id="452" r:id="rId2"/>
    <p:sldId id="475" r:id="rId3"/>
    <p:sldId id="478" r:id="rId4"/>
    <p:sldId id="479" r:id="rId5"/>
    <p:sldId id="474" r:id="rId6"/>
    <p:sldId id="480" r:id="rId7"/>
    <p:sldId id="481" r:id="rId8"/>
    <p:sldId id="476" r:id="rId9"/>
    <p:sldId id="482" r:id="rId10"/>
    <p:sldId id="483" r:id="rId11"/>
    <p:sldId id="477" r:id="rId12"/>
    <p:sldId id="484" r:id="rId13"/>
    <p:sldId id="485" r:id="rId14"/>
    <p:sldId id="486" r:id="rId15"/>
    <p:sldId id="487" r:id="rId16"/>
    <p:sldId id="491" r:id="rId17"/>
    <p:sldId id="489" r:id="rId18"/>
    <p:sldId id="496" r:id="rId19"/>
    <p:sldId id="510" r:id="rId20"/>
    <p:sldId id="523" r:id="rId21"/>
    <p:sldId id="279" r:id="rId22"/>
    <p:sldId id="499" r:id="rId23"/>
    <p:sldId id="504" r:id="rId24"/>
    <p:sldId id="519" r:id="rId25"/>
    <p:sldId id="520" r:id="rId26"/>
    <p:sldId id="258" r:id="rId27"/>
    <p:sldId id="261" r:id="rId28"/>
    <p:sldId id="262" r:id="rId29"/>
    <p:sldId id="263" r:id="rId30"/>
    <p:sldId id="264" r:id="rId31"/>
    <p:sldId id="502" r:id="rId32"/>
    <p:sldId id="508" r:id="rId33"/>
    <p:sldId id="522" r:id="rId34"/>
    <p:sldId id="498" r:id="rId35"/>
    <p:sldId id="505" r:id="rId36"/>
    <p:sldId id="259" r:id="rId37"/>
    <p:sldId id="521" r:id="rId38"/>
    <p:sldId id="500" r:id="rId39"/>
    <p:sldId id="506" r:id="rId40"/>
    <p:sldId id="525" r:id="rId41"/>
    <p:sldId id="526" r:id="rId42"/>
    <p:sldId id="290" r:id="rId43"/>
    <p:sldId id="294" r:id="rId44"/>
    <p:sldId id="296" r:id="rId45"/>
    <p:sldId id="298" r:id="rId46"/>
    <p:sldId id="501" r:id="rId47"/>
    <p:sldId id="507" r:id="rId48"/>
    <p:sldId id="453" r:id="rId49"/>
    <p:sldId id="455" r:id="rId50"/>
    <p:sldId id="456" r:id="rId51"/>
    <p:sldId id="457" r:id="rId52"/>
    <p:sldId id="503" r:id="rId53"/>
    <p:sldId id="509" r:id="rId54"/>
    <p:sldId id="524" r:id="rId55"/>
    <p:sldId id="490" r:id="rId56"/>
    <p:sldId id="511" r:id="rId57"/>
    <p:sldId id="512" r:id="rId58"/>
    <p:sldId id="513" r:id="rId59"/>
    <p:sldId id="514" r:id="rId60"/>
    <p:sldId id="515" r:id="rId61"/>
    <p:sldId id="516" r:id="rId62"/>
    <p:sldId id="517" r:id="rId63"/>
    <p:sldId id="518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164"/>
    <p:restoredTop sz="94694"/>
  </p:normalViewPr>
  <p:slideViewPr>
    <p:cSldViewPr snapToGrid="0" snapToObjects="1">
      <p:cViewPr varScale="1">
        <p:scale>
          <a:sx n="85" d="100"/>
          <a:sy n="85" d="100"/>
        </p:scale>
        <p:origin x="192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46BD33-91D9-4F47-9A8F-C9839F4EDF8C}" type="datetimeFigureOut">
              <a:rPr lang="en-US" smtClean="0"/>
              <a:t>5/23/21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52F551-492F-1A4E-855E-32884B602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94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380CC8AC-F904-474E-BB48-FDC8B25839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A6B5152-64FB-4FF9-8229-F641BF618F02}" type="slidenum">
              <a:rPr lang="en-US" altLang="en-US"/>
              <a:pPr eaLnBrk="1" hangingPunct="1"/>
              <a:t>48</a:t>
            </a:fld>
            <a:endParaRPr lang="en-US" altLang="en-US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B7EDCA60-062E-41F3-95D5-92E9E3DEE6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49EB867B-145D-48A9-A732-70AA54D44A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FC5E0-0D7E-634D-9819-466B1AAA1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DDBA5-5BD8-EF49-8245-CD433AFE42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D5361-ECB1-9D42-A57E-2176DA8CC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A4254-433C-D043-8101-C10895BDFC47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F0B3-17E8-5049-862E-CD3D87E09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99172-88C4-2A41-8131-491D0BA53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18D6-9FB5-294C-A62F-F74AEEA1E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7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CDD51-8D0B-AC41-9F86-EBA4CE67D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874B29-6A6C-8045-ADE5-FEDBFD2E8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A86CA-4D22-3A46-A909-AEB895EC4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A4254-433C-D043-8101-C10895BDFC47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F802A-4E14-064F-827D-378983AD7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39E22-BB07-4B40-AF09-1C4632C07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18D6-9FB5-294C-A62F-F74AEEA1E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999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4BFAB7-7BC5-0047-959B-0FC2690EB3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0FA444-85C6-9340-8DAE-7AF097D6CA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6A7EB-00A0-6E46-AE5C-3531AB4FD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A4254-433C-D043-8101-C10895BDFC47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86181-1103-2646-9369-51A8B7811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FB8AD-9C3C-1149-AD36-E8B1915B4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18D6-9FB5-294C-A62F-F74AEEA1E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06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1CA700E-64CA-124B-B097-E1E080FA551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BA5802E-DA7E-DD44-9CBD-E092E3A11CB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5A7E43-AC47-184E-8E85-ACBD1B2A10D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FDDE748B-7AC5-E745-B396-CC8D3BFD143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197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F27364B-946A-4E5E-BD99-49EB02E9367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3BEFE7C-ECCE-4E8A-ABFF-CA92012428A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722632-BC0D-4456-9E41-FC21C4427F8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449E5CD7-62F9-460A-B3DB-8EAB80D3EEC3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326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5F250-5CB4-BF4B-8449-84B34105A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51D84-FC12-624F-AB01-62EB0E7AF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E1883-9F2B-1F4F-B1CC-391DECCF2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A4254-433C-D043-8101-C10895BDFC47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6CA24-6DEA-6945-9DF2-4A45CD639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6FB83-A3F7-9A4B-A37F-7AD695974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18D6-9FB5-294C-A62F-F74AEEA1E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84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9CF78-24CD-0947-A77C-9C85B0A5C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C3845-24D8-E348-A404-54E088126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469A2-5B60-044E-AB96-024FE079D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A4254-433C-D043-8101-C10895BDFC47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0AD4D-E917-7348-9210-35A512DBF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5A580-F42F-1C4C-BFA5-26DBFA726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18D6-9FB5-294C-A62F-F74AEEA1E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18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8858B-9136-0848-88F6-9379199A2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9A97F-D8BD-5E4D-826E-9DD3FAB36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9568E8-913E-384A-8C37-07D8F27C7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AB053-C19B-1041-8640-2C7700BE7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A4254-433C-D043-8101-C10895BDFC47}" type="datetimeFigureOut">
              <a:rPr lang="en-US" smtClean="0"/>
              <a:t>5/23/21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4455A9-E709-1E49-9360-3959543C2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97597-BB61-1249-8BC4-0CBAE22A7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18D6-9FB5-294C-A62F-F74AEEA1E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04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A5CB5-FDE9-D145-A211-7AA53DD96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51CC6-0016-D642-AED4-8616CD522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7BE945-E528-AB48-9151-85B927718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8EF973-176F-7549-BA1D-381DB550F4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1D3E89-A333-194E-8129-90C50718AD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E2692A-F5B9-F546-8D02-BDD6FF143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A4254-433C-D043-8101-C10895BDFC47}" type="datetimeFigureOut">
              <a:rPr lang="en-US" smtClean="0"/>
              <a:t>5/23/21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72AD30-1804-D742-B70A-E381F076C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E056C7-C37D-1044-8354-746C13C88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18D6-9FB5-294C-A62F-F74AEEA1E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36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17214-4723-F743-A163-BD272C75A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C14E53-FD7B-0D40-843C-1B2D57487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A4254-433C-D043-8101-C10895BDFC47}" type="datetimeFigureOut">
              <a:rPr lang="en-US" smtClean="0"/>
              <a:t>5/23/21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8662A9-F0B4-6244-A81C-7B20CC3E4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91ACD7-636D-BF48-A915-DDFBB3D3D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18D6-9FB5-294C-A62F-F74AEEA1E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63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1B1424-B9E5-884D-A819-DFA9002FC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A4254-433C-D043-8101-C10895BDFC47}" type="datetimeFigureOut">
              <a:rPr lang="en-US" smtClean="0"/>
              <a:t>5/23/21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A82968-6C71-DC43-8CA3-13AC798A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8C83CF-BF92-014A-B09E-BD4DA5B94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18D6-9FB5-294C-A62F-F74AEEA1E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36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801D5-3DC6-6547-8F14-FFA549880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B48F0-B7F0-8F4F-A604-E73A52068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4E2A6F-BBA7-2D40-81E1-3F1E87D5A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95871-5319-9345-80EE-1CB553EA0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A4254-433C-D043-8101-C10895BDFC47}" type="datetimeFigureOut">
              <a:rPr lang="en-US" smtClean="0"/>
              <a:t>5/23/21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C544A9-BF62-6F40-81B9-1B2722A4D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B7455-E8CE-C64A-ABAB-A282C8A2D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18D6-9FB5-294C-A62F-F74AEEA1E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40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65A48-4A3A-EC43-B28C-BB77127BA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5E05BC-7964-C44D-BC32-33BF8D145B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BAC748-FB5D-2C4D-A46F-864ECA858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44DC4-F067-984C-AF50-8253E0CDE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A4254-433C-D043-8101-C10895BDFC47}" type="datetimeFigureOut">
              <a:rPr lang="en-US" smtClean="0"/>
              <a:t>5/23/21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938853-B8B0-7646-9B8E-56B6EC11C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17ED1A-16D8-704D-A18A-5C0D979C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18D6-9FB5-294C-A62F-F74AEEA1E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53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A0B6BF-67D5-B045-AF0C-E6DDA0C1E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A4715-A2B6-154E-95FF-24D50C151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F3E5F-855D-3845-A9D7-B186B07C05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A4254-433C-D043-8101-C10895BDFC47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9CA64-ABB7-CC45-9A5B-5BF532ABDF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01B3D-1ED3-074A-BAF2-EBB5F3345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B18D6-9FB5-294C-A62F-F74AEEA1E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6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12.wmf"/><Relationship Id="rId2" Type="http://schemas.openxmlformats.org/officeDocument/2006/relationships/tags" Target="../tags/tag15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3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14.wmf"/><Relationship Id="rId2" Type="http://schemas.openxmlformats.org/officeDocument/2006/relationships/tags" Target="../tags/tag1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5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9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png"/><Relationship Id="rId5" Type="http://schemas.openxmlformats.org/officeDocument/2006/relationships/image" Target="../media/image16.emf"/><Relationship Id="rId4" Type="http://schemas.openxmlformats.org/officeDocument/2006/relationships/oleObject" Target="../embeddings/oleObject7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1.png"/><Relationship Id="rId2" Type="http://schemas.openxmlformats.org/officeDocument/2006/relationships/tags" Target="../tags/tag2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png"/><Relationship Id="rId5" Type="http://schemas.openxmlformats.org/officeDocument/2006/relationships/image" Target="../media/image19.emf"/><Relationship Id="rId4" Type="http://schemas.openxmlformats.org/officeDocument/2006/relationships/oleObject" Target="../embeddings/oleObject8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5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9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31.wmf"/><Relationship Id="rId2" Type="http://schemas.openxmlformats.org/officeDocument/2006/relationships/tags" Target="../tags/tag26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10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34.wmf"/><Relationship Id="rId2" Type="http://schemas.openxmlformats.org/officeDocument/2006/relationships/tags" Target="../tags/tag2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12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tiff"/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37.wmf"/><Relationship Id="rId2" Type="http://schemas.openxmlformats.org/officeDocument/2006/relationships/tags" Target="../tags/tag28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14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40.wmf"/><Relationship Id="rId4" Type="http://schemas.openxmlformats.org/officeDocument/2006/relationships/oleObject" Target="../embeddings/oleObject16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3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41.wmf"/><Relationship Id="rId4" Type="http://schemas.openxmlformats.org/officeDocument/2006/relationships/oleObject" Target="../embeddings/oleObject17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E6588F0-2031-204F-B298-8C47859C470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88075" y="406400"/>
            <a:ext cx="9144000" cy="23876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en-US" sz="7200" b="1" dirty="0"/>
              <a:t>Math 1552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699C6967-1003-6E45-88F7-C93C3E1C508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289222" y="2959487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en-US" sz="4400" b="1" i="1" dirty="0"/>
              <a:t>Section 8.8:</a:t>
            </a:r>
          </a:p>
          <a:p>
            <a:r>
              <a:rPr lang="en-US" altLang="en-US" sz="4400" b="1" i="1" dirty="0"/>
              <a:t>Improper Integrals (cont.)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FA4DCF-5107-214D-94AE-F8FC26A78C90}"/>
              </a:ext>
            </a:extLst>
          </p:cNvPr>
          <p:cNvSpPr/>
          <p:nvPr/>
        </p:nvSpPr>
        <p:spPr>
          <a:xfrm>
            <a:off x="1948248" y="4521243"/>
            <a:ext cx="88268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Math 1552 lecture slides adapted from the course materials</a:t>
            </a:r>
          </a:p>
          <a:p>
            <a:r>
              <a:rPr lang="en-US" sz="2400" dirty="0"/>
              <a:t>By Klara </a:t>
            </a:r>
            <a:r>
              <a:rPr lang="en-US" sz="2400" dirty="0" err="1"/>
              <a:t>Grodzinsky</a:t>
            </a:r>
            <a:r>
              <a:rPr lang="en-US" sz="2400" dirty="0"/>
              <a:t> (GA Tech, </a:t>
            </a:r>
            <a:r>
              <a:rPr lang="en-US" sz="2400" i="1" dirty="0"/>
              <a:t>School of Mathematics</a:t>
            </a:r>
            <a:r>
              <a:rPr lang="en-US" sz="2400" dirty="0"/>
              <a:t>, Summer 2021)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2420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60000"/>
                <a:lumOff val="40000"/>
              </a:schemeClr>
            </a:gs>
            <a:gs pos="100000">
              <a:schemeClr val="accent4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BC16B-3F5F-0C41-8B59-EBD483245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03C17-CA82-3E48-BD57-97AC864E4DB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4FF1C6-0660-7E48-B7D4-7E16EE6A97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595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60000"/>
                <a:lumOff val="40000"/>
              </a:schemeClr>
            </a:gs>
            <a:gs pos="100000">
              <a:schemeClr val="accent4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81B77691-E2BB-4A73-86F9-03ADEA5B77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" y="0"/>
            <a:ext cx="2842054" cy="63019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u="sng" dirty="0"/>
              <a:t>Example B.4: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FF849BF1-22B5-4405-B026-CE4682B6B50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730843" y="123567"/>
            <a:ext cx="8229600" cy="506628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 dirty="0"/>
              <a:t>Evaluate the following integral: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DBE2655-8323-5649-A7BF-67CDE40D6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757" y="110867"/>
            <a:ext cx="231140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40395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60000"/>
                <a:lumOff val="40000"/>
              </a:schemeClr>
            </a:gs>
            <a:gs pos="100000">
              <a:schemeClr val="accent4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BC16B-3F5F-0C41-8B59-EBD483245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03C17-CA82-3E48-BD57-97AC864E4DB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4FF1C6-0660-7E48-B7D4-7E16EE6A97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794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60000"/>
                <a:lumOff val="40000"/>
              </a:schemeClr>
            </a:gs>
            <a:gs pos="100000">
              <a:schemeClr val="accent4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BC16B-3F5F-0C41-8B59-EBD483245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03C17-CA82-3E48-BD57-97AC864E4DB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4FF1C6-0660-7E48-B7D4-7E16EE6A97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586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60000"/>
                <a:lumOff val="40000"/>
              </a:schemeClr>
            </a:gs>
            <a:gs pos="100000">
              <a:schemeClr val="accent4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BC16B-3F5F-0C41-8B59-EBD483245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03C17-CA82-3E48-BD57-97AC864E4DB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4FF1C6-0660-7E48-B7D4-7E16EE6A97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87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60000"/>
                <a:lumOff val="40000"/>
              </a:schemeClr>
            </a:gs>
            <a:gs pos="100000">
              <a:schemeClr val="accent4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81B77691-E2BB-4A73-86F9-03ADEA5B77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4312507" cy="63019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u="sng" dirty="0"/>
              <a:t>Another example: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FF849BF1-22B5-4405-B026-CE4682B6B50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764695" y="123567"/>
            <a:ext cx="8229600" cy="506628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 dirty="0"/>
              <a:t>Evaluate the following integral: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B5F47D-70E4-C24A-8E37-89C51F1530F6}"/>
              </a:ext>
            </a:extLst>
          </p:cNvPr>
          <p:cNvSpPr txBox="1"/>
          <p:nvPr/>
        </p:nvSpPr>
        <p:spPr>
          <a:xfrm>
            <a:off x="0" y="1519881"/>
            <a:ext cx="7117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(What is the geometric interpretation of this integral?)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D944375-4C9D-5B4F-90D3-C5EB68359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350" y="592781"/>
            <a:ext cx="1892300" cy="92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28805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60000"/>
                <a:lumOff val="40000"/>
              </a:schemeClr>
            </a:gs>
            <a:gs pos="100000">
              <a:schemeClr val="accent4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BC16B-3F5F-0C41-8B59-EBD483245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03C17-CA82-3E48-BD57-97AC864E4DB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4FF1C6-0660-7E48-B7D4-7E16EE6A97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93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E6588F0-2031-204F-B298-8C47859C470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88075" y="406400"/>
            <a:ext cx="9144000" cy="23876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en-US" sz="7200" b="1" dirty="0"/>
              <a:t>Math 1552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699C6967-1003-6E45-88F7-C93C3E1C508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289222" y="2959487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en-US" sz="4400" b="1" i="1" dirty="0"/>
              <a:t>Review of </a:t>
            </a:r>
          </a:p>
          <a:p>
            <a:r>
              <a:rPr lang="en-US" altLang="en-US" sz="4400" b="1" i="1" dirty="0"/>
              <a:t>integration techniques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FA4DCF-5107-214D-94AE-F8FC26A78C90}"/>
              </a:ext>
            </a:extLst>
          </p:cNvPr>
          <p:cNvSpPr/>
          <p:nvPr/>
        </p:nvSpPr>
        <p:spPr>
          <a:xfrm>
            <a:off x="1948248" y="4521243"/>
            <a:ext cx="88268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Math 1552 lecture slides adapted from the course materials</a:t>
            </a:r>
          </a:p>
          <a:p>
            <a:r>
              <a:rPr lang="en-US" sz="2400" dirty="0"/>
              <a:t>By Klara </a:t>
            </a:r>
            <a:r>
              <a:rPr lang="en-US" sz="2400" dirty="0" err="1"/>
              <a:t>Grodzinsky</a:t>
            </a:r>
            <a:r>
              <a:rPr lang="en-US" sz="2400" dirty="0"/>
              <a:t> (GA Tech, </a:t>
            </a:r>
            <a:r>
              <a:rPr lang="en-US" sz="2400" i="1" dirty="0"/>
              <a:t>School of Mathematics</a:t>
            </a:r>
            <a:r>
              <a:rPr lang="en-US" sz="2400" dirty="0"/>
              <a:t>, Summer 2021)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0007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60000"/>
                <a:lumOff val="40000"/>
              </a:schemeClr>
            </a:gs>
            <a:gs pos="100000">
              <a:schemeClr val="accent4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81B77691-E2BB-4A73-86F9-03ADEA5B77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18226"/>
            <a:ext cx="11748655" cy="63019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/>
              <a:t>Review of integration methods (so far)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B4B1ACB-5EE0-2A41-A9E5-CB2C9A7188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6982" y="966644"/>
            <a:ext cx="12192000" cy="360535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i="1" dirty="0"/>
              <a:t>What techniques have we seen so far to evaluate definite and indefinite integrals?</a:t>
            </a:r>
          </a:p>
          <a:p>
            <a:pPr eaLnBrk="1" hangingPunct="1"/>
            <a:r>
              <a:rPr lang="en-US" altLang="en-US" sz="2400" dirty="0"/>
              <a:t>Direct integration (know/memorize common formulas)</a:t>
            </a:r>
          </a:p>
          <a:p>
            <a:pPr eaLnBrk="1" hangingPunct="1"/>
            <a:r>
              <a:rPr lang="en-US" altLang="en-US" sz="2400" dirty="0"/>
              <a:t>Substitution, or u-subs</a:t>
            </a:r>
          </a:p>
          <a:p>
            <a:pPr eaLnBrk="1" hangingPunct="1"/>
            <a:r>
              <a:rPr lang="en-US" altLang="en-US" sz="2400" dirty="0"/>
              <a:t>Integration by parts, or IBP</a:t>
            </a:r>
          </a:p>
          <a:p>
            <a:pPr eaLnBrk="1" hangingPunct="1"/>
            <a:r>
              <a:rPr lang="en-US" altLang="en-US" sz="2400" dirty="0"/>
              <a:t>Powers and products of trig functions</a:t>
            </a:r>
          </a:p>
          <a:p>
            <a:pPr eaLnBrk="1" hangingPunct="1"/>
            <a:r>
              <a:rPr lang="en-US" altLang="en-US" sz="2400" dirty="0"/>
              <a:t>Trigonometric substitutions, or trig subs</a:t>
            </a:r>
          </a:p>
          <a:p>
            <a:pPr eaLnBrk="1" hangingPunct="1"/>
            <a:r>
              <a:rPr lang="en-US" altLang="en-US" sz="2400" dirty="0"/>
              <a:t>Partial fractions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9F3A99-CE9B-4345-8192-4AFBD1B90107}"/>
              </a:ext>
            </a:extLst>
          </p:cNvPr>
          <p:cNvSpPr/>
          <p:nvPr/>
        </p:nvSpPr>
        <p:spPr>
          <a:xfrm>
            <a:off x="96982" y="4350328"/>
            <a:ext cx="1065414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b="1" i="1" u="sng" dirty="0"/>
              <a:t>Other topics we covered:</a:t>
            </a:r>
          </a:p>
          <a:p>
            <a:r>
              <a:rPr lang="en-US" altLang="en-US" sz="2400" dirty="0"/>
              <a:t>Riemann sums, FTC, areas between curves, </a:t>
            </a:r>
            <a:r>
              <a:rPr lang="en-US" altLang="en-US" sz="2400" dirty="0" err="1"/>
              <a:t>L’Hopital’s</a:t>
            </a:r>
            <a:r>
              <a:rPr lang="en-US" altLang="en-US" sz="2400" dirty="0"/>
              <a:t> rule, and improper integrals</a:t>
            </a:r>
          </a:p>
          <a:p>
            <a:endParaRPr lang="en-US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7681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60000"/>
                <a:lumOff val="40000"/>
              </a:schemeClr>
            </a:gs>
            <a:gs pos="100000">
              <a:schemeClr val="accent4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81B77691-E2BB-4A73-86F9-03ADEA5B77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836" y="173644"/>
            <a:ext cx="11748655" cy="63019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/>
              <a:t>Hints and suggestions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B4B1ACB-5EE0-2A41-A9E5-CB2C9A7188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74073" y="994353"/>
            <a:ext cx="8922327" cy="360535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700" dirty="0"/>
              <a:t>Practice picking out the relevant methods of integration on the review sheet (</a:t>
            </a:r>
            <a:r>
              <a:rPr lang="en-US" altLang="en-US" sz="2700" b="1" i="1" dirty="0"/>
              <a:t>bring to class next lecture for Q/A</a:t>
            </a:r>
            <a:r>
              <a:rPr lang="en-US" altLang="en-US" sz="2700" b="1" i="1" dirty="0">
                <a:sym typeface="Wingdings" pitchFamily="2" charset="2"/>
              </a:rPr>
              <a:t></a:t>
            </a:r>
            <a:r>
              <a:rPr lang="en-US" altLang="en-US" sz="2700" dirty="0"/>
              <a:t>)</a:t>
            </a:r>
          </a:p>
          <a:p>
            <a:pPr eaLnBrk="1" hangingPunct="1"/>
            <a:r>
              <a:rPr lang="en-US" altLang="en-US" sz="2700" dirty="0"/>
              <a:t>When in doubt, try using a u-sub first to simplify the integral</a:t>
            </a:r>
          </a:p>
          <a:p>
            <a:pPr eaLnBrk="1" hangingPunct="1"/>
            <a:r>
              <a:rPr lang="en-US" altLang="en-US" sz="2700" dirty="0"/>
              <a:t>You may need to combine multiple techniques we have seen, for example, a u-sub followed by IBP and then a term that involves partial fractions (see </a:t>
            </a:r>
            <a:r>
              <a:rPr lang="en-US" altLang="en-US" sz="2700" b="1" i="1" dirty="0"/>
              <a:t>Example R.3</a:t>
            </a:r>
            <a:r>
              <a:rPr lang="en-US" altLang="en-US" sz="2700" dirty="0"/>
              <a:t> in the next slides)</a:t>
            </a:r>
          </a:p>
          <a:p>
            <a:pPr eaLnBrk="1" hangingPunct="1"/>
            <a:r>
              <a:rPr lang="en-US" altLang="en-US" sz="2700" dirty="0"/>
              <a:t>Review key components of each method to study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5751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60000"/>
                <a:lumOff val="40000"/>
              </a:schemeClr>
            </a:gs>
            <a:gs pos="100000">
              <a:schemeClr val="accent4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81B77691-E2BB-4A73-86F9-03ADEA5B77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" y="0"/>
            <a:ext cx="2842054" cy="63019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u="sng" dirty="0"/>
              <a:t>Example B.1: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FF849BF1-22B5-4405-B026-CE4682B6B50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730843" y="123567"/>
            <a:ext cx="8229600" cy="506628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 dirty="0"/>
              <a:t>Evaluate the following integral: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FDD7F80-4A4F-6A4E-A7CB-59168A14C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850" y="128545"/>
            <a:ext cx="1993900" cy="100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700408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60000"/>
                <a:lumOff val="40000"/>
              </a:schemeClr>
            </a:gs>
            <a:gs pos="100000">
              <a:schemeClr val="accent4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9576" y="183867"/>
            <a:ext cx="6901643" cy="76996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/>
              <a:t>Method of substitution (u-subs)</a:t>
            </a:r>
          </a:p>
        </p:txBody>
      </p:sp>
      <p:graphicFrame>
        <p:nvGraphicFramePr>
          <p:cNvPr id="9219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6328124"/>
              </p:ext>
            </p:extLst>
          </p:nvPr>
        </p:nvGraphicFramePr>
        <p:xfrm>
          <a:off x="1727949" y="2582647"/>
          <a:ext cx="7848600" cy="295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Equation" r:id="rId4" imgW="2768600" imgH="1041400" progId="Equation.3">
                  <p:embed/>
                </p:oleObj>
              </mc:Choice>
              <mc:Fallback>
                <p:oleObj name="Equation" r:id="rId4" imgW="2768600" imgH="1041400" progId="Equation.3">
                  <p:embed/>
                  <p:pic>
                    <p:nvPicPr>
                      <p:cNvPr id="921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949" y="2582647"/>
                        <a:ext cx="7848600" cy="2952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Text Box 6"/>
          <p:cNvSpPr txBox="1">
            <a:spLocks noChangeArrowheads="1"/>
          </p:cNvSpPr>
          <p:nvPr/>
        </p:nvSpPr>
        <p:spPr bwMode="auto">
          <a:xfrm>
            <a:off x="1727949" y="1137695"/>
            <a:ext cx="750102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4">
                    <a:lumMod val="50000"/>
                  </a:schemeClr>
                </a:solidFill>
              </a:rPr>
              <a:t>This method is the reverse of the chain rule </a:t>
            </a:r>
          </a:p>
          <a:p>
            <a:r>
              <a:rPr lang="en-US" sz="3200" dirty="0">
                <a:solidFill>
                  <a:schemeClr val="accent4">
                    <a:lumMod val="50000"/>
                  </a:schemeClr>
                </a:solidFill>
              </a:rPr>
              <a:t>for derivatives:</a:t>
            </a:r>
          </a:p>
        </p:txBody>
      </p:sp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60000"/>
                <a:lumOff val="40000"/>
              </a:schemeClr>
            </a:gs>
            <a:gs pos="100000">
              <a:schemeClr val="accent4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1371600"/>
          </a:xfrm>
        </p:spPr>
        <p:txBody>
          <a:bodyPr/>
          <a:lstStyle/>
          <a:p>
            <a:r>
              <a:rPr lang="en-US" b="1" dirty="0"/>
              <a:t>Substitution with Definite Integrals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1617578"/>
              </p:ext>
            </p:extLst>
          </p:nvPr>
        </p:nvGraphicFramePr>
        <p:xfrm>
          <a:off x="1486006" y="1371600"/>
          <a:ext cx="7753684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name="Equation" r:id="rId3" imgW="2539800" imgH="1447560" progId="Equation.3">
                  <p:embed/>
                </p:oleObj>
              </mc:Choice>
              <mc:Fallback>
                <p:oleObj name="Equation" r:id="rId3" imgW="2539800" imgH="144756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86006" y="1371600"/>
                        <a:ext cx="7753684" cy="441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2899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60000"/>
                <a:lumOff val="40000"/>
              </a:schemeClr>
            </a:gs>
            <a:gs pos="100000">
              <a:schemeClr val="accent4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81B77691-E2BB-4A73-86F9-03ADEA5B77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1291455" cy="63019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u="sng" dirty="0"/>
              <a:t>Example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FF849BF1-22B5-4405-B026-CE4682B6B50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0" y="657372"/>
            <a:ext cx="8229600" cy="506628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 dirty="0"/>
              <a:t>Evaluate the following integral: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381D010-5118-684C-97D0-D191A691E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782" y="179345"/>
            <a:ext cx="3200400" cy="90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7E9F302-3E32-CA4E-81AE-DBDCE93965FC}"/>
              </a:ext>
            </a:extLst>
          </p:cNvPr>
          <p:cNvSpPr txBox="1"/>
          <p:nvPr/>
        </p:nvSpPr>
        <p:spPr>
          <a:xfrm>
            <a:off x="0" y="1260390"/>
            <a:ext cx="6646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Which integration method to invoke? (Explain)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88290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60000"/>
                <a:lumOff val="40000"/>
              </a:schemeClr>
            </a:gs>
            <a:gs pos="100000">
              <a:schemeClr val="accent4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BC16B-3F5F-0C41-8B59-EBD483245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03C17-CA82-3E48-BD57-97AC864E4DB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4FF1C6-0660-7E48-B7D4-7E16EE6A97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849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60000"/>
                <a:lumOff val="40000"/>
              </a:schemeClr>
            </a:gs>
            <a:gs pos="100000">
              <a:schemeClr val="accent4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81B77691-E2BB-4A73-86F9-03ADEA5B77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1291455" cy="63019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u="sng" dirty="0"/>
              <a:t>Example R.1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FF849BF1-22B5-4405-B026-CE4682B6B50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0" y="657372"/>
            <a:ext cx="8229600" cy="506628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 dirty="0"/>
              <a:t>Evaluate the following integral: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3CCDB6A-3F79-B543-9B6A-6B1A38B05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377" y="179345"/>
            <a:ext cx="2552700" cy="90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EEE793-472A-3949-BE48-D78496FD73D7}"/>
              </a:ext>
            </a:extLst>
          </p:cNvPr>
          <p:cNvSpPr txBox="1"/>
          <p:nvPr/>
        </p:nvSpPr>
        <p:spPr>
          <a:xfrm>
            <a:off x="0" y="1113231"/>
            <a:ext cx="6250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Which integration method to invoke? (Explain)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03047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60000"/>
                <a:lumOff val="40000"/>
              </a:schemeClr>
            </a:gs>
            <a:gs pos="100000">
              <a:schemeClr val="accent4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BC16B-3F5F-0C41-8B59-EBD483245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03C17-CA82-3E48-BD57-97AC864E4DB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4FF1C6-0660-7E48-B7D4-7E16EE6A97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61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60000"/>
                <a:lumOff val="40000"/>
              </a:schemeClr>
            </a:gs>
            <a:gs pos="100000">
              <a:schemeClr val="accent4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F31C0CA-8369-4DCC-A41E-AC8DB60579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When to Use Partial Fractions: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BF99A9F-0D10-4DD6-A4CD-04BC2E5CC3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Use the method of partial fractions to evaluate the integral of a </a:t>
            </a:r>
            <a:r>
              <a:rPr lang="en-US" altLang="en-US" i="1" dirty="0">
                <a:solidFill>
                  <a:srgbClr val="006600"/>
                </a:solidFill>
              </a:rPr>
              <a:t>rational function</a:t>
            </a:r>
            <a:r>
              <a:rPr lang="en-US" altLang="en-US" dirty="0"/>
              <a:t> when:</a:t>
            </a:r>
          </a:p>
          <a:p>
            <a:pPr eaLnBrk="1" hangingPunct="1">
              <a:lnSpc>
                <a:spcPct val="90000"/>
              </a:lnSpc>
              <a:buFont typeface="Arial" panose="05000000000000000000" pitchFamily="2" charset="2"/>
              <a:buChar char="•"/>
            </a:pPr>
            <a:r>
              <a:rPr lang="en-US" altLang="en-US" dirty="0">
                <a:solidFill>
                  <a:srgbClr val="CC0000"/>
                </a:solidFill>
              </a:rPr>
              <a:t>The degree of the numerator is </a:t>
            </a:r>
            <a:r>
              <a:rPr lang="en-US" altLang="en-US" i="1" dirty="0">
                <a:solidFill>
                  <a:srgbClr val="CC0000"/>
                </a:solidFill>
              </a:rPr>
              <a:t>less than</a:t>
            </a:r>
            <a:r>
              <a:rPr lang="en-US" altLang="en-US" dirty="0">
                <a:solidFill>
                  <a:srgbClr val="CC0000"/>
                </a:solidFill>
              </a:rPr>
              <a:t> that of the denominator.</a:t>
            </a:r>
            <a:endParaRPr lang="en-US" altLang="en-US" dirty="0">
              <a:solidFill>
                <a:srgbClr val="CC0000"/>
              </a:solidFill>
              <a:cs typeface="Arial"/>
            </a:endParaRPr>
          </a:p>
          <a:p>
            <a:pPr eaLnBrk="1" hangingPunct="1">
              <a:lnSpc>
                <a:spcPct val="90000"/>
              </a:lnSpc>
              <a:buFont typeface="Arial" panose="05000000000000000000" pitchFamily="2" charset="2"/>
              <a:buChar char="•"/>
            </a:pPr>
            <a:r>
              <a:rPr lang="en-US" altLang="en-US" dirty="0">
                <a:solidFill>
                  <a:srgbClr val="0000CC"/>
                </a:solidFill>
              </a:rPr>
              <a:t>The denominator can be </a:t>
            </a:r>
            <a:r>
              <a:rPr lang="en-US" altLang="en-US" i="1" dirty="0">
                <a:solidFill>
                  <a:srgbClr val="0000CC"/>
                </a:solidFill>
              </a:rPr>
              <a:t>completely factored</a:t>
            </a:r>
            <a:r>
              <a:rPr lang="en-US" altLang="en-US" dirty="0">
                <a:solidFill>
                  <a:srgbClr val="0000CC"/>
                </a:solidFill>
              </a:rPr>
              <a:t> into linear and/or irreducible quadratics</a:t>
            </a:r>
            <a:endParaRPr lang="en-US" altLang="en-US" i="1" dirty="0">
              <a:solidFill>
                <a:srgbClr val="0000CC"/>
              </a:solidFill>
              <a:cs typeface="Arial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60000"/>
                <a:lumOff val="40000"/>
              </a:schemeClr>
            </a:gs>
            <a:gs pos="100000">
              <a:schemeClr val="accent4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7615ED34-90BD-4DD4-ACF4-9DFDC58512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Partial Fractions Procedure: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3B31802A-3430-4482-8E6B-3DE25B1023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en-US" altLang="en-US"/>
              <a:t>If the leading coefficient of the denominator is not a “1”, factor it out.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en-US" altLang="en-US"/>
              <a:t>If the degree of the numerator is greater than that of the denominator, carry out long division first.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en-US" altLang="en-US"/>
              <a:t>Factor the denominator completely into linear and/or irreducible quadratic terms.</a:t>
            </a:r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60000"/>
                <a:lumOff val="40000"/>
              </a:schemeClr>
            </a:gs>
            <a:gs pos="100000">
              <a:schemeClr val="accent4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391F897A-E7F2-40C7-9879-22A545CC7C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Partial Fractions Procedure: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D3A85791-506D-426D-8933-A0548C1BEEF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981200"/>
            <a:ext cx="8274908" cy="3886200"/>
          </a:xfrm>
        </p:spPr>
        <p:txBody>
          <a:bodyPr/>
          <a:lstStyle/>
          <a:p>
            <a:pPr marL="609600" indent="-609600">
              <a:buFont typeface="Wingdings" panose="05000000000000000000" pitchFamily="2" charset="2"/>
              <a:buAutoNum type="arabicPeriod" startAt="4"/>
            </a:pPr>
            <a:r>
              <a:rPr lang="en-US" altLang="en-US" dirty="0"/>
              <a:t>For each linear term of the form            , you will have </a:t>
            </a:r>
            <a:r>
              <a:rPr lang="en-US" altLang="en-US" i="1" dirty="0"/>
              <a:t>k</a:t>
            </a:r>
            <a:r>
              <a:rPr lang="en-US" altLang="en-US" dirty="0"/>
              <a:t> partial fractions of the form:</a:t>
            </a:r>
          </a:p>
          <a:p>
            <a:pPr marL="609600" indent="-609600">
              <a:buFont typeface="Wingdings" panose="05000000000000000000" pitchFamily="2" charset="2"/>
              <a:buAutoNum type="arabicPeriod" startAt="4"/>
            </a:pPr>
            <a:endParaRPr lang="en-US" altLang="en-US" dirty="0"/>
          </a:p>
          <a:p>
            <a:pPr marL="609600" indent="-609600">
              <a:buFont typeface="Wingdings" panose="05000000000000000000" pitchFamily="2" charset="2"/>
              <a:buAutoNum type="arabicPeriod" startAt="4"/>
            </a:pPr>
            <a:endParaRPr lang="en-US" altLang="en-US" dirty="0"/>
          </a:p>
          <a:p>
            <a:pPr marL="609600" indent="-609600">
              <a:buNone/>
            </a:pPr>
            <a:endParaRPr lang="en-US" altLang="en-US" dirty="0"/>
          </a:p>
          <a:p>
            <a:pPr marL="609600" indent="-609600">
              <a:buNone/>
            </a:pPr>
            <a:r>
              <a:rPr lang="en-US" altLang="en-US" dirty="0"/>
              <a:t>(Note: if </a:t>
            </a:r>
            <a:r>
              <a:rPr lang="en-US" altLang="en-US" i="1" dirty="0"/>
              <a:t>k</a:t>
            </a:r>
            <a:r>
              <a:rPr lang="en-US" altLang="en-US" dirty="0"/>
              <a:t>=1, there is only one fraction to handle, etc.)</a:t>
            </a:r>
          </a:p>
        </p:txBody>
      </p:sp>
      <p:graphicFrame>
        <p:nvGraphicFramePr>
          <p:cNvPr id="8196" name="Object 4">
            <a:extLst>
              <a:ext uri="{FF2B5EF4-FFF2-40B4-BE49-F238E27FC236}">
                <a16:creationId xmlns:a16="http://schemas.microsoft.com/office/drawing/2014/main" id="{D3EDCA41-8E65-4303-9B0F-8ECB07B995F3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7339912" y="1922328"/>
          <a:ext cx="1017373" cy="47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" name="Equation" r:id="rId4" imgW="495085" imgH="228501" progId="Equation.3">
                  <p:embed/>
                </p:oleObj>
              </mc:Choice>
              <mc:Fallback>
                <p:oleObj name="Equation" r:id="rId4" imgW="495085" imgH="228501" progId="Equation.3">
                  <p:embed/>
                  <p:pic>
                    <p:nvPicPr>
                      <p:cNvPr id="8196" name="Object 4">
                        <a:extLst>
                          <a:ext uri="{FF2B5EF4-FFF2-40B4-BE49-F238E27FC236}">
                            <a16:creationId xmlns:a16="http://schemas.microsoft.com/office/drawing/2014/main" id="{D3EDCA41-8E65-4303-9B0F-8ECB07B995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9912" y="1922328"/>
                        <a:ext cx="1017373" cy="47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6">
            <a:extLst>
              <a:ext uri="{FF2B5EF4-FFF2-40B4-BE49-F238E27FC236}">
                <a16:creationId xmlns:a16="http://schemas.microsoft.com/office/drawing/2014/main" id="{861A1BE4-7281-403C-821C-5ED84636478B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2638168" y="3045274"/>
          <a:ext cx="6477000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name="Equation" r:id="rId6" imgW="2476500" imgH="419100" progId="Equation.3">
                  <p:embed/>
                </p:oleObj>
              </mc:Choice>
              <mc:Fallback>
                <p:oleObj name="Equation" r:id="rId6" imgW="2476500" imgH="419100" progId="Equation.3">
                  <p:embed/>
                  <p:pic>
                    <p:nvPicPr>
                      <p:cNvPr id="8197" name="Object 6">
                        <a:extLst>
                          <a:ext uri="{FF2B5EF4-FFF2-40B4-BE49-F238E27FC236}">
                            <a16:creationId xmlns:a16="http://schemas.microsoft.com/office/drawing/2014/main" id="{861A1BE4-7281-403C-821C-5ED8463647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8168" y="3045274"/>
                        <a:ext cx="6477000" cy="10969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60000"/>
                <a:lumOff val="40000"/>
              </a:schemeClr>
            </a:gs>
            <a:gs pos="100000">
              <a:schemeClr val="accent4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4F92C9B-BCD2-40D0-B398-F4B4192C98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Partial Fractions Procedure: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5C8B882D-CA8F-41E4-9C36-F8309F6914C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981200"/>
            <a:ext cx="9601200" cy="3886200"/>
          </a:xfrm>
        </p:spPr>
        <p:txBody>
          <a:bodyPr/>
          <a:lstStyle/>
          <a:p>
            <a:pPr marL="609600" indent="-609600">
              <a:buFont typeface="Wingdings" panose="05000000000000000000" pitchFamily="2" charset="2"/>
              <a:buAutoNum type="arabicPeriod" startAt="5"/>
            </a:pPr>
            <a:r>
              <a:rPr lang="en-US" altLang="en-US" dirty="0"/>
              <a:t>For each irreducible quadratic term of the form                       , you will have </a:t>
            </a:r>
            <a:r>
              <a:rPr lang="en-US" altLang="en-US" i="1" dirty="0"/>
              <a:t>m</a:t>
            </a:r>
            <a:r>
              <a:rPr lang="en-US" altLang="en-US" dirty="0"/>
              <a:t> partial fractions of the form:</a:t>
            </a:r>
          </a:p>
          <a:p>
            <a:pPr marL="609600" indent="-609600">
              <a:buFont typeface="Wingdings" panose="05000000000000000000" pitchFamily="2" charset="2"/>
              <a:buAutoNum type="arabicPeriod" startAt="4"/>
            </a:pPr>
            <a:endParaRPr lang="en-US" altLang="en-US" dirty="0"/>
          </a:p>
          <a:p>
            <a:pPr marL="609600" indent="-609600">
              <a:buFont typeface="Wingdings" panose="05000000000000000000" pitchFamily="2" charset="2"/>
              <a:buAutoNum type="arabicPeriod" startAt="4"/>
            </a:pPr>
            <a:endParaRPr lang="en-US" altLang="en-US" dirty="0"/>
          </a:p>
          <a:p>
            <a:pPr marL="609600" indent="-609600">
              <a:buNone/>
            </a:pPr>
            <a:endParaRPr lang="en-US" altLang="en-US" dirty="0"/>
          </a:p>
          <a:p>
            <a:pPr marL="609600" indent="-609600">
              <a:buNone/>
            </a:pPr>
            <a:r>
              <a:rPr lang="en-US" altLang="en-US" dirty="0"/>
              <a:t>(Note: if </a:t>
            </a:r>
            <a:r>
              <a:rPr lang="en-US" altLang="en-US" i="1" dirty="0"/>
              <a:t>m</a:t>
            </a:r>
            <a:r>
              <a:rPr lang="en-US" altLang="en-US" dirty="0"/>
              <a:t>=1, there is only one fraction, etc.)</a:t>
            </a:r>
          </a:p>
        </p:txBody>
      </p:sp>
      <p:graphicFrame>
        <p:nvGraphicFramePr>
          <p:cNvPr id="9220" name="Object 4">
            <a:extLst>
              <a:ext uri="{FF2B5EF4-FFF2-40B4-BE49-F238E27FC236}">
                <a16:creationId xmlns:a16="http://schemas.microsoft.com/office/drawing/2014/main" id="{8C0A9CB2-1C8E-4D15-921F-01C096DAEE9A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9611051" y="1923535"/>
          <a:ext cx="1809097" cy="485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name="Equation" r:id="rId4" imgW="850900" imgH="228600" progId="Equation.3">
                  <p:embed/>
                </p:oleObj>
              </mc:Choice>
              <mc:Fallback>
                <p:oleObj name="Equation" r:id="rId4" imgW="850900" imgH="228600" progId="Equation.3">
                  <p:embed/>
                  <p:pic>
                    <p:nvPicPr>
                      <p:cNvPr id="9220" name="Object 4">
                        <a:extLst>
                          <a:ext uri="{FF2B5EF4-FFF2-40B4-BE49-F238E27FC236}">
                            <a16:creationId xmlns:a16="http://schemas.microsoft.com/office/drawing/2014/main" id="{8C0A9CB2-1C8E-4D15-921F-01C096DAEE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11051" y="1923535"/>
                        <a:ext cx="1809097" cy="4857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5">
            <a:extLst>
              <a:ext uri="{FF2B5EF4-FFF2-40B4-BE49-F238E27FC236}">
                <a16:creationId xmlns:a16="http://schemas.microsoft.com/office/drawing/2014/main" id="{F8AD35BE-0C95-45AC-9F21-7B9544F6C57D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2296298" y="3096955"/>
          <a:ext cx="8763000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" name="Equation" r:id="rId6" imgW="3759200" imgH="457200" progId="Equation.3">
                  <p:embed/>
                </p:oleObj>
              </mc:Choice>
              <mc:Fallback>
                <p:oleObj name="Equation" r:id="rId6" imgW="3759200" imgH="457200" progId="Equation.3">
                  <p:embed/>
                  <p:pic>
                    <p:nvPicPr>
                      <p:cNvPr id="9221" name="Object 5">
                        <a:extLst>
                          <a:ext uri="{FF2B5EF4-FFF2-40B4-BE49-F238E27FC236}">
                            <a16:creationId xmlns:a16="http://schemas.microsoft.com/office/drawing/2014/main" id="{F8AD35BE-0C95-45AC-9F21-7B9544F6C5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6298" y="3096955"/>
                        <a:ext cx="8763000" cy="10652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60000"/>
                <a:lumOff val="40000"/>
              </a:schemeClr>
            </a:gs>
            <a:gs pos="100000">
              <a:schemeClr val="accent4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BC16B-3F5F-0C41-8B59-EBD483245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03C17-CA82-3E48-BD57-97AC864E4DB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4FF1C6-0660-7E48-B7D4-7E16EE6A97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6230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60000"/>
                <a:lumOff val="40000"/>
              </a:schemeClr>
            </a:gs>
            <a:gs pos="100000">
              <a:schemeClr val="accent4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D85C7027-3C55-4277-9E90-0B18872366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Partial Fractions Procedure: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3BE7F4EB-32BB-430F-86CC-7FDF7792C2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anose="05000000000000000000" pitchFamily="2" charset="2"/>
              <a:buAutoNum type="arabicPeriod" startAt="6"/>
            </a:pPr>
            <a:r>
              <a:rPr lang="en-US" altLang="en-US" dirty="0"/>
              <a:t>Solve for all the constants </a:t>
            </a:r>
            <a:r>
              <a:rPr lang="en-US" altLang="en-US" i="1" dirty="0"/>
              <a:t>A</a:t>
            </a:r>
            <a:r>
              <a:rPr lang="en-US" altLang="en-US" i="1" baseline="-25000" dirty="0"/>
              <a:t>i</a:t>
            </a:r>
            <a:r>
              <a:rPr lang="en-US" altLang="en-US" dirty="0"/>
              <a:t> and </a:t>
            </a:r>
            <a:r>
              <a:rPr lang="en-US" altLang="en-US" i="1" dirty="0"/>
              <a:t>B</a:t>
            </a:r>
            <a:r>
              <a:rPr lang="en-US" altLang="en-US" i="1" baseline="-25000" dirty="0"/>
              <a:t>i</a:t>
            </a:r>
            <a:r>
              <a:rPr lang="en-US" altLang="en-US" dirty="0"/>
              <a:t>.  To solve:</a:t>
            </a:r>
          </a:p>
          <a:p>
            <a:pPr lvl="1" eaLnBrk="1" hangingPunct="1">
              <a:buFont typeface="Arial" panose="05000000000000000000" pitchFamily="2" charset="2"/>
              <a:buChar char="•"/>
            </a:pPr>
            <a:r>
              <a:rPr lang="en-US" altLang="en-US" dirty="0"/>
              <a:t>Multiply everything by the common denominator.</a:t>
            </a:r>
            <a:endParaRPr lang="en-US" altLang="en-US" dirty="0">
              <a:cs typeface="Arial"/>
            </a:endParaRPr>
          </a:p>
          <a:p>
            <a:pPr lvl="1" eaLnBrk="1" hangingPunct="1">
              <a:buFont typeface="Arial" panose="05000000000000000000" pitchFamily="2" charset="2"/>
              <a:buChar char="•"/>
            </a:pPr>
            <a:r>
              <a:rPr lang="en-US" altLang="en-US" dirty="0"/>
              <a:t>Combine all like terms, then solve equations for all the </a:t>
            </a:r>
            <a:r>
              <a:rPr lang="en-US" altLang="en-US" i="1" dirty="0"/>
              <a:t>A</a:t>
            </a:r>
            <a:r>
              <a:rPr lang="en-US" altLang="en-US" i="1" baseline="-25000" dirty="0"/>
              <a:t>i</a:t>
            </a:r>
            <a:r>
              <a:rPr lang="en-US" altLang="en-US" dirty="0"/>
              <a:t> and </a:t>
            </a:r>
            <a:r>
              <a:rPr lang="en-US" altLang="en-US" i="1" dirty="0"/>
              <a:t>B</a:t>
            </a:r>
            <a:r>
              <a:rPr lang="en-US" altLang="en-US" i="1" baseline="-25000" dirty="0"/>
              <a:t>i</a:t>
            </a:r>
            <a:r>
              <a:rPr lang="en-US" altLang="en-US" dirty="0"/>
              <a:t> terms; OR plug in values to find equations for </a:t>
            </a:r>
            <a:r>
              <a:rPr lang="en-US" altLang="en-US" i="1" dirty="0"/>
              <a:t>A</a:t>
            </a:r>
            <a:r>
              <a:rPr lang="en-US" altLang="en-US" i="1" baseline="-25000" dirty="0"/>
              <a:t>i</a:t>
            </a:r>
            <a:r>
              <a:rPr lang="en-US" altLang="en-US" dirty="0"/>
              <a:t> and </a:t>
            </a:r>
            <a:r>
              <a:rPr lang="en-US" altLang="en-US" i="1" dirty="0"/>
              <a:t>B</a:t>
            </a:r>
            <a:r>
              <a:rPr lang="en-US" altLang="en-US" i="1" baseline="-25000" dirty="0"/>
              <a:t>i</a:t>
            </a:r>
            <a:r>
              <a:rPr lang="en-US" altLang="en-US" dirty="0"/>
              <a:t> terms.</a:t>
            </a:r>
            <a:endParaRPr lang="en-US" altLang="en-US" dirty="0">
              <a:cs typeface="Arial"/>
            </a:endParaRPr>
          </a:p>
          <a:p>
            <a:pPr marL="609600" indent="-609600">
              <a:buFont typeface="Wingdings" panose="05000000000000000000" pitchFamily="2" charset="2"/>
              <a:buAutoNum type="arabicPeriod" startAt="7"/>
            </a:pPr>
            <a:r>
              <a:rPr lang="en-US" altLang="en-US" dirty="0"/>
              <a:t>Integrate using all the integration methods we have learned.</a:t>
            </a:r>
            <a:endParaRPr lang="en-US" altLang="en-US" dirty="0">
              <a:cs typeface="Arial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60000"/>
                <a:lumOff val="40000"/>
              </a:schemeClr>
            </a:gs>
            <a:gs pos="100000">
              <a:schemeClr val="accent4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81B77691-E2BB-4A73-86F9-03ADEA5B77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855527" cy="63019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u="sng" dirty="0"/>
              <a:t>Example R.2 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FF849BF1-22B5-4405-B026-CE4682B6B50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0" y="657372"/>
            <a:ext cx="8229600" cy="506628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 dirty="0"/>
              <a:t>Evaluate the following integral: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350CD01-E94B-CE42-B702-473BF0FEC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913" y="155317"/>
            <a:ext cx="5067300" cy="111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F7AFF0-3844-6E44-BFC7-8119279BD095}"/>
              </a:ext>
            </a:extLst>
          </p:cNvPr>
          <p:cNvSpPr txBox="1"/>
          <p:nvPr/>
        </p:nvSpPr>
        <p:spPr>
          <a:xfrm>
            <a:off x="0" y="1260390"/>
            <a:ext cx="652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Which integration method to invoke? (Explain)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19468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60000"/>
                <a:lumOff val="40000"/>
              </a:schemeClr>
            </a:gs>
            <a:gs pos="100000">
              <a:schemeClr val="accent4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BC16B-3F5F-0C41-8B59-EBD483245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03C17-CA82-3E48-BD57-97AC864E4DB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4FF1C6-0660-7E48-B7D4-7E16EE6A97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151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60000"/>
                <a:lumOff val="40000"/>
              </a:schemeClr>
            </a:gs>
            <a:gs pos="100000">
              <a:schemeClr val="accent4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D331514-2958-7441-956B-D604970D33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0972800" cy="896939"/>
          </a:xfrm>
        </p:spPr>
        <p:txBody>
          <a:bodyPr/>
          <a:lstStyle/>
          <a:p>
            <a:pPr eaLnBrk="1" hangingPunct="1"/>
            <a:r>
              <a:rPr lang="en-US" altLang="en-US" b="1" dirty="0"/>
              <a:t>Integration by Parts - Summary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8B4BBAF-4376-B943-8F7C-D2D87B2EA4F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461429" y="847726"/>
            <a:ext cx="7315200" cy="3886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>
                <a:solidFill>
                  <a:srgbClr val="0033CC"/>
                </a:solidFill>
              </a:rPr>
              <a:t>Integration by parts</a:t>
            </a:r>
            <a:r>
              <a:rPr lang="en-US" altLang="en-US" dirty="0"/>
              <a:t> comes from the product rule for differentiation.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>
                <a:solidFill>
                  <a:srgbClr val="FF0000"/>
                </a:solidFill>
              </a:rPr>
              <a:t>Differentiate</a:t>
            </a:r>
            <a:r>
              <a:rPr lang="en-US" altLang="en-US" dirty="0"/>
              <a:t> </a:t>
            </a:r>
            <a:r>
              <a:rPr lang="en-US" altLang="en-US" i="1" dirty="0"/>
              <a:t>u</a:t>
            </a:r>
            <a:r>
              <a:rPr lang="en-US" altLang="en-US" dirty="0"/>
              <a:t> to obtain </a:t>
            </a:r>
            <a:r>
              <a:rPr lang="en-US" altLang="en-US" i="1" dirty="0"/>
              <a:t>du</a:t>
            </a:r>
            <a:r>
              <a:rPr lang="en-US" altLang="en-US" dirty="0"/>
              <a:t>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/>
              <a:t>Find </a:t>
            </a:r>
            <a:r>
              <a:rPr lang="en-US" altLang="en-US" i="1" dirty="0"/>
              <a:t>v</a:t>
            </a:r>
            <a:r>
              <a:rPr lang="en-US" altLang="en-US" dirty="0"/>
              <a:t> by taking an </a:t>
            </a:r>
            <a:r>
              <a:rPr lang="en-US" altLang="en-US" dirty="0">
                <a:solidFill>
                  <a:srgbClr val="FF0000"/>
                </a:solidFill>
              </a:rPr>
              <a:t>antiderivative</a:t>
            </a:r>
            <a:r>
              <a:rPr lang="en-US" altLang="en-US" dirty="0"/>
              <a:t> of </a:t>
            </a:r>
            <a:r>
              <a:rPr lang="en-US" altLang="en-US" i="1" dirty="0"/>
              <a:t>dv</a:t>
            </a:r>
            <a:r>
              <a:rPr lang="en-US" altLang="en-US" dirty="0"/>
              <a:t>.</a:t>
            </a:r>
          </a:p>
        </p:txBody>
      </p:sp>
      <p:graphicFrame>
        <p:nvGraphicFramePr>
          <p:cNvPr id="6148" name="Object 4">
            <a:extLst>
              <a:ext uri="{FF2B5EF4-FFF2-40B4-BE49-F238E27FC236}">
                <a16:creationId xmlns:a16="http://schemas.microsoft.com/office/drawing/2014/main" id="{03C34C1E-85AB-3541-BE15-418C9D40A81F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36351384"/>
              </p:ext>
            </p:extLst>
          </p:nvPr>
        </p:nvGraphicFramePr>
        <p:xfrm>
          <a:off x="4208920" y="1918494"/>
          <a:ext cx="4038600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Equation" r:id="rId4" imgW="28968700" imgH="6438900" progId="Equation.3">
                  <p:embed/>
                </p:oleObj>
              </mc:Choice>
              <mc:Fallback>
                <p:oleObj name="Equation" r:id="rId4" imgW="28968700" imgH="6438900" progId="Equation.3">
                  <p:embed/>
                  <p:pic>
                    <p:nvPicPr>
                      <p:cNvPr id="6148" name="Object 4">
                        <a:extLst>
                          <a:ext uri="{FF2B5EF4-FFF2-40B4-BE49-F238E27FC236}">
                            <a16:creationId xmlns:a16="http://schemas.microsoft.com/office/drawing/2014/main" id="{03C34C1E-85AB-3541-BE15-418C9D40A8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8920" y="1918494"/>
                        <a:ext cx="4038600" cy="8969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508" name="Picture 4">
            <a:extLst>
              <a:ext uri="{FF2B5EF4-FFF2-40B4-BE49-F238E27FC236}">
                <a16:creationId xmlns:a16="http://schemas.microsoft.com/office/drawing/2014/main" id="{20B7DBF3-700A-B044-BD6E-A06453FE1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971" y="4733926"/>
            <a:ext cx="5638800" cy="113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60000"/>
                <a:lumOff val="40000"/>
              </a:schemeClr>
            </a:gs>
            <a:gs pos="100000">
              <a:schemeClr val="accent4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81B77691-E2BB-4A73-86F9-03ADEA5B77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0238509" cy="63019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u="sng" dirty="0"/>
              <a:t>Example R.3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FF849BF1-22B5-4405-B026-CE4682B6B50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0" y="657372"/>
            <a:ext cx="8229600" cy="506628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 dirty="0"/>
              <a:t>Evaluate the following integral: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DC2B4BB-BB55-A44E-BECB-05626C448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459" y="180140"/>
            <a:ext cx="44069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DE3499-F79B-9D42-A5B2-908AC6EE823A}"/>
              </a:ext>
            </a:extLst>
          </p:cNvPr>
          <p:cNvSpPr txBox="1"/>
          <p:nvPr/>
        </p:nvSpPr>
        <p:spPr>
          <a:xfrm>
            <a:off x="0" y="1260390"/>
            <a:ext cx="6687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Which integration method to invoke? (Explain)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59103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60000"/>
                <a:lumOff val="40000"/>
              </a:schemeClr>
            </a:gs>
            <a:gs pos="100000">
              <a:schemeClr val="accent4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BC16B-3F5F-0C41-8B59-EBD483245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03C17-CA82-3E48-BD57-97AC864E4DB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4FF1C6-0660-7E48-B7D4-7E16EE6A97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323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60000"/>
                <a:lumOff val="40000"/>
              </a:schemeClr>
            </a:gs>
            <a:gs pos="100000">
              <a:schemeClr val="accent4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69DC43C-73E9-894B-8774-468AF7B695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2" y="277091"/>
            <a:ext cx="11623962" cy="8382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/>
              <a:t>Antiderivatives of powers and products of trig functions</a:t>
            </a:r>
          </a:p>
        </p:txBody>
      </p:sp>
      <p:graphicFrame>
        <p:nvGraphicFramePr>
          <p:cNvPr id="6147" name="Object 4">
            <a:extLst>
              <a:ext uri="{FF2B5EF4-FFF2-40B4-BE49-F238E27FC236}">
                <a16:creationId xmlns:a16="http://schemas.microsoft.com/office/drawing/2014/main" id="{EF80C309-8699-8543-8C88-E9A6D2936D01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981200" y="1295400"/>
          <a:ext cx="4551363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Equation" r:id="rId4" imgW="54711600" imgH="63195200" progId="Equation.3">
                  <p:embed/>
                </p:oleObj>
              </mc:Choice>
              <mc:Fallback>
                <p:oleObj name="Equation" r:id="rId4" imgW="54711600" imgH="63195200" progId="Equation.3">
                  <p:embed/>
                  <p:pic>
                    <p:nvPicPr>
                      <p:cNvPr id="6147" name="Object 4">
                        <a:extLst>
                          <a:ext uri="{FF2B5EF4-FFF2-40B4-BE49-F238E27FC236}">
                            <a16:creationId xmlns:a16="http://schemas.microsoft.com/office/drawing/2014/main" id="{EF80C309-8699-8543-8C88-E9A6D2936D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295400"/>
                        <a:ext cx="4551363" cy="525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3" name="Picture 3">
            <a:extLst>
              <a:ext uri="{FF2B5EF4-FFF2-40B4-BE49-F238E27FC236}">
                <a16:creationId xmlns:a16="http://schemas.microsoft.com/office/drawing/2014/main" id="{6B657222-8905-8847-A9B5-6D051C14F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766" y="1295400"/>
            <a:ext cx="31877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>
            <a:extLst>
              <a:ext uri="{FF2B5EF4-FFF2-40B4-BE49-F238E27FC236}">
                <a16:creationId xmlns:a16="http://schemas.microsoft.com/office/drawing/2014/main" id="{43542E00-A689-2F49-A665-B6B17D6AA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766" y="1828800"/>
            <a:ext cx="31369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60000"/>
                <a:lumOff val="40000"/>
              </a:schemeClr>
            </a:gs>
            <a:gs pos="100000">
              <a:schemeClr val="accent4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81B77691-E2BB-4A73-86F9-03ADEA5B77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1672" y="296806"/>
            <a:ext cx="11748655" cy="63019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/>
              <a:t>What to expect with powers / products of trig functions: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9F00D5-D244-6D4A-9EBF-C1EF2B43AED7}"/>
              </a:ext>
            </a:extLst>
          </p:cNvPr>
          <p:cNvSpPr txBox="1"/>
          <p:nvPr/>
        </p:nvSpPr>
        <p:spPr>
          <a:xfrm>
            <a:off x="221672" y="1025512"/>
            <a:ext cx="512618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integrals of the form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OR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we need to apply appropriate trig identities from the last slide to handle respective separate cases of n and m even or odd.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39CB48C-136D-E245-9048-8C1F96AB7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18" y="1458685"/>
            <a:ext cx="2924462" cy="75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F1C1CEDD-088A-A84B-AE56-24395FBF7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18" y="2549006"/>
            <a:ext cx="2789381" cy="707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64A57A-6148-B141-929A-068D34CC0FD4}"/>
              </a:ext>
            </a:extLst>
          </p:cNvPr>
          <p:cNvSpPr txBox="1"/>
          <p:nvPr/>
        </p:nvSpPr>
        <p:spPr>
          <a:xfrm>
            <a:off x="5495635" y="1025512"/>
            <a:ext cx="6326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Apply other identities for integrals of the form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OR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OR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7176" name="Picture 8">
            <a:extLst>
              <a:ext uri="{FF2B5EF4-FFF2-40B4-BE49-F238E27FC236}">
                <a16:creationId xmlns:a16="http://schemas.microsoft.com/office/drawing/2014/main" id="{E9E7E803-E54C-E441-95C0-F135274B5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691" y="1458685"/>
            <a:ext cx="2683164" cy="700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>
            <a:extLst>
              <a:ext uri="{FF2B5EF4-FFF2-40B4-BE49-F238E27FC236}">
                <a16:creationId xmlns:a16="http://schemas.microsoft.com/office/drawing/2014/main" id="{C72C6F3E-D534-2A47-A0A9-E10780EEE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691" y="2549006"/>
            <a:ext cx="2614113" cy="700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>
            <a:extLst>
              <a:ext uri="{FF2B5EF4-FFF2-40B4-BE49-F238E27FC236}">
                <a16:creationId xmlns:a16="http://schemas.microsoft.com/office/drawing/2014/main" id="{90B8D0C5-BDC0-594F-BE8D-E61872F3B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971" y="3575840"/>
            <a:ext cx="2669833" cy="707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290613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60000"/>
                <a:lumOff val="40000"/>
              </a:schemeClr>
            </a:gs>
            <a:gs pos="100000">
              <a:schemeClr val="accent4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81B77691-E2BB-4A73-86F9-03ADEA5B77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1748655" cy="63019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u="sng" dirty="0"/>
              <a:t>Example R.4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FF849BF1-22B5-4405-B026-CE4682B6B50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0" y="657372"/>
            <a:ext cx="8229600" cy="506628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 dirty="0"/>
              <a:t>Evaluate the following integral: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BE386B-CD96-EA48-AB4B-07342A6D6822}"/>
              </a:ext>
            </a:extLst>
          </p:cNvPr>
          <p:cNvSpPr txBox="1"/>
          <p:nvPr/>
        </p:nvSpPr>
        <p:spPr>
          <a:xfrm>
            <a:off x="0" y="1298516"/>
            <a:ext cx="6632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Which integration method to invoke? (Explain) 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DD57D62B-2CFF-8546-9ED0-D487FC5F0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875" y="522855"/>
            <a:ext cx="1944616" cy="77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551140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60000"/>
                <a:lumOff val="40000"/>
              </a:schemeClr>
            </a:gs>
            <a:gs pos="100000">
              <a:schemeClr val="accent4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BC16B-3F5F-0C41-8B59-EBD483245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03C17-CA82-3E48-BD57-97AC864E4DB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4FF1C6-0660-7E48-B7D4-7E16EE6A97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78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60000"/>
                <a:lumOff val="40000"/>
              </a:schemeClr>
            </a:gs>
            <a:gs pos="100000">
              <a:schemeClr val="accent4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BC16B-3F5F-0C41-8B59-EBD483245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03C17-CA82-3E48-BD57-97AC864E4DB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4FF1C6-0660-7E48-B7D4-7E16EE6A97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7025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60000"/>
                <a:lumOff val="40000"/>
              </a:schemeClr>
            </a:gs>
            <a:gs pos="100000">
              <a:schemeClr val="accent4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81B77691-E2BB-4A73-86F9-03ADEA5B77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1748655" cy="63019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u="sng" dirty="0"/>
              <a:t>Example R.5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FF849BF1-22B5-4405-B026-CE4682B6B50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0" y="657372"/>
            <a:ext cx="8229600" cy="506628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 dirty="0"/>
              <a:t>Evaluate the following integral: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BE386B-CD96-EA48-AB4B-07342A6D6822}"/>
              </a:ext>
            </a:extLst>
          </p:cNvPr>
          <p:cNvSpPr txBox="1"/>
          <p:nvPr/>
        </p:nvSpPr>
        <p:spPr>
          <a:xfrm>
            <a:off x="0" y="1298516"/>
            <a:ext cx="7028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Which integration method to invoke? (Explain)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5C82BE-79B0-5542-B382-A0675D2D481A}"/>
              </a:ext>
            </a:extLst>
          </p:cNvPr>
          <p:cNvSpPr txBox="1"/>
          <p:nvPr/>
        </p:nvSpPr>
        <p:spPr>
          <a:xfrm>
            <a:off x="9340859" y="495530"/>
            <a:ext cx="2634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(Sketch solution)</a:t>
            </a:r>
          </a:p>
        </p:txBody>
      </p:sp>
      <p:pic>
        <p:nvPicPr>
          <p:cNvPr id="22532" name="Picture 4">
            <a:extLst>
              <a:ext uri="{FF2B5EF4-FFF2-40B4-BE49-F238E27FC236}">
                <a16:creationId xmlns:a16="http://schemas.microsoft.com/office/drawing/2014/main" id="{24092780-2622-7F44-8260-4F6C89DA3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537" y="130116"/>
            <a:ext cx="41021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720795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60000"/>
                <a:lumOff val="40000"/>
              </a:schemeClr>
            </a:gs>
            <a:gs pos="100000">
              <a:schemeClr val="accent4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BC16B-3F5F-0C41-8B59-EBD483245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03C17-CA82-3E48-BD57-97AC864E4DB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4FF1C6-0660-7E48-B7D4-7E16EE6A97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537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60000"/>
                <a:lumOff val="40000"/>
              </a:schemeClr>
            </a:gs>
            <a:gs pos="100000">
              <a:schemeClr val="accent4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46857D2-2FA7-4BB4-9F8E-EC0717EC02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Trigonometric Substitutions (trig subs)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5BEDBED1-E967-4C75-8DB2-90CA6F246FC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981200"/>
            <a:ext cx="7315200" cy="3886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We use a trig substitution when no other integration method will work, and when the integral contains one of these types of terms:</a:t>
            </a:r>
          </a:p>
        </p:txBody>
      </p:sp>
      <p:graphicFrame>
        <p:nvGraphicFramePr>
          <p:cNvPr id="4100" name="Object 4">
            <a:extLst>
              <a:ext uri="{FF2B5EF4-FFF2-40B4-BE49-F238E27FC236}">
                <a16:creationId xmlns:a16="http://schemas.microsoft.com/office/drawing/2014/main" id="{E25C5C09-E511-4ACF-9111-BC374FB4996D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98151956"/>
              </p:ext>
            </p:extLst>
          </p:nvPr>
        </p:nvGraphicFramePr>
        <p:xfrm>
          <a:off x="4391891" y="3186546"/>
          <a:ext cx="14351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Equation" r:id="rId4" imgW="469900" imgH="698500" progId="Equation.3">
                  <p:embed/>
                </p:oleObj>
              </mc:Choice>
              <mc:Fallback>
                <p:oleObj name="Equation" r:id="rId4" imgW="469900" imgH="698500" progId="Equation.3">
                  <p:embed/>
                  <p:pic>
                    <p:nvPicPr>
                      <p:cNvPr id="4100" name="Object 4">
                        <a:extLst>
                          <a:ext uri="{FF2B5EF4-FFF2-40B4-BE49-F238E27FC236}">
                            <a16:creationId xmlns:a16="http://schemas.microsoft.com/office/drawing/2014/main" id="{E25C5C09-E511-4ACF-9111-BC374FB499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1891" y="3186546"/>
                        <a:ext cx="1435100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60000"/>
                <a:lumOff val="40000"/>
              </a:schemeClr>
            </a:gs>
            <a:gs pos="100000">
              <a:schemeClr val="accent4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E4F27323-61A6-4831-818B-C782D71B73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3658" y="-66674"/>
            <a:ext cx="10972800" cy="952500"/>
          </a:xfrm>
        </p:spPr>
        <p:txBody>
          <a:bodyPr/>
          <a:lstStyle/>
          <a:p>
            <a:pPr eaLnBrk="1" hangingPunct="1"/>
            <a:r>
              <a:rPr lang="en-US" altLang="en-US" u="sng" dirty="0"/>
              <a:t>Trig subs - Form 1</a:t>
            </a:r>
            <a:r>
              <a:rPr lang="en-US" altLang="en-US" dirty="0"/>
              <a:t>: </a:t>
            </a:r>
            <a:endParaRPr lang="en-US" altLang="en-US" u="sng" dirty="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926A8F96-818D-4943-BCF2-3E775C7EC1C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590800" y="704851"/>
            <a:ext cx="7010400" cy="3886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When the integral contains a term of the form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use the substitution:</a:t>
            </a:r>
          </a:p>
        </p:txBody>
      </p:sp>
      <p:graphicFrame>
        <p:nvGraphicFramePr>
          <p:cNvPr id="9220" name="Object 4">
            <a:extLst>
              <a:ext uri="{FF2B5EF4-FFF2-40B4-BE49-F238E27FC236}">
                <a16:creationId xmlns:a16="http://schemas.microsoft.com/office/drawing/2014/main" id="{A614260F-C670-4569-850C-C2BDAEB9C8C6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3599421" y="971550"/>
          <a:ext cx="19050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Equation" r:id="rId4" imgW="508000" imgH="228600" progId="Equation.3">
                  <p:embed/>
                </p:oleObj>
              </mc:Choice>
              <mc:Fallback>
                <p:oleObj name="Equation" r:id="rId4" imgW="508000" imgH="228600" progId="Equation.3">
                  <p:embed/>
                  <p:pic>
                    <p:nvPicPr>
                      <p:cNvPr id="9220" name="Object 4">
                        <a:extLst>
                          <a:ext uri="{FF2B5EF4-FFF2-40B4-BE49-F238E27FC236}">
                            <a16:creationId xmlns:a16="http://schemas.microsoft.com/office/drawing/2014/main" id="{A614260F-C670-4569-850C-C2BDAEB9C8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9421" y="971550"/>
                        <a:ext cx="190500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6">
            <a:extLst>
              <a:ext uri="{FF2B5EF4-FFF2-40B4-BE49-F238E27FC236}">
                <a16:creationId xmlns:a16="http://schemas.microsoft.com/office/drawing/2014/main" id="{CE8F7130-2FAA-4375-BA4A-7F4E6C35BC97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2704071" y="2270919"/>
          <a:ext cx="2800350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Equation" r:id="rId6" imgW="660113" imgH="177723" progId="Equation.3">
                  <p:embed/>
                </p:oleObj>
              </mc:Choice>
              <mc:Fallback>
                <p:oleObj name="Equation" r:id="rId6" imgW="660113" imgH="177723" progId="Equation.3">
                  <p:embed/>
                  <p:pic>
                    <p:nvPicPr>
                      <p:cNvPr id="9221" name="Object 6">
                        <a:extLst>
                          <a:ext uri="{FF2B5EF4-FFF2-40B4-BE49-F238E27FC236}">
                            <a16:creationId xmlns:a16="http://schemas.microsoft.com/office/drawing/2014/main" id="{CE8F7130-2FAA-4375-BA4A-7F4E6C35BC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4071" y="2270919"/>
                        <a:ext cx="2800350" cy="7540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8F41E393-AF5B-064D-A3E4-A68EAE2BA0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81172" y="1828800"/>
            <a:ext cx="5103520" cy="18837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171BC5-3CD5-AF4B-BACE-DB588C744A8B}"/>
              </a:ext>
            </a:extLst>
          </p:cNvPr>
          <p:cNvSpPr txBox="1"/>
          <p:nvPr/>
        </p:nvSpPr>
        <p:spPr>
          <a:xfrm>
            <a:off x="1585604" y="6153149"/>
            <a:ext cx="9391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Credits for figure: </a:t>
            </a:r>
            <a:r>
              <a:rPr lang="en-US" dirty="0"/>
              <a:t>https://</a:t>
            </a:r>
            <a:r>
              <a:rPr lang="en-US" dirty="0" err="1"/>
              <a:t>math.libretexts.org</a:t>
            </a:r>
            <a:r>
              <a:rPr lang="en-US" dirty="0"/>
              <a:t>/Bookshelves/Calculus</a:t>
            </a:r>
          </a:p>
        </p:txBody>
      </p:sp>
    </p:spTree>
    <p:custDataLst>
      <p:tags r:id="rId2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60000"/>
                <a:lumOff val="40000"/>
              </a:schemeClr>
            </a:gs>
            <a:gs pos="100000">
              <a:schemeClr val="accent4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15FFC9E6-F583-43CB-B5CC-6306C67B0D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447" y="64530"/>
            <a:ext cx="10972800" cy="5942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u="sng" dirty="0"/>
              <a:t>Trig subs - Form 2</a:t>
            </a:r>
            <a:r>
              <a:rPr lang="en-US" altLang="en-US" dirty="0"/>
              <a:t>: </a:t>
            </a:r>
            <a:endParaRPr lang="en-US" altLang="en-US" u="sng" dirty="0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8A87AA38-9201-4AE9-9F10-66A63B3AA17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590800" y="646671"/>
            <a:ext cx="7010400" cy="3886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When the integral contains a term of the form</a:t>
            </a:r>
          </a:p>
          <a:p>
            <a:pPr eaLnBrk="1" hangingPunct="1"/>
            <a:endParaRPr lang="en-US" altLang="en-US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use the substitution:</a:t>
            </a:r>
          </a:p>
        </p:txBody>
      </p:sp>
      <p:graphicFrame>
        <p:nvGraphicFramePr>
          <p:cNvPr id="11268" name="Object 4">
            <a:extLst>
              <a:ext uri="{FF2B5EF4-FFF2-40B4-BE49-F238E27FC236}">
                <a16:creationId xmlns:a16="http://schemas.microsoft.com/office/drawing/2014/main" id="{9B86AE76-C4F3-47B7-9FC6-74BC958F523F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3682314" y="945206"/>
          <a:ext cx="1765986" cy="794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Equation" r:id="rId4" imgW="508000" imgH="228600" progId="Equation.3">
                  <p:embed/>
                </p:oleObj>
              </mc:Choice>
              <mc:Fallback>
                <p:oleObj name="Equation" r:id="rId4" imgW="508000" imgH="228600" progId="Equation.3">
                  <p:embed/>
                  <p:pic>
                    <p:nvPicPr>
                      <p:cNvPr id="11268" name="Object 4">
                        <a:extLst>
                          <a:ext uri="{FF2B5EF4-FFF2-40B4-BE49-F238E27FC236}">
                            <a16:creationId xmlns:a16="http://schemas.microsoft.com/office/drawing/2014/main" id="{9B86AE76-C4F3-47B7-9FC6-74BC958F52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2314" y="945206"/>
                        <a:ext cx="1765986" cy="7946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5">
            <a:extLst>
              <a:ext uri="{FF2B5EF4-FFF2-40B4-BE49-F238E27FC236}">
                <a16:creationId xmlns:a16="http://schemas.microsoft.com/office/drawing/2014/main" id="{20542E0D-10FA-42F0-9F0E-9F3C122E749A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2753497" y="2189721"/>
          <a:ext cx="280035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name="Equation" r:id="rId6" imgW="672516" imgH="177646" progId="Equation.3">
                  <p:embed/>
                </p:oleObj>
              </mc:Choice>
              <mc:Fallback>
                <p:oleObj name="Equation" r:id="rId6" imgW="672516" imgH="177646" progId="Equation.3">
                  <p:embed/>
                  <p:pic>
                    <p:nvPicPr>
                      <p:cNvPr id="11269" name="Object 5">
                        <a:extLst>
                          <a:ext uri="{FF2B5EF4-FFF2-40B4-BE49-F238E27FC236}">
                            <a16:creationId xmlns:a16="http://schemas.microsoft.com/office/drawing/2014/main" id="{20542E0D-10FA-42F0-9F0E-9F3C122E74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3497" y="2189721"/>
                        <a:ext cx="2800350" cy="7397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8C64EE31-5CF2-3643-A1DB-8667AE416496}"/>
              </a:ext>
            </a:extLst>
          </p:cNvPr>
          <p:cNvSpPr/>
          <p:nvPr/>
        </p:nvSpPr>
        <p:spPr>
          <a:xfrm>
            <a:off x="1791472" y="6211329"/>
            <a:ext cx="82090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Credits for figure: </a:t>
            </a:r>
            <a:r>
              <a:rPr lang="en-US" dirty="0"/>
              <a:t>https://</a:t>
            </a:r>
            <a:r>
              <a:rPr lang="en-US" dirty="0" err="1"/>
              <a:t>math.libretexts.org</a:t>
            </a:r>
            <a:r>
              <a:rPr lang="en-US" dirty="0"/>
              <a:t>/Bookshelves/Calculus</a:t>
            </a:r>
          </a:p>
        </p:txBody>
      </p:sp>
      <p:pic>
        <p:nvPicPr>
          <p:cNvPr id="6" name="Picture 5" descr="Chart&#10;&#10;Description automatically generated with low confidence">
            <a:extLst>
              <a:ext uri="{FF2B5EF4-FFF2-40B4-BE49-F238E27FC236}">
                <a16:creationId xmlns:a16="http://schemas.microsoft.com/office/drawing/2014/main" id="{EE702692-ED3E-5F49-8AAA-0675EC6A5C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75283" y="1498047"/>
            <a:ext cx="5107092" cy="18192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60000"/>
                <a:lumOff val="40000"/>
              </a:schemeClr>
            </a:gs>
            <a:gs pos="100000">
              <a:schemeClr val="accent4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C388876A-5AB0-4937-851B-AF627A9B72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775" y="0"/>
            <a:ext cx="10972800" cy="52249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u="sng" dirty="0"/>
              <a:t>Trig subs - Form 3</a:t>
            </a:r>
            <a:r>
              <a:rPr lang="en-US" altLang="en-US" dirty="0"/>
              <a:t>: </a:t>
            </a:r>
            <a:endParaRPr lang="en-US" altLang="en-US" u="sng" dirty="0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31BD8992-0B9D-4110-A67D-FFFA3251B1C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085975" y="454027"/>
            <a:ext cx="7010400" cy="3886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When the integral contains a term of the form</a:t>
            </a:r>
          </a:p>
          <a:p>
            <a:pPr eaLnBrk="1" hangingPunct="1"/>
            <a:endParaRPr lang="en-US" altLang="en-US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use the substitution:</a:t>
            </a:r>
          </a:p>
        </p:txBody>
      </p:sp>
      <p:graphicFrame>
        <p:nvGraphicFramePr>
          <p:cNvPr id="13316" name="Object 4">
            <a:extLst>
              <a:ext uri="{FF2B5EF4-FFF2-40B4-BE49-F238E27FC236}">
                <a16:creationId xmlns:a16="http://schemas.microsoft.com/office/drawing/2014/main" id="{8423F175-7B15-45D2-A81F-E7219F84CE49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2920313" y="800100"/>
          <a:ext cx="19050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" name="Equation" r:id="rId4" imgW="508000" imgH="228600" progId="Equation.3">
                  <p:embed/>
                </p:oleObj>
              </mc:Choice>
              <mc:Fallback>
                <p:oleObj name="Equation" r:id="rId4" imgW="508000" imgH="228600" progId="Equation.3">
                  <p:embed/>
                  <p:pic>
                    <p:nvPicPr>
                      <p:cNvPr id="13316" name="Object 4">
                        <a:extLst>
                          <a:ext uri="{FF2B5EF4-FFF2-40B4-BE49-F238E27FC236}">
                            <a16:creationId xmlns:a16="http://schemas.microsoft.com/office/drawing/2014/main" id="{8423F175-7B15-45D2-A81F-E7219F84CE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0313" y="800100"/>
                        <a:ext cx="190500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5">
            <a:extLst>
              <a:ext uri="{FF2B5EF4-FFF2-40B4-BE49-F238E27FC236}">
                <a16:creationId xmlns:a16="http://schemas.microsoft.com/office/drawing/2014/main" id="{2ECAD962-C164-4F26-92E4-2B5090A99BC3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2201563" y="2057401"/>
          <a:ext cx="280035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name="Equation" r:id="rId6" imgW="672516" imgH="177646" progId="Equation.3">
                  <p:embed/>
                </p:oleObj>
              </mc:Choice>
              <mc:Fallback>
                <p:oleObj name="Equation" r:id="rId6" imgW="672516" imgH="177646" progId="Equation.3">
                  <p:embed/>
                  <p:pic>
                    <p:nvPicPr>
                      <p:cNvPr id="13317" name="Object 5">
                        <a:extLst>
                          <a:ext uri="{FF2B5EF4-FFF2-40B4-BE49-F238E27FC236}">
                            <a16:creationId xmlns:a16="http://schemas.microsoft.com/office/drawing/2014/main" id="{2ECAD962-C164-4F26-92E4-2B5090A99B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1563" y="2057401"/>
                        <a:ext cx="2800350" cy="7397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22D2EBB1-16D2-C94F-8D9D-0FEA0CF9F186}"/>
              </a:ext>
            </a:extLst>
          </p:cNvPr>
          <p:cNvSpPr/>
          <p:nvPr/>
        </p:nvSpPr>
        <p:spPr>
          <a:xfrm>
            <a:off x="1491047" y="6057900"/>
            <a:ext cx="77394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Credits for figure: </a:t>
            </a:r>
            <a:r>
              <a:rPr lang="en-US" dirty="0"/>
              <a:t>https://</a:t>
            </a:r>
            <a:r>
              <a:rPr lang="en-US" dirty="0" err="1"/>
              <a:t>math.libretexts.org</a:t>
            </a:r>
            <a:r>
              <a:rPr lang="en-US" dirty="0"/>
              <a:t>/Bookshelves/Calculus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0949DE-69F8-C243-ACB7-C35E1D89E9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3180" y="3143249"/>
            <a:ext cx="10245639" cy="2243571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60000"/>
                <a:lumOff val="40000"/>
              </a:schemeClr>
            </a:gs>
            <a:gs pos="100000">
              <a:schemeClr val="accent4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81B77691-E2BB-4A73-86F9-03ADEA5B77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855527" cy="63019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u="sng" dirty="0"/>
              <a:t>Example R.6 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FF849BF1-22B5-4405-B026-CE4682B6B50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0" y="657372"/>
            <a:ext cx="8229600" cy="506628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 dirty="0"/>
              <a:t>Evaluate the following integral: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6794C1-9CE6-934C-A97D-318A45D35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454" y="360154"/>
            <a:ext cx="2489200" cy="90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67035F-336C-9845-9612-CF02D0C76795}"/>
              </a:ext>
            </a:extLst>
          </p:cNvPr>
          <p:cNvSpPr txBox="1"/>
          <p:nvPr/>
        </p:nvSpPr>
        <p:spPr>
          <a:xfrm>
            <a:off x="0" y="1289031"/>
            <a:ext cx="6509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Which integration method to invoke? (Explain)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04874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60000"/>
                <a:lumOff val="40000"/>
              </a:schemeClr>
            </a:gs>
            <a:gs pos="100000">
              <a:schemeClr val="accent4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BC16B-3F5F-0C41-8B59-EBD483245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03C17-CA82-3E48-BD57-97AC864E4DB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4FF1C6-0660-7E48-B7D4-7E16EE6A97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230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60000"/>
                <a:lumOff val="40000"/>
              </a:schemeClr>
            </a:gs>
            <a:gs pos="100000">
              <a:schemeClr val="accent4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258076B-A810-43C0-A61B-268888465C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3233" y="26959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b="1" dirty="0"/>
              <a:t>Improper integrals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DB623304-B580-433C-B1B1-0991A68450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A definite integral is improper if: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  <a:p>
            <a:pPr eaLnBrk="1" hangingPunct="1"/>
            <a:r>
              <a:rPr lang="en-US" altLang="en-US"/>
              <a:t>The function has a vertical asymptote at </a:t>
            </a:r>
            <a:r>
              <a:rPr lang="en-US" altLang="en-US" i="1"/>
              <a:t>x=a</a:t>
            </a:r>
            <a:r>
              <a:rPr lang="en-US" altLang="en-US"/>
              <a:t>, </a:t>
            </a:r>
            <a:r>
              <a:rPr lang="en-US" altLang="en-US" i="1"/>
              <a:t>x=b</a:t>
            </a:r>
            <a:r>
              <a:rPr lang="en-US" altLang="en-US"/>
              <a:t>, or at some point </a:t>
            </a:r>
            <a:r>
              <a:rPr lang="en-US" altLang="en-US" i="1"/>
              <a:t>c</a:t>
            </a:r>
            <a:r>
              <a:rPr lang="en-US" altLang="en-US"/>
              <a:t> in the interval (</a:t>
            </a:r>
            <a:r>
              <a:rPr lang="en-US" altLang="en-US" i="1"/>
              <a:t>a,b</a:t>
            </a:r>
            <a:r>
              <a:rPr lang="en-US" altLang="en-US"/>
              <a:t>).</a:t>
            </a:r>
          </a:p>
          <a:p>
            <a:pPr eaLnBrk="1" hangingPunct="1"/>
            <a:r>
              <a:rPr lang="en-US" altLang="en-US"/>
              <a:t>One or both of the limits of integration are infinite (positive or negative infinity).</a:t>
            </a:r>
          </a:p>
        </p:txBody>
      </p:sp>
    </p:spTree>
    <p:custDataLst>
      <p:tags r:id="rId1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60000"/>
                <a:lumOff val="40000"/>
              </a:schemeClr>
            </a:gs>
            <a:gs pos="100000">
              <a:schemeClr val="accent4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690688D5-B821-4E98-AB5F-950500EDBE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3108" y="324181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b="1" dirty="0"/>
              <a:t>Convergence of an Integral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A59E2119-E568-4C36-9C0D-78C1EAD40C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If an improper integral evaluates to a </a:t>
            </a:r>
            <a:r>
              <a:rPr lang="en-US" altLang="en-US" b="1">
                <a:solidFill>
                  <a:schemeClr val="accent2"/>
                </a:solidFill>
              </a:rPr>
              <a:t>finite number</a:t>
            </a:r>
            <a:r>
              <a:rPr lang="en-US" altLang="en-US"/>
              <a:t>, we say it </a:t>
            </a:r>
            <a:r>
              <a:rPr lang="en-US" altLang="en-US" b="1" i="1">
                <a:solidFill>
                  <a:schemeClr val="tx2"/>
                </a:solidFill>
              </a:rPr>
              <a:t>converges</a:t>
            </a:r>
            <a:r>
              <a:rPr lang="en-US" altLang="en-US"/>
              <a:t>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If the integral evaluates to </a:t>
            </a:r>
            <a:r>
              <a:rPr lang="en-US" altLang="en-US">
                <a:cs typeface="Arial" panose="020B0604020202020204" pitchFamily="34" charset="0"/>
              </a:rPr>
              <a:t>±∞ or to, ∞- ∞, we say the integral </a:t>
            </a:r>
            <a:r>
              <a:rPr lang="en-US" altLang="en-US" b="1" i="1">
                <a:solidFill>
                  <a:schemeClr val="tx2"/>
                </a:solidFill>
                <a:cs typeface="Arial" panose="020B0604020202020204" pitchFamily="34" charset="0"/>
              </a:rPr>
              <a:t>diverges</a:t>
            </a:r>
            <a:r>
              <a:rPr lang="en-US" altLang="en-US">
                <a:cs typeface="Arial" panose="020B0604020202020204" pitchFamily="34" charset="0"/>
              </a:rPr>
              <a:t>.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60000"/>
                <a:lumOff val="40000"/>
              </a:schemeClr>
            </a:gs>
            <a:gs pos="100000">
              <a:schemeClr val="accent4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81B77691-E2BB-4A73-86F9-03ADEA5B77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" y="0"/>
            <a:ext cx="2842054" cy="63019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u="sng" dirty="0"/>
              <a:t>Example B.2: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FF849BF1-22B5-4405-B026-CE4682B6B50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730843" y="123567"/>
            <a:ext cx="8229600" cy="506628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 dirty="0"/>
              <a:t>Evaluate the following integral: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0BB39C5-2C4B-B84F-9551-669166177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250" y="76200"/>
            <a:ext cx="20447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521506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60000"/>
                <a:lumOff val="40000"/>
              </a:schemeClr>
            </a:gs>
            <a:gs pos="100000">
              <a:schemeClr val="accent4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4D503AC4-6F1F-410D-A19C-89E5A67A7B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10972800" cy="1371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b="1" dirty="0"/>
              <a:t>Case 1: At Least One Infinite Limit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DA629340-F5C9-4C71-B0C1-42046E86D13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96098" y="1223169"/>
            <a:ext cx="7315200" cy="44116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 dirty="0"/>
              <a:t>Redefine the integral into one of the following.</a:t>
            </a:r>
          </a:p>
        </p:txBody>
      </p:sp>
      <p:graphicFrame>
        <p:nvGraphicFramePr>
          <p:cNvPr id="8196" name="Object 4">
            <a:extLst>
              <a:ext uri="{FF2B5EF4-FFF2-40B4-BE49-F238E27FC236}">
                <a16:creationId xmlns:a16="http://schemas.microsoft.com/office/drawing/2014/main" id="{FA7726E5-9FDA-4C1D-AF2D-858360B139CA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20971596"/>
              </p:ext>
            </p:extLst>
          </p:nvPr>
        </p:nvGraphicFramePr>
        <p:xfrm>
          <a:off x="1257070" y="1728983"/>
          <a:ext cx="5029200" cy="379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name="Equation" r:id="rId4" imgW="2222500" imgH="1676400" progId="Equation.3">
                  <p:embed/>
                </p:oleObj>
              </mc:Choice>
              <mc:Fallback>
                <p:oleObj name="Equation" r:id="rId4" imgW="2222500" imgH="1676400" progId="Equation.3">
                  <p:embed/>
                  <p:pic>
                    <p:nvPicPr>
                      <p:cNvPr id="8196" name="Object 4">
                        <a:extLst>
                          <a:ext uri="{FF2B5EF4-FFF2-40B4-BE49-F238E27FC236}">
                            <a16:creationId xmlns:a16="http://schemas.microsoft.com/office/drawing/2014/main" id="{FA7726E5-9FDA-4C1D-AF2D-858360B139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070" y="1728983"/>
                        <a:ext cx="5029200" cy="379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60000"/>
                <a:lumOff val="40000"/>
              </a:schemeClr>
            </a:gs>
            <a:gs pos="100000">
              <a:schemeClr val="accent4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FD33A167-29D1-4E9F-9A40-3AEE75AD14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-66545"/>
            <a:ext cx="10972800" cy="1371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b="1" dirty="0"/>
              <a:t>Case 2: f(c)</a:t>
            </a:r>
            <a:r>
              <a:rPr lang="en-US" altLang="en-US" sz="4000" b="1" dirty="0">
                <a:cs typeface="Arial" panose="020B0604020202020204" pitchFamily="34" charset="0"/>
              </a:rPr>
              <a:t>→∞ Between a and b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8FB82502-4E69-478C-9F18-AE6D2AF61EA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61841" y="1223168"/>
            <a:ext cx="8077200" cy="4411663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Case 2 occurs when f has a vertical asymptote on the interval [</a:t>
            </a:r>
            <a:r>
              <a:rPr lang="en-US" altLang="en-US" sz="2400" i="1" dirty="0" err="1"/>
              <a:t>a</a:t>
            </a:r>
            <a:r>
              <a:rPr lang="en-US" altLang="en-US" sz="2400" dirty="0" err="1"/>
              <a:t>,</a:t>
            </a:r>
            <a:r>
              <a:rPr lang="en-US" altLang="en-US" sz="2400" i="1" dirty="0" err="1"/>
              <a:t>b</a:t>
            </a:r>
            <a:r>
              <a:rPr lang="en-US" altLang="en-US" sz="2400" dirty="0"/>
              <a:t>].</a:t>
            </a:r>
          </a:p>
          <a:p>
            <a:pPr eaLnBrk="1" hangingPunct="1"/>
            <a:r>
              <a:rPr lang="en-US" altLang="en-US" sz="2400" dirty="0"/>
              <a:t>Redefine the integral into one of the following.</a:t>
            </a:r>
          </a:p>
        </p:txBody>
      </p:sp>
      <p:graphicFrame>
        <p:nvGraphicFramePr>
          <p:cNvPr id="10244" name="Object 4">
            <a:extLst>
              <a:ext uri="{FF2B5EF4-FFF2-40B4-BE49-F238E27FC236}">
                <a16:creationId xmlns:a16="http://schemas.microsoft.com/office/drawing/2014/main" id="{9AD2F782-3029-40D9-9B1A-6FE15DA0BAE0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1089454" y="2386914"/>
          <a:ext cx="6026150" cy="3887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Equation" r:id="rId4" imgW="2933700" imgH="1892300" progId="Equation.3">
                  <p:embed/>
                </p:oleObj>
              </mc:Choice>
              <mc:Fallback>
                <p:oleObj name="Equation" r:id="rId4" imgW="2933700" imgH="1892300" progId="Equation.3">
                  <p:embed/>
                  <p:pic>
                    <p:nvPicPr>
                      <p:cNvPr id="10244" name="Object 4">
                        <a:extLst>
                          <a:ext uri="{FF2B5EF4-FFF2-40B4-BE49-F238E27FC236}">
                            <a16:creationId xmlns:a16="http://schemas.microsoft.com/office/drawing/2014/main" id="{9AD2F782-3029-40D9-9B1A-6FE15DA0BA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9454" y="2386914"/>
                        <a:ext cx="6026150" cy="3887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60000"/>
                <a:lumOff val="40000"/>
              </a:schemeClr>
            </a:gs>
            <a:gs pos="100000">
              <a:schemeClr val="accent4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81B77691-E2BB-4A73-86F9-03ADEA5B77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1" y="0"/>
            <a:ext cx="12067310" cy="63019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u="sng" dirty="0"/>
              <a:t>Example R.7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FF849BF1-22B5-4405-B026-CE4682B6B50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0" y="657372"/>
            <a:ext cx="8229600" cy="506628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 dirty="0"/>
              <a:t>Evaluate the following integral: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756A47-2A4F-9644-84F0-3CF5D4ABFE3E}"/>
              </a:ext>
            </a:extLst>
          </p:cNvPr>
          <p:cNvSpPr txBox="1"/>
          <p:nvPr/>
        </p:nvSpPr>
        <p:spPr>
          <a:xfrm>
            <a:off x="0" y="1383581"/>
            <a:ext cx="7724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Which integration method to invoke? (Explain) </a:t>
            </a: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C2BEF691-46E8-534E-AFDE-ECCDD1A75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396" y="173842"/>
            <a:ext cx="6584381" cy="1038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285967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60000"/>
                <a:lumOff val="40000"/>
              </a:schemeClr>
            </a:gs>
            <a:gs pos="100000">
              <a:schemeClr val="accent4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BC16B-3F5F-0C41-8B59-EBD483245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03C17-CA82-3E48-BD57-97AC864E4DB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4FF1C6-0660-7E48-B7D4-7E16EE6A97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72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60000"/>
                <a:lumOff val="40000"/>
              </a:schemeClr>
            </a:gs>
            <a:gs pos="100000">
              <a:schemeClr val="accent4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BC16B-3F5F-0C41-8B59-EBD483245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03C17-CA82-3E48-BD57-97AC864E4DB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4FF1C6-0660-7E48-B7D4-7E16EE6A97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9866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E6588F0-2031-204F-B298-8C47859C470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88075" y="406400"/>
            <a:ext cx="9144000" cy="23876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en-US" sz="7200" b="1" dirty="0"/>
              <a:t>Math 1552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699C6967-1003-6E45-88F7-C93C3E1C508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289222" y="2959487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en-US" sz="4400" b="1" i="1" dirty="0"/>
              <a:t>Review for the</a:t>
            </a:r>
          </a:p>
          <a:p>
            <a:r>
              <a:rPr lang="en-US" altLang="en-US" sz="4400" b="1" i="1" dirty="0"/>
              <a:t>Midterm Exam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FA4DCF-5107-214D-94AE-F8FC26A78C90}"/>
              </a:ext>
            </a:extLst>
          </p:cNvPr>
          <p:cNvSpPr/>
          <p:nvPr/>
        </p:nvSpPr>
        <p:spPr>
          <a:xfrm>
            <a:off x="1948248" y="4521243"/>
            <a:ext cx="88268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Math 1552 lecture slides adapted from the course materials</a:t>
            </a:r>
          </a:p>
          <a:p>
            <a:r>
              <a:rPr lang="en-US" sz="2400" dirty="0"/>
              <a:t>By Klara </a:t>
            </a:r>
            <a:r>
              <a:rPr lang="en-US" sz="2400" dirty="0" err="1"/>
              <a:t>Grodzinsky</a:t>
            </a:r>
            <a:r>
              <a:rPr lang="en-US" sz="2400" dirty="0"/>
              <a:t> (GA Tech, </a:t>
            </a:r>
            <a:r>
              <a:rPr lang="en-US" sz="2400" i="1" dirty="0"/>
              <a:t>School of Mathematics</a:t>
            </a:r>
            <a:r>
              <a:rPr lang="en-US" sz="2400" dirty="0"/>
              <a:t>, Summer 2021)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904816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60000"/>
                <a:lumOff val="40000"/>
              </a:schemeClr>
            </a:gs>
            <a:gs pos="100000">
              <a:schemeClr val="accent4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81B77691-E2BB-4A73-86F9-03ADEA5B77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1672" y="395317"/>
            <a:ext cx="11748655" cy="63019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/>
              <a:t>Let’s open things up for general questions</a:t>
            </a:r>
            <a:br>
              <a:rPr lang="en-US" altLang="en-US" b="1" dirty="0"/>
            </a:br>
            <a:r>
              <a:rPr lang="en-US" altLang="en-US" b="1" dirty="0"/>
              <a:t>and specific questions on the review sheet?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9F00D5-D244-6D4A-9EBF-C1EF2B43AED7}"/>
              </a:ext>
            </a:extLst>
          </p:cNvPr>
          <p:cNvSpPr txBox="1"/>
          <p:nvPr/>
        </p:nvSpPr>
        <p:spPr>
          <a:xfrm>
            <a:off x="221672" y="1233054"/>
            <a:ext cx="7910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(List and enumerate problems)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34343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60000"/>
                <a:lumOff val="40000"/>
              </a:schemeClr>
            </a:gs>
            <a:gs pos="100000">
              <a:schemeClr val="accent4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BC16B-3F5F-0C41-8B59-EBD483245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03C17-CA82-3E48-BD57-97AC864E4DB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4FF1C6-0660-7E48-B7D4-7E16EE6A97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6839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60000"/>
                <a:lumOff val="40000"/>
              </a:schemeClr>
            </a:gs>
            <a:gs pos="100000">
              <a:schemeClr val="accent4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BC16B-3F5F-0C41-8B59-EBD483245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03C17-CA82-3E48-BD57-97AC864E4DB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4FF1C6-0660-7E48-B7D4-7E16EE6A97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486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60000"/>
                <a:lumOff val="40000"/>
              </a:schemeClr>
            </a:gs>
            <a:gs pos="100000">
              <a:schemeClr val="accent4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BC16B-3F5F-0C41-8B59-EBD483245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03C17-CA82-3E48-BD57-97AC864E4DB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4FF1C6-0660-7E48-B7D4-7E16EE6A97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2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60000"/>
                <a:lumOff val="40000"/>
              </a:schemeClr>
            </a:gs>
            <a:gs pos="100000">
              <a:schemeClr val="accent4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BC16B-3F5F-0C41-8B59-EBD483245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03C17-CA82-3E48-BD57-97AC864E4DB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4FF1C6-0660-7E48-B7D4-7E16EE6A97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3801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60000"/>
                <a:lumOff val="40000"/>
              </a:schemeClr>
            </a:gs>
            <a:gs pos="100000">
              <a:schemeClr val="accent4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BC16B-3F5F-0C41-8B59-EBD483245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03C17-CA82-3E48-BD57-97AC864E4DB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4FF1C6-0660-7E48-B7D4-7E16EE6A97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1812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60000"/>
                <a:lumOff val="40000"/>
              </a:schemeClr>
            </a:gs>
            <a:gs pos="100000">
              <a:schemeClr val="accent4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BC16B-3F5F-0C41-8B59-EBD483245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03C17-CA82-3E48-BD57-97AC864E4DB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4FF1C6-0660-7E48-B7D4-7E16EE6A97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112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60000"/>
                <a:lumOff val="40000"/>
              </a:schemeClr>
            </a:gs>
            <a:gs pos="100000">
              <a:schemeClr val="accent4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BC16B-3F5F-0C41-8B59-EBD483245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03C17-CA82-3E48-BD57-97AC864E4DB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4FF1C6-0660-7E48-B7D4-7E16EE6A97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64980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60000"/>
                <a:lumOff val="40000"/>
              </a:schemeClr>
            </a:gs>
            <a:gs pos="100000">
              <a:schemeClr val="accent4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BC16B-3F5F-0C41-8B59-EBD483245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03C17-CA82-3E48-BD57-97AC864E4DB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4FF1C6-0660-7E48-B7D4-7E16EE6A97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93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60000"/>
                <a:lumOff val="40000"/>
              </a:schemeClr>
            </a:gs>
            <a:gs pos="100000">
              <a:schemeClr val="accent4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BC16B-3F5F-0C41-8B59-EBD483245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03C17-CA82-3E48-BD57-97AC864E4DB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4FF1C6-0660-7E48-B7D4-7E16EE6A97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57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60000"/>
                <a:lumOff val="40000"/>
              </a:schemeClr>
            </a:gs>
            <a:gs pos="100000">
              <a:schemeClr val="accent4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81B77691-E2BB-4A73-86F9-03ADEA5B77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" y="0"/>
            <a:ext cx="2842054" cy="63019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u="sng" dirty="0"/>
              <a:t>Example B.3: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FF849BF1-22B5-4405-B026-CE4682B6B50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730843" y="123567"/>
            <a:ext cx="8229600" cy="506628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 dirty="0"/>
              <a:t>Evaluate the following integral: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A5E1446-8749-A740-8312-973A6A1E2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357" y="123567"/>
            <a:ext cx="2463800" cy="93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08619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60000"/>
                <a:lumOff val="40000"/>
              </a:schemeClr>
            </a:gs>
            <a:gs pos="100000">
              <a:schemeClr val="accent4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BC16B-3F5F-0C41-8B59-EBD483245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03C17-CA82-3E48-BD57-97AC864E4DB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4FF1C6-0660-7E48-B7D4-7E16EE6A97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3739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1114</Words>
  <Application>Microsoft Macintosh PowerPoint</Application>
  <PresentationFormat>Widescreen</PresentationFormat>
  <Paragraphs>152</Paragraphs>
  <Slides>63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9" baseType="lpstr">
      <vt:lpstr>Arial</vt:lpstr>
      <vt:lpstr>Calibri</vt:lpstr>
      <vt:lpstr>Calibri Light</vt:lpstr>
      <vt:lpstr>Wingdings</vt:lpstr>
      <vt:lpstr>Office Theme</vt:lpstr>
      <vt:lpstr>Equation</vt:lpstr>
      <vt:lpstr>Math 1552</vt:lpstr>
      <vt:lpstr>Example B.1:</vt:lpstr>
      <vt:lpstr>PowerPoint Presentation</vt:lpstr>
      <vt:lpstr>PowerPoint Presentation</vt:lpstr>
      <vt:lpstr>Example B.2:</vt:lpstr>
      <vt:lpstr>PowerPoint Presentation</vt:lpstr>
      <vt:lpstr>PowerPoint Presentation</vt:lpstr>
      <vt:lpstr>Example B.3:</vt:lpstr>
      <vt:lpstr>PowerPoint Presentation</vt:lpstr>
      <vt:lpstr>PowerPoint Presentation</vt:lpstr>
      <vt:lpstr>Example B.4:</vt:lpstr>
      <vt:lpstr>PowerPoint Presentation</vt:lpstr>
      <vt:lpstr>PowerPoint Presentation</vt:lpstr>
      <vt:lpstr>PowerPoint Presentation</vt:lpstr>
      <vt:lpstr>Another example:</vt:lpstr>
      <vt:lpstr>PowerPoint Presentation</vt:lpstr>
      <vt:lpstr>Math 1552</vt:lpstr>
      <vt:lpstr>Review of integration methods (so far)</vt:lpstr>
      <vt:lpstr>Hints and suggestions</vt:lpstr>
      <vt:lpstr>Method of substitution (u-subs)</vt:lpstr>
      <vt:lpstr>Substitution with Definite Integrals</vt:lpstr>
      <vt:lpstr>Example</vt:lpstr>
      <vt:lpstr>PowerPoint Presentation</vt:lpstr>
      <vt:lpstr>Example R.1</vt:lpstr>
      <vt:lpstr>PowerPoint Presentation</vt:lpstr>
      <vt:lpstr>When to Use Partial Fractions:</vt:lpstr>
      <vt:lpstr>Partial Fractions Procedure:</vt:lpstr>
      <vt:lpstr>Partial Fractions Procedure:</vt:lpstr>
      <vt:lpstr>Partial Fractions Procedure:</vt:lpstr>
      <vt:lpstr>Partial Fractions Procedure:</vt:lpstr>
      <vt:lpstr>Example R.2 </vt:lpstr>
      <vt:lpstr>PowerPoint Presentation</vt:lpstr>
      <vt:lpstr>Integration by Parts - Summary</vt:lpstr>
      <vt:lpstr>Example R.3</vt:lpstr>
      <vt:lpstr>PowerPoint Presentation</vt:lpstr>
      <vt:lpstr>Antiderivatives of powers and products of trig functions</vt:lpstr>
      <vt:lpstr>What to expect with powers / products of trig functions:</vt:lpstr>
      <vt:lpstr>Example R.4</vt:lpstr>
      <vt:lpstr>PowerPoint Presentation</vt:lpstr>
      <vt:lpstr>Example R.5</vt:lpstr>
      <vt:lpstr>PowerPoint Presentation</vt:lpstr>
      <vt:lpstr>Trigonometric Substitutions (trig subs)</vt:lpstr>
      <vt:lpstr>Trig subs - Form 1: </vt:lpstr>
      <vt:lpstr>Trig subs - Form 2: </vt:lpstr>
      <vt:lpstr>Trig subs - Form 3: </vt:lpstr>
      <vt:lpstr>Example R.6 </vt:lpstr>
      <vt:lpstr>PowerPoint Presentation</vt:lpstr>
      <vt:lpstr>Improper integrals</vt:lpstr>
      <vt:lpstr>Convergence of an Integral</vt:lpstr>
      <vt:lpstr>Case 1: At Least One Infinite Limit</vt:lpstr>
      <vt:lpstr>Case 2: f(c)→∞ Between a and b</vt:lpstr>
      <vt:lpstr>Example R.7</vt:lpstr>
      <vt:lpstr>PowerPoint Presentation</vt:lpstr>
      <vt:lpstr>PowerPoint Presentation</vt:lpstr>
      <vt:lpstr>Math 1552</vt:lpstr>
      <vt:lpstr>Let’s open things up for general questions and specific questions on the review sheet?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1552</dc:title>
  <dc:creator>Schmidt, Maxie D</dc:creator>
  <cp:lastModifiedBy>Schmidt, Maxie D</cp:lastModifiedBy>
  <cp:revision>28</cp:revision>
  <dcterms:created xsi:type="dcterms:W3CDTF">2021-05-17T09:29:31Z</dcterms:created>
  <dcterms:modified xsi:type="dcterms:W3CDTF">2021-05-23T07:07:15Z</dcterms:modified>
</cp:coreProperties>
</file>