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452" r:id="rId2"/>
    <p:sldId id="270" r:id="rId3"/>
    <p:sldId id="257" r:id="rId4"/>
    <p:sldId id="269" r:id="rId5"/>
    <p:sldId id="506" r:id="rId6"/>
    <p:sldId id="505" r:id="rId7"/>
    <p:sldId id="261" r:id="rId8"/>
    <p:sldId id="271" r:id="rId9"/>
    <p:sldId id="504" r:id="rId10"/>
    <p:sldId id="263" r:id="rId11"/>
    <p:sldId id="265" r:id="rId12"/>
    <p:sldId id="266" r:id="rId13"/>
    <p:sldId id="267" r:id="rId14"/>
    <p:sldId id="501" r:id="rId15"/>
    <p:sldId id="495" r:id="rId16"/>
    <p:sldId id="500" r:id="rId17"/>
    <p:sldId id="496" r:id="rId18"/>
    <p:sldId id="499" r:id="rId19"/>
    <p:sldId id="497" r:id="rId20"/>
    <p:sldId id="498" r:id="rId21"/>
    <p:sldId id="502" r:id="rId22"/>
    <p:sldId id="503" r:id="rId23"/>
    <p:sldId id="272" r:id="rId24"/>
    <p:sldId id="480" r:id="rId25"/>
    <p:sldId id="268" r:id="rId26"/>
    <p:sldId id="481" r:id="rId27"/>
    <p:sldId id="550" r:id="rId28"/>
    <p:sldId id="551" r:id="rId29"/>
    <p:sldId id="552" r:id="rId30"/>
    <p:sldId id="553" r:id="rId31"/>
    <p:sldId id="554" r:id="rId32"/>
    <p:sldId id="555" r:id="rId33"/>
    <p:sldId id="517" r:id="rId34"/>
    <p:sldId id="518" r:id="rId35"/>
    <p:sldId id="519" r:id="rId36"/>
    <p:sldId id="520" r:id="rId37"/>
    <p:sldId id="521" r:id="rId38"/>
    <p:sldId id="522" r:id="rId39"/>
    <p:sldId id="511" r:id="rId40"/>
    <p:sldId id="482" r:id="rId41"/>
    <p:sldId id="512" r:id="rId42"/>
    <p:sldId id="513" r:id="rId43"/>
    <p:sldId id="514" r:id="rId44"/>
    <p:sldId id="515" r:id="rId45"/>
    <p:sldId id="516" r:id="rId46"/>
    <p:sldId id="507" r:id="rId47"/>
    <p:sldId id="285" r:id="rId48"/>
    <p:sldId id="508" r:id="rId49"/>
    <p:sldId id="525" r:id="rId50"/>
    <p:sldId id="281" r:id="rId51"/>
    <p:sldId id="280" r:id="rId52"/>
    <p:sldId id="509" r:id="rId53"/>
    <p:sldId id="258" r:id="rId54"/>
    <p:sldId id="523" r:id="rId55"/>
    <p:sldId id="283" r:id="rId56"/>
    <p:sldId id="273" r:id="rId57"/>
    <p:sldId id="274" r:id="rId58"/>
    <p:sldId id="524" r:id="rId59"/>
    <p:sldId id="526" r:id="rId60"/>
    <p:sldId id="275" r:id="rId61"/>
    <p:sldId id="276" r:id="rId62"/>
    <p:sldId id="528" r:id="rId63"/>
    <p:sldId id="527" r:id="rId64"/>
    <p:sldId id="529" r:id="rId65"/>
    <p:sldId id="282" r:id="rId66"/>
    <p:sldId id="287" r:id="rId67"/>
    <p:sldId id="286" r:id="rId68"/>
    <p:sldId id="532" r:id="rId69"/>
    <p:sldId id="530" r:id="rId70"/>
    <p:sldId id="533" r:id="rId71"/>
    <p:sldId id="531" r:id="rId72"/>
    <p:sldId id="534" r:id="rId73"/>
    <p:sldId id="284" r:id="rId74"/>
    <p:sldId id="547" r:id="rId75"/>
    <p:sldId id="277" r:id="rId76"/>
    <p:sldId id="543" r:id="rId77"/>
    <p:sldId id="307" r:id="rId78"/>
    <p:sldId id="535" r:id="rId79"/>
    <p:sldId id="544" r:id="rId80"/>
    <p:sldId id="545" r:id="rId81"/>
    <p:sldId id="262" r:id="rId82"/>
    <p:sldId id="301" r:id="rId83"/>
    <p:sldId id="302" r:id="rId84"/>
    <p:sldId id="548" r:id="rId85"/>
    <p:sldId id="546" r:id="rId86"/>
    <p:sldId id="549" r:id="rId87"/>
    <p:sldId id="294" r:id="rId88"/>
    <p:sldId id="303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900"/>
    <a:srgbClr val="F98E41"/>
    <a:srgbClr val="945200"/>
    <a:srgbClr val="FF93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7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6BD33-91D9-4F47-9A8F-C9839F4EDF8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2F551-492F-1A4E-855E-32884B60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3272261-D472-4A00-A7F8-8255CE8B01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A4C5CC6A-DB0E-4467-83BC-B0287DD8CC0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0054079A-5DD6-4449-8602-4061DC73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D56E96-6012-4693-A321-E4597AEE3436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BBD0D02-2753-4CCF-B093-3DB8E1FE8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3241A0DE-3882-41D8-B34B-99FB4D67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AE1B2-2CC6-401D-ADE5-42B243229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25C6C2C2-F504-4E94-97B2-A500113EA6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CCC736A-2CCF-444C-8CC3-F76FA9D5A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1C35440-5677-4E78-8311-46EE4AB7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AE1B2-2CC6-401D-ADE5-42B243229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25C6C2C2-F504-4E94-97B2-A500113EA6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CCC736A-2CCF-444C-8CC3-F76FA9D5A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1C35440-5677-4E78-8311-46EE4AB7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0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AE1B2-2CC6-401D-ADE5-42B243229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25C6C2C2-F504-4E94-97B2-A500113EA6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CCC736A-2CCF-444C-8CC3-F76FA9D5A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1C35440-5677-4E78-8311-46EE4AB7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3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6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8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1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B26980-F142-41D5-AB84-BB0984FC51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6C7688F1-08BA-4D89-861F-7787CD10E2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345E88C-E3D4-4B3E-A442-D21E0CDA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2A35D1-E16E-4BB0-BD8D-934DAD71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12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270BF24-0068-4FEF-A9D9-6BBED27D5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55C7C-8AAF-40F8-9F7E-CCDAFD46864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E558ED2-3FA8-45ED-86AE-A48CC9605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01C7CE6-1E0A-4005-A49D-E1D618260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432F459-A083-4E65-B0D8-64DF6DE68E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61273FA7-4FB3-43A7-8DBB-FA52E6C9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944D5-FB9A-4C3F-8B2B-2618BCB1BBCD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5D67E196-DACF-4F5D-B938-1B742024A24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270BF24-0068-4FEF-A9D9-6BBED27D5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55C7C-8AAF-40F8-9F7E-CCDAFD46864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E558ED2-3FA8-45ED-86AE-A48CC9605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01C7CE6-1E0A-4005-A49D-E1D618260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0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C62275A-E4E5-4FC1-BCF8-5C9064298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946B49-F211-457F-AE3A-65769A650206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6BD6A0D-78A6-4FC1-BB01-5F185FD69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62FFA13-34C5-491B-A1E9-7D0786715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E32A1FC-DABA-48A3-BC38-198826A12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F8CD7-C7E1-4BA8-83C0-60779491F37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39A6213-DF06-4268-891D-7D1EB12E1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A32DD9-945C-41EE-967A-59387F3D4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A42297F-6FB1-DB40-A867-40A51FDBA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DA82E-6A5F-CE4E-82B2-97CF18DB52D6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B26265-B4AB-3446-BF6B-72EBEE348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FE92DF3-087D-1B43-8E84-9B257F6A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A42297F-6FB1-DB40-A867-40A51FDBA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DA82E-6A5F-CE4E-82B2-97CF18DB52D6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B26265-B4AB-3446-BF6B-72EBEE348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FE92DF3-087D-1B43-8E84-9B257F6A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64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A42297F-6FB1-DB40-A867-40A51FDBA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DA82E-6A5F-CE4E-82B2-97CF18DB52D6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B26265-B4AB-3446-BF6B-72EBEE348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FE92DF3-087D-1B43-8E84-9B257F6A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85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1655302-345C-0F43-B502-E2FDA7235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263B2B-F32B-F946-96C9-15065B45E683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4E73702-85A5-984E-B6FE-B4EB5E2BC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1C2BAB2-8D2B-8B42-930D-45E527A40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F65FB35-D196-1D45-906F-E64F74AA0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8C21A7-9B7A-6C4C-B424-AE61327614FA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3A5FFDC-F54D-0645-B811-613E6947E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3D2F1E2-17CA-4A4D-A1AD-F87540FC8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EB1D6B3-D196-FF4F-9514-C2F4A4D68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385E0-A156-784F-8DCF-5144C4FEE0EC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4A982D-4853-6843-B28D-2DF92C29B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6399D85-6AF5-1640-9643-B4635502C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A66DBC-0891-4505-A1C6-4ED84B74CC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515BA208-CE79-4D26-B65A-B08A1386F41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788515A5-CB8D-4762-AC17-206E2B7F7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FB5A7EA-2D81-4AAD-AE2C-5CF624AA6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8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A66DBC-0891-4505-A1C6-4ED84B74CC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515BA208-CE79-4D26-B65A-B08A1386F41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788515A5-CB8D-4762-AC17-206E2B7F7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FB5A7EA-2D81-4AAD-AE2C-5CF624AA6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9A79FEC-3B77-44F3-8A91-55FF08AD50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9A2D26F6-5D1D-4BB0-83C7-4C6D797F5F4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47F77D8D-E062-4939-BCBA-615D8C8B8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247EEAE-20DD-4C20-8255-B3F7F05E5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103F6D1-7C7A-4E22-8741-CE27E9B99A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4D2E313D-14DC-44D4-95AF-AB3A1E85441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2FA811FB-F833-4F35-9368-4A7DAECD3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3D1F9E6-D57B-4C68-991C-F6DD80B7C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DF21508-C469-4B6B-9D94-D74ACA5658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58A744F9-DFFC-4D68-8DA4-E009EA0A481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1D02BB82-872A-4D95-9A81-917CFF36A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43AFDB0-2BBD-4085-8574-460C02768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AE1B2-2CC6-401D-ADE5-42B243229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25C6C2C2-F504-4E94-97B2-A500113EA6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CCC736A-2CCF-444C-8CC3-F76FA9D5A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1C35440-5677-4E78-8311-46EE4AB7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AE1B2-2CC6-401D-ADE5-42B243229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fld id="{25C6C2C2-F504-4E94-97B2-A500113EA69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CCC736A-2CCF-444C-8CC3-F76FA9D5A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1C35440-5677-4E78-8311-46EE4AB7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5E0-0D7E-634D-9819-466B1AAA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DBA5-5BD8-EF49-8245-CD433AFE4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5361-ECB1-9D42-A57E-2176DA8C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0B3-17E8-5049-862E-CD3D87E0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9172-88C4-2A41-8131-491D0BA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DD51-8D0B-AC41-9F86-EBA4CE6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74B29-6A6C-8045-ADE5-FEDBFD2E8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86CA-4D22-3A46-A909-AEB895E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802A-4E14-064F-827D-378983AD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E22-BB07-4B40-AF09-1C4632C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BFAB7-7BC5-0047-959B-0FC2690EB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FA444-85C6-9340-8DAE-7AF097D6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A7EB-00A0-6E46-AE5C-3531AB4F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6181-1103-2646-9369-51A8B78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B8AD-9C3C-1149-AD36-E8B1915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A700E-64CA-124B-B097-E1E080FA55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A5802E-DA7E-DD44-9CBD-E092E3A11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A7E43-AC47-184E-8E85-ACBD1B2A10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DDE748B-7AC5-E745-B396-CC8D3BFD14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51EE4-2F4A-4573-821A-867B96562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DE07B-AE58-4394-8FD5-123249A96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7DCBB-C84E-4001-AFBB-EF30BBDFC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5EEF8-4FEB-4953-BED1-656371AE5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F250-5CB4-BF4B-8449-84B34105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1D84-FC12-624F-AB01-62EB0E7A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1883-9F2B-1F4F-B1CC-391DECCF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CA24-6DEA-6945-9DF2-4A45CD63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FB83-A3F7-9A4B-A37F-7AD6959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F78-24CD-0947-A77C-9C85B0A5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3845-24D8-E348-A404-54E08812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69A2-5B60-044E-AB96-024FE07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AD4D-E917-7348-9210-35A512DB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A580-F42F-1C4C-BFA5-26DBFA72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58B-9136-0848-88F6-9379199A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A97F-D8BD-5E4D-826E-9DD3FAB3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68E8-913E-384A-8C37-07D8F27C7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B053-C19B-1041-8640-2C7700BE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55A9-E709-1E49-9360-395954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97597-BB61-1249-8BC4-0CBAE22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5CB5-FDE9-D145-A211-7AA53DD9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1CC6-0016-D642-AED4-8616CD52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E945-E528-AB48-9151-85B92771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EF973-176F-7549-BA1D-381DB550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D3E89-A333-194E-8129-90C50718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692A-F5B9-F546-8D02-BDD6FF14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2AD30-1804-D742-B70A-E381F07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056C7-C37D-1044-8354-746C13C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7214-4723-F743-A163-BD272C75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14E53-FD7B-0D40-843C-1B2D574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62A9-F0B4-6244-A81C-7B20CC3E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ACD7-636D-BF48-A915-DDFBB3D3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1424-B9E5-884D-A819-DFA9002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82968-6C71-DC43-8CA3-13AC798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C83CF-BF92-014A-B09E-BD4DA5B9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01D5-3DC6-6547-8F14-FFA54988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48F0-B7F0-8F4F-A604-E73A5206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E2A6F-BBA7-2D40-81E1-3F1E87D5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95871-5319-9345-80EE-1CB553EA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44A9-BF62-6F40-81B9-1B2722A4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7455-E8CE-C64A-ABAB-A282C8A2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5A48-4A3A-EC43-B28C-BB77127B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E05BC-7964-C44D-BC32-33BF8D14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AC748-FB5D-2C4D-A46F-864ECA85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4DC4-F067-984C-AF50-8253E0CD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8853-B8B0-7646-9B8E-56B6EC11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ED1A-16D8-704D-A18A-5C0D979C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579"/>
            </a:gs>
            <a:gs pos="74000">
              <a:srgbClr val="FF9300">
                <a:alpha val="81961"/>
              </a:srgbClr>
            </a:gs>
            <a:gs pos="83000">
              <a:srgbClr val="F98E41"/>
            </a:gs>
            <a:gs pos="100000">
              <a:srgbClr val="DA7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B6BF-67D5-B045-AF0C-E6DDA0C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4715-A2B6-154E-95FF-24D50C15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3E5F-855D-3845-A9D7-B186B07C0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CA64-ABB7-CC45-9A5B-5BF532AB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1B3D-1ED3-074A-BAF2-EBB5F334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rilliant.org/wiki/euler-mascheroni-constant/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cantorsparadise.com/the-euler-mascheroni-constant-4bd34203aa01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4" Type="http://schemas.openxmlformats.org/officeDocument/2006/relationships/image" Target="../media/image18.png"/><Relationship Id="rId9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4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8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0.wmf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4.emf"/><Relationship Id="rId4" Type="http://schemas.openxmlformats.org/officeDocument/2006/relationships/notesSlide" Target="../notesSlides/notesSlide25.xml"/><Relationship Id="rId9" Type="http://schemas.openxmlformats.org/officeDocument/2006/relationships/oleObject" Target="../embeddings/oleObject2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27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28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3.bin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9.emf"/><Relationship Id="rId2" Type="http://schemas.openxmlformats.org/officeDocument/2006/relationships/tags" Target="../tags/tag3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4.emf"/><Relationship Id="rId4" Type="http://schemas.openxmlformats.org/officeDocument/2006/relationships/notesSlide" Target="../notesSlides/notesSlide28.xml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Sections 10.1: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Sequences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42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216B4CEC-9E18-4945-A03D-129D2C6A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53" y="246064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Monotone Sequences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55EAFCB2-585B-4304-A322-0C152CCF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43" y="1617664"/>
            <a:ext cx="90665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A sequence is called </a:t>
            </a:r>
            <a:r>
              <a:rPr lang="en-US" altLang="en-US" sz="2800" b="1" i="1" dirty="0">
                <a:solidFill>
                  <a:schemeClr val="accent2">
                    <a:lumMod val="50000"/>
                  </a:schemeClr>
                </a:solidFill>
              </a:rPr>
              <a:t>monotonic</a:t>
            </a:r>
            <a:r>
              <a:rPr lang="en-US" altLang="en-US" sz="2800" dirty="0">
                <a:solidFill>
                  <a:srgbClr val="000000"/>
                </a:solidFill>
              </a:rPr>
              <a:t> if any one of the following statements holds: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E330B23F-466A-48E2-9A26-DAD828E99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50509"/>
              </p:ext>
            </p:extLst>
          </p:nvPr>
        </p:nvGraphicFramePr>
        <p:xfrm>
          <a:off x="682053" y="2649538"/>
          <a:ext cx="77724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4" imgW="3075203" imgH="943003" progId="">
                  <p:embed/>
                </p:oleObj>
              </mc:Choice>
              <mc:Fallback>
                <p:oleObj r:id="rId4" imgW="3075203" imgH="943003" progId="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E330B23F-466A-48E2-9A26-DAD828E99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53" y="2649538"/>
                        <a:ext cx="7772400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7BCF25-FD32-514C-92AC-7D7A1A976C09}"/>
              </a:ext>
            </a:extLst>
          </p:cNvPr>
          <p:cNvSpPr txBox="1"/>
          <p:nvPr/>
        </p:nvSpPr>
        <p:spPr>
          <a:xfrm>
            <a:off x="9291403" y="2649538"/>
            <a:ext cx="279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(cf. non-decreasing)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B784A-1460-BE4D-9048-46E2BF047FB2}"/>
              </a:ext>
            </a:extLst>
          </p:cNvPr>
          <p:cNvSpPr txBox="1"/>
          <p:nvPr/>
        </p:nvSpPr>
        <p:spPr>
          <a:xfrm>
            <a:off x="9291402" y="3285133"/>
            <a:ext cx="290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(cf. non-decreasing)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60BAA-00FE-7440-AF0B-C8CC8F3B0AE9}"/>
              </a:ext>
            </a:extLst>
          </p:cNvPr>
          <p:cNvSpPr txBox="1"/>
          <p:nvPr/>
        </p:nvSpPr>
        <p:spPr>
          <a:xfrm>
            <a:off x="9291401" y="3952967"/>
            <a:ext cx="290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(cf. non-increasing)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4FC8F-A651-5E4E-93DB-80D8B8503440}"/>
              </a:ext>
            </a:extLst>
          </p:cNvPr>
          <p:cNvSpPr txBox="1"/>
          <p:nvPr/>
        </p:nvSpPr>
        <p:spPr>
          <a:xfrm>
            <a:off x="9278910" y="4547839"/>
            <a:ext cx="291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(cf. non-increasing)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017DC2B1-9935-41A0-961B-C973FAAC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2286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Limit of a Sequence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87C0478-0112-4494-BBF3-31DF637E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8" y="3518968"/>
            <a:ext cx="8716780" cy="180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If the sequence has a finite limit </a:t>
            </a:r>
            <a:r>
              <a:rPr lang="en-US" altLang="en-US" sz="3200" i="1" dirty="0">
                <a:solidFill>
                  <a:srgbClr val="000000"/>
                </a:solidFill>
              </a:rPr>
              <a:t>L</a:t>
            </a:r>
            <a:r>
              <a:rPr lang="en-US" altLang="en-US" sz="3200" dirty="0">
                <a:solidFill>
                  <a:srgbClr val="000000"/>
                </a:solidFill>
              </a:rPr>
              <a:t>, then the sequence is said to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converge</a:t>
            </a:r>
            <a:r>
              <a:rPr lang="en-US" altLang="en-US" sz="3200" dirty="0">
                <a:solidFill>
                  <a:srgbClr val="000000"/>
                </a:solidFill>
              </a:rPr>
              <a:t> to L.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Otherwise, the sequence is said to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diverge</a:t>
            </a:r>
            <a:r>
              <a:rPr lang="en-US" altLang="en-US" sz="32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F72CC3DB-E74F-4F8A-A4EC-9D5D79F69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83149"/>
              </p:ext>
            </p:extLst>
          </p:nvPr>
        </p:nvGraphicFramePr>
        <p:xfrm>
          <a:off x="881921" y="1631403"/>
          <a:ext cx="7010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4" imgW="2384852" imgH="533341" progId="">
                  <p:embed/>
                </p:oleObj>
              </mc:Choice>
              <mc:Fallback>
                <p:oleObj r:id="rId4" imgW="2384852" imgH="533341" progId="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F72CC3DB-E74F-4F8A-A4EC-9D5D79F69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21" y="1631403"/>
                        <a:ext cx="70104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2C8A7554-67C2-430A-8AF8-E48A6AB7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20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Convergence Theorem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8F626D5-7AF8-43BD-A996-77202B10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1371600"/>
            <a:ext cx="1219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If a sequence              is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monotonic</a:t>
            </a:r>
            <a:r>
              <a:rPr lang="en-US" altLang="en-US" sz="3200" dirty="0">
                <a:solidFill>
                  <a:srgbClr val="000000"/>
                </a:solidFill>
              </a:rPr>
              <a:t> and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bounded</a:t>
            </a:r>
            <a:r>
              <a:rPr lang="en-US" altLang="en-US" sz="3200" dirty="0">
                <a:solidFill>
                  <a:srgbClr val="000000"/>
                </a:solidFill>
              </a:rPr>
              <a:t>, 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then it converges (</a:t>
            </a:r>
            <a:r>
              <a:rPr lang="en-US" altLang="en-US" sz="3200" i="1" dirty="0">
                <a:solidFill>
                  <a:srgbClr val="000000"/>
                </a:solidFill>
              </a:rPr>
              <a:t>to some finite limit L</a:t>
            </a:r>
            <a:r>
              <a:rPr lang="en-US" altLang="en-US" sz="3200" dirty="0">
                <a:solidFill>
                  <a:srgbClr val="000000"/>
                </a:solidFill>
              </a:rPr>
              <a:t>).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If the sequence is </a:t>
            </a:r>
            <a:r>
              <a:rPr lang="en-US" altLang="en-US" sz="3200" i="1" dirty="0">
                <a:solidFill>
                  <a:srgbClr val="000000"/>
                </a:solidFill>
              </a:rPr>
              <a:t>increasing</a:t>
            </a:r>
            <a:r>
              <a:rPr lang="en-US" altLang="en-US" sz="3200" dirty="0">
                <a:solidFill>
                  <a:srgbClr val="000000"/>
                </a:solidFill>
              </a:rPr>
              <a:t>, then </a:t>
            </a:r>
            <a:r>
              <a:rPr lang="en-US" altLang="en-US" sz="3200" i="1" dirty="0">
                <a:solidFill>
                  <a:srgbClr val="000000"/>
                </a:solidFill>
              </a:rPr>
              <a:t>L</a:t>
            </a:r>
            <a:r>
              <a:rPr lang="en-US" altLang="en-US" sz="3200" dirty="0">
                <a:solidFill>
                  <a:srgbClr val="000000"/>
                </a:solidFill>
              </a:rPr>
              <a:t>=</a:t>
            </a:r>
            <a:r>
              <a:rPr lang="en-US" altLang="en-US" sz="3200" dirty="0" err="1">
                <a:solidFill>
                  <a:srgbClr val="000000"/>
                </a:solidFill>
              </a:rPr>
              <a:t>l.u.b</a:t>
            </a:r>
            <a:r>
              <a:rPr lang="en-US" altLang="en-US" sz="32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If the sequence is </a:t>
            </a:r>
            <a:r>
              <a:rPr lang="en-US" altLang="en-US" sz="3200" i="1" dirty="0">
                <a:solidFill>
                  <a:srgbClr val="000000"/>
                </a:solidFill>
              </a:rPr>
              <a:t>decreasing</a:t>
            </a:r>
            <a:r>
              <a:rPr lang="en-US" altLang="en-US" sz="3200" dirty="0">
                <a:solidFill>
                  <a:srgbClr val="000000"/>
                </a:solidFill>
              </a:rPr>
              <a:t>, then </a:t>
            </a:r>
            <a:r>
              <a:rPr lang="en-US" altLang="en-US" sz="3200" i="1" dirty="0">
                <a:solidFill>
                  <a:srgbClr val="000000"/>
                </a:solidFill>
              </a:rPr>
              <a:t>L</a:t>
            </a:r>
            <a:r>
              <a:rPr lang="en-US" altLang="en-US" sz="3200" dirty="0">
                <a:solidFill>
                  <a:srgbClr val="000000"/>
                </a:solidFill>
              </a:rPr>
              <a:t>=</a:t>
            </a:r>
            <a:r>
              <a:rPr lang="en-US" altLang="en-US" sz="3200" dirty="0" err="1">
                <a:solidFill>
                  <a:srgbClr val="000000"/>
                </a:solidFill>
              </a:rPr>
              <a:t>g.l.b</a:t>
            </a:r>
            <a:r>
              <a:rPr lang="en-US" altLang="en-US" sz="32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b="1" u="sng" dirty="0">
                <a:solidFill>
                  <a:schemeClr val="accent2">
                    <a:lumMod val="50000"/>
                  </a:schemeClr>
                </a:solidFill>
              </a:rPr>
              <a:t>Equivalent statement:</a:t>
            </a:r>
          </a:p>
          <a:p>
            <a:pPr>
              <a:spcBef>
                <a:spcPts val="800"/>
              </a:spcBef>
              <a:buSzPct val="75000"/>
            </a:pPr>
            <a:r>
              <a:rPr lang="en-US" altLang="en-US" sz="3200" dirty="0">
                <a:solidFill>
                  <a:srgbClr val="000000"/>
                </a:solidFill>
              </a:rPr>
              <a:t>An unbounded sequence diverges.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856D68FA-FAD0-8C48-AEED-C7B6F17B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63" y="1456648"/>
            <a:ext cx="13843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45528294-1D06-4955-8D5E-997AD776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83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sng" dirty="0">
                <a:solidFill>
                  <a:srgbClr val="000000"/>
                </a:solidFill>
              </a:rPr>
              <a:t>Example A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2D152876-8773-41C8-B6BC-D829A027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53" y="234299"/>
            <a:ext cx="8379917" cy="1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Determine whether the sequence converges.  </a:t>
            </a:r>
          </a:p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If so, find the limit.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FF29E0B-9CAB-BA44-8B8E-47C58666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11" y="850939"/>
            <a:ext cx="21336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98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45528294-1D06-4955-8D5E-997AD776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83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sng" dirty="0">
                <a:solidFill>
                  <a:srgbClr val="000000"/>
                </a:solidFill>
              </a:rPr>
              <a:t>Example B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2D152876-8773-41C8-B6BC-D829A027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53" y="234299"/>
            <a:ext cx="8379917" cy="1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Determine whether the sequence converges.  </a:t>
            </a:r>
          </a:p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If so, find the limit.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F879C08-C8E1-E84D-AF4D-CD5ABD72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11" y="802988"/>
            <a:ext cx="19304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7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38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45528294-1D06-4955-8D5E-997AD776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83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sng" dirty="0">
                <a:solidFill>
                  <a:srgbClr val="000000"/>
                </a:solidFill>
              </a:rPr>
              <a:t>Example C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2D152876-8773-41C8-B6BC-D829A027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53" y="234299"/>
            <a:ext cx="8379917" cy="1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Determine whether the sequence converges.  </a:t>
            </a:r>
          </a:p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If so, find the limit.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15AF73B-E93B-6648-8FA7-45695836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76" y="857289"/>
            <a:ext cx="2222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12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2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45528294-1D06-4955-8D5E-997AD776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83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sng" dirty="0">
                <a:solidFill>
                  <a:srgbClr val="000000"/>
                </a:solidFill>
              </a:rPr>
              <a:t>Example D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2D152876-8773-41C8-B6BC-D829A027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53" y="234299"/>
            <a:ext cx="8379917" cy="1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Determine whether the sequence converges.  </a:t>
            </a:r>
          </a:p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If so, find the limit.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8CEFFC64-B360-9147-A2E0-693D09BD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3" y="802988"/>
            <a:ext cx="1587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54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8EAA370-D14E-43E4-8BD5-E9276D05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Today’s Learning Goals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9B7B4DE-9E2F-40E2-8DFF-0C700550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dirty="0"/>
              <a:t>Use proper notation to denote a sequence.</a:t>
            </a:r>
          </a:p>
          <a:p>
            <a:pPr marL="457200" indent="-457200"/>
            <a:r>
              <a:rPr lang="en-US" altLang="en-US" dirty="0"/>
              <a:t>Understand how to find lower and upper bounds for sequences.</a:t>
            </a:r>
          </a:p>
          <a:p>
            <a:pPr marL="457200" indent="-457200"/>
            <a:r>
              <a:rPr lang="en-US" altLang="en-US" dirty="0"/>
              <a:t>Determine if a sequence is monotonic.</a:t>
            </a:r>
          </a:p>
          <a:p>
            <a:pPr marL="457200" indent="-457200"/>
            <a:r>
              <a:rPr lang="en-US" altLang="en-US" dirty="0"/>
              <a:t>Find limits of sequences when possible.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2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45528294-1D06-4955-8D5E-997AD776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83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sng" dirty="0">
                <a:solidFill>
                  <a:srgbClr val="000000"/>
                </a:solidFill>
              </a:rPr>
              <a:t>Example E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2D152876-8773-41C8-B6BC-D829A027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53" y="234299"/>
            <a:ext cx="8379917" cy="1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Determine whether the sequence converges.  </a:t>
            </a:r>
          </a:p>
          <a:p>
            <a:pPr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If so, find the limit.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3C7F38CF-36C3-664A-ADDF-AFA3E95E7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63" y="802988"/>
            <a:ext cx="2654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2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PQuestion">
            <a:extLst>
              <a:ext uri="{FF2B5EF4-FFF2-40B4-BE49-F238E27FC236}">
                <a16:creationId xmlns:a16="http://schemas.microsoft.com/office/drawing/2014/main" id="{001BC7BC-D954-4D2E-8831-AF730BB42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1322570" cy="1371600"/>
          </a:xfrm>
        </p:spPr>
        <p:txBody>
          <a:bodyPr>
            <a:normAutofit/>
          </a:bodyPr>
          <a:lstStyle/>
          <a:p>
            <a:r>
              <a:rPr lang="en-US" altLang="en-US" b="1" i="1" dirty="0"/>
              <a:t>Example: Find the limit of the following sequence, </a:t>
            </a:r>
            <a:br>
              <a:rPr lang="en-US" altLang="en-US" b="1" i="1" dirty="0"/>
            </a:br>
            <a:r>
              <a:rPr lang="en-US" altLang="en-US" b="1" i="1" dirty="0"/>
              <a:t>if it exists:</a:t>
            </a:r>
            <a:endParaRPr lang="en-US" altLang="en-US" b="1" i="1" u="sng" dirty="0"/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97F3CFD0-FF6F-4979-8966-C6E9B72F733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009337"/>
              </p:ext>
            </p:extLst>
          </p:nvPr>
        </p:nvGraphicFramePr>
        <p:xfrm>
          <a:off x="3518940" y="1085537"/>
          <a:ext cx="1390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5" imgW="571252" imgH="431613" progId="Equation.3">
                  <p:embed/>
                </p:oleObj>
              </mc:Choice>
              <mc:Fallback>
                <p:oleObj name="Equation" r:id="rId5" imgW="571252" imgH="431613" progId="Equation.3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97F3CFD0-FF6F-4979-8966-C6E9B72F7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940" y="1085537"/>
                        <a:ext cx="13906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PAnswers">
            <a:extLst>
              <a:ext uri="{FF2B5EF4-FFF2-40B4-BE49-F238E27FC236}">
                <a16:creationId xmlns:a16="http://schemas.microsoft.com/office/drawing/2014/main" id="{5F432CD3-9229-4351-8CDE-1F18E223F607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9387096" y="4442086"/>
            <a:ext cx="4038600" cy="3429000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dirty="0"/>
              <a:t>0</a:t>
            </a:r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dirty="0"/>
              <a:t>-2/3</a:t>
            </a:r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dirty="0"/>
              <a:t>2/3</a:t>
            </a:r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dirty="0"/>
              <a:t>Diverges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0DC6A-E5D6-B341-BD02-473387F72388}"/>
              </a:ext>
            </a:extLst>
          </p:cNvPr>
          <p:cNvSpPr txBox="1"/>
          <p:nvPr/>
        </p:nvSpPr>
        <p:spPr>
          <a:xfrm>
            <a:off x="5441429" y="1384623"/>
            <a:ext cx="51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(Justify your answer carefully.)</a:t>
            </a: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6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381001"/>
            <a:ext cx="101308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Some Common Limits (memorize)</a:t>
            </a:r>
          </a:p>
        </p:txBody>
      </p:sp>
      <p:graphicFrame>
        <p:nvGraphicFramePr>
          <p:cNvPr id="19459" name="Object 2">
            <a:extLst>
              <a:ext uri="{FF2B5EF4-FFF2-40B4-BE49-F238E27FC236}">
                <a16:creationId xmlns:a16="http://schemas.microsoft.com/office/drawing/2014/main" id="{DFA5E2CD-9814-4DBB-BDF8-6F0FF0C8A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09291"/>
              </p:ext>
            </p:extLst>
          </p:nvPr>
        </p:nvGraphicFramePr>
        <p:xfrm>
          <a:off x="838200" y="1721372"/>
          <a:ext cx="525780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r:id="rId4" imgW="2305401" imgH="1933974" progId="">
                  <p:embed/>
                </p:oleObj>
              </mc:Choice>
              <mc:Fallback>
                <p:oleObj r:id="rId4" imgW="2305401" imgH="1933974" progId="">
                  <p:embed/>
                  <p:pic>
                    <p:nvPicPr>
                      <p:cNvPr id="19459" name="Object 2">
                        <a:extLst>
                          <a:ext uri="{FF2B5EF4-FFF2-40B4-BE49-F238E27FC236}">
                            <a16:creationId xmlns:a16="http://schemas.microsoft.com/office/drawing/2014/main" id="{DFA5E2CD-9814-4DBB-BDF8-6F0FF0C8A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1372"/>
                        <a:ext cx="5257800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9" name="Picture 7">
            <a:extLst>
              <a:ext uri="{FF2B5EF4-FFF2-40B4-BE49-F238E27FC236}">
                <a16:creationId xmlns:a16="http://schemas.microsoft.com/office/drawing/2014/main" id="{9529EFC3-1CA7-4745-BD49-FB259979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96" y="2113012"/>
            <a:ext cx="4995192" cy="8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6501983" y="1521768"/>
            <a:ext cx="446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8) If p is a positive integer, then: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C2A3-9BB3-744B-9D78-6873E0298BCF}"/>
              </a:ext>
            </a:extLst>
          </p:cNvPr>
          <p:cNvSpPr txBox="1"/>
          <p:nvPr/>
        </p:nvSpPr>
        <p:spPr>
          <a:xfrm>
            <a:off x="6501983" y="2953217"/>
            <a:ext cx="305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(Do you see why?)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0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8335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0" y="994188"/>
            <a:ext cx="807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we have seen so far?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30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8335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0" y="994188"/>
            <a:ext cx="807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we have seen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ABBD-6657-BA4F-9CA0-DB90ED0E10E1}"/>
              </a:ext>
            </a:extLst>
          </p:cNvPr>
          <p:cNvSpPr txBox="1"/>
          <p:nvPr/>
        </p:nvSpPr>
        <p:spPr>
          <a:xfrm>
            <a:off x="0" y="1829288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a Riemann sum to approximate the 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integers n where we let n go to infinity where we take the side widths of the rectangles on the x-axis to be one.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1B1DC1-ED61-054C-A240-718B9352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" y="2155436"/>
            <a:ext cx="3975100" cy="7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23860-91FE-C44D-900E-B177C802C208}"/>
              </a:ext>
            </a:extLst>
          </p:cNvPr>
          <p:cNvSpPr txBox="1"/>
          <p:nvPr/>
        </p:nvSpPr>
        <p:spPr>
          <a:xfrm>
            <a:off x="0" y="3686499"/>
            <a:ext cx="90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7A2E9B-EFF3-C44A-B3FC-6FBDCF6E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3579065"/>
            <a:ext cx="1524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372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8335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0" y="994188"/>
            <a:ext cx="807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we have seen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ABBD-6657-BA4F-9CA0-DB90ED0E10E1}"/>
              </a:ext>
            </a:extLst>
          </p:cNvPr>
          <p:cNvSpPr txBox="1"/>
          <p:nvPr/>
        </p:nvSpPr>
        <p:spPr>
          <a:xfrm>
            <a:off x="0" y="1829288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a Riemann sum to approximate the 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integers n where we let n go to infinity where we take the side widths of the rectangles on the x-axis to be one.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1B1DC1-ED61-054C-A240-718B9352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" y="2155436"/>
            <a:ext cx="3975100" cy="7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23860-91FE-C44D-900E-B177C802C208}"/>
              </a:ext>
            </a:extLst>
          </p:cNvPr>
          <p:cNvSpPr txBox="1"/>
          <p:nvPr/>
        </p:nvSpPr>
        <p:spPr>
          <a:xfrm>
            <a:off x="0" y="3686499"/>
            <a:ext cx="90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7A2E9B-EFF3-C44A-B3FC-6FBDCF6E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3579065"/>
            <a:ext cx="1524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EEA938-8C35-A142-8B12-1BC347BA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997" y="-234696"/>
            <a:ext cx="4333956" cy="325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CF71AF-FBD9-8E4A-9427-B5AB77F2A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997" y="2702867"/>
            <a:ext cx="4333956" cy="3250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F356AC-310F-794A-BA48-C64CECE9E3B0}"/>
              </a:ext>
            </a:extLst>
          </p:cNvPr>
          <p:cNvSpPr/>
          <p:nvPr/>
        </p:nvSpPr>
        <p:spPr>
          <a:xfrm>
            <a:off x="2428842" y="5983758"/>
            <a:ext cx="11287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Sources for figures: </a:t>
            </a:r>
          </a:p>
          <a:p>
            <a:r>
              <a:rPr lang="en-US" dirty="0">
                <a:hlinkClick r:id="rId7"/>
              </a:rPr>
              <a:t>https://www.cantorsparadise.com/the-euler-mascheroni-constant-4bd34203aa01</a:t>
            </a:r>
            <a:endParaRPr lang="en-US" dirty="0"/>
          </a:p>
          <a:p>
            <a:r>
              <a:rPr lang="en-US" dirty="0">
                <a:hlinkClick r:id="rId8"/>
              </a:rPr>
              <a:t>https://brilliant.org/wiki/euler-mascheroni-constant/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7D7F69-063D-B641-B6BE-CA715DD52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741" y="3614038"/>
            <a:ext cx="6616700" cy="2476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4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E0532ABB-F825-4917-A375-2A5F45D0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72" y="381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Sequences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1445FD1-5522-4F8A-8839-6DA1A5A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67" y="1409700"/>
            <a:ext cx="7620000" cy="464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sequence</a:t>
            </a:r>
            <a:r>
              <a:rPr lang="en-US" altLang="en-US" sz="2800" dirty="0">
                <a:solidFill>
                  <a:srgbClr val="000000"/>
                </a:solidFill>
              </a:rPr>
              <a:t> is a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r>
              <a:rPr lang="en-US" altLang="en-US" sz="2800" dirty="0">
                <a:solidFill>
                  <a:srgbClr val="000000"/>
                </a:solidFill>
              </a:rPr>
              <a:t> from the set of positive integers to the set of real numbers.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OR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r>
              <a:rPr lang="en-US" altLang="en-US" sz="2800" dirty="0">
                <a:solidFill>
                  <a:srgbClr val="000000"/>
                </a:solidFill>
              </a:rPr>
              <a:t>The values of </a:t>
            </a:r>
            <a:r>
              <a:rPr lang="en-US" altLang="en-US" sz="2800" i="1" dirty="0">
                <a:solidFill>
                  <a:srgbClr val="000000"/>
                </a:solidFill>
              </a:rPr>
              <a:t>n</a:t>
            </a:r>
            <a:r>
              <a:rPr lang="en-US" altLang="en-US" sz="2800" dirty="0">
                <a:solidFill>
                  <a:srgbClr val="000000"/>
                </a:solidFill>
              </a:rPr>
              <a:t> are all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positive</a:t>
            </a:r>
            <a:r>
              <a:rPr lang="en-US" altLang="en-US" sz="2800" dirty="0">
                <a:solidFill>
                  <a:srgbClr val="000000"/>
                </a:solidFill>
              </a:rPr>
              <a:t> integers, unless otherwise specified, e.g., starting from n=0 in the third form above.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SzPct val="75000"/>
            </a:pPr>
            <a:endParaRPr lang="en-US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148" name="Object 3">
            <a:extLst>
              <a:ext uri="{FF2B5EF4-FFF2-40B4-BE49-F238E27FC236}">
                <a16:creationId xmlns:a16="http://schemas.microsoft.com/office/drawing/2014/main" id="{74DDA5D6-CEDF-4C23-819E-98713FD77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6420"/>
              </p:ext>
            </p:extLst>
          </p:nvPr>
        </p:nvGraphicFramePr>
        <p:xfrm>
          <a:off x="1681917" y="2341770"/>
          <a:ext cx="48006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4" imgW="1893590" imgH="514057" progId="">
                  <p:embed/>
                </p:oleObj>
              </mc:Choice>
              <mc:Fallback>
                <p:oleObj r:id="rId4" imgW="1893590" imgH="514057" progId="">
                  <p:embed/>
                  <p:pic>
                    <p:nvPicPr>
                      <p:cNvPr id="6148" name="Object 3">
                        <a:extLst>
                          <a:ext uri="{FF2B5EF4-FFF2-40B4-BE49-F238E27FC236}">
                            <a16:creationId xmlns:a16="http://schemas.microsoft.com/office/drawing/2014/main" id="{74DDA5D6-CEDF-4C23-819E-98713FD77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917" y="2341770"/>
                        <a:ext cx="48006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5">
            <a:extLst>
              <a:ext uri="{FF2B5EF4-FFF2-40B4-BE49-F238E27FC236}">
                <a16:creationId xmlns:a16="http://schemas.microsoft.com/office/drawing/2014/main" id="{B409A9E9-54CA-4441-BFAA-58A5DC0B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17" y="4305119"/>
            <a:ext cx="5880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8335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0" y="994188"/>
            <a:ext cx="807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we have seen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ABBD-6657-BA4F-9CA0-DB90ED0E10E1}"/>
              </a:ext>
            </a:extLst>
          </p:cNvPr>
          <p:cNvSpPr txBox="1"/>
          <p:nvPr/>
        </p:nvSpPr>
        <p:spPr>
          <a:xfrm>
            <a:off x="0" y="1829288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a Riemann sum to approximate the 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integers n where we let n go to infinity where we take the side widths of the rectangles on the x-axis to be one.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1B1DC1-ED61-054C-A240-718B9352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" y="2155436"/>
            <a:ext cx="3975100" cy="7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23860-91FE-C44D-900E-B177C802C208}"/>
              </a:ext>
            </a:extLst>
          </p:cNvPr>
          <p:cNvSpPr txBox="1"/>
          <p:nvPr/>
        </p:nvSpPr>
        <p:spPr>
          <a:xfrm>
            <a:off x="0" y="3686499"/>
            <a:ext cx="90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7A2E9B-EFF3-C44A-B3FC-6FBDCF6E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3579065"/>
            <a:ext cx="1524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EEA938-8C35-A142-8B12-1BC347BA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997" y="-234696"/>
            <a:ext cx="4333956" cy="325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CF71AF-FBD9-8E4A-9427-B5AB77F2A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997" y="2702867"/>
            <a:ext cx="4333956" cy="3250467"/>
          </a:xfrm>
          <a:prstGeom prst="rect">
            <a:avLst/>
          </a:prstGeom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BFEDA4D3-27DE-0046-A424-9F64014C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5" y="4421278"/>
            <a:ext cx="2494799" cy="3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79E69-0E77-CA4F-BB33-06BA19F4AF5A}"/>
              </a:ext>
            </a:extLst>
          </p:cNvPr>
          <p:cNvSpPr txBox="1"/>
          <p:nvPr/>
        </p:nvSpPr>
        <p:spPr>
          <a:xfrm>
            <a:off x="0" y="4382140"/>
            <a:ext cx="16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28597-1790-664B-85A4-6378A22D07C3}"/>
              </a:ext>
            </a:extLst>
          </p:cNvPr>
          <p:cNvSpPr txBox="1"/>
          <p:nvPr/>
        </p:nvSpPr>
        <p:spPr>
          <a:xfrm>
            <a:off x="-14091" y="4790610"/>
            <a:ext cx="449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show using </a:t>
            </a:r>
            <a:r>
              <a:rPr lang="en-US" u="sng" dirty="0"/>
              <a:t>elementary methods</a:t>
            </a:r>
            <a:r>
              <a:rPr lang="en-US" dirty="0"/>
              <a:t>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9ABB9D6A-DAF2-2048-A00F-539AD382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1" y="5204004"/>
            <a:ext cx="38481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B2657C2A-0609-0B42-804E-60ADA8DD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4" y="6331195"/>
            <a:ext cx="31115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>
            <a:extLst>
              <a:ext uri="{FF2B5EF4-FFF2-40B4-BE49-F238E27FC236}">
                <a16:creationId xmlns:a16="http://schemas.microsoft.com/office/drawing/2014/main" id="{3FB052E9-3000-6142-BFD9-5A9F0AFA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59" y="5444841"/>
            <a:ext cx="32004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1A1E1D-0940-8747-A988-1473CAE797F7}"/>
              </a:ext>
            </a:extLst>
          </p:cNvPr>
          <p:cNvSpPr txBox="1"/>
          <p:nvPr/>
        </p:nvSpPr>
        <p:spPr>
          <a:xfrm>
            <a:off x="7819737" y="5863812"/>
            <a:ext cx="392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EXISTS! </a:t>
            </a:r>
          </a:p>
          <a:p>
            <a:r>
              <a:rPr lang="en-US" dirty="0"/>
              <a:t>(by monotonicity and boundedness)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36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8483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1" y="619093"/>
            <a:ext cx="567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</a:t>
            </a:r>
          </a:p>
          <a:p>
            <a:r>
              <a:rPr lang="en-US" sz="2200" i="1" dirty="0"/>
              <a:t>we have seen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ABBD-6657-BA4F-9CA0-DB90ED0E10E1}"/>
              </a:ext>
            </a:extLst>
          </p:cNvPr>
          <p:cNvSpPr txBox="1"/>
          <p:nvPr/>
        </p:nvSpPr>
        <p:spPr>
          <a:xfrm>
            <a:off x="0" y="1829288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a Riemann sum to approximate the 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integers n where we let n go to infinity where we take the side widths of the rectangles on the x-axis to be one.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1B1DC1-ED61-054C-A240-718B9352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" y="2155436"/>
            <a:ext cx="3975100" cy="7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23860-91FE-C44D-900E-B177C802C208}"/>
              </a:ext>
            </a:extLst>
          </p:cNvPr>
          <p:cNvSpPr txBox="1"/>
          <p:nvPr/>
        </p:nvSpPr>
        <p:spPr>
          <a:xfrm>
            <a:off x="0" y="3686499"/>
            <a:ext cx="90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7A2E9B-EFF3-C44A-B3FC-6FBDCF6E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3579065"/>
            <a:ext cx="1524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BFEDA4D3-27DE-0046-A424-9F64014C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5" y="4421278"/>
            <a:ext cx="2494799" cy="3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79E69-0E77-CA4F-BB33-06BA19F4AF5A}"/>
              </a:ext>
            </a:extLst>
          </p:cNvPr>
          <p:cNvSpPr txBox="1"/>
          <p:nvPr/>
        </p:nvSpPr>
        <p:spPr>
          <a:xfrm>
            <a:off x="0" y="4382140"/>
            <a:ext cx="16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28597-1790-664B-85A4-6378A22D07C3}"/>
              </a:ext>
            </a:extLst>
          </p:cNvPr>
          <p:cNvSpPr txBox="1"/>
          <p:nvPr/>
        </p:nvSpPr>
        <p:spPr>
          <a:xfrm>
            <a:off x="-14091" y="4790610"/>
            <a:ext cx="449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show using </a:t>
            </a:r>
            <a:r>
              <a:rPr lang="en-US" u="sng" dirty="0"/>
              <a:t>elementary methods</a:t>
            </a:r>
            <a:r>
              <a:rPr lang="en-US" dirty="0"/>
              <a:t>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9ABB9D6A-DAF2-2048-A00F-539AD382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1" y="5204004"/>
            <a:ext cx="38481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B2657C2A-0609-0B42-804E-60ADA8DD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4" y="6331195"/>
            <a:ext cx="31115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>
            <a:extLst>
              <a:ext uri="{FF2B5EF4-FFF2-40B4-BE49-F238E27FC236}">
                <a16:creationId xmlns:a16="http://schemas.microsoft.com/office/drawing/2014/main" id="{3FB052E9-3000-6142-BFD9-5A9F0AFA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59" y="5444841"/>
            <a:ext cx="32004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4058CF-9C4B-1F47-859C-D48D0C6C1A28}"/>
              </a:ext>
            </a:extLst>
          </p:cNvPr>
          <p:cNvSpPr txBox="1"/>
          <p:nvPr/>
        </p:nvSpPr>
        <p:spPr>
          <a:xfrm>
            <a:off x="6256112" y="597651"/>
            <a:ext cx="537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constant is called </a:t>
            </a:r>
            <a:r>
              <a:rPr lang="en-US" i="1" dirty="0"/>
              <a:t>Euler-</a:t>
            </a:r>
            <a:r>
              <a:rPr lang="en-US" i="1" dirty="0" err="1"/>
              <a:t>Mascheroni’s</a:t>
            </a:r>
            <a:r>
              <a:rPr lang="en-US" i="1" dirty="0"/>
              <a:t> gamma </a:t>
            </a:r>
            <a:endParaRPr lang="en-US" dirty="0"/>
          </a:p>
          <a:p>
            <a:r>
              <a:rPr lang="en-US" dirty="0"/>
              <a:t>(or the </a:t>
            </a:r>
            <a:r>
              <a:rPr lang="en-US" i="1" dirty="0"/>
              <a:t>Euler gamma </a:t>
            </a:r>
            <a:r>
              <a:rPr lang="en-US" dirty="0"/>
              <a:t>constant for short):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FA73C7C3-CE99-2B48-B723-56952A40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82" y="1212903"/>
            <a:ext cx="4711700" cy="22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225FEF-B472-3945-95CD-84ECE71860B9}"/>
              </a:ext>
            </a:extLst>
          </p:cNvPr>
          <p:cNvSpPr txBox="1"/>
          <p:nvPr/>
        </p:nvSpPr>
        <p:spPr>
          <a:xfrm>
            <a:off x="7819737" y="5763009"/>
            <a:ext cx="392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EXISTS! </a:t>
            </a:r>
          </a:p>
          <a:p>
            <a:r>
              <a:rPr lang="en-US" dirty="0"/>
              <a:t>(by monotonicity and boundedness)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363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8483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u="sng" dirty="0"/>
              <a:t>An interesting 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B470-BC04-FD4E-AB65-0061A398A8E2}"/>
              </a:ext>
            </a:extLst>
          </p:cNvPr>
          <p:cNvSpPr txBox="1"/>
          <p:nvPr/>
        </p:nvSpPr>
        <p:spPr>
          <a:xfrm>
            <a:off x="1" y="619093"/>
            <a:ext cx="567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Why is the harmonic series divergent? </a:t>
            </a:r>
          </a:p>
          <a:p>
            <a:r>
              <a:rPr lang="en-US" sz="2200" i="1" dirty="0"/>
              <a:t>Can we prove that it diverges using the material </a:t>
            </a:r>
          </a:p>
          <a:p>
            <a:r>
              <a:rPr lang="en-US" sz="2200" i="1" dirty="0"/>
              <a:t>we have seen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ABBD-6657-BA4F-9CA0-DB90ED0E10E1}"/>
              </a:ext>
            </a:extLst>
          </p:cNvPr>
          <p:cNvSpPr txBox="1"/>
          <p:nvPr/>
        </p:nvSpPr>
        <p:spPr>
          <a:xfrm>
            <a:off x="0" y="1829288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a Riemann sum to approximate the 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integers n where we let n go to infinity where we take the side widths of the rectangles on the x-axis to be one.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1B1DC1-ED61-054C-A240-718B9352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" y="2155436"/>
            <a:ext cx="3975100" cy="7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23860-91FE-C44D-900E-B177C802C208}"/>
              </a:ext>
            </a:extLst>
          </p:cNvPr>
          <p:cNvSpPr txBox="1"/>
          <p:nvPr/>
        </p:nvSpPr>
        <p:spPr>
          <a:xfrm>
            <a:off x="0" y="3686499"/>
            <a:ext cx="90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7A2E9B-EFF3-C44A-B3FC-6FBDCF6E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3579065"/>
            <a:ext cx="1524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BFEDA4D3-27DE-0046-A424-9F64014C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5" y="4421278"/>
            <a:ext cx="2494799" cy="3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79E69-0E77-CA4F-BB33-06BA19F4AF5A}"/>
              </a:ext>
            </a:extLst>
          </p:cNvPr>
          <p:cNvSpPr txBox="1"/>
          <p:nvPr/>
        </p:nvSpPr>
        <p:spPr>
          <a:xfrm>
            <a:off x="0" y="4382140"/>
            <a:ext cx="16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28597-1790-664B-85A4-6378A22D07C3}"/>
              </a:ext>
            </a:extLst>
          </p:cNvPr>
          <p:cNvSpPr txBox="1"/>
          <p:nvPr/>
        </p:nvSpPr>
        <p:spPr>
          <a:xfrm>
            <a:off x="-14091" y="4790610"/>
            <a:ext cx="449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show using </a:t>
            </a:r>
            <a:r>
              <a:rPr lang="en-US" u="sng" dirty="0"/>
              <a:t>elementary methods</a:t>
            </a:r>
            <a:r>
              <a:rPr lang="en-US" dirty="0"/>
              <a:t>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9ABB9D6A-DAF2-2048-A00F-539AD382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1" y="5204004"/>
            <a:ext cx="38481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B2657C2A-0609-0B42-804E-60ADA8DD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4" y="6331195"/>
            <a:ext cx="31115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>
            <a:extLst>
              <a:ext uri="{FF2B5EF4-FFF2-40B4-BE49-F238E27FC236}">
                <a16:creationId xmlns:a16="http://schemas.microsoft.com/office/drawing/2014/main" id="{3FB052E9-3000-6142-BFD9-5A9F0AFA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59" y="5444841"/>
            <a:ext cx="32004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4058CF-9C4B-1F47-859C-D48D0C6C1A28}"/>
              </a:ext>
            </a:extLst>
          </p:cNvPr>
          <p:cNvSpPr txBox="1"/>
          <p:nvPr/>
        </p:nvSpPr>
        <p:spPr>
          <a:xfrm>
            <a:off x="6256112" y="597651"/>
            <a:ext cx="537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constant is called </a:t>
            </a:r>
            <a:r>
              <a:rPr lang="en-US" i="1" dirty="0"/>
              <a:t>Euler-</a:t>
            </a:r>
            <a:r>
              <a:rPr lang="en-US" i="1" dirty="0" err="1"/>
              <a:t>Mascheroni’s</a:t>
            </a:r>
            <a:r>
              <a:rPr lang="en-US" i="1" dirty="0"/>
              <a:t> gamma </a:t>
            </a:r>
            <a:endParaRPr lang="en-US" dirty="0"/>
          </a:p>
          <a:p>
            <a:r>
              <a:rPr lang="en-US" dirty="0"/>
              <a:t>(or the </a:t>
            </a:r>
            <a:r>
              <a:rPr lang="en-US" i="1" dirty="0"/>
              <a:t>Euler gamma </a:t>
            </a:r>
            <a:r>
              <a:rPr lang="en-US" dirty="0"/>
              <a:t>constant for short):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FA73C7C3-CE99-2B48-B723-56952A40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82" y="1212903"/>
            <a:ext cx="4711700" cy="22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EB1B79-374F-BC46-A070-976E13CE1EAF}"/>
              </a:ext>
            </a:extLst>
          </p:cNvPr>
          <p:cNvSpPr txBox="1"/>
          <p:nvPr/>
        </p:nvSpPr>
        <p:spPr>
          <a:xfrm>
            <a:off x="5994476" y="3966641"/>
            <a:ext cx="59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harmonic series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is an example of a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p-series (with p=1) that diverges.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Now you can see why!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FE71E09-6012-9843-83E7-65554BAAB894}"/>
              </a:ext>
            </a:extLst>
          </p:cNvPr>
          <p:cNvSpPr/>
          <p:nvPr/>
        </p:nvSpPr>
        <p:spPr>
          <a:xfrm>
            <a:off x="5874327" y="3966641"/>
            <a:ext cx="5398276" cy="1478200"/>
          </a:xfrm>
          <a:prstGeom prst="round1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9AA32-FEDE-CD41-8817-34F5040ED231}"/>
              </a:ext>
            </a:extLst>
          </p:cNvPr>
          <p:cNvSpPr txBox="1"/>
          <p:nvPr/>
        </p:nvSpPr>
        <p:spPr>
          <a:xfrm>
            <a:off x="7819737" y="5777468"/>
            <a:ext cx="392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EXISTS! </a:t>
            </a:r>
          </a:p>
          <a:p>
            <a:r>
              <a:rPr lang="en-US" dirty="0"/>
              <a:t>(by monotonicity and boundedness)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381001"/>
            <a:ext cx="101308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Challenge problem on limits of sequences I: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272321" y="1925067"/>
            <a:ext cx="511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that 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7EF27A38-5AAB-1540-9DD3-D90421A7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18" y="1607854"/>
            <a:ext cx="45847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BBC83-3FDD-2843-973D-65D7AF3BAD04}"/>
              </a:ext>
            </a:extLst>
          </p:cNvPr>
          <p:cNvSpPr txBox="1"/>
          <p:nvPr/>
        </p:nvSpPr>
        <p:spPr>
          <a:xfrm>
            <a:off x="272321" y="2827054"/>
            <a:ext cx="1038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the sequence converge? If so, what is               ?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D515A8F0-F088-7E48-A9D3-9A8D9353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63" y="2912772"/>
            <a:ext cx="1193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49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670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414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381001"/>
            <a:ext cx="101308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Challenge problem on limits of sequences II: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272321" y="2217454"/>
            <a:ext cx="511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that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BC83-3FDD-2843-973D-65D7AF3BAD04}"/>
              </a:ext>
            </a:extLst>
          </p:cNvPr>
          <p:cNvSpPr txBox="1"/>
          <p:nvPr/>
        </p:nvSpPr>
        <p:spPr>
          <a:xfrm>
            <a:off x="272320" y="3426562"/>
            <a:ext cx="908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the sequence converge? If so, what is               ? </a:t>
            </a: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17C2538D-ADD6-F348-8C84-3D2CC337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18" y="1658942"/>
            <a:ext cx="53086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>
            <a:extLst>
              <a:ext uri="{FF2B5EF4-FFF2-40B4-BE49-F238E27FC236}">
                <a16:creationId xmlns:a16="http://schemas.microsoft.com/office/drawing/2014/main" id="{31D70D76-151B-A241-B9D0-11E44158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18" y="3543757"/>
            <a:ext cx="1143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27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48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9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381001"/>
            <a:ext cx="101308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Bonus problems on limits I: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272321" y="1460213"/>
            <a:ext cx="511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Evaluate the following limit: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8A9D04E8-EA21-014C-9609-C521ABD5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7" y="1383934"/>
            <a:ext cx="3556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32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PQuestion">
            <a:extLst>
              <a:ext uri="{FF2B5EF4-FFF2-40B4-BE49-F238E27FC236}">
                <a16:creationId xmlns:a16="http://schemas.microsoft.com/office/drawing/2014/main" id="{0530C4B0-BAD5-4BE3-9579-F359BD3A2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24" y="1034319"/>
            <a:ext cx="11962152" cy="644577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Find an expression for the general term of the </a:t>
            </a:r>
            <a:br>
              <a:rPr lang="en-US" altLang="en-US" sz="4000" dirty="0"/>
            </a:br>
            <a:r>
              <a:rPr lang="en-US" altLang="en-US" sz="4000" dirty="0"/>
              <a:t>sequence below:</a:t>
            </a:r>
            <a:endParaRPr lang="en-US" altLang="en-US" sz="4000" u="sng" dirty="0"/>
          </a:p>
        </p:txBody>
      </p:sp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1A725881-F6BB-47DC-9CBE-7CED819C0A5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674555"/>
              </p:ext>
            </p:extLst>
          </p:nvPr>
        </p:nvGraphicFramePr>
        <p:xfrm>
          <a:off x="385997" y="2098623"/>
          <a:ext cx="28733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1333500" imgH="2120900" progId="Equation.3">
                  <p:embed/>
                </p:oleObj>
              </mc:Choice>
              <mc:Fallback>
                <p:oleObj name="Equation" r:id="rId5" imgW="1333500" imgH="2120900" progId="Equation.3">
                  <p:embed/>
                  <p:pic>
                    <p:nvPicPr>
                      <p:cNvPr id="7171" name="Object 5">
                        <a:extLst>
                          <a:ext uri="{FF2B5EF4-FFF2-40B4-BE49-F238E27FC236}">
                            <a16:creationId xmlns:a16="http://schemas.microsoft.com/office/drawing/2014/main" id="{1A725881-F6BB-47DC-9CBE-7CED819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97" y="2098623"/>
                        <a:ext cx="287337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E0E634-9147-D94D-BAF6-77EC6EDD245A}"/>
              </a:ext>
            </a:extLst>
          </p:cNvPr>
          <p:cNvSpPr txBox="1"/>
          <p:nvPr/>
        </p:nvSpPr>
        <p:spPr>
          <a:xfrm>
            <a:off x="229848" y="175734"/>
            <a:ext cx="6145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i="1" u="sng" dirty="0"/>
              <a:t>Example:</a:t>
            </a: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76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1" y="381001"/>
            <a:ext cx="101308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Bonus problems on limits II: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272321" y="1460213"/>
            <a:ext cx="511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Evaluate the following limit:</a:t>
            </a:r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64FA008F-46AD-DD40-8840-9CCBFA76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86" y="1346345"/>
            <a:ext cx="2857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35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509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08CC43B-F3B8-4D25-A36C-6B0BB842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89" y="-207765"/>
            <a:ext cx="116473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Bonus problems on limits III (extra):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01471-DDD6-194A-897A-4CCCC7AF1F8F}"/>
              </a:ext>
            </a:extLst>
          </p:cNvPr>
          <p:cNvSpPr txBox="1"/>
          <p:nvPr/>
        </p:nvSpPr>
        <p:spPr>
          <a:xfrm>
            <a:off x="272321" y="1058265"/>
            <a:ext cx="205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Show that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5177890C-94F2-C64B-BCD3-A20524C5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5" y="1018370"/>
            <a:ext cx="63627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49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813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807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Sections 10.1: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Review of Sequences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623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70343CE-8067-4032-97F7-A467D047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3" y="193674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Review Question: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B9BBDEF-7FC8-43A5-8E9F-25847D49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948" y="656392"/>
            <a:ext cx="10515600" cy="6127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Which of the following sequences converge?</a:t>
            </a:r>
          </a:p>
        </p:txBody>
      </p:sp>
      <p:graphicFrame>
        <p:nvGraphicFramePr>
          <p:cNvPr id="3076" name="Object 3">
            <a:extLst>
              <a:ext uri="{FF2B5EF4-FFF2-40B4-BE49-F238E27FC236}">
                <a16:creationId xmlns:a16="http://schemas.microsoft.com/office/drawing/2014/main" id="{08D977FF-E7C6-413C-AAF4-45F3FE579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75398"/>
              </p:ext>
            </p:extLst>
          </p:nvPr>
        </p:nvGraphicFramePr>
        <p:xfrm>
          <a:off x="489679" y="1519237"/>
          <a:ext cx="2362200" cy="434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939600" imgH="1726920" progId="Equation.3">
                  <p:embed/>
                </p:oleObj>
              </mc:Choice>
              <mc:Fallback>
                <p:oleObj name="Equation" r:id="rId3" imgW="939600" imgH="1726920" progId="Equation.3">
                  <p:embed/>
                  <p:pic>
                    <p:nvPicPr>
                      <p:cNvPr id="3076" name="Object 3">
                        <a:extLst>
                          <a:ext uri="{FF2B5EF4-FFF2-40B4-BE49-F238E27FC236}">
                            <a16:creationId xmlns:a16="http://schemas.microsoft.com/office/drawing/2014/main" id="{08D977FF-E7C6-413C-AAF4-45F3FE579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9" y="1519237"/>
                        <a:ext cx="2362200" cy="434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295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Sections 10.2: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Infinite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012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6975CDE-37B2-4999-9085-0F54190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7" y="36512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Learning Goals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E2D3F24-6193-443D-A75D-C11D95D9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what is meant by an infinite series</a:t>
            </a:r>
          </a:p>
          <a:p>
            <a:r>
              <a:rPr lang="en-US" altLang="en-US"/>
              <a:t>Understand the general rule of when an infinite series converges</a:t>
            </a:r>
          </a:p>
          <a:p>
            <a:r>
              <a:rPr lang="en-US" altLang="en-US"/>
              <a:t>Identify geometric series and find their sums</a:t>
            </a:r>
          </a:p>
          <a:p>
            <a:r>
              <a:rPr lang="en-US" altLang="en-US"/>
              <a:t>Identify telescoping series and find their sums</a:t>
            </a:r>
          </a:p>
          <a:p>
            <a:r>
              <a:rPr lang="en-US" altLang="en-US"/>
              <a:t>Determine convergence or divergence with the nth term test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693C4E-81AD-43D9-85B4-822A11E59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Recall: Limit of a Sequence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128D66-56CA-4021-8732-178B15AE45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27023" y="3137941"/>
            <a:ext cx="7696200" cy="198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If the sequence has a finite limit </a:t>
            </a:r>
            <a:r>
              <a:rPr lang="en-US" altLang="en-US" i="1" dirty="0"/>
              <a:t>L</a:t>
            </a:r>
            <a:r>
              <a:rPr lang="en-US" altLang="en-US" dirty="0"/>
              <a:t>, then the sequence is said to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converge</a:t>
            </a:r>
            <a:r>
              <a:rPr lang="en-US" altLang="en-US" dirty="0"/>
              <a:t> to L.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Otherwise, the sequence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dirty="0"/>
              <a:t>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9F133768-5D3F-4F2D-A1CB-417E45C9E47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512895"/>
              </p:ext>
            </p:extLst>
          </p:nvPr>
        </p:nvGraphicFramePr>
        <p:xfrm>
          <a:off x="727023" y="1330325"/>
          <a:ext cx="7010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4" imgW="2273300" imgH="508000" progId="Equation.3">
                  <p:embed/>
                </p:oleObj>
              </mc:Choice>
              <mc:Fallback>
                <p:oleObj name="Equation" r:id="rId4" imgW="2273300" imgH="5080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9F133768-5D3F-4F2D-A1CB-417E45C9E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23" y="1330325"/>
                        <a:ext cx="70104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C94122-FA54-4CA9-B6CA-44DE6352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Review of Sigma Notation</a:t>
            </a:r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031BEAA4-6D3C-4416-9D05-9642435DDBD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7948"/>
              </p:ext>
            </p:extLst>
          </p:nvPr>
        </p:nvGraphicFramePr>
        <p:xfrm>
          <a:off x="747010" y="1382492"/>
          <a:ext cx="40767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4" imgW="1689100" imgH="2209800" progId="Equation.3">
                  <p:embed/>
                </p:oleObj>
              </mc:Choice>
              <mc:Fallback>
                <p:oleObj name="Equation" r:id="rId4" imgW="1689100" imgH="2209800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id="{031BEAA4-6D3C-4416-9D05-9642435DD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10" y="1382492"/>
                        <a:ext cx="40767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FB90C9-229B-A048-B96F-31252E8EEC60}"/>
              </a:ext>
            </a:extLst>
          </p:cNvPr>
          <p:cNvSpPr txBox="1"/>
          <p:nvPr/>
        </p:nvSpPr>
        <p:spPr>
          <a:xfrm>
            <a:off x="285750" y="974360"/>
            <a:ext cx="634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 from the sections on Riemann sums that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FC5EA-6B35-D541-9542-89E4E434D79C}"/>
              </a:ext>
            </a:extLst>
          </p:cNvPr>
          <p:cNvSpPr txBox="1"/>
          <p:nvPr/>
        </p:nvSpPr>
        <p:spPr>
          <a:xfrm>
            <a:off x="5543550" y="508166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(Linearity)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092ED-12C3-BA4B-9DD7-A98183F22D38}"/>
              </a:ext>
            </a:extLst>
          </p:cNvPr>
          <p:cNvSpPr txBox="1"/>
          <p:nvPr/>
        </p:nvSpPr>
        <p:spPr>
          <a:xfrm>
            <a:off x="5543550" y="588364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(Linearity)</a:t>
            </a: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57F5DA2-D62F-42A5-A063-F7AB22A4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Infinite Series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0F47C5D-23F1-42B9-ACCB-F731AB9306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23169"/>
            <a:ext cx="80010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An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infinite series</a:t>
            </a:r>
            <a:r>
              <a:rPr lang="en-US" altLang="en-US" sz="2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600" dirty="0"/>
              <a:t>is a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en-US" sz="2600" dirty="0"/>
              <a:t> of infinitely many terms: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810FBED-EADD-4663-BE15-A2E7C3CC493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77979604"/>
              </p:ext>
            </p:extLst>
          </p:nvPr>
        </p:nvGraphicFramePr>
        <p:xfrm>
          <a:off x="1162986" y="1623935"/>
          <a:ext cx="5410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2247900" imgH="431800" progId="Equation.3">
                  <p:embed/>
                </p:oleObj>
              </mc:Choice>
              <mc:Fallback>
                <p:oleObj name="Equation" r:id="rId5" imgW="2247900" imgH="4318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F810FBED-EADD-4663-BE15-A2E7C3CC4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986" y="1623935"/>
                        <a:ext cx="54102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57F5DA2-D62F-42A5-A063-F7AB22A4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Infinite Series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0F47C5D-23F1-42B9-ACCB-F731AB9306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23169"/>
            <a:ext cx="80010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An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infinite series</a:t>
            </a:r>
            <a:r>
              <a:rPr lang="en-US" altLang="en-US" sz="2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600" dirty="0"/>
              <a:t>is a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en-US" sz="2600" dirty="0"/>
              <a:t> of infinitely many terms: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810FBED-EADD-4663-BE15-A2E7C3CC493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62986" y="1623935"/>
          <a:ext cx="5410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5" imgW="2247900" imgH="431800" progId="Equation.3">
                  <p:embed/>
                </p:oleObj>
              </mc:Choice>
              <mc:Fallback>
                <p:oleObj name="Equation" r:id="rId5" imgW="2247900" imgH="4318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F810FBED-EADD-4663-BE15-A2E7C3CC4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986" y="1623935"/>
                        <a:ext cx="54102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EF5205F-517C-6445-BE0F-15B1121A0342}"/>
              </a:ext>
            </a:extLst>
          </p:cNvPr>
          <p:cNvSpPr/>
          <p:nvPr/>
        </p:nvSpPr>
        <p:spPr>
          <a:xfrm>
            <a:off x="820085" y="2741075"/>
            <a:ext cx="89385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600" dirty="0"/>
              <a:t>The series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converges</a:t>
            </a:r>
            <a:r>
              <a:rPr lang="en-US" altLang="en-US" sz="2600" dirty="0"/>
              <a:t> if the sequence of partial sums converges.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r>
              <a:rPr lang="en-US" altLang="en-US" sz="2600" dirty="0"/>
              <a:t>The series </a:t>
            </a:r>
            <a:r>
              <a:rPr lang="en-US" altLang="en-US" sz="2600" i="1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2600" dirty="0"/>
              <a:t> otherwise.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36456F-BC74-7E40-BD85-B8970E7DFB4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31829426"/>
              </p:ext>
            </p:extLst>
          </p:nvPr>
        </p:nvGraphicFramePr>
        <p:xfrm>
          <a:off x="1981200" y="3116979"/>
          <a:ext cx="411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6010E5E1-DE83-4327-9956-D4C852CAC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16979"/>
                        <a:ext cx="4114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60952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PQuestion">
            <a:extLst>
              <a:ext uri="{FF2B5EF4-FFF2-40B4-BE49-F238E27FC236}">
                <a16:creationId xmlns:a16="http://schemas.microsoft.com/office/drawing/2014/main" id="{DFF9D940-8A0B-4E83-816C-29B76B9A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826" y="137228"/>
            <a:ext cx="100584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dirty="0"/>
              <a:t>Which of these series do you think converges?</a:t>
            </a:r>
          </a:p>
        </p:txBody>
      </p:sp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742C0C6D-30F0-4A0A-8FF5-449B5A21BC14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7852724"/>
              </p:ext>
            </p:extLst>
          </p:nvPr>
        </p:nvGraphicFramePr>
        <p:xfrm>
          <a:off x="264826" y="1677650"/>
          <a:ext cx="42100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5" imgW="1498600" imgH="1600200" progId="Equation.3">
                  <p:embed/>
                </p:oleObj>
              </mc:Choice>
              <mc:Fallback>
                <p:oleObj name="Equation" r:id="rId5" imgW="1498600" imgH="1600200" progId="Equation.3">
                  <p:embed/>
                  <p:pic>
                    <p:nvPicPr>
                      <p:cNvPr id="10243" name="Object 7">
                        <a:extLst>
                          <a:ext uri="{FF2B5EF4-FFF2-40B4-BE49-F238E27FC236}">
                            <a16:creationId xmlns:a16="http://schemas.microsoft.com/office/drawing/2014/main" id="{742C0C6D-30F0-4A0A-8FF5-449B5A21B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26" y="1677650"/>
                        <a:ext cx="421005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FEA0D6C2-406B-41C9-B855-2994A79B0A2A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46" name="TPCountdown" hidden="1">
            <a:extLst>
              <a:ext uri="{FF2B5EF4-FFF2-40B4-BE49-F238E27FC236}">
                <a16:creationId xmlns:a16="http://schemas.microsoft.com/office/drawing/2014/main" id="{77E7BEB8-8BB3-4C0D-B52E-00B819C68A5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906000" y="6096000"/>
            <a:ext cx="635000" cy="635000"/>
            <a:chOff x="8318500" y="6032500"/>
            <a:chExt cx="635000" cy="635000"/>
          </a:xfrm>
        </p:grpSpPr>
        <p:sp>
          <p:nvSpPr>
            <p:cNvPr id="5" name="CountdownShape" hidden="1">
              <a:extLst>
                <a:ext uri="{FF2B5EF4-FFF2-40B4-BE49-F238E27FC236}">
                  <a16:creationId xmlns:a16="http://schemas.microsoft.com/office/drawing/2014/main" id="{5539F1D4-952F-4832-A72D-7B0B257FF0DF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248" name="CountdownText" hidden="1">
              <a:extLst>
                <a:ext uri="{FF2B5EF4-FFF2-40B4-BE49-F238E27FC236}">
                  <a16:creationId xmlns:a16="http://schemas.microsoft.com/office/drawing/2014/main" id="{E429FAF0-73E2-449B-99E7-0B67A8E99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3BF5F4-3045-9E4D-BA0C-4C06F8714349}"/>
              </a:ext>
            </a:extLst>
          </p:cNvPr>
          <p:cNvSpPr txBox="1"/>
          <p:nvPr/>
        </p:nvSpPr>
        <p:spPr>
          <a:xfrm>
            <a:off x="264826" y="1095491"/>
            <a:ext cx="1043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(That is, </a:t>
            </a:r>
            <a:r>
              <a:rPr lang="en-US" sz="2400" i="1" dirty="0" err="1"/>
              <a:t>à</a:t>
            </a:r>
            <a:r>
              <a:rPr lang="en-US" sz="2400" i="1" dirty="0"/>
              <a:t> priori – we will cover precise criteria for each case in the next slides.)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8D647-A916-4DE0-8CD3-D0F0849E6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24" y="41275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The Harmonic Series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8E1A63F-427E-4D52-B146-47611F9453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2144" y="1682353"/>
            <a:ext cx="74676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The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Harmonic Series</a:t>
            </a:r>
            <a:r>
              <a:rPr lang="en-US" altLang="en-US" sz="3200" i="1" dirty="0">
                <a:solidFill>
                  <a:schemeClr val="accent2">
                    <a:lumMod val="50000"/>
                  </a:schemeClr>
                </a:solidFill>
              </a:rPr>
              <a:t>                      </a:t>
            </a:r>
            <a:r>
              <a:rPr lang="en-US" altLang="en-US" sz="3200" b="1" i="1" u="sng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3200" b="1" dirty="0"/>
              <a:t>!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50B98F88-0090-4A77-A6F6-58D002526CA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6900278"/>
              </p:ext>
            </p:extLst>
          </p:nvPr>
        </p:nvGraphicFramePr>
        <p:xfrm>
          <a:off x="4275944" y="1121367"/>
          <a:ext cx="14081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4" imgW="330057" imgH="431613" progId="Equation.3">
                  <p:embed/>
                </p:oleObj>
              </mc:Choice>
              <mc:Fallback>
                <p:oleObj name="Equation" r:id="rId4" imgW="330057" imgH="431613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50B98F88-0090-4A77-A6F6-58D002526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944" y="1121367"/>
                        <a:ext cx="1408113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7796F6-EFDE-C942-8B14-D8A7E893AF83}"/>
              </a:ext>
            </a:extLst>
          </p:cNvPr>
          <p:cNvSpPr txBox="1"/>
          <p:nvPr/>
        </p:nvSpPr>
        <p:spPr>
          <a:xfrm>
            <a:off x="542144" y="2962867"/>
            <a:ext cx="765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(Recall that we saw a proof of this fact in the Week 5 slides!)</a:t>
            </a: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A701D8-9C5C-4618-A3F1-02B564C55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97632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Telescoping Series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BD8D2D-4335-4FA8-904E-4C38F3506B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6977" y="1329519"/>
            <a:ext cx="7391400" cy="44116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telescoping series has the form: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These series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converge</a:t>
            </a:r>
            <a:r>
              <a:rPr lang="en-US" altLang="en-US" sz="3200" dirty="0"/>
              <a:t>.</a:t>
            </a:r>
          </a:p>
          <a:p>
            <a:pPr eaLnBrk="1" hangingPunct="1"/>
            <a:r>
              <a:rPr lang="en-US" altLang="en-US" sz="3200" dirty="0"/>
              <a:t>To find the sum, use </a:t>
            </a:r>
            <a:r>
              <a:rPr lang="en-US" altLang="en-US" sz="3200" i="1" dirty="0"/>
              <a:t>partial fractions</a:t>
            </a:r>
            <a:r>
              <a:rPr lang="en-US" altLang="en-US" sz="3200" dirty="0"/>
              <a:t>.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A6B81F3B-3E9E-40F1-A9F8-72448DCD417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5220537"/>
              </p:ext>
            </p:extLst>
          </p:nvPr>
        </p:nvGraphicFramePr>
        <p:xfrm>
          <a:off x="2259767" y="1951031"/>
          <a:ext cx="40386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4" imgW="1054100" imgH="431800" progId="Equation.3">
                  <p:embed/>
                </p:oleObj>
              </mc:Choice>
              <mc:Fallback>
                <p:oleObj name="Equation" r:id="rId4" imgW="1054100" imgH="4318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A6B81F3B-3E9E-40F1-A9F8-72448DCD4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7" y="1951031"/>
                        <a:ext cx="40386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A701D8-9C5C-4618-A3F1-02B564C55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An 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7CC9-E8ED-A748-8F49-57523EF53A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0500" y="1096780"/>
            <a:ext cx="11546798" cy="537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Evaluate the following sum: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8024467F-6350-4749-9C21-D0168768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99" y="812904"/>
            <a:ext cx="4635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7146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0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01564AC4-7FD6-4B03-8DB8-7F879D88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02" y="142407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LUB and GLB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E76A60B7-644B-4099-A648-DF82049D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65" y="1514007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An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upper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of a set S is a number </a:t>
            </a:r>
            <a:r>
              <a:rPr lang="en-US" altLang="en-US" sz="2800" i="1" dirty="0">
                <a:solidFill>
                  <a:srgbClr val="000000"/>
                </a:solidFill>
              </a:rPr>
              <a:t>M</a:t>
            </a:r>
            <a:r>
              <a:rPr lang="en-US" altLang="en-US" sz="2800" dirty="0">
                <a:solidFill>
                  <a:srgbClr val="000000"/>
                </a:solidFill>
              </a:rPr>
              <a:t> that is greater than or equal to each element in S.</a:t>
            </a:r>
          </a:p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The smallest possible upper bound is called the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least upper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</a:rPr>
              <a:t>l.u.b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  <a:r>
              <a:rPr lang="en-US" altLang="en-US" sz="2800" dirty="0">
                <a:solidFill>
                  <a:srgbClr val="000000"/>
                </a:solidFill>
              </a:rPr>
              <a:t>) – </a:t>
            </a:r>
            <a:r>
              <a:rPr lang="en-US" altLang="en-US" sz="2800" i="1" dirty="0">
                <a:solidFill>
                  <a:srgbClr val="000000"/>
                </a:solidFill>
              </a:rPr>
              <a:t>cf. the supremum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221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6B3726-07E1-4496-99DA-7829315A2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816" y="108497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Geometric Series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1AB7315-527A-41CE-A5EE-7C68FCE89F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6898" y="1223169"/>
            <a:ext cx="8153400" cy="44116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geometric series has the form: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It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converges</a:t>
            </a: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</a:rPr>
              <a:t> when |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</a:rPr>
              <a:t>|&lt;1</a:t>
            </a:r>
            <a:r>
              <a:rPr lang="en-US" alt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b="1" i="1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3200" dirty="0"/>
              <a:t> otherwise.</a:t>
            </a:r>
          </a:p>
          <a:p>
            <a:pPr eaLnBrk="1" hangingPunct="1"/>
            <a:r>
              <a:rPr lang="en-US" altLang="en-US" sz="3200" dirty="0"/>
              <a:t>If |</a:t>
            </a:r>
            <a:r>
              <a:rPr lang="en-US" altLang="en-US" sz="3200" i="1" dirty="0"/>
              <a:t>r</a:t>
            </a:r>
            <a:r>
              <a:rPr lang="en-US" altLang="en-US" sz="3200" dirty="0"/>
              <a:t>|&lt;1, the sum is: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E480C94-7CA8-4643-A8C8-82B50FF6BF9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8579297"/>
              </p:ext>
            </p:extLst>
          </p:nvPr>
        </p:nvGraphicFramePr>
        <p:xfrm>
          <a:off x="3476625" y="1794669"/>
          <a:ext cx="12350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4" imgW="368140" imgH="431613" progId="Equation.3">
                  <p:embed/>
                </p:oleObj>
              </mc:Choice>
              <mc:Fallback>
                <p:oleObj name="Equation" r:id="rId4" imgW="368140" imgH="431613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2E480C94-7CA8-4643-A8C8-82B50FF6B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794669"/>
                        <a:ext cx="12350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3F7B4E11-2E72-4DCC-82C2-A3AC67B2408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43600" y="4953000"/>
          <a:ext cx="8905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6" imgW="368140" imgH="393529" progId="Equation.3">
                  <p:embed/>
                </p:oleObj>
              </mc:Choice>
              <mc:Fallback>
                <p:oleObj name="Equation" r:id="rId6" imgW="368140" imgH="393529" progId="Equation.3">
                  <p:embed/>
                  <p:pic>
                    <p:nvPicPr>
                      <p:cNvPr id="13317" name="Object 6">
                        <a:extLst>
                          <a:ext uri="{FF2B5EF4-FFF2-40B4-BE49-F238E27FC236}">
                            <a16:creationId xmlns:a16="http://schemas.microsoft.com/office/drawing/2014/main" id="{3F7B4E11-2E72-4DCC-82C2-A3AC67B24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53000"/>
                        <a:ext cx="8905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4FDA21-9001-4CCE-AAAE-4A443C0D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Example 1.1</a:t>
            </a:r>
            <a:r>
              <a:rPr lang="en-US" altLang="en-US" dirty="0"/>
              <a:t>: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483702-216F-42D8-82C9-8E96DAF8CE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23169"/>
            <a:ext cx="7543800" cy="114527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Sum the series: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998572B0-8AF4-4FE9-BFB5-4D96E9D2D6D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86293128"/>
              </p:ext>
            </p:extLst>
          </p:nvPr>
        </p:nvGraphicFramePr>
        <p:xfrm>
          <a:off x="3762506" y="886477"/>
          <a:ext cx="2782887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4" imgW="939392" imgH="444307" progId="Equation.3">
                  <p:embed/>
                </p:oleObj>
              </mc:Choice>
              <mc:Fallback>
                <p:oleObj name="Equation" r:id="rId4" imgW="939392" imgH="444307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998572B0-8AF4-4FE9-BFB5-4D96E9D2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506" y="886477"/>
                        <a:ext cx="2782887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0126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4FDA21-9001-4CCE-AAAE-4A443C0D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Example 1.2</a:t>
            </a:r>
            <a:r>
              <a:rPr lang="en-US" altLang="en-US" dirty="0"/>
              <a:t>: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483702-216F-42D8-82C9-8E96DAF8CE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23169"/>
            <a:ext cx="754380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Use series to write the decimal 1.42424242… as a </a:t>
            </a:r>
            <a:r>
              <a:rPr lang="en-US" altLang="en-US" sz="3200" i="1" dirty="0"/>
              <a:t>rational number</a:t>
            </a:r>
            <a:r>
              <a:rPr lang="en-US" altLang="en-US" sz="32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7484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88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172621F-9865-425D-966D-28C99905D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594" y="21522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Divergence (n</a:t>
            </a:r>
            <a:r>
              <a:rPr lang="en-US" altLang="en-US" b="1" i="1" baseline="30000" dirty="0"/>
              <a:t>th</a:t>
            </a:r>
            <a:r>
              <a:rPr lang="en-US" altLang="en-US" b="1" i="1" dirty="0"/>
              <a:t> term) Test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10D0B316-B738-4070-820E-5CC4927A42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39490"/>
              </p:ext>
            </p:extLst>
          </p:nvPr>
        </p:nvGraphicFramePr>
        <p:xfrm>
          <a:off x="933138" y="1291652"/>
          <a:ext cx="82296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5" imgW="2578100" imgH="1168400" progId="Equation.3">
                  <p:embed/>
                </p:oleObj>
              </mc:Choice>
              <mc:Fallback>
                <p:oleObj name="Equation" r:id="rId5" imgW="2578100" imgH="116840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10D0B316-B738-4070-820E-5CC4927A4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38" y="1291652"/>
                        <a:ext cx="82296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BC9FE-58A1-4D32-91C0-CD02EB97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6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If the limit of the terms is equal to 0, you do not have enough information!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For instance: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The harmonic series, the terms go to 0 but the series diverges!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Telescoping series, the terms go to 0 and these series converge!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So… in order to converge, we need the limit to go to zero, but it is NOT a sufficient condition to determine convergence!</a:t>
            </a:r>
          </a:p>
        </p:txBody>
      </p:sp>
      <p:sp>
        <p:nvSpPr>
          <p:cNvPr id="16387" name="Title 2">
            <a:extLst>
              <a:ext uri="{FF2B5EF4-FFF2-40B4-BE49-F238E27FC236}">
                <a16:creationId xmlns:a16="http://schemas.microsoft.com/office/drawing/2014/main" id="{823BD187-CF1F-4203-8850-4483A4C1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3" y="18255"/>
            <a:ext cx="12192000" cy="1325563"/>
          </a:xfrm>
        </p:spPr>
        <p:txBody>
          <a:bodyPr/>
          <a:lstStyle/>
          <a:p>
            <a:r>
              <a:rPr lang="en-US" altLang="en-US" b="1" i="1" u="sng" dirty="0"/>
              <a:t>Important:</a:t>
            </a:r>
            <a:r>
              <a:rPr lang="en-US" altLang="en-US" b="1" i="1" dirty="0"/>
              <a:t> n</a:t>
            </a:r>
            <a:r>
              <a:rPr lang="en-US" altLang="en-US" b="1" i="1" baseline="30000" dirty="0"/>
              <a:t>th</a:t>
            </a:r>
            <a:r>
              <a:rPr lang="en-US" altLang="en-US" b="1" i="1" dirty="0"/>
              <a:t> term test only tests for divergence!!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ED578CCD-95E6-4401-BD5A-AD32A56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1024731"/>
            <a:ext cx="10515600" cy="4351338"/>
          </a:xfrm>
        </p:spPr>
        <p:txBody>
          <a:bodyPr/>
          <a:lstStyle/>
          <a:p>
            <a:pPr marL="109538" indent="0">
              <a:buNone/>
            </a:pPr>
            <a:r>
              <a:rPr lang="en-US" altLang="en-US" dirty="0"/>
              <a:t>Does the series diverge by the n</a:t>
            </a:r>
            <a:r>
              <a:rPr lang="en-US" altLang="en-US" baseline="30000" dirty="0"/>
              <a:t>th</a:t>
            </a:r>
            <a:r>
              <a:rPr lang="en-US" altLang="en-US" dirty="0"/>
              <a:t> term test?</a:t>
            </a:r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id="{9E7A91C4-D600-4A5B-841E-3767305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65347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A:</a:t>
            </a:r>
          </a:p>
        </p:txBody>
      </p:sp>
      <p:pic>
        <p:nvPicPr>
          <p:cNvPr id="55302" name="Picture 6">
            <a:extLst>
              <a:ext uri="{FF2B5EF4-FFF2-40B4-BE49-F238E27FC236}">
                <a16:creationId xmlns:a16="http://schemas.microsoft.com/office/drawing/2014/main" id="{79301083-9D85-9443-B80B-7B8A3FCE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48" y="453231"/>
            <a:ext cx="23749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481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ED578CCD-95E6-4401-BD5A-AD32A56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1024731"/>
            <a:ext cx="10515600" cy="4351338"/>
          </a:xfrm>
        </p:spPr>
        <p:txBody>
          <a:bodyPr/>
          <a:lstStyle/>
          <a:p>
            <a:pPr marL="109538" indent="0">
              <a:buNone/>
            </a:pPr>
            <a:r>
              <a:rPr lang="en-US" altLang="en-US" dirty="0"/>
              <a:t>Does the series diverge by the n</a:t>
            </a:r>
            <a:r>
              <a:rPr lang="en-US" altLang="en-US" baseline="30000" dirty="0"/>
              <a:t>th</a:t>
            </a:r>
            <a:r>
              <a:rPr lang="en-US" altLang="en-US" dirty="0"/>
              <a:t> term test?</a:t>
            </a:r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id="{9E7A91C4-D600-4A5B-841E-3767305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65347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B:</a:t>
            </a: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CEC90AEA-2ED5-3B48-852A-574DB6A8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05" y="472281"/>
            <a:ext cx="18034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6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01564AC4-7FD6-4B03-8DB8-7F879D88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02" y="142407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dirty="0">
                <a:solidFill>
                  <a:srgbClr val="000000"/>
                </a:solidFill>
              </a:rPr>
              <a:t>LUB and GLB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E76A60B7-644B-4099-A648-DF82049D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65" y="1514007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An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upper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of a set S is a number </a:t>
            </a:r>
            <a:r>
              <a:rPr lang="en-US" altLang="en-US" sz="2800" i="1" dirty="0">
                <a:solidFill>
                  <a:srgbClr val="000000"/>
                </a:solidFill>
              </a:rPr>
              <a:t>M</a:t>
            </a:r>
            <a:r>
              <a:rPr lang="en-US" altLang="en-US" sz="2800" dirty="0">
                <a:solidFill>
                  <a:srgbClr val="000000"/>
                </a:solidFill>
              </a:rPr>
              <a:t> that is greater than or equal to each element in S.</a:t>
            </a:r>
          </a:p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The smallest possible upper bound is called the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least upper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</a:rPr>
              <a:t>l.u.b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  <a:r>
              <a:rPr lang="en-US" altLang="en-US" sz="2800" dirty="0">
                <a:solidFill>
                  <a:srgbClr val="000000"/>
                </a:solidFill>
              </a:rPr>
              <a:t>) – </a:t>
            </a:r>
            <a:r>
              <a:rPr lang="en-US" altLang="en-US" sz="2800" i="1" dirty="0">
                <a:solidFill>
                  <a:srgbClr val="000000"/>
                </a:solidFill>
              </a:rPr>
              <a:t>cf. the supremum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lower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of a set S is a number </a:t>
            </a:r>
            <a:r>
              <a:rPr lang="en-US" altLang="en-US" sz="2800" i="1" dirty="0">
                <a:solidFill>
                  <a:srgbClr val="000000"/>
                </a:solidFill>
              </a:rPr>
              <a:t>m</a:t>
            </a:r>
            <a:r>
              <a:rPr lang="en-US" altLang="en-US" sz="2800" dirty="0">
                <a:solidFill>
                  <a:srgbClr val="000000"/>
                </a:solidFill>
              </a:rPr>
              <a:t> that is less than or equal to each element in S.</a:t>
            </a:r>
          </a:p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</a:rPr>
              <a:t>The largest possible lower bound is called the </a:t>
            </a:r>
            <a:r>
              <a:rPr lang="en-US" altLang="en-US" sz="2800" i="1" dirty="0">
                <a:solidFill>
                  <a:schemeClr val="accent2">
                    <a:lumMod val="50000"/>
                  </a:schemeClr>
                </a:solidFill>
              </a:rPr>
              <a:t>greatest lower bound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</a:rPr>
              <a:t>g.l.b</a:t>
            </a:r>
            <a:r>
              <a:rPr lang="en-US" altLang="en-US" sz="2800" i="1" dirty="0">
                <a:solidFill>
                  <a:srgbClr val="000000"/>
                </a:solidFill>
              </a:rPr>
              <a:t>.) – cf. the infimum.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82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ED578CCD-95E6-4401-BD5A-AD32A56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1024731"/>
            <a:ext cx="10515600" cy="4351338"/>
          </a:xfrm>
        </p:spPr>
        <p:txBody>
          <a:bodyPr/>
          <a:lstStyle/>
          <a:p>
            <a:pPr marL="109538" indent="0">
              <a:buNone/>
            </a:pPr>
            <a:r>
              <a:rPr lang="en-US" altLang="en-US" dirty="0"/>
              <a:t>Does the series diverge by the n</a:t>
            </a:r>
            <a:r>
              <a:rPr lang="en-US" altLang="en-US" baseline="30000" dirty="0"/>
              <a:t>th</a:t>
            </a:r>
            <a:r>
              <a:rPr lang="en-US" altLang="en-US" dirty="0"/>
              <a:t> term test?</a:t>
            </a:r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id="{9E7A91C4-D600-4A5B-841E-3767305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65347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C:</a:t>
            </a:r>
          </a:p>
        </p:txBody>
      </p:sp>
      <p:pic>
        <p:nvPicPr>
          <p:cNvPr id="67586" name="Picture 2">
            <a:extLst>
              <a:ext uri="{FF2B5EF4-FFF2-40B4-BE49-F238E27FC236}">
                <a16:creationId xmlns:a16="http://schemas.microsoft.com/office/drawing/2014/main" id="{B7C1FB67-B70C-8E4A-A436-D98A5B17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25" y="472281"/>
            <a:ext cx="2095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816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5">
            <a:extLst>
              <a:ext uri="{FF2B5EF4-FFF2-40B4-BE49-F238E27FC236}">
                <a16:creationId xmlns:a16="http://schemas.microsoft.com/office/drawing/2014/main" id="{5723E63A-2626-4F18-B450-59EFC7D3CD2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5845165"/>
              </p:ext>
            </p:extLst>
          </p:nvPr>
        </p:nvGraphicFramePr>
        <p:xfrm>
          <a:off x="342900" y="783236"/>
          <a:ext cx="525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6" imgW="1180588" imgH="279279" progId="Equation.3">
                  <p:embed/>
                </p:oleObj>
              </mc:Choice>
              <mc:Fallback>
                <p:oleObj name="Equation" r:id="rId6" imgW="1180588" imgH="279279" progId="Equation.3">
                  <p:embed/>
                  <p:pic>
                    <p:nvPicPr>
                      <p:cNvPr id="18434" name="Object 5">
                        <a:extLst>
                          <a:ext uri="{FF2B5EF4-FFF2-40B4-BE49-F238E27FC236}">
                            <a16:creationId xmlns:a16="http://schemas.microsoft.com/office/drawing/2014/main" id="{5723E63A-2626-4F18-B450-59EFC7D3C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783236"/>
                        <a:ext cx="5257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PQuestion">
            <a:extLst>
              <a:ext uri="{FF2B5EF4-FFF2-40B4-BE49-F238E27FC236}">
                <a16:creationId xmlns:a16="http://schemas.microsoft.com/office/drawing/2014/main" id="{2F7F2C48-D52D-4E42-87F6-86AF2BEBA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49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sz="3500" b="1" i="1" dirty="0"/>
              <a:t>Which statement is always true?</a:t>
            </a:r>
          </a:p>
        </p:txBody>
      </p:sp>
      <p:sp>
        <p:nvSpPr>
          <p:cNvPr id="18436" name="TPAnswers">
            <a:extLst>
              <a:ext uri="{FF2B5EF4-FFF2-40B4-BE49-F238E27FC236}">
                <a16:creationId xmlns:a16="http://schemas.microsoft.com/office/drawing/2014/main" id="{7AD71005-0A17-4486-8F69-67C0A9AB5461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533400" y="2080691"/>
            <a:ext cx="5562600" cy="3276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200" dirty="0"/>
              <a:t>The series converges.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200" dirty="0"/>
              <a:t>The sequence converges.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200" dirty="0"/>
              <a:t>The sequence of partial sums converges.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200" dirty="0"/>
              <a:t>The series diverges.</a:t>
            </a: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CF1BB787-7C6A-492A-B1EA-DAFC10E5658A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9872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32B9951-2EB6-4D38-926C-183D594B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7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Some Convergence Theorems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3C9DB6FD-13A6-4289-86F7-70D00E21217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12152"/>
              </p:ext>
            </p:extLst>
          </p:nvPr>
        </p:nvGraphicFramePr>
        <p:xfrm>
          <a:off x="698292" y="1143000"/>
          <a:ext cx="73152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4" imgW="2540000" imgH="1473200" progId="Equation.3">
                  <p:embed/>
                </p:oleObj>
              </mc:Choice>
              <mc:Fallback>
                <p:oleObj name="Equation" r:id="rId4" imgW="2540000" imgH="1473200" progId="Equation.3">
                  <p:embed/>
                  <p:pic>
                    <p:nvPicPr>
                      <p:cNvPr id="19459" name="Object 4">
                        <a:extLst>
                          <a:ext uri="{FF2B5EF4-FFF2-40B4-BE49-F238E27FC236}">
                            <a16:creationId xmlns:a16="http://schemas.microsoft.com/office/drawing/2014/main" id="{3C9DB6FD-13A6-4289-86F7-70D00E212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92" y="1143000"/>
                        <a:ext cx="73152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Sections </a:t>
            </a:r>
            <a:r>
              <a:rPr lang="en-US" altLang="en-US" sz="4400" b="1" i="1" dirty="0"/>
              <a:t>10.3, 10.4 and 10.5 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Convergence Tests for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Infinite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13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1C10B71-FFED-D74F-8CD9-FFCB3B50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5" y="35013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Learning Goals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0AF94DB-67C7-994A-BE03-3FCB93F9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Learn how to apply the integral, comparison, limit comparison, ratio and root series to determine whether an infinite series converges or diverges</a:t>
            </a:r>
          </a:p>
          <a:p>
            <a:r>
              <a:rPr lang="en-US" altLang="en-US"/>
              <a:t>Learn when to apply which test</a:t>
            </a:r>
          </a:p>
          <a:p>
            <a:r>
              <a:rPr lang="en-US" altLang="en-US"/>
              <a:t>Summarize the results into a formal mathematical justification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3CAADC-09A4-984F-9D49-980AB14F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Quick review…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0C272F-F979-BE43-B6F3-0C87847ADF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05000"/>
            <a:ext cx="7848600" cy="4038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The harmonic series 		 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27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18777855-3C39-DB4E-85B7-B9BC514DCD1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2214480"/>
              </p:ext>
            </p:extLst>
          </p:nvPr>
        </p:nvGraphicFramePr>
        <p:xfrm>
          <a:off x="5802312" y="1638300"/>
          <a:ext cx="815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5" imgW="7607300" imgH="9944100" progId="Equation.3">
                  <p:embed/>
                </p:oleObj>
              </mc:Choice>
              <mc:Fallback>
                <p:oleObj name="Equation" r:id="rId5" imgW="7607300" imgH="99441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18777855-3C39-DB4E-85B7-B9BC514DC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2" y="1638300"/>
                        <a:ext cx="8159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3CAADC-09A4-984F-9D49-980AB14F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Quick review…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0C272F-F979-BE43-B6F3-0C87847ADF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05000"/>
            <a:ext cx="7848600" cy="4038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The harmonic series 		 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2700" dirty="0"/>
              <a:t>.</a:t>
            </a:r>
          </a:p>
          <a:p>
            <a:pPr eaLnBrk="1" hangingPunct="1"/>
            <a:endParaRPr lang="en-US" altLang="en-US" sz="2700" dirty="0"/>
          </a:p>
          <a:p>
            <a:r>
              <a:rPr lang="en-US" altLang="en-US" sz="2700" dirty="0"/>
              <a:t>Telescoping series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CONVERGE</a:t>
            </a:r>
            <a:r>
              <a:rPr lang="en-US" altLang="en-US" sz="2700" dirty="0"/>
              <a:t>.  Find the sum using partial fraction decompositions.</a:t>
            </a:r>
          </a:p>
          <a:p>
            <a:pPr eaLnBrk="1" hangingPunct="1"/>
            <a:endParaRPr lang="en-US" altLang="en-US" sz="2700" dirty="0"/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18777855-3C39-DB4E-85B7-B9BC514DCD1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802312" y="1638300"/>
          <a:ext cx="815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5" imgW="7607300" imgH="9944100" progId="Equation.3">
                  <p:embed/>
                </p:oleObj>
              </mc:Choice>
              <mc:Fallback>
                <p:oleObj name="Equation" r:id="rId5" imgW="7607300" imgH="99441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18777855-3C39-DB4E-85B7-B9BC514DC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2" y="1638300"/>
                        <a:ext cx="8159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316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PQuestion">
            <a:extLst>
              <a:ext uri="{FF2B5EF4-FFF2-40B4-BE49-F238E27FC236}">
                <a16:creationId xmlns:a16="http://schemas.microsoft.com/office/drawing/2014/main" id="{C526E62D-DECF-4894-88A4-85CFAF089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9783" y="616670"/>
            <a:ext cx="10972800" cy="1371600"/>
          </a:xfrm>
        </p:spPr>
        <p:txBody>
          <a:bodyPr/>
          <a:lstStyle/>
          <a:p>
            <a:r>
              <a:rPr lang="en-US" altLang="en-US" sz="4000" dirty="0"/>
              <a:t>Find the </a:t>
            </a:r>
            <a:r>
              <a:rPr lang="en-US" altLang="en-US" sz="4000" dirty="0" err="1"/>
              <a:t>l.u.b</a:t>
            </a:r>
            <a:r>
              <a:rPr lang="en-US" altLang="en-US" sz="4000" dirty="0"/>
              <a:t>. and </a:t>
            </a:r>
            <a:r>
              <a:rPr lang="en-US" altLang="en-US" sz="4000" dirty="0" err="1"/>
              <a:t>g.l.b</a:t>
            </a:r>
            <a:r>
              <a:rPr lang="en-US" altLang="en-US" sz="4000" dirty="0"/>
              <a:t>. of the sequence:</a:t>
            </a:r>
            <a:endParaRPr lang="en-US" altLang="en-US" sz="4000" u="sng" dirty="0"/>
          </a:p>
        </p:txBody>
      </p:sp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64A965E1-5F94-4235-AAEB-A03F29B2448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6430418"/>
              </p:ext>
            </p:extLst>
          </p:nvPr>
        </p:nvGraphicFramePr>
        <p:xfrm>
          <a:off x="8840448" y="803635"/>
          <a:ext cx="13906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5" imgW="482391" imgH="431613" progId="Equation.3">
                  <p:embed/>
                </p:oleObj>
              </mc:Choice>
              <mc:Fallback>
                <p:oleObj name="Equation" r:id="rId5" imgW="482391" imgH="431613" progId="Equation.3">
                  <p:embed/>
                  <p:pic>
                    <p:nvPicPr>
                      <p:cNvPr id="14339" name="Object 5">
                        <a:extLst>
                          <a:ext uri="{FF2B5EF4-FFF2-40B4-BE49-F238E27FC236}">
                            <a16:creationId xmlns:a16="http://schemas.microsoft.com/office/drawing/2014/main" id="{64A965E1-5F94-4235-AAEB-A03F29B24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448" y="803635"/>
                        <a:ext cx="13906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PAnswers">
            <a:extLst>
              <a:ext uri="{FF2B5EF4-FFF2-40B4-BE49-F238E27FC236}">
                <a16:creationId xmlns:a16="http://schemas.microsoft.com/office/drawing/2014/main" id="{A46279D2-A037-41DE-854C-76028B1F01B8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660566" y="4530365"/>
            <a:ext cx="4038600" cy="3048000"/>
          </a:xfrm>
        </p:spPr>
        <p:txBody>
          <a:bodyPr/>
          <a:lstStyle/>
          <a:p>
            <a:pPr marL="609600" indent="-609600">
              <a:buFont typeface="+mj-lt"/>
              <a:buAutoNum type="alphaUcPeriod"/>
              <a:defRPr/>
            </a:pPr>
            <a:r>
              <a:rPr lang="en-US" dirty="0" err="1"/>
              <a:t>l.u.b</a:t>
            </a:r>
            <a:r>
              <a:rPr lang="en-US" dirty="0"/>
              <a:t>.=1, </a:t>
            </a:r>
            <a:r>
              <a:rPr lang="en-US" dirty="0" err="1"/>
              <a:t>g.l.b</a:t>
            </a:r>
            <a:r>
              <a:rPr lang="en-US" dirty="0"/>
              <a:t>.=0</a:t>
            </a:r>
          </a:p>
          <a:p>
            <a:pPr marL="609600" indent="-609600">
              <a:buFont typeface="+mj-lt"/>
              <a:buAutoNum type="alphaUcPeriod"/>
              <a:defRPr/>
            </a:pPr>
            <a:r>
              <a:rPr lang="en-US" dirty="0" err="1"/>
              <a:t>l.u.b</a:t>
            </a:r>
            <a:r>
              <a:rPr lang="en-US" dirty="0"/>
              <a:t>.=2, </a:t>
            </a:r>
            <a:r>
              <a:rPr lang="en-US" dirty="0" err="1"/>
              <a:t>g.l.b</a:t>
            </a:r>
            <a:r>
              <a:rPr lang="en-US" dirty="0"/>
              <a:t>.=0</a:t>
            </a:r>
          </a:p>
          <a:p>
            <a:pPr marL="609600" indent="-609600">
              <a:buFont typeface="+mj-lt"/>
              <a:buAutoNum type="alphaUcPeriod"/>
              <a:defRPr/>
            </a:pPr>
            <a:r>
              <a:rPr lang="en-US" dirty="0" err="1"/>
              <a:t>l.u.b</a:t>
            </a:r>
            <a:r>
              <a:rPr lang="en-US" dirty="0"/>
              <a:t>.=2, </a:t>
            </a:r>
            <a:r>
              <a:rPr lang="en-US" dirty="0" err="1"/>
              <a:t>g.l.b</a:t>
            </a:r>
            <a:r>
              <a:rPr lang="en-US" dirty="0"/>
              <a:t>.=1</a:t>
            </a:r>
          </a:p>
          <a:p>
            <a:pPr marL="609600" indent="-609600">
              <a:buFont typeface="+mj-lt"/>
              <a:buAutoNum type="alphaUcPeriod"/>
              <a:defRPr/>
            </a:pPr>
            <a:r>
              <a:rPr lang="en-US" dirty="0"/>
              <a:t>No </a:t>
            </a:r>
            <a:r>
              <a:rPr lang="en-US" dirty="0" err="1"/>
              <a:t>l.u.b</a:t>
            </a:r>
            <a:r>
              <a:rPr lang="en-US" dirty="0"/>
              <a:t>., </a:t>
            </a:r>
            <a:r>
              <a:rPr lang="en-US" dirty="0" err="1"/>
              <a:t>g.l.b</a:t>
            </a:r>
            <a:r>
              <a:rPr lang="en-US" dirty="0"/>
              <a:t>.=0</a:t>
            </a:r>
          </a:p>
          <a:p>
            <a:pPr marL="514350" indent="-514350">
              <a:buFont typeface="+mj-lt"/>
              <a:buAutoNum type="alphaUcPeriod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F3278-A5E9-D64B-8BE1-84A0ECBC11B8}"/>
              </a:ext>
            </a:extLst>
          </p:cNvPr>
          <p:cNvSpPr txBox="1"/>
          <p:nvPr/>
        </p:nvSpPr>
        <p:spPr>
          <a:xfrm>
            <a:off x="329783" y="247338"/>
            <a:ext cx="67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i="1" u="sng" dirty="0"/>
              <a:t>Example:</a:t>
            </a:r>
          </a:p>
        </p:txBody>
      </p:sp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3CAADC-09A4-984F-9D49-980AB14F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Quick review…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0C272F-F979-BE43-B6F3-0C87847ADF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05000"/>
            <a:ext cx="7848600" cy="4038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The harmonic series 		 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2700" dirty="0"/>
              <a:t>.</a:t>
            </a:r>
          </a:p>
          <a:p>
            <a:pPr eaLnBrk="1" hangingPunct="1"/>
            <a:endParaRPr lang="en-US" altLang="en-US" sz="2700" dirty="0"/>
          </a:p>
          <a:p>
            <a:r>
              <a:rPr lang="en-US" altLang="en-US" sz="2700" dirty="0"/>
              <a:t>Telescoping series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CONVERGE</a:t>
            </a:r>
            <a:r>
              <a:rPr lang="en-US" altLang="en-US" sz="2700" dirty="0"/>
              <a:t>.  Find the sum using partial fraction decompositions.</a:t>
            </a:r>
          </a:p>
          <a:p>
            <a:r>
              <a:rPr lang="en-US" altLang="en-US" sz="2700" dirty="0"/>
              <a:t>A geometric series</a:t>
            </a:r>
          </a:p>
          <a:p>
            <a:endParaRPr lang="en-US" altLang="en-US" sz="2700" dirty="0"/>
          </a:p>
          <a:p>
            <a:pPr eaLnBrk="1" hangingPunct="1"/>
            <a:endParaRPr lang="en-US" altLang="en-US" sz="2700" dirty="0"/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18777855-3C39-DB4E-85B7-B9BC514DCD1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802312" y="1638300"/>
          <a:ext cx="815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tion" r:id="rId5" imgW="7607300" imgH="9944100" progId="Equation.3">
                  <p:embed/>
                </p:oleObj>
              </mc:Choice>
              <mc:Fallback>
                <p:oleObj name="Equation" r:id="rId5" imgW="7607300" imgH="99441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18777855-3C39-DB4E-85B7-B9BC514DC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2" y="1638300"/>
                        <a:ext cx="8159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4C47BC6-B84A-2B4B-81B2-8E5A4E1D9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67030"/>
              </p:ext>
            </p:extLst>
          </p:nvPr>
        </p:nvGraphicFramePr>
        <p:xfrm>
          <a:off x="4093565" y="4172262"/>
          <a:ext cx="1008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Equation" r:id="rId7" imgW="8483600" imgH="9944100" progId="Equation.3">
                  <p:embed/>
                </p:oleObj>
              </mc:Choice>
              <mc:Fallback>
                <p:oleObj name="Equation" r:id="rId7" imgW="8483600" imgH="99441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1798A897-276A-FC4A-9A2C-3B88E8CAB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65" y="4172262"/>
                        <a:ext cx="1008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6F401C10-3D69-7248-A05A-BC357F07F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28321"/>
              </p:ext>
            </p:extLst>
          </p:nvPr>
        </p:nvGraphicFramePr>
        <p:xfrm>
          <a:off x="5802312" y="4023831"/>
          <a:ext cx="4491038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Equation" r:id="rId9" imgW="42710100" imgH="14046200" progId="Equation.3">
                  <p:embed/>
                </p:oleObj>
              </mc:Choice>
              <mc:Fallback>
                <p:oleObj name="Equation" r:id="rId9" imgW="42710100" imgH="14046200" progId="Equation.3">
                  <p:embed/>
                  <p:pic>
                    <p:nvPicPr>
                      <p:cNvPr id="7174" name="Object 7">
                        <a:extLst>
                          <a:ext uri="{FF2B5EF4-FFF2-40B4-BE49-F238E27FC236}">
                            <a16:creationId xmlns:a16="http://schemas.microsoft.com/office/drawing/2014/main" id="{F3FE57DB-9037-7B46-86B9-70FA56046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2" y="4023831"/>
                        <a:ext cx="4491038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3348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CC24835-CAB6-C54F-8B21-FE5A3E104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Divergence (n</a:t>
            </a:r>
            <a:r>
              <a:rPr lang="en-US" altLang="en-US" b="1" i="1" baseline="30000" dirty="0"/>
              <a:t>th</a:t>
            </a:r>
            <a:r>
              <a:rPr lang="en-US" altLang="en-US" b="1" i="1" dirty="0"/>
              <a:t> term) Test</a:t>
            </a:r>
          </a:p>
        </p:txBody>
      </p:sp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7FDF151C-4992-A746-890C-D13750138E6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57400" y="1981200"/>
          <a:ext cx="82296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5" imgW="59397900" imgH="26911300" progId="Equation.3">
                  <p:embed/>
                </p:oleObj>
              </mc:Choice>
              <mc:Fallback>
                <p:oleObj name="Equation" r:id="rId5" imgW="59397900" imgH="26911300" progId="Equation.3">
                  <p:embed/>
                  <p:pic>
                    <p:nvPicPr>
                      <p:cNvPr id="8195" name="Object 4">
                        <a:extLst>
                          <a:ext uri="{FF2B5EF4-FFF2-40B4-BE49-F238E27FC236}">
                            <a16:creationId xmlns:a16="http://schemas.microsoft.com/office/drawing/2014/main" id="{7FDF151C-4992-A746-890C-D13750138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82296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FDD950A-1EEA-E74D-A112-5C318CB6A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87" y="274639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Integral Test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CDA6D13-6AFB-3544-95AA-27DB861060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2170" y="1382011"/>
            <a:ext cx="76200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200" dirty="0"/>
              <a:t>Let f be a continuous, positive, and decreasing function.  Then: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76022FA1-4A8C-474C-8AD5-301449B9491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6455242"/>
              </p:ext>
            </p:extLst>
          </p:nvPr>
        </p:nvGraphicFramePr>
        <p:xfrm>
          <a:off x="596900" y="2316345"/>
          <a:ext cx="87630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5" imgW="74015600" imgH="22237700" progId="Equation.3">
                  <p:embed/>
                </p:oleObj>
              </mc:Choice>
              <mc:Fallback>
                <p:oleObj name="Equation" r:id="rId5" imgW="74015600" imgH="222377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76022FA1-4A8C-474C-8AD5-301449B94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316345"/>
                        <a:ext cx="87630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71A1E28-CD12-CB4C-8322-29E4314F1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9694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Example I: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E0B29B-34F3-8B4C-BB65-04B8DA4414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42194"/>
            <a:ext cx="9421318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700" dirty="0"/>
              <a:t>Use the integral test to determine whether the series converges:</a:t>
            </a:r>
          </a:p>
          <a:p>
            <a:pPr eaLnBrk="1" hangingPunct="1"/>
            <a:endParaRPr lang="en-US" altLang="en-US" sz="2700" dirty="0"/>
          </a:p>
          <a:p>
            <a:pPr marL="0" indent="0" eaLnBrk="1" hangingPunct="1">
              <a:buNone/>
            </a:pPr>
            <a:endParaRPr lang="en-US" altLang="en-US" sz="2700" dirty="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19FA7FA-52AC-E142-B57C-ABB116752C67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92046491"/>
              </p:ext>
            </p:extLst>
          </p:nvPr>
        </p:nvGraphicFramePr>
        <p:xfrm>
          <a:off x="9639300" y="737394"/>
          <a:ext cx="1447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4" imgW="13169900" imgH="9944100" progId="Equation.3">
                  <p:embed/>
                </p:oleObj>
              </mc:Choice>
              <mc:Fallback>
                <p:oleObj name="Equation" r:id="rId4" imgW="13169900" imgH="99441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719FA7FA-52AC-E142-B57C-ABB116752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300" y="737394"/>
                        <a:ext cx="14478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752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71A1E28-CD12-CB4C-8322-29E4314F1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9694"/>
            <a:ext cx="10058400" cy="1295400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Example II: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E0B29B-34F3-8B4C-BB65-04B8DA4414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94907"/>
            <a:ext cx="76962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700" dirty="0"/>
              <a:t>When does a p-series converge?</a:t>
            </a:r>
          </a:p>
        </p:txBody>
      </p:sp>
      <p:graphicFrame>
        <p:nvGraphicFramePr>
          <p:cNvPr id="10245" name="Object 6">
            <a:extLst>
              <a:ext uri="{FF2B5EF4-FFF2-40B4-BE49-F238E27FC236}">
                <a16:creationId xmlns:a16="http://schemas.microsoft.com/office/drawing/2014/main" id="{F1250E40-2E96-414F-B317-82C741B09EF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80466391"/>
              </p:ext>
            </p:extLst>
          </p:nvPr>
        </p:nvGraphicFramePr>
        <p:xfrm>
          <a:off x="5334000" y="737394"/>
          <a:ext cx="2819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Equation" r:id="rId4" imgW="24282400" imgH="9944100" progId="Equation.3">
                  <p:embed/>
                </p:oleObj>
              </mc:Choice>
              <mc:Fallback>
                <p:oleObj name="Equation" r:id="rId4" imgW="24282400" imgH="9944100" progId="Equation.3">
                  <p:embed/>
                  <p:pic>
                    <p:nvPicPr>
                      <p:cNvPr id="10245" name="Object 6">
                        <a:extLst>
                          <a:ext uri="{FF2B5EF4-FFF2-40B4-BE49-F238E27FC236}">
                            <a16:creationId xmlns:a16="http://schemas.microsoft.com/office/drawing/2014/main" id="{F1250E40-2E96-414F-B317-82C741B09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37394"/>
                        <a:ext cx="2819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711732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123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84777E1-20DE-C64D-ADD7-DE857E63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Series we know: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C7DC0E-77D9-4243-AC0A-C31C4032CD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04304" y="1273450"/>
            <a:ext cx="7924800" cy="4038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The harmonic series 		  </a:t>
            </a:r>
            <a:r>
              <a:rPr lang="en-US" altLang="en-US" sz="2700" dirty="0">
                <a:solidFill>
                  <a:schemeClr val="accent2">
                    <a:lumMod val="50000"/>
                  </a:schemeClr>
                </a:solidFill>
              </a:rPr>
              <a:t>DIVERGES</a:t>
            </a:r>
            <a:r>
              <a:rPr lang="en-US" altLang="en-US" sz="2700" dirty="0"/>
              <a:t>.</a:t>
            </a:r>
          </a:p>
          <a:p>
            <a:pPr eaLnBrk="1" hangingPunct="1"/>
            <a:r>
              <a:rPr lang="en-US" altLang="en-US" sz="2700" dirty="0"/>
              <a:t>A geometric series</a:t>
            </a:r>
          </a:p>
          <a:p>
            <a:pPr eaLnBrk="1" hangingPunct="1"/>
            <a:endParaRPr lang="en-US" altLang="en-US" sz="2700" dirty="0"/>
          </a:p>
          <a:p>
            <a:pPr eaLnBrk="1" hangingPunct="1"/>
            <a:endParaRPr lang="en-US" altLang="en-US" sz="2700" dirty="0"/>
          </a:p>
          <a:p>
            <a:pPr eaLnBrk="1" hangingPunct="1"/>
            <a:endParaRPr lang="en-US" altLang="en-US" sz="2700" dirty="0"/>
          </a:p>
          <a:p>
            <a:pPr eaLnBrk="1" hangingPunct="1"/>
            <a:r>
              <a:rPr lang="en-US" altLang="en-US" sz="2700" dirty="0"/>
              <a:t>A p-series</a:t>
            </a:r>
          </a:p>
          <a:p>
            <a:pPr eaLnBrk="1" hangingPunct="1"/>
            <a:endParaRPr lang="en-US" altLang="en-US" sz="2700" dirty="0"/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/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4C34D796-2177-BD4A-A616-0818F2B1751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70662341"/>
              </p:ext>
            </p:extLst>
          </p:nvPr>
        </p:nvGraphicFramePr>
        <p:xfrm>
          <a:off x="4617454" y="1050650"/>
          <a:ext cx="69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Equation" r:id="rId5" imgW="7607300" imgH="9944100" progId="Equation.3">
                  <p:embed/>
                </p:oleObj>
              </mc:Choice>
              <mc:Fallback>
                <p:oleObj name="Equation" r:id="rId5" imgW="7607300" imgH="99441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4C34D796-2177-BD4A-A616-0818F2B17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454" y="1050650"/>
                        <a:ext cx="69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A97E584C-22A4-1D4B-B357-D6D1EAD1BEC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55692298"/>
              </p:ext>
            </p:extLst>
          </p:nvPr>
        </p:nvGraphicFramePr>
        <p:xfrm>
          <a:off x="3078163" y="2117363"/>
          <a:ext cx="1008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Equation" r:id="rId7" imgW="8483600" imgH="9944100" progId="Equation.3">
                  <p:embed/>
                </p:oleObj>
              </mc:Choice>
              <mc:Fallback>
                <p:oleObj name="Equation" r:id="rId7" imgW="8483600" imgH="994410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A97E584C-22A4-1D4B-B357-D6D1EAD1B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117363"/>
                        <a:ext cx="1008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72F5F434-B94F-404D-A086-560BCFC5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08901"/>
              </p:ext>
            </p:extLst>
          </p:nvPr>
        </p:nvGraphicFramePr>
        <p:xfrm>
          <a:off x="5105401" y="1951037"/>
          <a:ext cx="4491038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9" imgW="42710100" imgH="14046200" progId="Equation.3">
                  <p:embed/>
                </p:oleObj>
              </mc:Choice>
              <mc:Fallback>
                <p:oleObj name="Equation" r:id="rId9" imgW="42710100" imgH="1404620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72F5F434-B94F-404D-A086-560BCFC5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1951037"/>
                        <a:ext cx="4491038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981D2017-3F4D-3741-882F-C726457EB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02623"/>
              </p:ext>
            </p:extLst>
          </p:nvPr>
        </p:nvGraphicFramePr>
        <p:xfrm>
          <a:off x="2933962" y="4130950"/>
          <a:ext cx="1146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11" imgW="9652000" imgH="9944100" progId="Equation.3">
                  <p:embed/>
                </p:oleObj>
              </mc:Choice>
              <mc:Fallback>
                <p:oleObj name="Equation" r:id="rId11" imgW="9652000" imgH="994410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981D2017-3F4D-3741-882F-C726457EB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962" y="4130950"/>
                        <a:ext cx="1146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F789AD18-5329-8647-9756-B65350C6E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092568"/>
              </p:ext>
            </p:extLst>
          </p:nvPr>
        </p:nvGraphicFramePr>
        <p:xfrm>
          <a:off x="5105401" y="4130950"/>
          <a:ext cx="3260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Equation" r:id="rId13" imgW="31013400" imgH="9944100" progId="Equation.3">
                  <p:embed/>
                </p:oleObj>
              </mc:Choice>
              <mc:Fallback>
                <p:oleObj name="Equation" r:id="rId13" imgW="31013400" imgH="9944100" progId="Equation.3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F789AD18-5329-8647-9756-B65350C6E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130950"/>
                        <a:ext cx="326072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C7BF05-0CCC-284D-91AB-7C9A0F0F4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573" y="14027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Some Convergence Theorems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6CD69D73-D9D9-5644-B6AB-C717F49CB45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60529"/>
              </p:ext>
            </p:extLst>
          </p:nvPr>
        </p:nvGraphicFramePr>
        <p:xfrm>
          <a:off x="848193" y="1308100"/>
          <a:ext cx="73152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4" imgW="58508900" imgH="33934400" progId="Equation.3">
                  <p:embed/>
                </p:oleObj>
              </mc:Choice>
              <mc:Fallback>
                <p:oleObj name="Equation" r:id="rId4" imgW="58508900" imgH="33934400" progId="Equation.3">
                  <p:embed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:a16="http://schemas.microsoft.com/office/drawing/2014/main" id="{6CD69D73-D9D9-5644-B6AB-C717F49CB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93" y="1308100"/>
                        <a:ext cx="73152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6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7D8739C4F004EA99A80285EE82C3A92"/>
  <p:tag name="SLIDEID" val="27D8739C4F004EA99A80285EE82C3A92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1"/>
  <p:tag name="ZEROBASED" val="False"/>
  <p:tag name="AUTOADVANCE" val="False"/>
  <p:tag name="DELIMITERS" val="3.1"/>
  <p:tag name="VALUEFORMAT" val="0%"/>
  <p:tag name="QUESTIONALIAS" val="Which of these series do you think converges?"/>
  <p:tag name="ANSWERSALIAS" val="Series A|smicln|Series B|smicln|Series C|smicln|Series A and B|smicln|Series A and C|smicln|Series B and C|smicln|All three series|smicln|None of them"/>
  <p:tag name="COUNTDOWNSECONDS" val="30"/>
  <p:tag name="VALUES" val="Incorrect|smicln|Incorrect|smicln|Incorrect|smicln|Incorrect|smicln|Incorrect|smicln|Correct|smicln|Incorrect|smicln|Incorrect"/>
  <p:tag name="RESTORECOUNTDOWNTIMER" val="True"/>
  <p:tag name="COUNTDOWNHEIGHT" val="80"/>
  <p:tag name="COUNTDOWNWIDTH" val="100"/>
  <p:tag name="RESPONSESGATHERED" val="True"/>
  <p:tag name="TOTALRESPONSES" val="146"/>
  <p:tag name="RESPONSECOUNT" val="146"/>
  <p:tag name="SLICED" val="False"/>
  <p:tag name="RESPONSES" val="7;4;7;4;7;7;4;5;5;4;6;7;7;7;7;4;7;7;4;4;7;1;7;7;6;4;4;1;7;4;7;5;7;8;7;5;4;7;7;7;4;4;4;7;7;4;4;-;4;5;7;4;7;7;7;1;6;4;1;7;7;7;7;7;5;7;4;3;4;4;4;7;7;7;4;7;7;3;4;7;7;6;7;4;2;4;7;8;7;7;7;4;7;2;3;6;4;7;3;4;4;7;7;4;1;7;7;5;-;6;5;6;7;7;7;7;4;4;3;4;4;7;4;7;5;7;4;7;7;3;5;4;6;1;5;7;7;3;7;7;2;6;7;7;7;7;4;4;"/>
  <p:tag name="CHARTSTRINGSTD" val="6 3 7 41 11 9 67 2"/>
  <p:tag name="CHARTSTRINGREV" val="2 67 9 11 41 7 3 6"/>
  <p:tag name="CHARTSTRINGSTDPER" val="0.0410958904109589 0.0205479452054795 0.0479452054794521 0.280821917808219 0.0753424657534247 0.0616438356164384 0.458904109589041 0.0136986301369863"/>
  <p:tag name="CHARTSTRINGREVPER" val="0.0136986301369863 0.458904109589041 0.0616438356164384 0.0753424657534247 0.280821917808219 0.0479452054794521 0.0205479452054795 0.0410958904109589"/>
  <p:tag name="ANONYMOUSTEMP" val="False"/>
  <p:tag name="TYPE" val="MultiChoiceSlide"/>
  <p:tag name="TPQUESTIONXML" val="﻿&lt;?xml version=&quot;1.0&quot; encoding=&quot;utf-8&quot;?&gt;&#10;&lt;questionlist&gt;&#10;    &lt;properties&gt;&#10;        &lt;guid&gt;F1BD269972C14053A3C119B66B869E0E&lt;/guid&gt;&#10;        &lt;description /&gt;&#10;        &lt;date&gt;9/1/2013 11:19:0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F08840419214D6BAA5B1EFAE428F8C6&lt;/guid&gt;&#10;            &lt;repollguid&gt;C92F8B99C0854D6DB5AC69C1E5E1B9D9&lt;/repollguid&gt;&#10;            &lt;sourceid&gt;4FEC43CCA8794074B8C19FB31D485692&lt;/sourceid&gt;&#10;            &lt;questiontext&gt;Which of these series do you think converges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4DC419CACE3F44788FB5BDDD8EAAC21C&lt;/guid&gt;&#10;                    &lt;answertext&gt;Series A&lt;/answertext&gt;&#10;                    &lt;valuetype&gt;-1&lt;/valuetype&gt;&#10;                &lt;/answer&gt;&#10;                &lt;answer&gt;&#10;                    &lt;guid&gt;6B31AC781A744571847D30BB3DEC87CE&lt;/guid&gt;&#10;                    &lt;answertext&gt;Series B&lt;/answertext&gt;&#10;                    &lt;valuetype&gt;-1&lt;/valuetype&gt;&#10;                &lt;/answer&gt;&#10;                &lt;answer&gt;&#10;                    &lt;guid&gt;D8679936E2FF4CF1809CEEBC47BEF9EA&lt;/guid&gt;&#10;                    &lt;answertext&gt;Series C&lt;/answertext&gt;&#10;                    &lt;valuetype&gt;-1&lt;/valuetype&gt;&#10;                &lt;/answer&gt;&#10;                &lt;answer&gt;&#10;                    &lt;guid&gt;40987F571CCC4D088F03A520D516E059&lt;/guid&gt;&#10;                    &lt;answertext&gt;Series A and B&lt;/answertext&gt;&#10;                    &lt;valuetype&gt;-1&lt;/valuetype&gt;&#10;                &lt;/answer&gt;&#10;                &lt;answer&gt;&#10;                    &lt;guid&gt;0A2C2EB4C6A4436AB2F0A2D909B55773&lt;/guid&gt;&#10;                    &lt;answertext&gt;Series A and C&lt;/answertext&gt;&#10;                    &lt;valuetype&gt;-1&lt;/valuetype&gt;&#10;                &lt;/answer&gt;&#10;                &lt;answer&gt;&#10;                    &lt;guid&gt;6BDAA2AC6B1E448887427ACD967C8747&lt;/guid&gt;&#10;                    &lt;answertext&gt;Series B and C&lt;/answertext&gt;&#10;                    &lt;valuetype&gt;1&lt;/valuetype&gt;&#10;                &lt;/answer&gt;&#10;                &lt;answer&gt;&#10;                    &lt;guid&gt;A03AB97ED5F445B58EA510DC40776CC6&lt;/guid&gt;&#10;                    &lt;answertext&gt;All three series&lt;/answertext&gt;&#10;                    &lt;valuetype&gt;-1&lt;/valuetype&gt;&#10;                &lt;/answer&gt;&#10;                &lt;answer&gt;&#10;                    &lt;guid&gt;5B349918BE824063B06C35625C9FCCF4&lt;/guid&gt;&#10;                    &lt;answertext&gt;None of them&lt;/answertext&gt;&#10;                    &lt;valuetype&gt;-1&lt;/valuetype&gt;&#10;                &lt;/answer&gt;&#10;            &lt;/answers&gt;&#10;        &lt;/multichoice&gt;&#10;    &lt;/questions&gt;&#10;&lt;/questionlist&gt;"/>
  <p:tag name="RESULTS" val="Which of these series do you think converges?[;crlf;]192[;]203[;]192[;]False[;]64[;][;crlf;]5.80208333333333[;]6[;]1.51808398748408[;]2.30457899305556[;crlf;]2[;]-1[;]Series A1[;]Series A[;][;crlf;]10[;]-1[;]Series B2[;]Series B[;][;crlf;]8[;]-1[;]Series C3[;]Series C[;][;crlf;]19[;]-1[;]Series A and B4[;]Series A and B[;][;crlf;]8[;]-1[;]Series A and C5[;]Series A and C[;][;crlf;]64[;]1[;]Series B and C6[;]Series B and C[;][;crlf;]80[;]-1[;]All three series7[;]All three series[;][;crlf;]1[;]-1[;]None of them8[;]None of them[;]"/>
  <p:tag name="HASRESULTS" val="True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8D1A95F95614F34A0E9505D60A44464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xample 1:  Write the general term of the sequence below."/>
  <p:tag name="ANSWERSALIAS" val="Answer A|smicln|Answer B|smicln|Answer C|smicln|Answer D|smicln|None of these"/>
  <p:tag name="INCORRECTPOINTVALUE" val="1"/>
  <p:tag name="VALUES" val="Incorrect|smicln|Incorrect|smicln|Correct|smicln|Incorrect|smicln|Incorrect"/>
  <p:tag name="SLIDEORDER" val="2"/>
  <p:tag name="SLIDEGUID" val="A4FDB01F14954965A4942066E212C0B8"/>
  <p:tag name="COUNTDOWNSECONDS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6082EF6830C44669E6D1F5FAC6D42CB"/>
  <p:tag name="SLIDEID" val="06082EF6830C44669E6D1F5FAC6D42CB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ANSWERSALIAS" val="The series converges.|smicln|The sequence converges.|smicln|The sequence of partial sums converges.|smicln|The series diverges."/>
  <p:tag name="QUESTIONALIAS" val="Which statement is always true?"/>
  <p:tag name="TOTALRESPONSES" val="184"/>
  <p:tag name="RESPONSECOUNT" val="184"/>
  <p:tag name="SLICED" val="False"/>
  <p:tag name="RESPONSES" val="2;2;2;1;2;2;2;1;2;2;1;2;2;2;1;2;2;3;2;3;3;2;2;2;1;2;2;2;1;2;2;3;2;2;2;2;2;2;2;2;2;2;2;2;2;2;3;2;2;2;1;2;2;2;2;2;1;2;2;1;2;2;2;1;2;2;3;3;2;1;2;2;2;2;1;2;1;1;1;2;3;2;2;2;2;2;2;2;2;1;2;2;2;2;2;2;2;3;2;2;1;1;2;3;1;2;2;3;2;1;2;1;1;4;2;2;1;2;2;1;3;2;3;2;2;2;2;2;2;1;2;2;1;1;2;3;1;2;2;2;2;2;1;1;2;1;2;2;3;1;1;1;2;2;3;2;3;2;2;2;2;2;2;1;2;2;2;1;1;1;3;3;2;2;2;1;3;3;2;2;2;2;1;3;"/>
  <p:tag name="CHARTSTRINGSTD" val="40 121 22 1"/>
  <p:tag name="CHARTSTRINGREV" val="1 22 121 40"/>
  <p:tag name="CHARTSTRINGSTDPER" val="0.217391304347826 0.657608695652174 0.119565217391304 0.00543478260869565"/>
  <p:tag name="CHARTSTRINGREVPER" val="0.00543478260869565 0.119565217391304 0.657608695652174 0.217391304347826"/>
  <p:tag name="INCORRECTPOINTVALUE" val="1"/>
  <p:tag name="RESTORECOUNTDOWNTIMER" val="False"/>
  <p:tag name="VALUES" val="Incorrect|smicln|Correct|smicln|Incorrect|smicln|Incorrect"/>
  <p:tag name="RESPONSESGATHERED" val="False"/>
  <p:tag name="ANONYMOUSTEMP" val="False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92BA06003534E099DB2E547E9CB6A12&lt;/guid&gt;&#10;        &lt;description /&gt;&#10;        &lt;date&gt;9/1/2013 11:19:0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D897EEE26A94B81B977216FD769ABD1&lt;/guid&gt;&#10;            &lt;repollguid&gt;701E966FB48B41F9AEB7D1A61F70CD86&lt;/repollguid&gt;&#10;            &lt;sourceid&gt;CF1CF38FAB2943DD94FC884CEFC7BB80&lt;/sourceid&gt;&#10;            &lt;questiontext&gt;Which statement is always tru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0212EEBB6D144C30AE5800C7D0F5E4EA&lt;/guid&gt;&#10;                    &lt;answertext&gt;The series converges. &lt;/answertext&gt;&#10;                    &lt;valuetype&gt;-1&lt;/valuetype&gt;&#10;                &lt;/answer&gt;&#10;                &lt;answer&gt;&#10;                    &lt;guid&gt;F7D99903CB244080A19DEE4F221DB819&lt;/guid&gt;&#10;                    &lt;answertext&gt;The sequence converges. &lt;/answertext&gt;&#10;                    &lt;valuetype&gt;1&lt;/valuetype&gt;&#10;                &lt;/answer&gt;&#10;                &lt;answer&gt;&#10;                    &lt;guid&gt;2AF2E1BEBBFF408B8E0F45B040D7BE63&lt;/guid&gt;&#10;                    &lt;answertext&gt;The sequence of partial sums converges. &lt;/answertext&gt;&#10;                    &lt;valuetype&gt;-1&lt;/valuetype&gt;&#10;                &lt;/answer&gt;&#10;                &lt;answer&gt;&#10;                    &lt;guid&gt;830A3AEB667545DD99D193425BA66828&lt;/guid&gt;&#10;                    &lt;answertext&gt;The series diverges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106"/>
  <p:tag name="FONTSIZE" val="32"/>
  <p:tag name="BULLETTYPE" val="ppBulletArabicPeriod"/>
  <p:tag name="ANSWERTEXT" val="The series converges.&#10;The sequence converges.&#10;The sequence of partial sums converges.&#10;The series diverges."/>
  <p:tag name="OLDNUMANSWERS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4E2935391174504B2F6E5AC5F6FF162"/>
  <p:tag name="SLIDEID" val="84E2935391174504B2F6E5AC5F6FF162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xample 4: Find the l.u.b. and g.l.b."/>
  <p:tag name="ANSWERSALIAS" val="l.u.b.=1, g.l.b.=0|smicln|l.u.b.=2, g.l.b.=0|smicln|l.u.b.=2, g.l.b.=1|smicln|No l.u.b., g.l.b.=0|smicln|None of these"/>
  <p:tag name="INCORRECTPOINTVALUE" val="1"/>
  <p:tag name="VALUES" val="Incorrect|smicln|Incorrect|smicln|Correct|smicln|Incorrect|smicln|Incorrect"/>
  <p:tag name="COUNTDOWNSECONDS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94"/>
  <p:tag name="FONTSIZE" val="28"/>
  <p:tag name="BULLETTYPE" val="ppBulletArabicPeriod"/>
  <p:tag name="ANSWERTEXT" val="l.u.b.=1, g.l.b.=0&#10;l.u.b.=2, g.l.b.=0&#10;l.u.b.=2, g.l.b.=1&#10;No l.u.b., g.l.b.=0&#10;None of the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4E2935391174504B2F6E5AC5F6FF162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2"/>
  <p:tag name="SLIDEGUID" val="FFB2DDA168544563B5C3DAD4CD763871"/>
  <p:tag name="QUESTIONALIAS" val="Example 5: Find the limit."/>
  <p:tag name="ANSWERSALIAS" val="0|smicln|-2/3|smicln|2/3|smicln|Diverges|smicln|None of these"/>
  <p:tag name="VALUES" val="Incorrect|smicln|Correct|smicln|Incorrect|smicln|Incorrect|smicln|In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37"/>
  <p:tag name="FONTSIZE" val="28"/>
  <p:tag name="BULLETTYPE" val="ppBulletArabicPeriod"/>
  <p:tag name="ANSWERTEXT" val="0&#10;-2/3&#10;2/3&#10;Diverges&#10;None of the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1883</Words>
  <Application>Microsoft Macintosh PowerPoint</Application>
  <PresentationFormat>Widescreen</PresentationFormat>
  <Paragraphs>321</Paragraphs>
  <Slides>88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Equation</vt:lpstr>
      <vt:lpstr>Math 1552</vt:lpstr>
      <vt:lpstr>Today’s Learning Goals</vt:lpstr>
      <vt:lpstr>PowerPoint Presentation</vt:lpstr>
      <vt:lpstr>Find an expression for the general term of the  sequence below:</vt:lpstr>
      <vt:lpstr>PowerPoint Presentation</vt:lpstr>
      <vt:lpstr>PowerPoint Presentation</vt:lpstr>
      <vt:lpstr>PowerPoint Presentation</vt:lpstr>
      <vt:lpstr>Find the l.u.b. and g.l.b. of the sequence: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Find the limit of the following sequence,  if it exists:</vt:lpstr>
      <vt:lpstr>PowerPoint Presentation</vt:lpstr>
      <vt:lpstr>PowerPoint Presentation</vt:lpstr>
      <vt:lpstr>PowerPoint Presentation</vt:lpstr>
      <vt:lpstr>An interesting example </vt:lpstr>
      <vt:lpstr>An interesting example </vt:lpstr>
      <vt:lpstr>An interesting example </vt:lpstr>
      <vt:lpstr>An interesting example </vt:lpstr>
      <vt:lpstr>An interesting example </vt:lpstr>
      <vt:lpstr>An interesting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1552</vt:lpstr>
      <vt:lpstr>Review Question:</vt:lpstr>
      <vt:lpstr>PowerPoint Presentation</vt:lpstr>
      <vt:lpstr>Math 1552</vt:lpstr>
      <vt:lpstr>Learning Goals</vt:lpstr>
      <vt:lpstr>Recall: Limit of a Sequence</vt:lpstr>
      <vt:lpstr>Review of Sigma Notation</vt:lpstr>
      <vt:lpstr>Infinite Series</vt:lpstr>
      <vt:lpstr>Infinite Series</vt:lpstr>
      <vt:lpstr>Which of these series do you think converges?</vt:lpstr>
      <vt:lpstr>The Harmonic Series</vt:lpstr>
      <vt:lpstr>Telescoping Series</vt:lpstr>
      <vt:lpstr>An Example:</vt:lpstr>
      <vt:lpstr>PowerPoint Presentation</vt:lpstr>
      <vt:lpstr>Geometric Series</vt:lpstr>
      <vt:lpstr>Example 1.1:</vt:lpstr>
      <vt:lpstr>PowerPoint Presentation</vt:lpstr>
      <vt:lpstr>Example 1.2:</vt:lpstr>
      <vt:lpstr>PowerPoint Presentation</vt:lpstr>
      <vt:lpstr>Divergence (nth term) Test</vt:lpstr>
      <vt:lpstr>Important: nth term test only tests for divergence!!</vt:lpstr>
      <vt:lpstr>Example A:</vt:lpstr>
      <vt:lpstr>PowerPoint Presentation</vt:lpstr>
      <vt:lpstr>Example B:</vt:lpstr>
      <vt:lpstr>PowerPoint Presentation</vt:lpstr>
      <vt:lpstr>Example C:</vt:lpstr>
      <vt:lpstr>PowerPoint Presentation</vt:lpstr>
      <vt:lpstr>Which statement is always true?</vt:lpstr>
      <vt:lpstr>PowerPoint Presentation</vt:lpstr>
      <vt:lpstr>Some Convergence Theorems</vt:lpstr>
      <vt:lpstr>Math 1552</vt:lpstr>
      <vt:lpstr>Learning Goals</vt:lpstr>
      <vt:lpstr>Quick review…</vt:lpstr>
      <vt:lpstr>Quick review…</vt:lpstr>
      <vt:lpstr>Quick review…</vt:lpstr>
      <vt:lpstr>Divergence (nth term) Test</vt:lpstr>
      <vt:lpstr>Integral Test</vt:lpstr>
      <vt:lpstr>Example I:</vt:lpstr>
      <vt:lpstr>PowerPoint Presentation</vt:lpstr>
      <vt:lpstr>Example II:</vt:lpstr>
      <vt:lpstr>PowerPoint Presentation</vt:lpstr>
      <vt:lpstr>Series we know:</vt:lpstr>
      <vt:lpstr>Some Convergence Theorems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1552</dc:title>
  <dc:creator>Schmidt, Maxie D</dc:creator>
  <cp:lastModifiedBy>Schmidt, Maxie D</cp:lastModifiedBy>
  <cp:revision>41</cp:revision>
  <dcterms:created xsi:type="dcterms:W3CDTF">2021-05-17T09:29:31Z</dcterms:created>
  <dcterms:modified xsi:type="dcterms:W3CDTF">2021-05-23T07:07:48Z</dcterms:modified>
</cp:coreProperties>
</file>