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notesSlides/notesSlide19.xml" ContentType="application/vnd.openxmlformats-officedocument.presentationml.notesSlide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561" r:id="rId2"/>
    <p:sldId id="292" r:id="rId3"/>
    <p:sldId id="305" r:id="rId4"/>
    <p:sldId id="306" r:id="rId5"/>
    <p:sldId id="308" r:id="rId6"/>
    <p:sldId id="562" r:id="rId7"/>
    <p:sldId id="563" r:id="rId8"/>
    <p:sldId id="564" r:id="rId9"/>
    <p:sldId id="537" r:id="rId10"/>
    <p:sldId id="309" r:id="rId11"/>
    <p:sldId id="565" r:id="rId12"/>
    <p:sldId id="566" r:id="rId13"/>
    <p:sldId id="567" r:id="rId14"/>
    <p:sldId id="568" r:id="rId15"/>
    <p:sldId id="569" r:id="rId16"/>
    <p:sldId id="570" r:id="rId17"/>
    <p:sldId id="543" r:id="rId18"/>
    <p:sldId id="304" r:id="rId19"/>
    <p:sldId id="293" r:id="rId20"/>
    <p:sldId id="260" r:id="rId21"/>
    <p:sldId id="299" r:id="rId22"/>
    <p:sldId id="558" r:id="rId23"/>
    <p:sldId id="557" r:id="rId24"/>
    <p:sldId id="559" r:id="rId25"/>
    <p:sldId id="538" r:id="rId26"/>
    <p:sldId id="300" r:id="rId27"/>
    <p:sldId id="560" r:id="rId28"/>
    <p:sldId id="539" r:id="rId29"/>
    <p:sldId id="278" r:id="rId30"/>
    <p:sldId id="279" r:id="rId31"/>
    <p:sldId id="540" r:id="rId32"/>
    <p:sldId id="541" r:id="rId33"/>
    <p:sldId id="542" r:id="rId34"/>
    <p:sldId id="545" r:id="rId35"/>
    <p:sldId id="257" r:id="rId36"/>
    <p:sldId id="258" r:id="rId37"/>
    <p:sldId id="259" r:id="rId38"/>
    <p:sldId id="548" r:id="rId39"/>
    <p:sldId id="551" r:id="rId40"/>
    <p:sldId id="549" r:id="rId41"/>
    <p:sldId id="552" r:id="rId42"/>
    <p:sldId id="550" r:id="rId43"/>
    <p:sldId id="544" r:id="rId44"/>
    <p:sldId id="261" r:id="rId45"/>
    <p:sldId id="546" r:id="rId46"/>
    <p:sldId id="547" r:id="rId47"/>
    <p:sldId id="262" r:id="rId48"/>
    <p:sldId id="553" r:id="rId49"/>
    <p:sldId id="554" r:id="rId50"/>
    <p:sldId id="555" r:id="rId51"/>
    <p:sldId id="55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B5FFFD"/>
    <a:srgbClr val="AFFBBA"/>
    <a:srgbClr val="D5FC79"/>
    <a:srgbClr val="00FDFF"/>
    <a:srgbClr val="73FDD6"/>
    <a:srgbClr val="73FB79"/>
    <a:srgbClr val="FF7E79"/>
    <a:srgbClr val="FFFC00"/>
    <a:srgbClr val="8E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6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2BEDD-E085-784C-B0DA-C580BF886A2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17706-2474-D045-A718-7FF73B14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C1083C8-F5DA-8A45-9795-76FFCFE4A8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7EF8F4-A4EC-744C-895F-A84A6A218A4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C39D7B3-5986-2445-8B20-331CF5776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D30B090-FC0F-134D-8042-B9E3269EF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65B983F-8636-1F43-902E-CD8441A8D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97D50B-2564-D745-8706-3D87556CD33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FFA1723-AD1B-D34C-B1D1-44C4E74C0A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483E4F0-1D82-6B4D-87DC-D285886B9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9BCD41B-3C86-0F47-8F01-1EDE505A8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CF6974-E96C-BA45-81D4-C7A93003A7B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9B31CDC-16E6-9E47-AFBF-470ED4B7B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3B87C47-B849-3E41-B482-B8B6053CD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78350B9-A961-BB4F-8A1A-930AAA3129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4BAD72-E386-E847-82A3-7DB87612C03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9DA6F30-1C8A-A143-A0C5-34F120F084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F5EAB98-6A5F-DC45-968D-A087D06DE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122C3C94-85AC-0A46-ABFA-41CFFD0EDF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7AAF1C-8C5C-6F47-B1EE-38CDA64FBD1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F6EEDED-E643-9446-BB38-6360221D0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D09B92B-F1D0-C544-B22E-0FCDB1BC3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3699EF6-0202-6D46-8362-CC8BCBB286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CF6347-BB7B-0F4B-A21E-AA024263C1C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A58F86E-F903-5346-88E5-D2EF0C4FE2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F40CBBC-0E49-6E4B-AD91-BD5692E67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CE4CE82-566B-3E47-92BA-856D6A7040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917CD2-133A-BD43-9FA9-63370E91089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484D303-7DD2-904D-A7AC-11EBEA1C0E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0EBD527-4957-FB48-854E-F34525BA5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7AE0D40-E5F7-364B-A90B-36E7A2A0D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5C4102-2FCB-C842-B8AF-E93A6049671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1BA1E54-0B22-A045-AB31-C22D700F6B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FDBFB7F-51B6-E547-A645-6E0D6800D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CA46EB3-6150-B14E-A4DD-29B236F1B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341E00-6162-504B-8FC9-34279D51865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A02710E-3DB0-DD49-8E2F-AB0984B9A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CBB4746-39F4-BF4C-A64C-13992B120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42AFEE0-EC25-644C-B2B5-BA9C003064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1BE9D4-84EF-414E-A366-4B099587E65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15111F3-6E56-2C42-A934-ECFDAA7C4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EDEAF3F-242B-1648-A02A-DD05D576A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B0A2BC-F638-5C46-8F95-A59A3C330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480CF7-7367-414A-BAF9-3551BFCF65D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42ED87D-F20F-E846-A5FB-21FC9E9402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7FF9FFE-7102-4646-8FB3-0A5164A36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CFF5239-8F9C-DB42-8326-3FC628FFA8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72826B-D00F-4046-8FF5-1FD3C986809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56947D4-3599-4F43-A28F-2F374B9040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ECF119F-0EC4-2D45-B567-A90FBE675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58E88C-052D-E843-8012-E518056ECB5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814DA2-48BF-DC44-9A0F-7D4B70D0188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2289" name="Text Box 1">
            <a:extLst>
              <a:ext uri="{FF2B5EF4-FFF2-40B4-BE49-F238E27FC236}">
                <a16:creationId xmlns:a16="http://schemas.microsoft.com/office/drawing/2014/main" id="{CDF6C111-12EB-3B4D-8049-CA67EDCB1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ClrTx/>
              <a:buFontTx/>
              <a:buNone/>
            </a:pPr>
            <a:fld id="{01F1B01D-9392-0C47-994D-FF8CC81B3090}" type="slidenum">
              <a:rPr lang="en-US" altLang="en-US" sz="1200"/>
              <a:pPr algn="r">
                <a:buClrTx/>
                <a:buFontTx/>
                <a:buNone/>
              </a:pPr>
              <a:t>35</a:t>
            </a:fld>
            <a:endParaRPr lang="en-US" altLang="en-US" sz="1200"/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8519C7F7-29E4-4B42-932A-50AD22AA9D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4E7FAB3E-D421-EC42-BD04-F6877D6C47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7F5B8CC-DE30-C840-8B23-86BF5BF033C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BC55EE-A099-2549-937E-B637B23726A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3313" name="Text Box 1">
            <a:extLst>
              <a:ext uri="{FF2B5EF4-FFF2-40B4-BE49-F238E27FC236}">
                <a16:creationId xmlns:a16="http://schemas.microsoft.com/office/drawing/2014/main" id="{D9052130-DF3F-1543-B4D0-0DD7C4835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ClrTx/>
              <a:buFontTx/>
              <a:buNone/>
            </a:pPr>
            <a:fld id="{307C5DDD-D157-354C-A1D7-E6A544A77D11}" type="slidenum">
              <a:rPr lang="en-US" altLang="en-US" sz="1200"/>
              <a:pPr algn="r">
                <a:buClrTx/>
                <a:buFontTx/>
                <a:buNone/>
              </a:pPr>
              <a:t>36</a:t>
            </a:fld>
            <a:endParaRPr lang="en-US" altLang="en-US" sz="1200"/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4C4ACA7D-2BB0-494A-A9D4-BA766CA63B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99A348F7-E8E4-CD44-8D26-D13548D9E3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E339CE-F229-8647-9AFC-EC3038C41C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6B37BD-74D2-9949-A0BF-D4B3BCE0A8D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AA6FC98A-4785-1C43-A784-36CBBA3B2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ClrTx/>
              <a:buFontTx/>
              <a:buNone/>
            </a:pPr>
            <a:fld id="{8582E75E-DB73-9942-9BBE-695BD3831561}" type="slidenum">
              <a:rPr lang="en-US" altLang="en-US" sz="1200"/>
              <a:pPr algn="r">
                <a:buClrTx/>
                <a:buFontTx/>
                <a:buNone/>
              </a:pPr>
              <a:t>37</a:t>
            </a:fld>
            <a:endParaRPr lang="en-US" altLang="en-US" sz="1200"/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868B88BC-FF40-FC4D-A1FE-CA844774BD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C1846EBC-6691-714D-AB60-C05B68CC7C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E339CE-F229-8647-9AFC-EC3038C41C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6B37BD-74D2-9949-A0BF-D4B3BCE0A8D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AA6FC98A-4785-1C43-A784-36CBBA3B2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ClrTx/>
              <a:buFontTx/>
              <a:buNone/>
            </a:pPr>
            <a:fld id="{8582E75E-DB73-9942-9BBE-695BD3831561}" type="slidenum">
              <a:rPr lang="en-US" altLang="en-US" sz="1200"/>
              <a:pPr algn="r">
                <a:buClrTx/>
                <a:buFontTx/>
                <a:buNone/>
              </a:pPr>
              <a:t>39</a:t>
            </a:fld>
            <a:endParaRPr lang="en-US" altLang="en-US" sz="1200"/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868B88BC-FF40-FC4D-A1FE-CA844774BD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C1846EBC-6691-714D-AB60-C05B68CC7C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500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E339CE-F229-8647-9AFC-EC3038C41C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6B37BD-74D2-9949-A0BF-D4B3BCE0A8D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AA6FC98A-4785-1C43-A784-36CBBA3B2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ClrTx/>
              <a:buFontTx/>
              <a:buNone/>
            </a:pPr>
            <a:fld id="{8582E75E-DB73-9942-9BBE-695BD3831561}" type="slidenum">
              <a:rPr lang="en-US" altLang="en-US" sz="1200"/>
              <a:pPr algn="r">
                <a:buClrTx/>
                <a:buFontTx/>
                <a:buNone/>
              </a:pPr>
              <a:t>41</a:t>
            </a:fld>
            <a:endParaRPr lang="en-US" altLang="en-US" sz="1200"/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868B88BC-FF40-FC4D-A1FE-CA844774BD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C1846EBC-6691-714D-AB60-C05B68CC7C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241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9D49523-7475-FE43-AF92-AE78288304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43FB8E-9F9C-054F-B77C-B4E4494C1E4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5361" name="Text Box 1">
            <a:extLst>
              <a:ext uri="{FF2B5EF4-FFF2-40B4-BE49-F238E27FC236}">
                <a16:creationId xmlns:a16="http://schemas.microsoft.com/office/drawing/2014/main" id="{177097AC-D986-864E-9E3E-EA893570E5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0997ABCB-94EE-3942-BD14-600D3E7D89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49D178A-F3C7-8A4D-B75E-B069E718BA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710266-F068-184B-8EE3-9492824FFEE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6385" name="Text Box 1">
            <a:extLst>
              <a:ext uri="{FF2B5EF4-FFF2-40B4-BE49-F238E27FC236}">
                <a16:creationId xmlns:a16="http://schemas.microsoft.com/office/drawing/2014/main" id="{5CD7FF68-7395-D64D-9330-79CB24704B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D743C6B1-E9B0-A744-A25A-621B7AE9FE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C7BF621-3A13-D64A-B050-6468C33724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05B9AF-3EBB-B441-B574-1EE14962570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7409" name="Text Box 1">
            <a:extLst>
              <a:ext uri="{FF2B5EF4-FFF2-40B4-BE49-F238E27FC236}">
                <a16:creationId xmlns:a16="http://schemas.microsoft.com/office/drawing/2014/main" id="{119F892E-C2CE-B645-8A03-004192D46A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BB0E870C-118A-4847-AA56-ED5434E775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E339CE-F229-8647-9AFC-EC3038C41C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6B37BD-74D2-9949-A0BF-D4B3BCE0A8D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AA6FC98A-4785-1C43-A784-36CBBA3B2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ClrTx/>
              <a:buFontTx/>
              <a:buNone/>
            </a:pPr>
            <a:fld id="{8582E75E-DB73-9942-9BBE-695BD3831561}" type="slidenum">
              <a:rPr lang="en-US" altLang="en-US" sz="1200"/>
              <a:pPr algn="r">
                <a:buClrTx/>
                <a:buFontTx/>
                <a:buNone/>
              </a:pPr>
              <a:t>48</a:t>
            </a:fld>
            <a:endParaRPr lang="en-US" altLang="en-US" sz="1200"/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868B88BC-FF40-FC4D-A1FE-CA844774BD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C1846EBC-6691-714D-AB60-C05B68CC7C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892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E339CE-F229-8647-9AFC-EC3038C41C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6B37BD-74D2-9949-A0BF-D4B3BCE0A8D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AA6FC98A-4785-1C43-A784-36CBBA3B2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ClrTx/>
              <a:buFontTx/>
              <a:buNone/>
            </a:pPr>
            <a:fld id="{8582E75E-DB73-9942-9BBE-695BD3831561}" type="slidenum">
              <a:rPr lang="en-US" altLang="en-US" sz="1200"/>
              <a:pPr algn="r">
                <a:buClrTx/>
                <a:buFontTx/>
                <a:buNone/>
              </a:pPr>
              <a:t>50</a:t>
            </a:fld>
            <a:endParaRPr lang="en-US" altLang="en-US" sz="1200"/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868B88BC-FF40-FC4D-A1FE-CA844774BD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C1846EBC-6691-714D-AB60-C05B68CC7C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82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F77BFB23-37E6-3143-B8BD-DC16B41C27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4EB266-6552-F04F-BA97-7ADCBD4696B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4EAD6E4-1F87-7947-BEBB-7ADD7AED57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354204D-A568-5C4A-80EE-DE6B9A4F4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025EE09-B346-5F4D-9BCA-39C16B2FF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7ED1B1-DC70-8945-8509-5FEF73FDBDA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3EACF8E-1CE6-F448-97BC-CC608BC518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7D00FE9-8D37-F84A-AE71-C45B7F250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025EE09-B346-5F4D-9BCA-39C16B2FF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7ED1B1-DC70-8945-8509-5FEF73FDBDA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3EACF8E-1CE6-F448-97BC-CC608BC518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7D00FE9-8D37-F84A-AE71-C45B7F250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41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0E0EF5B-13AF-4942-814F-442FFED9D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F0A4FD-F0EA-9C43-BD58-6EB10866DBB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83890BE-F25F-BB4B-934B-CFC9F5541E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547CD5A-74E9-FE4A-9005-B9BF74B39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11DC2AC-2443-254A-BF48-E6D4BCCC48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7F7470-B490-6640-97C1-000E5CF1B53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C3D977C-969C-5A47-9936-9A57A87C2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B563D63-3A58-134B-837D-49BD50FFA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11DC2AC-2443-254A-BF48-E6D4BCCC48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7F7470-B490-6640-97C1-000E5CF1B53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C3D977C-969C-5A47-9936-9A57A87C2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B563D63-3A58-134B-837D-49BD50FFA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18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11DC2AC-2443-254A-BF48-E6D4BCCC48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7F7470-B490-6640-97C1-000E5CF1B53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C3D977C-969C-5A47-9936-9A57A87C2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B563D63-3A58-134B-837D-49BD50FFA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7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628C-B2BC-EC4A-B7C2-7000C061A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B5D32-B6AD-0B46-B7BA-4AD12EF99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176C-A6E5-5A43-BB58-4C747CD2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DFBB9-E4B9-9943-A06C-8A0F7B8A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38A7-08CF-714B-B5F0-7B1BB6E0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D7D3-CF76-A042-8215-644CB9FA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8176F-935A-5F47-8E1D-29DF676AC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9A680-7116-EF48-BC9D-77A762B7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53A3-7F59-DE4C-A3A6-4A8318E9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FF5B-F755-E649-B38B-EE0158B6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65FE6-9D8F-1149-B64D-D3325EA54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AE52-5A1F-7C40-8524-97A301F01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6981-CFDF-194F-A3C5-8EDB584B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7A70-7E5A-FA45-9C52-2195E2FE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1A09-3674-C840-B23B-663CDCAE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7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51EE4-2F4A-4573-821A-867B965621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DE07B-AE58-4394-8FD5-123249A96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67DCBB-C84E-4001-AFBB-EF30BBDFCD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5EEF8-4FEB-4953-BED1-656371AE5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6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CA700E-64CA-124B-B097-E1E080FA55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A5802E-DA7E-DD44-9CBD-E092E3A11C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A7E43-AC47-184E-8E85-ACBD1B2A10D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DDE748B-7AC5-E745-B396-CC8D3BFD14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42C1-8A5E-2C4A-91EF-70E7A843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A435-0346-AA40-9EC3-517BA972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44F2-47F5-8840-99BC-EA044226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724B3-39C4-8B4A-842F-FDA8AC02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395D-9F84-9C46-B5E4-D4F5AF70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5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84CD-24AA-C64D-9303-9E6DC11D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496DB-3E5E-E749-B981-0CB6781B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A313A-E9DD-0445-8116-6B251E89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1466-F689-904B-B686-10590B0F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E6CB-6765-5F49-91DA-6F733156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E306-FCDA-4944-BE97-5D86A059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D17B-6CCE-C845-A770-392D5963F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77D11-16A6-E543-9D13-8B9F8235E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03B0F-55DD-E042-BD21-59251633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06BBB-434E-7845-8988-3669B046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9FC96-979A-554D-8261-9BD8A54D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8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2899-8E09-1840-B7CC-974D1E5E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2C46D-263B-C843-AF76-1D6344005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424ED-9BD6-F445-B217-98957404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8BDDE-5C56-284A-A3E9-99E5C9473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C9799-D845-014A-BBC7-3905E233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2A0F4-AFB9-0946-A4F2-CC17F927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A0E90-74A0-EC49-B617-6AC80006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037F4-10E3-7440-B7DC-8070B11D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79F8-9488-6A4D-AFB7-A59523F7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25BFE-5C1E-E84F-AAD6-FEE8BF28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4A1DB-39D1-F54C-8FBE-4C549942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5E94A-A8DF-374C-978A-3FEB2269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6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5BC3B-7F9B-7945-8942-7DA363EB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2A905-3867-A545-ACFF-FEFAF897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5C0DA-8243-2A46-942F-AF7A345D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2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DCFD-6A12-3B4C-BF65-E07BFA68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BA77-D81C-D54A-A742-E1AC92C9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90109-9A45-8F4D-942B-D4E2B862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D4C74-78E7-F744-97D3-45D76858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0AFEF-FBE0-7340-8672-C03E75FA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B10FB-01F1-2448-BB59-F060F392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06CD-CBF8-444E-9BA8-8223439A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A6205-8EBD-6642-A382-55255F3CE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D82B-53DA-4447-BE01-E13F36E57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B6063-8309-3B45-9A2D-48266189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6E579-F560-F54C-B003-7E9669E4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CD910-6721-AB4E-9869-3DA9CE4D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D6FF"/>
            </a:gs>
            <a:gs pos="40000">
              <a:srgbClr val="B5FFFD"/>
            </a:gs>
            <a:gs pos="60000">
              <a:srgbClr val="AFFBBA"/>
            </a:gs>
            <a:gs pos="91000">
              <a:srgbClr val="D5FC79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7490B-F62B-EB4D-8A90-EF9802EA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AC56-120E-534D-89F8-CA364960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0A9F-A14D-D44E-96BA-25B4CEFF8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58D8-2FE3-0C46-83FC-379DD54619CF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C1E9-6BEB-254B-AF35-C0CD41FB9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DC4F-F4F3-6644-80D1-916622F5B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B5EE-8A74-2140-8D75-8DDE9218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1.xml"/><Relationship Id="rId7" Type="http://schemas.openxmlformats.org/officeDocument/2006/relationships/image" Target="../media/image10.emf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3.xml"/><Relationship Id="rId7" Type="http://schemas.openxmlformats.org/officeDocument/2006/relationships/image" Target="../media/image11.emf"/><Relationship Id="rId2" Type="http://schemas.openxmlformats.org/officeDocument/2006/relationships/tags" Target="../tags/tag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8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.bin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2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.xml"/><Relationship Id="rId7" Type="http://schemas.openxmlformats.org/officeDocument/2006/relationships/image" Target="../media/image6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8.xml"/><Relationship Id="rId7" Type="http://schemas.openxmlformats.org/officeDocument/2006/relationships/image" Target="../media/image8.emf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8370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09537" y="3256960"/>
            <a:ext cx="9144000" cy="165576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Section </a:t>
            </a:r>
            <a:r>
              <a:rPr lang="en-US" altLang="en-US" sz="4400" b="1" i="1" dirty="0"/>
              <a:t>10.4</a:t>
            </a:r>
            <a:r>
              <a:rPr lang="en-US" altLang="en-US" sz="4400" b="1" i="1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Comparison Tests for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Infinite Series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918268" y="5375682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415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PQuestion">
            <a:extLst>
              <a:ext uri="{FF2B5EF4-FFF2-40B4-BE49-F238E27FC236}">
                <a16:creationId xmlns:a16="http://schemas.microsoft.com/office/drawing/2014/main" id="{B83F61FC-D042-0449-B244-0B0CF4497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Example: Does the series converge?</a:t>
            </a:r>
          </a:p>
        </p:txBody>
      </p:sp>
      <p:graphicFrame>
        <p:nvGraphicFramePr>
          <p:cNvPr id="19460" name="Object 15">
            <a:extLst>
              <a:ext uri="{FF2B5EF4-FFF2-40B4-BE49-F238E27FC236}">
                <a16:creationId xmlns:a16="http://schemas.microsoft.com/office/drawing/2014/main" id="{D14485D6-B82B-DB48-B287-51441322DE9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803223" y="1156742"/>
          <a:ext cx="19812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Equation" r:id="rId6" imgW="18719800" imgH="9944100" progId="Equation.3">
                  <p:embed/>
                </p:oleObj>
              </mc:Choice>
              <mc:Fallback>
                <p:oleObj name="Equation" r:id="rId6" imgW="18719800" imgH="9944100" progId="Equation.3">
                  <p:embed/>
                  <p:pic>
                    <p:nvPicPr>
                      <p:cNvPr id="19460" name="Object 15">
                        <a:extLst>
                          <a:ext uri="{FF2B5EF4-FFF2-40B4-BE49-F238E27FC236}">
                            <a16:creationId xmlns:a16="http://schemas.microsoft.com/office/drawing/2014/main" id="{D14485D6-B82B-DB48-B287-51441322DE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23" y="1156742"/>
                        <a:ext cx="19812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CountdownNew" hidden="1">
            <a:extLst>
              <a:ext uri="{FF2B5EF4-FFF2-40B4-BE49-F238E27FC236}">
                <a16:creationId xmlns:a16="http://schemas.microsoft.com/office/drawing/2014/main" id="{6B7E0A7D-80C6-6445-8C8E-3850DFA3C2A5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9398000" y="5842000"/>
            <a:ext cx="1588" cy="1588"/>
            <a:chOff x="5240" y="3800"/>
            <a:chExt cx="800" cy="640"/>
          </a:xfrm>
        </p:grpSpPr>
        <p:pic>
          <p:nvPicPr>
            <p:cNvPr id="19463" name="CDShape" descr="countdown" hidden="1">
              <a:extLst>
                <a:ext uri="{FF2B5EF4-FFF2-40B4-BE49-F238E27FC236}">
                  <a16:creationId xmlns:a16="http://schemas.microsoft.com/office/drawing/2014/main" id="{C62F49ED-5C0E-874E-9DEC-D2489FD49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" y="3800"/>
              <a:ext cx="8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32" name="CDTransText" hidden="1">
              <a:extLst>
                <a:ext uri="{FF2B5EF4-FFF2-40B4-BE49-F238E27FC236}">
                  <a16:creationId xmlns:a16="http://schemas.microsoft.com/office/drawing/2014/main" id="{1FB260AD-8B33-3844-B392-47440634A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4440"/>
              <a:ext cx="800" cy="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9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endParaRPr>
            </a:p>
          </p:txBody>
        </p:sp>
        <p:sp>
          <p:nvSpPr>
            <p:cNvPr id="19465" name="CDText" hidden="1">
              <a:extLst>
                <a:ext uri="{FF2B5EF4-FFF2-40B4-BE49-F238E27FC236}">
                  <a16:creationId xmlns:a16="http://schemas.microsoft.com/office/drawing/2014/main" id="{B8B1473D-A6B4-AA4A-B5C3-5376AAA50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" y="3800"/>
              <a:ext cx="76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51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PQuestion">
            <a:extLst>
              <a:ext uri="{FF2B5EF4-FFF2-40B4-BE49-F238E27FC236}">
                <a16:creationId xmlns:a16="http://schemas.microsoft.com/office/drawing/2014/main" id="{B83F61FC-D042-0449-B244-0B0CF4497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Example: Does the series converge?</a:t>
            </a:r>
          </a:p>
        </p:txBody>
      </p:sp>
      <p:graphicFrame>
        <p:nvGraphicFramePr>
          <p:cNvPr id="19459" name="Object 5">
            <a:extLst>
              <a:ext uri="{FF2B5EF4-FFF2-40B4-BE49-F238E27FC236}">
                <a16:creationId xmlns:a16="http://schemas.microsoft.com/office/drawing/2014/main" id="{F41C2466-8512-7644-B4BE-753B7354C61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28273" y="1151745"/>
          <a:ext cx="22098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Equation" r:id="rId6" imgW="21361400" imgH="10236200" progId="Equation.3">
                  <p:embed/>
                </p:oleObj>
              </mc:Choice>
              <mc:Fallback>
                <p:oleObj name="Equation" r:id="rId6" imgW="21361400" imgH="10236200" progId="Equation.3">
                  <p:embed/>
                  <p:pic>
                    <p:nvPicPr>
                      <p:cNvPr id="19459" name="Object 5">
                        <a:extLst>
                          <a:ext uri="{FF2B5EF4-FFF2-40B4-BE49-F238E27FC236}">
                            <a16:creationId xmlns:a16="http://schemas.microsoft.com/office/drawing/2014/main" id="{F41C2466-8512-7644-B4BE-753B7354C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73" y="1151745"/>
                        <a:ext cx="22098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CountdownNew" hidden="1">
            <a:extLst>
              <a:ext uri="{FF2B5EF4-FFF2-40B4-BE49-F238E27FC236}">
                <a16:creationId xmlns:a16="http://schemas.microsoft.com/office/drawing/2014/main" id="{6B7E0A7D-80C6-6445-8C8E-3850DFA3C2A5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9398000" y="5842000"/>
            <a:ext cx="1588" cy="1588"/>
            <a:chOff x="5240" y="3800"/>
            <a:chExt cx="800" cy="640"/>
          </a:xfrm>
        </p:grpSpPr>
        <p:pic>
          <p:nvPicPr>
            <p:cNvPr id="19463" name="CDShape" descr="countdown" hidden="1">
              <a:extLst>
                <a:ext uri="{FF2B5EF4-FFF2-40B4-BE49-F238E27FC236}">
                  <a16:creationId xmlns:a16="http://schemas.microsoft.com/office/drawing/2014/main" id="{C62F49ED-5C0E-874E-9DEC-D2489FD49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" y="3800"/>
              <a:ext cx="8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32" name="CDTransText" hidden="1">
              <a:extLst>
                <a:ext uri="{FF2B5EF4-FFF2-40B4-BE49-F238E27FC236}">
                  <a16:creationId xmlns:a16="http://schemas.microsoft.com/office/drawing/2014/main" id="{1FB260AD-8B33-3844-B392-47440634A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4440"/>
              <a:ext cx="800" cy="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9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endParaRPr>
            </a:p>
          </p:txBody>
        </p:sp>
        <p:sp>
          <p:nvSpPr>
            <p:cNvPr id="19465" name="CDText" hidden="1">
              <a:extLst>
                <a:ext uri="{FF2B5EF4-FFF2-40B4-BE49-F238E27FC236}">
                  <a16:creationId xmlns:a16="http://schemas.microsoft.com/office/drawing/2014/main" id="{B8B1473D-A6B4-AA4A-B5C3-5376AAA50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" y="3800"/>
              <a:ext cx="76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16966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81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PQuestion">
            <a:extLst>
              <a:ext uri="{FF2B5EF4-FFF2-40B4-BE49-F238E27FC236}">
                <a16:creationId xmlns:a16="http://schemas.microsoft.com/office/drawing/2014/main" id="{B83F61FC-D042-0449-B244-0B0CF4497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931" y="122238"/>
            <a:ext cx="11358795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i="1" u="sng" dirty="0"/>
              <a:t>Challenge example:</a:t>
            </a:r>
            <a:r>
              <a:rPr lang="en-US" altLang="en-US" b="1" i="1" dirty="0"/>
              <a:t> Does the series converge?</a:t>
            </a:r>
          </a:p>
        </p:txBody>
      </p:sp>
      <p:grpSp>
        <p:nvGrpSpPr>
          <p:cNvPr id="2" name="CountdownNew" hidden="1">
            <a:extLst>
              <a:ext uri="{FF2B5EF4-FFF2-40B4-BE49-F238E27FC236}">
                <a16:creationId xmlns:a16="http://schemas.microsoft.com/office/drawing/2014/main" id="{6B7E0A7D-80C6-6445-8C8E-3850DFA3C2A5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9398000" y="5842000"/>
            <a:ext cx="1588" cy="1588"/>
            <a:chOff x="5240" y="3800"/>
            <a:chExt cx="800" cy="640"/>
          </a:xfrm>
        </p:grpSpPr>
        <p:pic>
          <p:nvPicPr>
            <p:cNvPr id="19463" name="CDShape" descr="countdown" hidden="1">
              <a:extLst>
                <a:ext uri="{FF2B5EF4-FFF2-40B4-BE49-F238E27FC236}">
                  <a16:creationId xmlns:a16="http://schemas.microsoft.com/office/drawing/2014/main" id="{C62F49ED-5C0E-874E-9DEC-D2489FD49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" y="3800"/>
              <a:ext cx="8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32" name="CDTransText" hidden="1">
              <a:extLst>
                <a:ext uri="{FF2B5EF4-FFF2-40B4-BE49-F238E27FC236}">
                  <a16:creationId xmlns:a16="http://schemas.microsoft.com/office/drawing/2014/main" id="{1FB260AD-8B33-3844-B392-47440634A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4440"/>
              <a:ext cx="800" cy="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9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endParaRPr>
            </a:p>
          </p:txBody>
        </p:sp>
        <p:sp>
          <p:nvSpPr>
            <p:cNvPr id="19465" name="CDText" hidden="1">
              <a:extLst>
                <a:ext uri="{FF2B5EF4-FFF2-40B4-BE49-F238E27FC236}">
                  <a16:creationId xmlns:a16="http://schemas.microsoft.com/office/drawing/2014/main" id="{B8B1473D-A6B4-AA4A-B5C3-5376AAA50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" y="3800"/>
              <a:ext cx="76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pic>
        <p:nvPicPr>
          <p:cNvPr id="133122" name="Picture 2">
            <a:extLst>
              <a:ext uri="{FF2B5EF4-FFF2-40B4-BE49-F238E27FC236}">
                <a16:creationId xmlns:a16="http://schemas.microsoft.com/office/drawing/2014/main" id="{A493A6B0-B63A-DF47-81E0-CC110A5CD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4" y="1278953"/>
            <a:ext cx="28956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006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20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98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8370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09537" y="3256960"/>
            <a:ext cx="9144000" cy="165576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850"/>
              </a:spcBef>
              <a:buSzPct val="75000"/>
            </a:pPr>
            <a:r>
              <a:rPr lang="en-US" altLang="en-US" sz="4400" b="1" i="1">
                <a:solidFill>
                  <a:srgbClr val="000000"/>
                </a:solidFill>
              </a:rPr>
              <a:t>Section </a:t>
            </a:r>
            <a:r>
              <a:rPr lang="en-US" altLang="en-US" sz="4400" b="1" i="1" dirty="0"/>
              <a:t>10.5</a:t>
            </a:r>
            <a:r>
              <a:rPr lang="en-US" altLang="en-US" sz="4400" b="1" i="1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The Ratio and Root Tests for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Infinite Series</a:t>
            </a:r>
          </a:p>
          <a:p>
            <a:pPr>
              <a:spcBef>
                <a:spcPts val="850"/>
              </a:spcBef>
              <a:buSzPct val="75000"/>
            </a:pPr>
            <a:endParaRPr lang="en-US" altLang="en-US" sz="4400" b="1" i="1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918268" y="5375682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41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5DEE25B-1272-D64C-8769-B9E5FB365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865" y="1825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Recap of last class: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882C86F-93BC-BE44-867A-CD2ED715A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427" y="1133647"/>
            <a:ext cx="10515600" cy="2177964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00B050"/>
                </a:solidFill>
              </a:rPr>
              <a:t>Divergence test</a:t>
            </a:r>
            <a:r>
              <a:rPr lang="en-US" altLang="en-US" dirty="0"/>
              <a:t>: if the limit is not 0, the series diverges</a:t>
            </a:r>
          </a:p>
          <a:p>
            <a:pPr eaLnBrk="1" hangingPunct="1"/>
            <a:r>
              <a:rPr lang="en-US" altLang="en-US" i="1" dirty="0">
                <a:solidFill>
                  <a:srgbClr val="00B050"/>
                </a:solidFill>
              </a:rPr>
              <a:t>Comparison test</a:t>
            </a:r>
            <a:r>
              <a:rPr lang="en-US" altLang="en-US" dirty="0"/>
              <a:t>: find a bigger series that converges or a smaller series that diverges</a:t>
            </a:r>
          </a:p>
          <a:p>
            <a:pPr eaLnBrk="1" hangingPunct="1"/>
            <a:r>
              <a:rPr lang="en-US" altLang="en-US" i="1" dirty="0">
                <a:solidFill>
                  <a:srgbClr val="00B050"/>
                </a:solidFill>
              </a:rPr>
              <a:t>Integral test</a:t>
            </a:r>
            <a:r>
              <a:rPr lang="en-US" altLang="en-US" dirty="0"/>
              <a:t>: use with a function that has an “easy” antiderivative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E4AB512-16E2-AB41-99CC-D4210553D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719" y="1825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Recap of last class: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BBF1FB9-0C95-EF4E-AF46-7C17330E0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427" y="1253331"/>
            <a:ext cx="10515600" cy="1897642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00B050"/>
                </a:solidFill>
              </a:rPr>
              <a:t>Limit Comparison test</a:t>
            </a:r>
            <a:r>
              <a:rPr lang="en-US" altLang="en-US" dirty="0"/>
              <a:t>: pick a series that you know converges or diverges.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i="1" dirty="0"/>
              <a:t>(If the limit of the ratio of terms in your series to the given series approaches a finite, positive number, then both series either converge or diverge.)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9C7E894-8C1F-784B-B828-5640B5CDF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574" y="27066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Recap of last class: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DBF12A7-5704-D14A-9383-C4D13AA74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</a:rPr>
              <a:t>Divergence test</a:t>
            </a:r>
            <a:r>
              <a:rPr lang="en-US" altLang="en-US" dirty="0"/>
              <a:t>: if the limit is not 0, the series diverges</a:t>
            </a:r>
          </a:p>
          <a:p>
            <a:pPr eaLnBrk="1" hangingPunct="1"/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</a:rPr>
              <a:t>Integral test</a:t>
            </a:r>
            <a:r>
              <a:rPr lang="en-US" altLang="en-US" dirty="0"/>
              <a:t>: use with a function that has an “easy” antiderivative</a:t>
            </a:r>
          </a:p>
        </p:txBody>
      </p:sp>
      <p:graphicFrame>
        <p:nvGraphicFramePr>
          <p:cNvPr id="14341" name="Object 1">
            <a:extLst>
              <a:ext uri="{FF2B5EF4-FFF2-40B4-BE49-F238E27FC236}">
                <a16:creationId xmlns:a16="http://schemas.microsoft.com/office/drawing/2014/main" id="{583CEEE4-73A0-B44C-B79E-D5D6CAD7B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5456" y="2751944"/>
          <a:ext cx="14478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Equation" r:id="rId5" imgW="13169900" imgH="9944100" progId="Equation.3">
                  <p:embed/>
                </p:oleObj>
              </mc:Choice>
              <mc:Fallback>
                <p:oleObj name="Equation" r:id="rId5" imgW="13169900" imgH="9944100" progId="Equation.3">
                  <p:embed/>
                  <p:pic>
                    <p:nvPicPr>
                      <p:cNvPr id="14341" name="Object 1">
                        <a:extLst>
                          <a:ext uri="{FF2B5EF4-FFF2-40B4-BE49-F238E27FC236}">
                            <a16:creationId xmlns:a16="http://schemas.microsoft.com/office/drawing/2014/main" id="{583CEEE4-73A0-B44C-B79E-D5D6CAD7BF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456" y="2751944"/>
                        <a:ext cx="14478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AB352E8-1C33-2442-9091-6063A46E0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649" y="10563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Ratio Test</a:t>
            </a:r>
          </a:p>
        </p:txBody>
      </p:sp>
      <p:graphicFrame>
        <p:nvGraphicFramePr>
          <p:cNvPr id="22531" name="Object 4">
            <a:extLst>
              <a:ext uri="{FF2B5EF4-FFF2-40B4-BE49-F238E27FC236}">
                <a16:creationId xmlns:a16="http://schemas.microsoft.com/office/drawing/2014/main" id="{A5D7F2BF-25C5-B241-AC74-828D003E9EC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402719"/>
              </p:ext>
            </p:extLst>
          </p:nvPr>
        </p:nvGraphicFramePr>
        <p:xfrm>
          <a:off x="1110049" y="1098550"/>
          <a:ext cx="693420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5" imgW="66408300" imgH="45935900" progId="Equation.3">
                  <p:embed/>
                </p:oleObj>
              </mc:Choice>
              <mc:Fallback>
                <p:oleObj name="Equation" r:id="rId5" imgW="66408300" imgH="45935900" progId="Equation.3">
                  <p:embed/>
                  <p:pic>
                    <p:nvPicPr>
                      <p:cNvPr id="22531" name="Object 4">
                        <a:extLst>
                          <a:ext uri="{FF2B5EF4-FFF2-40B4-BE49-F238E27FC236}">
                            <a16:creationId xmlns:a16="http://schemas.microsoft.com/office/drawing/2014/main" id="{A5D7F2BF-25C5-B241-AC74-828D003E9E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049" y="1098550"/>
                        <a:ext cx="6934200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D2D4DC5-DCC6-704A-96F3-360E5C38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1" y="-187326"/>
            <a:ext cx="10515600" cy="1325563"/>
          </a:xfrm>
        </p:spPr>
        <p:txBody>
          <a:bodyPr/>
          <a:lstStyle/>
          <a:p>
            <a:r>
              <a:rPr lang="en-US" altLang="en-US" b="1" i="1" u="sng" dirty="0"/>
              <a:t>Example 1: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8592EFE-D29C-E94B-8E9E-BAC05646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51" y="889514"/>
            <a:ext cx="10515600" cy="49744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Determine whether the next series converges or diverges.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A192E718-BFB7-6C4A-851D-CCB1BB1B3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639" y="263824"/>
            <a:ext cx="1692669" cy="17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91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D2D4DC5-DCC6-704A-96F3-360E5C38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1" y="-187326"/>
            <a:ext cx="10515600" cy="1325563"/>
          </a:xfrm>
        </p:spPr>
        <p:txBody>
          <a:bodyPr/>
          <a:lstStyle/>
          <a:p>
            <a:r>
              <a:rPr lang="en-US" altLang="en-US" b="1" i="1" u="sng" dirty="0"/>
              <a:t>Example 2: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8592EFE-D29C-E94B-8E9E-BAC05646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51" y="889514"/>
            <a:ext cx="10515600" cy="49744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Determine whether the next series converges or diverges.</a:t>
            </a:r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DE51064D-D15B-5C41-B560-466C26B9E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361" y="257811"/>
            <a:ext cx="2503959" cy="176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88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391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97C9BB8-A92A-704A-BE87-C5847132A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075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Root Test</a:t>
            </a:r>
          </a:p>
        </p:txBody>
      </p:sp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06567FE5-EFC1-9844-AC41-14ADE253BA1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82681"/>
              </p:ext>
            </p:extLst>
          </p:nvPr>
        </p:nvGraphicFramePr>
        <p:xfrm>
          <a:off x="1042087" y="1048265"/>
          <a:ext cx="6934200" cy="447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5" imgW="66700400" imgH="43002200" progId="Equation.3">
                  <p:embed/>
                </p:oleObj>
              </mc:Choice>
              <mc:Fallback>
                <p:oleObj name="Equation" r:id="rId5" imgW="66700400" imgH="43002200" progId="Equation.3">
                  <p:embed/>
                  <p:pic>
                    <p:nvPicPr>
                      <p:cNvPr id="24579" name="Object 4">
                        <a:extLst>
                          <a:ext uri="{FF2B5EF4-FFF2-40B4-BE49-F238E27FC236}">
                            <a16:creationId xmlns:a16="http://schemas.microsoft.com/office/drawing/2014/main" id="{06567FE5-EFC1-9844-AC41-14ADE253BA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087" y="1048265"/>
                        <a:ext cx="6934200" cy="447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B665B93-B3DD-DF4C-AAE6-286D07BC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9" y="18255"/>
            <a:ext cx="10515600" cy="1325563"/>
          </a:xfrm>
        </p:spPr>
        <p:txBody>
          <a:bodyPr/>
          <a:lstStyle/>
          <a:p>
            <a:r>
              <a:rPr lang="en-US" altLang="en-US" b="1" i="1" u="sng" dirty="0"/>
              <a:t>Example: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922ADDF-58AD-FE43-9060-4B8108A5F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19" y="1034793"/>
            <a:ext cx="10515600" cy="50980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Determine if the series converges or diverges.</a:t>
            </a:r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25604" name="Object 3">
            <a:extLst>
              <a:ext uri="{FF2B5EF4-FFF2-40B4-BE49-F238E27FC236}">
                <a16:creationId xmlns:a16="http://schemas.microsoft.com/office/drawing/2014/main" id="{71A8221D-E0BB-CF43-B381-77C863EA9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608482"/>
              </p:ext>
            </p:extLst>
          </p:nvPr>
        </p:nvGraphicFramePr>
        <p:xfrm>
          <a:off x="7712676" y="266443"/>
          <a:ext cx="246697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17843500" imgH="11112500" progId="Equation.3">
                  <p:embed/>
                </p:oleObj>
              </mc:Choice>
              <mc:Fallback>
                <p:oleObj name="Equation" r:id="rId3" imgW="17843500" imgH="11112500" progId="Equation.3">
                  <p:embed/>
                  <p:pic>
                    <p:nvPicPr>
                      <p:cNvPr id="25604" name="Object 3">
                        <a:extLst>
                          <a:ext uri="{FF2B5EF4-FFF2-40B4-BE49-F238E27FC236}">
                            <a16:creationId xmlns:a16="http://schemas.microsoft.com/office/drawing/2014/main" id="{71A8221D-E0BB-CF43-B381-77C863EA9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676" y="266443"/>
                        <a:ext cx="2466975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089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0F0B440-70DF-744F-A4D9-9A261005E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Tips: which test to use when?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738A431-0393-8944-9FF0-9F7F38555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ALWAYS start with the divergence test.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57850F-126E-7B49-8D12-920C711BE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Tips: which test to use when?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B512E92-26EA-184D-BF23-DEEC65724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ALWAYS start with the divergence test.</a:t>
            </a:r>
          </a:p>
          <a:p>
            <a:pPr eaLnBrk="1" hangingPunct="1"/>
            <a:r>
              <a:rPr lang="en-US" altLang="en-US"/>
              <a:t>Use the integral test if the function looks “easy” to integrate or can be solved with a u-substitution.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72B481E-ABF6-0841-9F17-A96ABCBCC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534" y="18524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Basic Comparison Test: Part (a)</a:t>
            </a:r>
          </a:p>
        </p:txBody>
      </p:sp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38186609-12F8-6242-9BF4-88F739DC027A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28468" y="1336427"/>
          <a:ext cx="70866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Equation" r:id="rId5" imgW="57048400" imgH="7899400" progId="Equation.3">
                  <p:embed/>
                </p:oleObj>
              </mc:Choice>
              <mc:Fallback>
                <p:oleObj name="Equation" r:id="rId5" imgW="57048400" imgH="7899400" progId="Equation.3">
                  <p:embed/>
                  <p:pic>
                    <p:nvPicPr>
                      <p:cNvPr id="15363" name="Object 4">
                        <a:extLst>
                          <a:ext uri="{FF2B5EF4-FFF2-40B4-BE49-F238E27FC236}">
                            <a16:creationId xmlns:a16="http://schemas.microsoft.com/office/drawing/2014/main" id="{38186609-12F8-6242-9BF4-88F739DC0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8" y="1336427"/>
                        <a:ext cx="70866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">
            <a:extLst>
              <a:ext uri="{FF2B5EF4-FFF2-40B4-BE49-F238E27FC236}">
                <a16:creationId xmlns:a16="http://schemas.microsoft.com/office/drawing/2014/main" id="{86A3B0F6-5CCE-B543-90E2-5AC585E15D3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54243" y="2365623"/>
          <a:ext cx="62484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Equation" r:id="rId7" imgW="57924700" imgH="29260800" progId="Equation.3">
                  <p:embed/>
                </p:oleObj>
              </mc:Choice>
              <mc:Fallback>
                <p:oleObj name="Equation" r:id="rId7" imgW="57924700" imgH="29260800" progId="Equation.3">
                  <p:embed/>
                  <p:pic>
                    <p:nvPicPr>
                      <p:cNvPr id="15364" name="Object 6">
                        <a:extLst>
                          <a:ext uri="{FF2B5EF4-FFF2-40B4-BE49-F238E27FC236}">
                            <a16:creationId xmlns:a16="http://schemas.microsoft.com/office/drawing/2014/main" id="{86A3B0F6-5CCE-B543-90E2-5AC585E15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243" y="2365623"/>
                        <a:ext cx="6248400" cy="315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4F268E8-DEA3-4345-BADE-2062FD9F1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Tips: which test to use when?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4BE4B91-C598-5144-83A1-4CF1E4057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ALWAYS start with the divergence test.</a:t>
            </a:r>
          </a:p>
          <a:p>
            <a:pPr eaLnBrk="1" hangingPunct="1"/>
            <a:r>
              <a:rPr lang="en-US" altLang="en-US" dirty="0"/>
              <a:t>Use the integral test if the function looks “easy” to integrate or can be solved with a u-substitution.</a:t>
            </a:r>
          </a:p>
          <a:p>
            <a:pPr eaLnBrk="1" hangingPunct="1"/>
            <a:r>
              <a:rPr lang="en-US" altLang="en-US" dirty="0"/>
              <a:t>Use the harmonic series, geometric series, or p-series in the comparison and limit comparison tests.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6EAC95A-CB70-B942-BE35-646F3E1A7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Tips (continued)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72C443E-0C07-B547-A7B9-94F5953FD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you are unsure of which way the inequality may go, use the limit comparison test instead of the comparison test.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363D05D-92C9-4E4F-8509-67CAD7B61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Tips (continued)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48EDE3B-45FD-4047-AB84-E62E44855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you are unsure of which way the inequality may go, use the limit comparison test instead of the comparison test.</a:t>
            </a:r>
          </a:p>
          <a:p>
            <a:pPr eaLnBrk="1" hangingPunct="1"/>
            <a:r>
              <a:rPr lang="en-US" altLang="en-US"/>
              <a:t>Use the root test when everything is raised to the k</a:t>
            </a:r>
            <a:r>
              <a:rPr lang="en-US" altLang="en-US" baseline="30000"/>
              <a:t>th</a:t>
            </a:r>
            <a:r>
              <a:rPr lang="en-US" altLang="en-US"/>
              <a:t> power.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32482E7-2B50-C148-8D89-1DDCA2685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Tips (continued)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352D3CB-CDF2-5549-AF01-4CA68E47C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905000"/>
            <a:ext cx="7696200" cy="4267200"/>
          </a:xfrm>
        </p:spPr>
        <p:txBody>
          <a:bodyPr/>
          <a:lstStyle/>
          <a:p>
            <a:pPr eaLnBrk="1" hangingPunct="1"/>
            <a:r>
              <a:rPr lang="en-US" altLang="en-US" dirty="0"/>
              <a:t>If you are unsure of which way the inequality may go, use the limit comparison test instead of the comparison test.</a:t>
            </a:r>
          </a:p>
          <a:p>
            <a:pPr eaLnBrk="1" hangingPunct="1"/>
            <a:r>
              <a:rPr lang="en-US" altLang="en-US" dirty="0"/>
              <a:t>Use the root test when everything is raised to the k</a:t>
            </a:r>
            <a:r>
              <a:rPr lang="en-US" altLang="en-US" baseline="30000" dirty="0"/>
              <a:t>th</a:t>
            </a:r>
            <a:r>
              <a:rPr lang="en-US" altLang="en-US" dirty="0"/>
              <a:t> power.</a:t>
            </a:r>
          </a:p>
          <a:p>
            <a:pPr eaLnBrk="1" hangingPunct="1"/>
            <a:r>
              <a:rPr lang="en-US" altLang="en-US" dirty="0"/>
              <a:t>Use the ratio test when you have factorials, or when no other test works.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588F0-2031-204F-B298-8C47859C4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8370" y="406400"/>
            <a:ext cx="9144000" cy="2387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7200" b="1" dirty="0"/>
              <a:t>Math 1552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C6967-1003-6E45-88F7-C93C3E1C50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09537" y="3256960"/>
            <a:ext cx="9144000" cy="1655762"/>
          </a:xfrm>
        </p:spPr>
        <p:txBody>
          <a:bodyPr>
            <a:normAutofit/>
          </a:bodyPr>
          <a:lstStyle/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Section 10.6:</a:t>
            </a:r>
          </a:p>
          <a:p>
            <a:pPr>
              <a:spcBef>
                <a:spcPts val="850"/>
              </a:spcBef>
              <a:buSzPct val="75000"/>
            </a:pPr>
            <a:r>
              <a:rPr lang="en-US" altLang="en-US" sz="4400" b="1" i="1" dirty="0">
                <a:solidFill>
                  <a:srgbClr val="000000"/>
                </a:solidFill>
              </a:rPr>
              <a:t>Alternating Series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A4DCF-5107-214D-94AE-F8FC26A78C90}"/>
              </a:ext>
            </a:extLst>
          </p:cNvPr>
          <p:cNvSpPr/>
          <p:nvPr/>
        </p:nvSpPr>
        <p:spPr>
          <a:xfrm>
            <a:off x="1918268" y="5375682"/>
            <a:ext cx="8826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Math 1552 lecture slides adapted from the course materials</a:t>
            </a:r>
          </a:p>
          <a:p>
            <a:r>
              <a:rPr lang="en-US" sz="2400" dirty="0"/>
              <a:t>By Klara </a:t>
            </a:r>
            <a:r>
              <a:rPr lang="en-US" sz="2400" dirty="0" err="1"/>
              <a:t>Grodzinsky</a:t>
            </a:r>
            <a:r>
              <a:rPr lang="en-US" sz="2400" dirty="0"/>
              <a:t> (GA Tech, </a:t>
            </a:r>
            <a:r>
              <a:rPr lang="en-US" sz="2400" i="1" dirty="0"/>
              <a:t>School of Mathematics</a:t>
            </a:r>
            <a:r>
              <a:rPr lang="en-US" sz="2400" dirty="0"/>
              <a:t>, Summer 2021)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161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6DA1BD86-7B86-234B-BFDC-ED9CF8D66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35" y="-285535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900" b="1" dirty="0">
                <a:solidFill>
                  <a:srgbClr val="330066"/>
                </a:solidFill>
              </a:rPr>
              <a:t>Alternating Series Test</a:t>
            </a:r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29251B4D-E6D3-3A4D-BB71-7073FE048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316130"/>
              </p:ext>
            </p:extLst>
          </p:nvPr>
        </p:nvGraphicFramePr>
        <p:xfrm>
          <a:off x="536918" y="1150251"/>
          <a:ext cx="62928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r:id="rId4" imgW="46812200" imgH="7899400" progId="">
                  <p:embed/>
                </p:oleObj>
              </mc:Choice>
              <mc:Fallback>
                <p:oleObj r:id="rId4" imgW="46812200" imgH="7899400" progId="">
                  <p:embed/>
                  <p:pic>
                    <p:nvPicPr>
                      <p:cNvPr id="5122" name="Object 2">
                        <a:extLst>
                          <a:ext uri="{FF2B5EF4-FFF2-40B4-BE49-F238E27FC236}">
                            <a16:creationId xmlns:a16="http://schemas.microsoft.com/office/drawing/2014/main" id="{29251B4D-E6D3-3A4D-BB71-7073FE048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918" y="1150251"/>
                        <a:ext cx="6292850" cy="1062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7FB29150-E4CD-6347-BC2A-9B3FF364E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955266"/>
              </p:ext>
            </p:extLst>
          </p:nvPr>
        </p:nvGraphicFramePr>
        <p:xfrm>
          <a:off x="1219244" y="2371210"/>
          <a:ext cx="77406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r:id="rId6" imgW="46228000" imgH="12877800" progId="">
                  <p:embed/>
                </p:oleObj>
              </mc:Choice>
              <mc:Fallback>
                <p:oleObj r:id="rId6" imgW="46228000" imgH="12877800" progId="">
                  <p:embed/>
                  <p:pic>
                    <p:nvPicPr>
                      <p:cNvPr id="5123" name="Object 3">
                        <a:extLst>
                          <a:ext uri="{FF2B5EF4-FFF2-40B4-BE49-F238E27FC236}">
                            <a16:creationId xmlns:a16="http://schemas.microsoft.com/office/drawing/2014/main" id="{7FB29150-E4CD-6347-BC2A-9B3FF364ED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44" y="2371210"/>
                        <a:ext cx="7740650" cy="2203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1384305C-C0DB-0E48-B955-3BA8A3DD5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27" y="-248464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900" b="1" dirty="0">
                <a:solidFill>
                  <a:srgbClr val="330066"/>
                </a:solidFill>
              </a:rPr>
              <a:t>Alternating Series Test (cont.)</a:t>
            </a:r>
          </a:p>
        </p:txBody>
      </p:sp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0E545B01-3219-4B44-9ED3-235BBAD46F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502853"/>
              </p:ext>
            </p:extLst>
          </p:nvPr>
        </p:nvGraphicFramePr>
        <p:xfrm>
          <a:off x="964256" y="2196586"/>
          <a:ext cx="8045450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r:id="rId4" imgW="55587900" imgH="27800300" progId="">
                  <p:embed/>
                </p:oleObj>
              </mc:Choice>
              <mc:Fallback>
                <p:oleObj r:id="rId4" imgW="55587900" imgH="27800300" progId="">
                  <p:embed/>
                  <p:pic>
                    <p:nvPicPr>
                      <p:cNvPr id="6146" name="Object 2">
                        <a:extLst>
                          <a:ext uri="{FF2B5EF4-FFF2-40B4-BE49-F238E27FC236}">
                            <a16:creationId xmlns:a16="http://schemas.microsoft.com/office/drawing/2014/main" id="{0E545B01-3219-4B44-9ED3-235BBAD46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256" y="2196586"/>
                        <a:ext cx="8045450" cy="4022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8B3AA0A5-C706-E94E-9DC9-BFEE8E64C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591095"/>
              </p:ext>
            </p:extLst>
          </p:nvPr>
        </p:nvGraphicFramePr>
        <p:xfrm>
          <a:off x="201827" y="1046936"/>
          <a:ext cx="62928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r:id="rId6" imgW="46812200" imgH="7899400" progId="">
                  <p:embed/>
                </p:oleObj>
              </mc:Choice>
              <mc:Fallback>
                <p:oleObj r:id="rId6" imgW="46812200" imgH="7899400" progId="">
                  <p:embed/>
                  <p:pic>
                    <p:nvPicPr>
                      <p:cNvPr id="5122" name="Object 2">
                        <a:extLst>
                          <a:ext uri="{FF2B5EF4-FFF2-40B4-BE49-F238E27FC236}">
                            <a16:creationId xmlns:a16="http://schemas.microsoft.com/office/drawing/2014/main" id="{29251B4D-E6D3-3A4D-BB71-7073FE048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27" y="1046936"/>
                        <a:ext cx="6292850" cy="1062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D88F2067-4D9D-E849-BE5B-C2C353AE8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51" y="-297892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900" b="1" dirty="0">
                <a:solidFill>
                  <a:srgbClr val="330066"/>
                </a:solidFill>
              </a:rPr>
              <a:t>Example A:</a:t>
            </a:r>
          </a:p>
        </p:txBody>
      </p:sp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81858EE8-DC4B-A64B-9697-DA4A65187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730565"/>
              </p:ext>
            </p:extLst>
          </p:nvPr>
        </p:nvGraphicFramePr>
        <p:xfrm>
          <a:off x="8217994" y="689770"/>
          <a:ext cx="301078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r:id="rId4" imgW="23114000" imgH="9944100" progId="">
                  <p:embed/>
                </p:oleObj>
              </mc:Choice>
              <mc:Fallback>
                <p:oleObj r:id="rId4" imgW="23114000" imgH="9944100" progId="">
                  <p:embed/>
                  <p:pic>
                    <p:nvPicPr>
                      <p:cNvPr id="7173" name="Object 5">
                        <a:extLst>
                          <a:ext uri="{FF2B5EF4-FFF2-40B4-BE49-F238E27FC236}">
                            <a16:creationId xmlns:a16="http://schemas.microsoft.com/office/drawing/2014/main" id="{81858EE8-DC4B-A64B-9697-DA4A65187B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7994" y="689770"/>
                        <a:ext cx="3010780" cy="12954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>
            <a:extLst>
              <a:ext uri="{FF2B5EF4-FFF2-40B4-BE49-F238E27FC236}">
                <a16:creationId xmlns:a16="http://schemas.microsoft.com/office/drawing/2014/main" id="{9E9DE3EE-3862-9549-980C-463B3FBF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51" y="997508"/>
            <a:ext cx="774356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88963" indent="-588963"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25"/>
              </a:spcBef>
              <a:buClr>
                <a:srgbClr val="330066"/>
              </a:buClr>
              <a:buSzPct val="70000"/>
            </a:pPr>
            <a:r>
              <a:rPr lang="en-US" altLang="en-US" sz="2500" dirty="0"/>
              <a:t>Determine if the alternating series converges absolutely, converges conditionally, or diverges.</a:t>
            </a:r>
          </a:p>
          <a:p>
            <a:pPr>
              <a:spcBef>
                <a:spcPts val="625"/>
              </a:spcBef>
              <a:buClr>
                <a:srgbClr val="330066"/>
              </a:buClr>
              <a:buSzPct val="70000"/>
            </a:pPr>
            <a:endParaRPr lang="en-US" altLang="en-US" sz="2500" dirty="0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9D6497F2-DD2F-3647-A164-AB370791A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700" cy="12700"/>
          </a:xfrm>
          <a:prstGeom prst="rect">
            <a:avLst/>
          </a:prstGeom>
          <a:solidFill>
            <a:srgbClr val="CCCC00"/>
          </a:solidFill>
          <a:ln w="25560" cap="sq">
            <a:solidFill>
              <a:srgbClr val="9595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6" name="Group 8">
            <a:extLst>
              <a:ext uri="{FF2B5EF4-FFF2-40B4-BE49-F238E27FC236}">
                <a16:creationId xmlns:a16="http://schemas.microsoft.com/office/drawing/2014/main" id="{F41DBC87-3DE0-F049-B39C-34BB8C032C94}"/>
              </a:ext>
            </a:extLst>
          </p:cNvPr>
          <p:cNvGrpSpPr>
            <a:grpSpLocks/>
          </p:cNvGrpSpPr>
          <p:nvPr/>
        </p:nvGrpSpPr>
        <p:grpSpPr bwMode="auto">
          <a:xfrm>
            <a:off x="9906001" y="6096001"/>
            <a:ext cx="633413" cy="633413"/>
            <a:chOff x="5280" y="3840"/>
            <a:chExt cx="399" cy="399"/>
          </a:xfrm>
        </p:grpSpPr>
        <p:sp>
          <p:nvSpPr>
            <p:cNvPr id="7177" name="AutoShape 9" hidden="1">
              <a:extLst>
                <a:ext uri="{FF2B5EF4-FFF2-40B4-BE49-F238E27FC236}">
                  <a16:creationId xmlns:a16="http://schemas.microsoft.com/office/drawing/2014/main" id="{86A656B2-5669-3C4A-BD92-D328B58BB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3840"/>
              <a:ext cx="399" cy="399"/>
            </a:xfrm>
            <a:prstGeom prst="bevel">
              <a:avLst>
                <a:gd name="adj" fmla="val 12500"/>
              </a:avLst>
            </a:prstGeom>
            <a:solidFill>
              <a:srgbClr val="CCCC00"/>
            </a:solidFill>
            <a:ln w="25560" cap="sq">
              <a:solidFill>
                <a:srgbClr val="9595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Text Box 10" hidden="1">
              <a:extLst>
                <a:ext uri="{FF2B5EF4-FFF2-40B4-BE49-F238E27FC236}">
                  <a16:creationId xmlns:a16="http://schemas.microsoft.com/office/drawing/2014/main" id="{BEFDDFE5-8860-0247-85AA-644F08955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3840"/>
              <a:ext cx="399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b="1">
                  <a:latin typeface="Tahoma" panose="020B0604030504040204" pitchFamily="34" charset="0"/>
                </a:rPr>
                <a:t>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541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D88F2067-4D9D-E849-BE5B-C2C353AE8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51" y="-260822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900" b="1" dirty="0">
                <a:solidFill>
                  <a:srgbClr val="330066"/>
                </a:solidFill>
              </a:rPr>
              <a:t>Example B:</a:t>
            </a:r>
          </a:p>
        </p:txBody>
      </p:sp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D16362A0-22A7-EE41-B035-2AF1CC8CB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354780"/>
              </p:ext>
            </p:extLst>
          </p:nvPr>
        </p:nvGraphicFramePr>
        <p:xfrm>
          <a:off x="8254313" y="613157"/>
          <a:ext cx="2441790" cy="143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r:id="rId4" imgW="16967200" imgH="9944100" progId="">
                  <p:embed/>
                </p:oleObj>
              </mc:Choice>
              <mc:Fallback>
                <p:oleObj r:id="rId4" imgW="16967200" imgH="9944100" progId="">
                  <p:embed/>
                  <p:pic>
                    <p:nvPicPr>
                      <p:cNvPr id="7170" name="Object 2">
                        <a:extLst>
                          <a:ext uri="{FF2B5EF4-FFF2-40B4-BE49-F238E27FC236}">
                            <a16:creationId xmlns:a16="http://schemas.microsoft.com/office/drawing/2014/main" id="{D16362A0-22A7-EE41-B035-2AF1CC8CB2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4313" y="613157"/>
                        <a:ext cx="2441790" cy="143116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>
            <a:extLst>
              <a:ext uri="{FF2B5EF4-FFF2-40B4-BE49-F238E27FC236}">
                <a16:creationId xmlns:a16="http://schemas.microsoft.com/office/drawing/2014/main" id="{9E9DE3EE-3862-9549-980C-463B3FBF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52" y="1034578"/>
            <a:ext cx="7543799" cy="148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88963" indent="-588963"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25"/>
              </a:spcBef>
              <a:buClr>
                <a:srgbClr val="330066"/>
              </a:buClr>
              <a:buSzPct val="70000"/>
            </a:pPr>
            <a:r>
              <a:rPr lang="en-US" altLang="en-US" sz="2500" dirty="0"/>
              <a:t>Determine if the alternating series converges absolutely, converges conditionally, or diverges.</a:t>
            </a:r>
          </a:p>
          <a:p>
            <a:pPr>
              <a:spcBef>
                <a:spcPts val="625"/>
              </a:spcBef>
              <a:buClr>
                <a:srgbClr val="330066"/>
              </a:buClr>
              <a:buSzPct val="70000"/>
            </a:pPr>
            <a:endParaRPr lang="en-US" altLang="en-US" sz="2500" dirty="0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9D6497F2-DD2F-3647-A164-AB370791A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700" cy="12700"/>
          </a:xfrm>
          <a:prstGeom prst="rect">
            <a:avLst/>
          </a:prstGeom>
          <a:solidFill>
            <a:srgbClr val="CCCC00"/>
          </a:solidFill>
          <a:ln w="25560" cap="sq">
            <a:solidFill>
              <a:srgbClr val="9595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6" name="Group 8">
            <a:extLst>
              <a:ext uri="{FF2B5EF4-FFF2-40B4-BE49-F238E27FC236}">
                <a16:creationId xmlns:a16="http://schemas.microsoft.com/office/drawing/2014/main" id="{F41DBC87-3DE0-F049-B39C-34BB8C032C94}"/>
              </a:ext>
            </a:extLst>
          </p:cNvPr>
          <p:cNvGrpSpPr>
            <a:grpSpLocks/>
          </p:cNvGrpSpPr>
          <p:nvPr/>
        </p:nvGrpSpPr>
        <p:grpSpPr bwMode="auto">
          <a:xfrm>
            <a:off x="9906001" y="6096001"/>
            <a:ext cx="633413" cy="633413"/>
            <a:chOff x="5280" y="3840"/>
            <a:chExt cx="399" cy="399"/>
          </a:xfrm>
        </p:grpSpPr>
        <p:sp>
          <p:nvSpPr>
            <p:cNvPr id="7177" name="AutoShape 9" hidden="1">
              <a:extLst>
                <a:ext uri="{FF2B5EF4-FFF2-40B4-BE49-F238E27FC236}">
                  <a16:creationId xmlns:a16="http://schemas.microsoft.com/office/drawing/2014/main" id="{86A656B2-5669-3C4A-BD92-D328B58BB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3840"/>
              <a:ext cx="399" cy="399"/>
            </a:xfrm>
            <a:prstGeom prst="bevel">
              <a:avLst>
                <a:gd name="adj" fmla="val 12500"/>
              </a:avLst>
            </a:prstGeom>
            <a:solidFill>
              <a:srgbClr val="CCCC00"/>
            </a:solidFill>
            <a:ln w="25560" cap="sq">
              <a:solidFill>
                <a:srgbClr val="9595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Text Box 10" hidden="1">
              <a:extLst>
                <a:ext uri="{FF2B5EF4-FFF2-40B4-BE49-F238E27FC236}">
                  <a16:creationId xmlns:a16="http://schemas.microsoft.com/office/drawing/2014/main" id="{BEFDDFE5-8860-0247-85AA-644F08955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3840"/>
              <a:ext cx="399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b="1">
                  <a:latin typeface="Tahoma" panose="020B060403050404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722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751F313-669A-794A-9921-1D8CB2AF3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583" y="13125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Basic Comparison Test: Part (b)</a:t>
            </a: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979972FA-6EE0-9745-8013-A6985D1FEC1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88495" y="1309435"/>
          <a:ext cx="70866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Equation" r:id="rId5" imgW="57048400" imgH="7899400" progId="Equation.3">
                  <p:embed/>
                </p:oleObj>
              </mc:Choice>
              <mc:Fallback>
                <p:oleObj name="Equation" r:id="rId5" imgW="57048400" imgH="7899400" progId="Equation.3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979972FA-6EE0-9745-8013-A6985D1FEC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95" y="1309435"/>
                        <a:ext cx="70866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77C40B5B-C917-264F-AFEE-9C2BDD0B06E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26695" y="2392615"/>
          <a:ext cx="62484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Equation" r:id="rId7" imgW="57924700" imgH="29260800" progId="Equation.3">
                  <p:embed/>
                </p:oleObj>
              </mc:Choice>
              <mc:Fallback>
                <p:oleObj name="Equation" r:id="rId7" imgW="57924700" imgH="29260800" progId="Equation.3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77C40B5B-C917-264F-AFEE-9C2BDD0B0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695" y="2392615"/>
                        <a:ext cx="6248400" cy="315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324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D88F2067-4D9D-E849-BE5B-C2C353AE8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11" y="-285535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900" b="1" dirty="0">
                <a:solidFill>
                  <a:srgbClr val="330066"/>
                </a:solidFill>
              </a:rPr>
              <a:t>Example C: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A51AB9A1-505F-E04B-97A3-D3C31E96E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483065"/>
              </p:ext>
            </p:extLst>
          </p:nvPr>
        </p:nvGraphicFramePr>
        <p:xfrm>
          <a:off x="7949220" y="664651"/>
          <a:ext cx="381175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r:id="rId4" imgW="30137100" imgH="10236200" progId="">
                  <p:embed/>
                </p:oleObj>
              </mc:Choice>
              <mc:Fallback>
                <p:oleObj r:id="rId4" imgW="30137100" imgH="10236200" progId="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A51AB9A1-505F-E04B-97A3-D3C31E96E1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9220" y="664651"/>
                        <a:ext cx="3811752" cy="12954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>
            <a:extLst>
              <a:ext uri="{FF2B5EF4-FFF2-40B4-BE49-F238E27FC236}">
                <a16:creationId xmlns:a16="http://schemas.microsoft.com/office/drawing/2014/main" id="{9E9DE3EE-3862-9549-980C-463B3FBF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11" y="1009865"/>
            <a:ext cx="7787417" cy="129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88963" indent="-588963"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25"/>
              </a:spcBef>
              <a:buClr>
                <a:srgbClr val="330066"/>
              </a:buClr>
              <a:buSzPct val="70000"/>
            </a:pPr>
            <a:r>
              <a:rPr lang="en-US" altLang="en-US" sz="2500" dirty="0"/>
              <a:t>Determine if the alternating series converges absolutely, converges conditionally, or diverges.</a:t>
            </a:r>
          </a:p>
          <a:p>
            <a:pPr>
              <a:spcBef>
                <a:spcPts val="625"/>
              </a:spcBef>
              <a:buClr>
                <a:srgbClr val="330066"/>
              </a:buClr>
              <a:buSzPct val="70000"/>
            </a:pPr>
            <a:endParaRPr lang="en-US" altLang="en-US" sz="2500" dirty="0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9D6497F2-DD2F-3647-A164-AB370791A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700" cy="12700"/>
          </a:xfrm>
          <a:prstGeom prst="rect">
            <a:avLst/>
          </a:prstGeom>
          <a:solidFill>
            <a:srgbClr val="CCCC00"/>
          </a:solidFill>
          <a:ln w="25560" cap="sq">
            <a:solidFill>
              <a:srgbClr val="9595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6" name="Group 8">
            <a:extLst>
              <a:ext uri="{FF2B5EF4-FFF2-40B4-BE49-F238E27FC236}">
                <a16:creationId xmlns:a16="http://schemas.microsoft.com/office/drawing/2014/main" id="{F41DBC87-3DE0-F049-B39C-34BB8C032C94}"/>
              </a:ext>
            </a:extLst>
          </p:cNvPr>
          <p:cNvGrpSpPr>
            <a:grpSpLocks/>
          </p:cNvGrpSpPr>
          <p:nvPr/>
        </p:nvGrpSpPr>
        <p:grpSpPr bwMode="auto">
          <a:xfrm>
            <a:off x="9906001" y="6096001"/>
            <a:ext cx="633413" cy="633413"/>
            <a:chOff x="5280" y="3840"/>
            <a:chExt cx="399" cy="399"/>
          </a:xfrm>
        </p:grpSpPr>
        <p:sp>
          <p:nvSpPr>
            <p:cNvPr id="7177" name="AutoShape 9" hidden="1">
              <a:extLst>
                <a:ext uri="{FF2B5EF4-FFF2-40B4-BE49-F238E27FC236}">
                  <a16:creationId xmlns:a16="http://schemas.microsoft.com/office/drawing/2014/main" id="{86A656B2-5669-3C4A-BD92-D328B58BB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3840"/>
              <a:ext cx="399" cy="399"/>
            </a:xfrm>
            <a:prstGeom prst="bevel">
              <a:avLst>
                <a:gd name="adj" fmla="val 12500"/>
              </a:avLst>
            </a:prstGeom>
            <a:solidFill>
              <a:srgbClr val="CCCC00"/>
            </a:solidFill>
            <a:ln w="25560" cap="sq">
              <a:solidFill>
                <a:srgbClr val="9595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Text Box 10" hidden="1">
              <a:extLst>
                <a:ext uri="{FF2B5EF4-FFF2-40B4-BE49-F238E27FC236}">
                  <a16:creationId xmlns:a16="http://schemas.microsoft.com/office/drawing/2014/main" id="{BEFDDFE5-8860-0247-85AA-644F08955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3840"/>
              <a:ext cx="399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b="1">
                  <a:latin typeface="Tahoma" panose="020B060403050404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858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54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C87170D9-DC46-344B-A6D5-2DA6E15F4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11" y="-347319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900" b="1" dirty="0">
                <a:solidFill>
                  <a:srgbClr val="330066"/>
                </a:solidFill>
              </a:rPr>
              <a:t>Estimating an Alternating Sum</a:t>
            </a:r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06FB97F7-E392-FF49-8ECC-DD58CD321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837416"/>
              </p:ext>
            </p:extLst>
          </p:nvPr>
        </p:nvGraphicFramePr>
        <p:xfrm>
          <a:off x="506627" y="1110049"/>
          <a:ext cx="7391400" cy="297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r:id="rId4" imgW="47980600" imgH="19304000" progId="">
                  <p:embed/>
                </p:oleObj>
              </mc:Choice>
              <mc:Fallback>
                <p:oleObj r:id="rId4" imgW="47980600" imgH="19304000" progId="">
                  <p:embed/>
                  <p:pic>
                    <p:nvPicPr>
                      <p:cNvPr id="8194" name="Object 2">
                        <a:extLst>
                          <a:ext uri="{FF2B5EF4-FFF2-40B4-BE49-F238E27FC236}">
                            <a16:creationId xmlns:a16="http://schemas.microsoft.com/office/drawing/2014/main" id="{06FB97F7-E392-FF49-8ECC-DD58CD321A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627" y="1110049"/>
                        <a:ext cx="7391400" cy="29733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633F865C-8AC7-B441-9617-4C03F6EA3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-182561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900" b="1" u="sng" dirty="0">
                <a:solidFill>
                  <a:srgbClr val="330066"/>
                </a:solidFill>
              </a:rPr>
              <a:t>Example</a:t>
            </a:r>
            <a:r>
              <a:rPr lang="en-US" altLang="en-US" sz="3900" b="1" dirty="0">
                <a:solidFill>
                  <a:srgbClr val="330066"/>
                </a:solidFill>
              </a:rPr>
              <a:t>: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4114AEFC-C7EC-5846-B0AA-26C9A489D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11" y="1223169"/>
            <a:ext cx="76200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SzPct val="70000"/>
            </a:pPr>
            <a:r>
              <a:rPr lang="en-US" altLang="en-US" sz="3200" dirty="0"/>
              <a:t>Estimate the sum of the series below within an error range of 0.001.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8CF64808-7DC6-ED44-8E2E-D14852815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161820"/>
              </p:ext>
            </p:extLst>
          </p:nvPr>
        </p:nvGraphicFramePr>
        <p:xfrm>
          <a:off x="856735" y="2111548"/>
          <a:ext cx="40386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r:id="rId4" imgW="24866600" imgH="9944100" progId="">
                  <p:embed/>
                </p:oleObj>
              </mc:Choice>
              <mc:Fallback>
                <p:oleObj r:id="rId4" imgW="24866600" imgH="9944100" progId="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8CF64808-7DC6-ED44-8E2E-D14852815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735" y="2111548"/>
                        <a:ext cx="4038600" cy="1616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85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064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0206FA7F-2626-4542-B322-31F1E0449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08" y="-149610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900" b="1" dirty="0">
                <a:solidFill>
                  <a:srgbClr val="330066"/>
                </a:solidFill>
              </a:rPr>
              <a:t>Rearrangements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FE874CE1-8EDA-EE44-86CC-DB6B3A7C8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298" y="1323846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itchFamily="2" charset="2"/>
              <a:buChar char=""/>
            </a:pPr>
            <a:r>
              <a:rPr lang="en-US" altLang="en-US" sz="3000" dirty="0"/>
              <a:t>If an alternating series converges </a:t>
            </a:r>
            <a:r>
              <a:rPr lang="en-US" altLang="en-US" sz="3000" i="1" dirty="0"/>
              <a:t>absolutely</a:t>
            </a:r>
            <a:r>
              <a:rPr lang="en-US" altLang="en-US" sz="3000" dirty="0"/>
              <a:t>, rearranging the terms will NOT change the sum.</a:t>
            </a:r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</a:pPr>
            <a:endParaRPr lang="en-US" altLang="en-US" sz="3000" dirty="0"/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itchFamily="2" charset="2"/>
              <a:buChar char=""/>
            </a:pPr>
            <a:r>
              <a:rPr lang="en-US" altLang="en-US" sz="3000" dirty="0"/>
              <a:t>If an alternating series converges </a:t>
            </a:r>
            <a:r>
              <a:rPr lang="en-US" altLang="en-US" sz="3000" i="1" dirty="0"/>
              <a:t>conditionally</a:t>
            </a:r>
            <a:r>
              <a:rPr lang="en-US" altLang="en-US" sz="3000" dirty="0"/>
              <a:t>, then the sum changes when the terms are written in a different order.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D88F2067-4D9D-E849-BE5B-C2C353AE8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11" y="-285535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900" b="1" dirty="0">
                <a:solidFill>
                  <a:srgbClr val="330066"/>
                </a:solidFill>
              </a:rPr>
              <a:t>Bonus Problem 1: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9E9DE3EE-3862-9549-980C-463B3FBF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11" y="1292546"/>
            <a:ext cx="3616411" cy="129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88963" indent="-588963"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25"/>
              </a:spcBef>
              <a:buClr>
                <a:srgbClr val="330066"/>
              </a:buClr>
              <a:buSzPct val="70000"/>
            </a:pPr>
            <a:r>
              <a:rPr lang="en-US" altLang="en-US" sz="2500" dirty="0"/>
              <a:t>If </a:t>
            </a:r>
          </a:p>
          <a:p>
            <a:pPr>
              <a:spcBef>
                <a:spcPts val="625"/>
              </a:spcBef>
              <a:buClr>
                <a:srgbClr val="330066"/>
              </a:buClr>
              <a:buSzPct val="70000"/>
            </a:pPr>
            <a:endParaRPr lang="en-US" altLang="en-US" sz="2500" dirty="0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9D6497F2-DD2F-3647-A164-AB370791A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700" cy="12700"/>
          </a:xfrm>
          <a:prstGeom prst="rect">
            <a:avLst/>
          </a:prstGeom>
          <a:solidFill>
            <a:srgbClr val="CCCC00"/>
          </a:solidFill>
          <a:ln w="25560" cap="sq">
            <a:solidFill>
              <a:srgbClr val="9595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6" name="Group 8">
            <a:extLst>
              <a:ext uri="{FF2B5EF4-FFF2-40B4-BE49-F238E27FC236}">
                <a16:creationId xmlns:a16="http://schemas.microsoft.com/office/drawing/2014/main" id="{F41DBC87-3DE0-F049-B39C-34BB8C032C94}"/>
              </a:ext>
            </a:extLst>
          </p:cNvPr>
          <p:cNvGrpSpPr>
            <a:grpSpLocks/>
          </p:cNvGrpSpPr>
          <p:nvPr/>
        </p:nvGrpSpPr>
        <p:grpSpPr bwMode="auto">
          <a:xfrm>
            <a:off x="9906001" y="6096001"/>
            <a:ext cx="633413" cy="633413"/>
            <a:chOff x="5280" y="3840"/>
            <a:chExt cx="399" cy="399"/>
          </a:xfrm>
        </p:grpSpPr>
        <p:sp>
          <p:nvSpPr>
            <p:cNvPr id="7177" name="AutoShape 9" hidden="1">
              <a:extLst>
                <a:ext uri="{FF2B5EF4-FFF2-40B4-BE49-F238E27FC236}">
                  <a16:creationId xmlns:a16="http://schemas.microsoft.com/office/drawing/2014/main" id="{86A656B2-5669-3C4A-BD92-D328B58BB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3840"/>
              <a:ext cx="399" cy="399"/>
            </a:xfrm>
            <a:prstGeom prst="bevel">
              <a:avLst>
                <a:gd name="adj" fmla="val 12500"/>
              </a:avLst>
            </a:prstGeom>
            <a:solidFill>
              <a:srgbClr val="CCCC00"/>
            </a:solidFill>
            <a:ln w="25560" cap="sq">
              <a:solidFill>
                <a:srgbClr val="9595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Text Box 10" hidden="1">
              <a:extLst>
                <a:ext uri="{FF2B5EF4-FFF2-40B4-BE49-F238E27FC236}">
                  <a16:creationId xmlns:a16="http://schemas.microsoft.com/office/drawing/2014/main" id="{BEFDDFE5-8860-0247-85AA-644F08955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3840"/>
              <a:ext cx="399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b="1">
                  <a:latin typeface="Tahoma" panose="020B0604030504040204" pitchFamily="34" charset="0"/>
                </a:rPr>
                <a:t>1</a:t>
              </a:r>
            </a:p>
          </p:txBody>
        </p:sp>
      </p:grpSp>
      <p:pic>
        <p:nvPicPr>
          <p:cNvPr id="43010" name="Picture 2">
            <a:extLst>
              <a:ext uri="{FF2B5EF4-FFF2-40B4-BE49-F238E27FC236}">
                <a16:creationId xmlns:a16="http://schemas.microsoft.com/office/drawing/2014/main" id="{C2376623-4652-E648-989B-BE063A335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9" y="1150787"/>
            <a:ext cx="3087473" cy="69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07517026-1678-5F44-8DDA-25A6A8D39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022" y="1292545"/>
            <a:ext cx="1878227" cy="55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88963" indent="-588963"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25"/>
              </a:spcBef>
              <a:buClr>
                <a:srgbClr val="330066"/>
              </a:buClr>
              <a:buSzPct val="70000"/>
            </a:pPr>
            <a:r>
              <a:rPr lang="en-US" altLang="en-US" sz="2500" dirty="0"/>
              <a:t>, evaluate 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F668FAC5-785A-CC44-AF38-A6987DE9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348" y="973739"/>
            <a:ext cx="1900810" cy="103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1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99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PQuestion">
            <a:extLst>
              <a:ext uri="{FF2B5EF4-FFF2-40B4-BE49-F238E27FC236}">
                <a16:creationId xmlns:a16="http://schemas.microsoft.com/office/drawing/2014/main" id="{976EAC78-6EA0-BF4D-9173-E6F94C305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Example: Does this series converge?</a:t>
            </a:r>
          </a:p>
        </p:txBody>
      </p:sp>
      <p:graphicFrame>
        <p:nvGraphicFramePr>
          <p:cNvPr id="17411" name="Object 5">
            <a:extLst>
              <a:ext uri="{FF2B5EF4-FFF2-40B4-BE49-F238E27FC236}">
                <a16:creationId xmlns:a16="http://schemas.microsoft.com/office/drawing/2014/main" id="{CC0E0F3E-32C8-B64E-8978-053ADBCEF54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22026" y="1041818"/>
          <a:ext cx="22098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Equation" r:id="rId6" imgW="19011900" imgH="9944100" progId="Equation.3">
                  <p:embed/>
                </p:oleObj>
              </mc:Choice>
              <mc:Fallback>
                <p:oleObj name="Equation" r:id="rId6" imgW="19011900" imgH="9944100" progId="Equation.3">
                  <p:embed/>
                  <p:pic>
                    <p:nvPicPr>
                      <p:cNvPr id="17411" name="Object 5">
                        <a:extLst>
                          <a:ext uri="{FF2B5EF4-FFF2-40B4-BE49-F238E27FC236}">
                            <a16:creationId xmlns:a16="http://schemas.microsoft.com/office/drawing/2014/main" id="{CC0E0F3E-32C8-B64E-8978-053ADBCEF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26" y="1041818"/>
                        <a:ext cx="22098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CountdownNew" hidden="1">
            <a:extLst>
              <a:ext uri="{FF2B5EF4-FFF2-40B4-BE49-F238E27FC236}">
                <a16:creationId xmlns:a16="http://schemas.microsoft.com/office/drawing/2014/main" id="{6BE8D420-B181-174A-8B40-6C30C01F2156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9398000" y="5842000"/>
            <a:ext cx="1588" cy="1588"/>
            <a:chOff x="5240" y="3800"/>
            <a:chExt cx="800" cy="640"/>
          </a:xfrm>
        </p:grpSpPr>
        <p:pic>
          <p:nvPicPr>
            <p:cNvPr id="17415" name="CDShape" descr="countdown" hidden="1">
              <a:extLst>
                <a:ext uri="{FF2B5EF4-FFF2-40B4-BE49-F238E27FC236}">
                  <a16:creationId xmlns:a16="http://schemas.microsoft.com/office/drawing/2014/main" id="{26A4906E-E762-B34A-B951-61845B1EBA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" y="3800"/>
              <a:ext cx="8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8" name="CDTransText" hidden="1">
              <a:extLst>
                <a:ext uri="{FF2B5EF4-FFF2-40B4-BE49-F238E27FC236}">
                  <a16:creationId xmlns:a16="http://schemas.microsoft.com/office/drawing/2014/main" id="{FF36000B-194E-7645-90AF-9F0A7357C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4440"/>
              <a:ext cx="800" cy="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9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endParaRPr>
            </a:p>
          </p:txBody>
        </p:sp>
        <p:sp>
          <p:nvSpPr>
            <p:cNvPr id="17417" name="CDText" hidden="1">
              <a:extLst>
                <a:ext uri="{FF2B5EF4-FFF2-40B4-BE49-F238E27FC236}">
                  <a16:creationId xmlns:a16="http://schemas.microsoft.com/office/drawing/2014/main" id="{5C5EFEA1-3544-294B-BD32-E4EB64DDA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" y="3800"/>
              <a:ext cx="76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D88F2067-4D9D-E849-BE5B-C2C353AE8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11" y="-285535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900" b="1" dirty="0">
                <a:solidFill>
                  <a:srgbClr val="330066"/>
                </a:solidFill>
              </a:rPr>
              <a:t>Bonus Problem 2: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9E9DE3EE-3862-9549-980C-463B3FBF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11" y="1292546"/>
            <a:ext cx="3616411" cy="129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88963" indent="-588963"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25"/>
              </a:spcBef>
              <a:buClr>
                <a:srgbClr val="330066"/>
              </a:buClr>
              <a:buSzPct val="70000"/>
            </a:pPr>
            <a:r>
              <a:rPr lang="en-US" altLang="en-US" sz="2500" dirty="0"/>
              <a:t>If </a:t>
            </a:r>
          </a:p>
          <a:p>
            <a:pPr>
              <a:spcBef>
                <a:spcPts val="625"/>
              </a:spcBef>
              <a:buClr>
                <a:srgbClr val="330066"/>
              </a:buClr>
              <a:buSzPct val="70000"/>
            </a:pPr>
            <a:endParaRPr lang="en-US" altLang="en-US" sz="2500" dirty="0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9D6497F2-DD2F-3647-A164-AB370791A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700" cy="12700"/>
          </a:xfrm>
          <a:prstGeom prst="rect">
            <a:avLst/>
          </a:prstGeom>
          <a:solidFill>
            <a:srgbClr val="CCCC00"/>
          </a:solidFill>
          <a:ln w="25560" cap="sq">
            <a:solidFill>
              <a:srgbClr val="9595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6" name="Group 8">
            <a:extLst>
              <a:ext uri="{FF2B5EF4-FFF2-40B4-BE49-F238E27FC236}">
                <a16:creationId xmlns:a16="http://schemas.microsoft.com/office/drawing/2014/main" id="{F41DBC87-3DE0-F049-B39C-34BB8C032C94}"/>
              </a:ext>
            </a:extLst>
          </p:cNvPr>
          <p:cNvGrpSpPr>
            <a:grpSpLocks/>
          </p:cNvGrpSpPr>
          <p:nvPr/>
        </p:nvGrpSpPr>
        <p:grpSpPr bwMode="auto">
          <a:xfrm>
            <a:off x="9906001" y="6096001"/>
            <a:ext cx="633413" cy="633413"/>
            <a:chOff x="5280" y="3840"/>
            <a:chExt cx="399" cy="399"/>
          </a:xfrm>
        </p:grpSpPr>
        <p:sp>
          <p:nvSpPr>
            <p:cNvPr id="7177" name="AutoShape 9" hidden="1">
              <a:extLst>
                <a:ext uri="{FF2B5EF4-FFF2-40B4-BE49-F238E27FC236}">
                  <a16:creationId xmlns:a16="http://schemas.microsoft.com/office/drawing/2014/main" id="{86A656B2-5669-3C4A-BD92-D328B58BB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3840"/>
              <a:ext cx="399" cy="399"/>
            </a:xfrm>
            <a:prstGeom prst="bevel">
              <a:avLst>
                <a:gd name="adj" fmla="val 12500"/>
              </a:avLst>
            </a:prstGeom>
            <a:solidFill>
              <a:srgbClr val="CCCC00"/>
            </a:solidFill>
            <a:ln w="25560" cap="sq">
              <a:solidFill>
                <a:srgbClr val="9595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Text Box 10" hidden="1">
              <a:extLst>
                <a:ext uri="{FF2B5EF4-FFF2-40B4-BE49-F238E27FC236}">
                  <a16:creationId xmlns:a16="http://schemas.microsoft.com/office/drawing/2014/main" id="{BEFDDFE5-8860-0247-85AA-644F08955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3840"/>
              <a:ext cx="399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b="1">
                  <a:latin typeface="Tahoma" panose="020B0604030504040204" pitchFamily="34" charset="0"/>
                </a:rPr>
                <a:t>1</a:t>
              </a:r>
            </a:p>
          </p:txBody>
        </p:sp>
      </p:grpSp>
      <p:pic>
        <p:nvPicPr>
          <p:cNvPr id="43010" name="Picture 2">
            <a:extLst>
              <a:ext uri="{FF2B5EF4-FFF2-40B4-BE49-F238E27FC236}">
                <a16:creationId xmlns:a16="http://schemas.microsoft.com/office/drawing/2014/main" id="{C2376623-4652-E648-989B-BE063A335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9" y="1150787"/>
            <a:ext cx="3087473" cy="69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07517026-1678-5F44-8DDA-25A6A8D39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022" y="1292545"/>
            <a:ext cx="1878227" cy="55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88963" indent="-588963"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8875" algn="l"/>
                <a:tab pos="2073275" algn="l"/>
                <a:tab pos="2987675" algn="l"/>
                <a:tab pos="3902075" algn="l"/>
                <a:tab pos="4816475" algn="l"/>
                <a:tab pos="5730875" algn="l"/>
                <a:tab pos="6645275" algn="l"/>
                <a:tab pos="7559675" algn="l"/>
                <a:tab pos="8474075" algn="l"/>
                <a:tab pos="9388475" algn="l"/>
                <a:tab pos="103028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25"/>
              </a:spcBef>
              <a:buClr>
                <a:srgbClr val="330066"/>
              </a:buClr>
              <a:buSzPct val="70000"/>
            </a:pPr>
            <a:r>
              <a:rPr lang="en-US" altLang="en-US" sz="2500" dirty="0"/>
              <a:t>, evaluate </a:t>
            </a:r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19000785-4CE4-FC48-A0D4-5793B07C8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65" y="1015575"/>
            <a:ext cx="1908776" cy="9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307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69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94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PQuestion">
            <a:extLst>
              <a:ext uri="{FF2B5EF4-FFF2-40B4-BE49-F238E27FC236}">
                <a16:creationId xmlns:a16="http://schemas.microsoft.com/office/drawing/2014/main" id="{976EAC78-6EA0-BF4D-9173-E6F94C305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Example: Does this series converge?</a:t>
            </a:r>
          </a:p>
        </p:txBody>
      </p:sp>
      <p:graphicFrame>
        <p:nvGraphicFramePr>
          <p:cNvPr id="17412" name="Object 17">
            <a:extLst>
              <a:ext uri="{FF2B5EF4-FFF2-40B4-BE49-F238E27FC236}">
                <a16:creationId xmlns:a16="http://schemas.microsoft.com/office/drawing/2014/main" id="{D060C8E4-F14A-2243-B494-2A6AC27AAF5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9600" y="1038747"/>
          <a:ext cx="228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name="Equation" r:id="rId6" imgW="19900900" imgH="9944100" progId="Equation.3">
                  <p:embed/>
                </p:oleObj>
              </mc:Choice>
              <mc:Fallback>
                <p:oleObj name="Equation" r:id="rId6" imgW="19900900" imgH="9944100" progId="Equation.3">
                  <p:embed/>
                  <p:pic>
                    <p:nvPicPr>
                      <p:cNvPr id="17412" name="Object 17">
                        <a:extLst>
                          <a:ext uri="{FF2B5EF4-FFF2-40B4-BE49-F238E27FC236}">
                            <a16:creationId xmlns:a16="http://schemas.microsoft.com/office/drawing/2014/main" id="{D060C8E4-F14A-2243-B494-2A6AC27AA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38747"/>
                        <a:ext cx="2286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CountdownNew" hidden="1">
            <a:extLst>
              <a:ext uri="{FF2B5EF4-FFF2-40B4-BE49-F238E27FC236}">
                <a16:creationId xmlns:a16="http://schemas.microsoft.com/office/drawing/2014/main" id="{6BE8D420-B181-174A-8B40-6C30C01F2156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9398000" y="5842000"/>
            <a:ext cx="1588" cy="1588"/>
            <a:chOff x="5240" y="3800"/>
            <a:chExt cx="800" cy="640"/>
          </a:xfrm>
        </p:grpSpPr>
        <p:pic>
          <p:nvPicPr>
            <p:cNvPr id="17415" name="CDShape" descr="countdown" hidden="1">
              <a:extLst>
                <a:ext uri="{FF2B5EF4-FFF2-40B4-BE49-F238E27FC236}">
                  <a16:creationId xmlns:a16="http://schemas.microsoft.com/office/drawing/2014/main" id="{26A4906E-E762-B34A-B951-61845B1EBA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" y="3800"/>
              <a:ext cx="8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8" name="CDTransText" hidden="1">
              <a:extLst>
                <a:ext uri="{FF2B5EF4-FFF2-40B4-BE49-F238E27FC236}">
                  <a16:creationId xmlns:a16="http://schemas.microsoft.com/office/drawing/2014/main" id="{FF36000B-194E-7645-90AF-9F0A7357C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4440"/>
              <a:ext cx="800" cy="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9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endParaRPr>
            </a:p>
          </p:txBody>
        </p:sp>
        <p:sp>
          <p:nvSpPr>
            <p:cNvPr id="17417" name="CDText" hidden="1">
              <a:extLst>
                <a:ext uri="{FF2B5EF4-FFF2-40B4-BE49-F238E27FC236}">
                  <a16:creationId xmlns:a16="http://schemas.microsoft.com/office/drawing/2014/main" id="{5C5EFEA1-3544-294B-BD32-E4EB64DDA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" y="3800"/>
              <a:ext cx="76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93475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87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528FF86-239E-A54B-9DD7-892E16B43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594" y="11808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i="1" dirty="0"/>
              <a:t>Limit Comparison Test</a:t>
            </a:r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49BE08ED-2CF1-4D47-BE28-738A9A31AD8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47272" y="1193312"/>
          <a:ext cx="67818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Equation" r:id="rId5" imgW="57048400" imgH="7899400" progId="Equation.3">
                  <p:embed/>
                </p:oleObj>
              </mc:Choice>
              <mc:Fallback>
                <p:oleObj name="Equation" r:id="rId5" imgW="57048400" imgH="7899400" progId="Equation.3">
                  <p:embed/>
                  <p:pic>
                    <p:nvPicPr>
                      <p:cNvPr id="18435" name="Object 4">
                        <a:extLst>
                          <a:ext uri="{FF2B5EF4-FFF2-40B4-BE49-F238E27FC236}">
                            <a16:creationId xmlns:a16="http://schemas.microsoft.com/office/drawing/2014/main" id="{49BE08ED-2CF1-4D47-BE28-738A9A31A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72" y="1193312"/>
                        <a:ext cx="67818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>
            <a:extLst>
              <a:ext uri="{FF2B5EF4-FFF2-40B4-BE49-F238E27FC236}">
                <a16:creationId xmlns:a16="http://schemas.microsoft.com/office/drawing/2014/main" id="{2D368CE4-342E-7648-AAB6-4AA3ECB2B59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081791" y="1981199"/>
          <a:ext cx="8229600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7" imgW="67297300" imgH="15214600" progId="Equation.3">
                  <p:embed/>
                </p:oleObj>
              </mc:Choice>
              <mc:Fallback>
                <p:oleObj name="Equation" r:id="rId7" imgW="67297300" imgH="15214600" progId="Equation.3">
                  <p:embed/>
                  <p:pic>
                    <p:nvPicPr>
                      <p:cNvPr id="18436" name="Object 6">
                        <a:extLst>
                          <a:ext uri="{FF2B5EF4-FFF2-40B4-BE49-F238E27FC236}">
                            <a16:creationId xmlns:a16="http://schemas.microsoft.com/office/drawing/2014/main" id="{2D368CE4-342E-7648-AAB6-4AA3ECB2B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791" y="1981199"/>
                        <a:ext cx="8229600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8">
            <a:extLst>
              <a:ext uri="{FF2B5EF4-FFF2-40B4-BE49-F238E27FC236}">
                <a16:creationId xmlns:a16="http://schemas.microsoft.com/office/drawing/2014/main" id="{4AE8E009-ADE7-194B-861D-1631E591F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791" y="4126311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</a:rPr>
              <a:t>NOTE: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400" i="1" dirty="0">
                <a:solidFill>
                  <a:schemeClr val="accent2">
                    <a:lumMod val="50000"/>
                  </a:schemeClr>
                </a:solidFill>
              </a:rPr>
              <a:t>Use one of the series you KNOW converges or diverges (geometric, p-series, etc.).</a:t>
            </a:r>
          </a:p>
          <a:p>
            <a:r>
              <a:rPr lang="en-US" altLang="en-US" sz="2400" i="1" dirty="0">
                <a:solidFill>
                  <a:schemeClr val="accent2">
                    <a:lumMod val="50000"/>
                  </a:schemeClr>
                </a:solidFill>
              </a:rPr>
              <a:t>This test is a good alternative to the comparison test.</a:t>
            </a: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28E8B7911B0E4C16AACB543DA2B2EB34"/>
  <p:tag name="SLIDEID" val="28E8B7911B0E4C16AACB543DA2B2EB34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COUNTDOWNSECONDS" val="30"/>
  <p:tag name="INCORRECTPOINTVALUE" val="1"/>
  <p:tag name="ANSWERSALIAS" val="Series A converges and Series B diverges|smicln|Series A diverges and Series B converges|smicln|Both series converge|smicln|Both series diverge"/>
  <p:tag name="QUESTIONALIAS" val="Which of these series converge?"/>
  <p:tag name="RESTORECOUNTDOWNTIMER" val="True"/>
  <p:tag name="COUNTDOWNHEIGHT" val="80"/>
  <p:tag name="COUNTDOWNWIDTH" val="100"/>
  <p:tag name="RESPONSESGATHERED" val="True"/>
  <p:tag name="TOTALRESPONSES" val="144"/>
  <p:tag name="RESPONSECOUNT" val="144"/>
  <p:tag name="SLICED" val="False"/>
  <p:tag name="RESPONSES" val="2;2;1;3;3;3;3;3;2;1;2;1;1;2;3;1;1;2;2;2;3;3;3;2;2;1;1;2;3;3;3;1;-;3;2;1;1;2;1;-;1;1;1;3;1;2;1;3;1;4;1;2;3;3;1;3;2;1;1;1;1;3;3;2;1;-;2;1;3;3;1;4;3;1;2;3;1;-;4;3;1;1;1;2;3;2;1;2;1;1;3;1;1;1;2;1;3;4;4;3;4;1;4;-;1;3;4;1;2;2;3;3;2;1;2;4;2;3;3;2;2;2;4;4;1;2;2;3;1;2;2;2;1;3;1;4;1;2;3;1;2;2;1;1;1;2;4;1;2;"/>
  <p:tag name="CHARTSTRINGSTD" val="53&#9;41&#9;37&#9;13"/>
  <p:tag name="CHARTSTRINGREV" val="13&#9;37&#9;41&#9;53"/>
  <p:tag name="CHARTSTRINGSTDPER" val="0.368055555555556&#9;0.284722222222222&#9;0.256944444444444&#9;0.0902777777777778"/>
  <p:tag name="CHARTSTRINGREVPER" val="0.0902777777777778&#9;0.256944444444444&#9;0.284722222222222&#9;0.368055555555556"/>
  <p:tag name="ANONYMOUSTEMP" val="False"/>
  <p:tag name="VALUES" val="Correct|smicln|Incorrect|smicln|Incorrect|smicln|In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Gemstone"/>
  <p:tag name="CDTIMELEFT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28E8B7911B0E4C16AACB543DA2B2EB34"/>
  <p:tag name="SLIDEID" val="28E8B7911B0E4C16AACB543DA2B2EB34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COUNTDOWNSECONDS" val="30"/>
  <p:tag name="INCORRECTPOINTVALUE" val="1"/>
  <p:tag name="ANSWERSALIAS" val="Series A converges and Series B diverges|smicln|Series A diverges and Series B converges|smicln|Both series converge|smicln|Both series diverge"/>
  <p:tag name="QUESTIONALIAS" val="Which of these series converge?"/>
  <p:tag name="RESTORECOUNTDOWNTIMER" val="True"/>
  <p:tag name="COUNTDOWNHEIGHT" val="80"/>
  <p:tag name="COUNTDOWNWIDTH" val="100"/>
  <p:tag name="RESPONSESGATHERED" val="True"/>
  <p:tag name="TOTALRESPONSES" val="144"/>
  <p:tag name="RESPONSECOUNT" val="144"/>
  <p:tag name="SLICED" val="False"/>
  <p:tag name="RESPONSES" val="2;2;1;3;3;3;3;3;2;1;2;1;1;2;3;1;1;2;2;2;3;3;3;2;2;1;1;2;3;3;3;1;-;3;2;1;1;2;1;-;1;1;1;3;1;2;1;3;1;4;1;2;3;3;1;3;2;1;1;1;1;3;3;2;1;-;2;1;3;3;1;4;3;1;2;3;1;-;4;3;1;1;1;2;3;2;1;2;1;1;3;1;1;1;2;1;3;4;4;3;4;1;4;-;1;3;4;1;2;2;3;3;2;1;2;4;2;3;3;2;2;2;4;4;1;2;2;3;1;2;2;2;1;3;1;4;1;2;3;1;2;2;1;1;1;2;4;1;2;"/>
  <p:tag name="CHARTSTRINGSTD" val="53&#9;41&#9;37&#9;13"/>
  <p:tag name="CHARTSTRINGREV" val="13&#9;37&#9;41&#9;53"/>
  <p:tag name="CHARTSTRINGSTDPER" val="0.368055555555556&#9;0.284722222222222&#9;0.256944444444444&#9;0.0902777777777778"/>
  <p:tag name="CHARTSTRINGREVPER" val="0.0902777777777778&#9;0.256944444444444&#9;0.284722222222222&#9;0.368055555555556"/>
  <p:tag name="ANONYMOUSTEMP" val="False"/>
  <p:tag name="VALUES" val="Correct|smicln|Incorrect|smicln|Incorrect|smicln|Incorrec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Gemstone"/>
  <p:tag name="CDTIMELEFT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28E8B7911B0E4C16AACB543DA2B2EB34"/>
  <p:tag name="SLIDEID" val="28E8B7911B0E4C16AACB543DA2B2EB34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COUNTDOWNSECONDS" val="30"/>
  <p:tag name="INCORRECTPOINTVALUE" val="1"/>
  <p:tag name="ANSWERSALIAS" val="Series A converges and Series B diverges|smicln|Series A diverges and Series B converges|smicln|Both series converge|smicln|Both series diverge"/>
  <p:tag name="QUESTIONALIAS" val="Which of these series converge?"/>
  <p:tag name="RESTORECOUNTDOWNTIMER" val="True"/>
  <p:tag name="COUNTDOWNHEIGHT" val="80"/>
  <p:tag name="COUNTDOWNWIDTH" val="100"/>
  <p:tag name="RESPONSESGATHERED" val="True"/>
  <p:tag name="TOTALRESPONSES" val="144"/>
  <p:tag name="RESPONSECOUNT" val="144"/>
  <p:tag name="SLICED" val="False"/>
  <p:tag name="RESPONSES" val="2;2;1;3;3;3;3;3;2;1;2;1;1;2;3;1;1;2;2;2;3;3;3;2;2;1;1;2;3;3;3;1;-;3;2;1;1;2;1;-;1;1;1;3;1;2;1;3;1;4;1;2;3;3;1;3;2;1;1;1;1;3;3;2;1;-;2;1;3;3;1;4;3;1;2;3;1;-;4;3;1;1;1;2;3;2;1;2;1;1;3;1;1;1;2;1;3;4;4;3;4;1;4;-;1;3;4;1;2;2;3;3;2;1;2;4;2;3;3;2;2;2;4;4;1;2;2;3;1;2;2;2;1;3;1;4;1;2;3;1;2;2;1;1;1;2;4;1;2;"/>
  <p:tag name="CHARTSTRINGSTD" val="53&#9;41&#9;37&#9;13"/>
  <p:tag name="CHARTSTRINGREV" val="13&#9;37&#9;41&#9;53"/>
  <p:tag name="CHARTSTRINGSTDPER" val="0.368055555555556&#9;0.284722222222222&#9;0.256944444444444&#9;0.0902777777777778"/>
  <p:tag name="CHARTSTRINGREVPER" val="0.0902777777777778&#9;0.256944444444444&#9;0.284722222222222&#9;0.368055555555556"/>
  <p:tag name="ANONYMOUSTEMP" val="False"/>
  <p:tag name="VALUES" val="Correct|smicln|Incorrect|smicln|Incorrect|smicln|Incorrec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Gemstone"/>
  <p:tag name="CDTIMELEFT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7C8DC2A934034A2482F95C2DF9711E99"/>
  <p:tag name="SLIDEID" val="7C8DC2A934034A2482F95C2DF9711E99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INCORRECTPOINTVALUE" val="1"/>
  <p:tag name="COUNTDOWNSECONDS" val="30"/>
  <p:tag name="ANSWERSALIAS" val="Series A converges and Series B diverges|smicln|Series A diverges and Series B converges|smicln|Both series converge|smicln|Both series diverge"/>
  <p:tag name="QUESTIONALIAS" val="Which of these series converge?"/>
  <p:tag name="RESTORECOUNTDOWNTIMER" val="True"/>
  <p:tag name="COUNTDOWNHEIGHT" val="80"/>
  <p:tag name="COUNTDOWNWIDTH" val="100"/>
  <p:tag name="RESPONSESGATHERED" val="True"/>
  <p:tag name="TOTALRESPONSES" val="144"/>
  <p:tag name="RESPONSECOUNT" val="144"/>
  <p:tag name="SLICED" val="False"/>
  <p:tag name="RESPONSES" val="1;1;1;1;1;1;1;1;1;2;1;1;1;2;1;1;4;2;1;3;1;2;1;1;1;1;4;1;1;2;1;1;2;1;1;2;1;-;1;1;1;1;1;1;1;3;1;1;3;1;1;1;3;3;1;1;4;1;1;1;1;1;1;1;1;-;3;3;1;2;1;1;1;1;1;1;1;2;1;2;4;1;4;3;2;1;1;1;1;1;1;3;3;1;2;1;1;1;1;4;1;1;1;2;1;1;1;3;1;1;1;1;4;1;1;1;-;1;1;2;3;1;1;1;-;1;2;1;1;1;1;1;1;1;1;3;3;1;3;3;1;1;2;2;-;1;1;3;1;"/>
  <p:tag name="CHARTSTRINGSTD" val="103&#9;17&#9;17&#9;7"/>
  <p:tag name="CHARTSTRINGREV" val="7&#9;17&#9;17&#9;103"/>
  <p:tag name="CHARTSTRINGSTDPER" val="0.715277777777778&#9;0.118055555555556&#9;0.118055555555556&#9;0.0486111111111111"/>
  <p:tag name="CHARTSTRINGREVPER" val="0.0486111111111111&#9;0.118055555555556&#9;0.118055555555556&#9;0.715277777777778"/>
  <p:tag name="ANONYMOUSTEMP" val="False"/>
  <p:tag name="VALUES" val="Correct|smicln|Incorrect|smicln|Incorrect|smicln|In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Gemstone"/>
  <p:tag name="CDTIMELEFT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7C8DC2A934034A2482F95C2DF9711E99"/>
  <p:tag name="SLIDEID" val="7C8DC2A934034A2482F95C2DF9711E99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INCORRECTPOINTVALUE" val="1"/>
  <p:tag name="COUNTDOWNSECONDS" val="30"/>
  <p:tag name="ANSWERSALIAS" val="Series A converges and Series B diverges|smicln|Series A diverges and Series B converges|smicln|Both series converge|smicln|Both series diverge"/>
  <p:tag name="QUESTIONALIAS" val="Which of these series converge?"/>
  <p:tag name="RESTORECOUNTDOWNTIMER" val="True"/>
  <p:tag name="COUNTDOWNHEIGHT" val="80"/>
  <p:tag name="COUNTDOWNWIDTH" val="100"/>
  <p:tag name="RESPONSESGATHERED" val="True"/>
  <p:tag name="TOTALRESPONSES" val="144"/>
  <p:tag name="RESPONSECOUNT" val="144"/>
  <p:tag name="SLICED" val="False"/>
  <p:tag name="RESPONSES" val="1;1;1;1;1;1;1;1;1;2;1;1;1;2;1;1;4;2;1;3;1;2;1;1;1;1;4;1;1;2;1;1;2;1;1;2;1;-;1;1;1;1;1;1;1;3;1;1;3;1;1;1;3;3;1;1;4;1;1;1;1;1;1;1;1;-;3;3;1;2;1;1;1;1;1;1;1;2;1;2;4;1;4;3;2;1;1;1;1;1;1;3;3;1;2;1;1;1;1;4;1;1;1;2;1;1;1;3;1;1;1;1;4;1;1;1;-;1;1;2;3;1;1;1;-;1;2;1;1;1;1;1;1;1;1;3;3;1;3;3;1;1;2;2;-;1;1;3;1;"/>
  <p:tag name="CHARTSTRINGSTD" val="103&#9;17&#9;17&#9;7"/>
  <p:tag name="CHARTSTRINGREV" val="7&#9;17&#9;17&#9;103"/>
  <p:tag name="CHARTSTRINGSTDPER" val="0.715277777777778&#9;0.118055555555556&#9;0.118055555555556&#9;0.0486111111111111"/>
  <p:tag name="CHARTSTRINGREVPER" val="0.0486111111111111&#9;0.118055555555556&#9;0.118055555555556&#9;0.715277777777778"/>
  <p:tag name="ANONYMOUSTEMP" val="False"/>
  <p:tag name="VALUES" val="Correct|smicln|Incorrect|smicln|Incorrect|smicln|In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Gemstone"/>
  <p:tag name="CDTIMELEFT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752</Words>
  <Application>Microsoft Macintosh PowerPoint</Application>
  <PresentationFormat>Widescreen</PresentationFormat>
  <Paragraphs>125</Paragraphs>
  <Slides>51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Tahoma</vt:lpstr>
      <vt:lpstr>Wingdings</vt:lpstr>
      <vt:lpstr>Office Theme</vt:lpstr>
      <vt:lpstr>Equation</vt:lpstr>
      <vt:lpstr>Math 1552</vt:lpstr>
      <vt:lpstr>Recap of last class:</vt:lpstr>
      <vt:lpstr>Basic Comparison Test: Part (a)</vt:lpstr>
      <vt:lpstr>Basic Comparison Test: Part (b)</vt:lpstr>
      <vt:lpstr>Example: Does this series converge?</vt:lpstr>
      <vt:lpstr>PowerPoint Presentation</vt:lpstr>
      <vt:lpstr>Example: Does this series converge?</vt:lpstr>
      <vt:lpstr>PowerPoint Presentation</vt:lpstr>
      <vt:lpstr>Limit Comparison Test</vt:lpstr>
      <vt:lpstr>Example: Does the series converge?</vt:lpstr>
      <vt:lpstr>PowerPoint Presentation</vt:lpstr>
      <vt:lpstr>Example: Does the series converge?</vt:lpstr>
      <vt:lpstr>PowerPoint Presentation</vt:lpstr>
      <vt:lpstr>Challenge example: Does the series converge?</vt:lpstr>
      <vt:lpstr>PowerPoint Presentation</vt:lpstr>
      <vt:lpstr>PowerPoint Presentation</vt:lpstr>
      <vt:lpstr>Math 1552</vt:lpstr>
      <vt:lpstr>Recap of last class:</vt:lpstr>
      <vt:lpstr>Recap of last class:</vt:lpstr>
      <vt:lpstr>Ratio Test</vt:lpstr>
      <vt:lpstr>Example 1:</vt:lpstr>
      <vt:lpstr>PowerPoint Presentation</vt:lpstr>
      <vt:lpstr>Example 2:</vt:lpstr>
      <vt:lpstr>PowerPoint Presentation</vt:lpstr>
      <vt:lpstr>Root Test</vt:lpstr>
      <vt:lpstr>Example:</vt:lpstr>
      <vt:lpstr>PowerPoint Presentation</vt:lpstr>
      <vt:lpstr>Tips: which test to use when?</vt:lpstr>
      <vt:lpstr>Tips: which test to use when?</vt:lpstr>
      <vt:lpstr>Tips: which test to use when?</vt:lpstr>
      <vt:lpstr>Tips (continued)</vt:lpstr>
      <vt:lpstr>Tips (continued)</vt:lpstr>
      <vt:lpstr>Tips (continued)</vt:lpstr>
      <vt:lpstr>Math 1552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Schmidt, Maxie D</dc:creator>
  <cp:lastModifiedBy>Schmidt, Maxie D</cp:lastModifiedBy>
  <cp:revision>7</cp:revision>
  <dcterms:created xsi:type="dcterms:W3CDTF">2021-05-22T08:50:11Z</dcterms:created>
  <dcterms:modified xsi:type="dcterms:W3CDTF">2021-05-22T11:37:31Z</dcterms:modified>
</cp:coreProperties>
</file>