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544" r:id="rId2"/>
    <p:sldId id="278" r:id="rId3"/>
    <p:sldId id="545" r:id="rId4"/>
    <p:sldId id="543" r:id="rId5"/>
    <p:sldId id="271" r:id="rId6"/>
    <p:sldId id="257" r:id="rId7"/>
    <p:sldId id="258" r:id="rId8"/>
    <p:sldId id="259" r:id="rId9"/>
    <p:sldId id="260" r:id="rId10"/>
    <p:sldId id="546" r:id="rId11"/>
    <p:sldId id="547" r:id="rId12"/>
    <p:sldId id="261" r:id="rId13"/>
    <p:sldId id="272" r:id="rId14"/>
    <p:sldId id="269" r:id="rId15"/>
    <p:sldId id="548" r:id="rId16"/>
    <p:sldId id="549" r:id="rId17"/>
    <p:sldId id="587" r:id="rId18"/>
    <p:sldId id="550" r:id="rId19"/>
    <p:sldId id="551" r:id="rId20"/>
    <p:sldId id="267" r:id="rId21"/>
    <p:sldId id="553" r:id="rId22"/>
    <p:sldId id="554" r:id="rId23"/>
    <p:sldId id="263" r:id="rId24"/>
    <p:sldId id="270" r:id="rId25"/>
    <p:sldId id="555" r:id="rId26"/>
    <p:sldId id="556" r:id="rId27"/>
    <p:sldId id="588" r:id="rId28"/>
    <p:sldId id="557" r:id="rId29"/>
    <p:sldId id="55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560" r:id="rId42"/>
    <p:sldId id="281" r:id="rId43"/>
    <p:sldId id="561" r:id="rId44"/>
    <p:sldId id="268" r:id="rId45"/>
    <p:sldId id="568" r:id="rId46"/>
    <p:sldId id="569" r:id="rId47"/>
    <p:sldId id="562" r:id="rId48"/>
    <p:sldId id="570" r:id="rId49"/>
    <p:sldId id="571" r:id="rId50"/>
    <p:sldId id="280" r:id="rId51"/>
    <p:sldId id="563" r:id="rId52"/>
    <p:sldId id="572" r:id="rId53"/>
    <p:sldId id="573" r:id="rId54"/>
    <p:sldId id="564" r:id="rId55"/>
    <p:sldId id="574" r:id="rId56"/>
    <p:sldId id="575" r:id="rId57"/>
    <p:sldId id="565" r:id="rId58"/>
    <p:sldId id="262" r:id="rId59"/>
    <p:sldId id="566" r:id="rId60"/>
    <p:sldId id="576" r:id="rId61"/>
    <p:sldId id="600" r:id="rId62"/>
    <p:sldId id="578" r:id="rId63"/>
    <p:sldId id="577" r:id="rId64"/>
    <p:sldId id="567" r:id="rId65"/>
    <p:sldId id="277" r:id="rId66"/>
    <p:sldId id="276" r:id="rId67"/>
    <p:sldId id="580" r:id="rId68"/>
    <p:sldId id="581" r:id="rId69"/>
    <p:sldId id="274" r:id="rId70"/>
    <p:sldId id="582" r:id="rId71"/>
    <p:sldId id="583" r:id="rId72"/>
    <p:sldId id="584" r:id="rId73"/>
    <p:sldId id="275" r:id="rId74"/>
    <p:sldId id="585" r:id="rId75"/>
    <p:sldId id="586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  <a:srgbClr val="D6D6D6"/>
    <a:srgbClr val="EBEBEB"/>
    <a:srgbClr val="D883FF"/>
    <a:srgbClr val="FF85FF"/>
    <a:srgbClr val="FFFFFF"/>
    <a:srgbClr val="76D6FF"/>
    <a:srgbClr val="B5FFFD"/>
    <a:srgbClr val="AFFBBA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9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BEDD-E085-784C-B0DA-C580BF886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7706-2474-D045-A718-7FF73B14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5C0E2EA-DD18-4957-BBDF-47AA2C63C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F158EC-6C77-430B-880B-56E4A0D26526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7251770-8970-49EA-929C-F071966C9D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773E26F-5A22-4D7B-B6A3-23097A97B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E6B64E1-EFA0-4427-8B14-97FABF7B0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463184-A3D8-49A5-9BA7-2351F3D0B345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26D7772-758E-4C08-B075-A5C527454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7BA2690-735D-4B06-BB47-A7E2C4667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AF7BAB4-BE19-4049-8330-F04632699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1893E8-6A08-4B21-B8F1-CB87702ACC87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0A28C6C-510E-4534-89A1-D898533F6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C87DE53-586E-4B42-AF3A-6C4DD6956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3492995-5520-47E1-8443-2AFA67DC2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6CFB3C-3C73-4BFC-80D2-1725D8BF5EED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D1E04E4-1570-4A04-97AF-E5B06BF6FA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6692077-2666-4893-873D-D7BDDE435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2D3FECE-BC7E-4985-86DD-6308E902A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B55EE1-0F9D-475B-805F-9404A8D7A2C3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03E488D-3185-4876-AE14-12A0175BE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8E86316-3979-4604-B676-BD3B9FAC0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F49CC1C-85AD-4F6A-B4CD-F6EF06425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46B542-C392-4E26-810B-B38B9D61EAA0}" type="slidenum">
              <a:rPr lang="en-US" altLang="en-US"/>
              <a:pPr eaLnBrk="1" hangingPunct="1"/>
              <a:t>65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A573DC1-7685-4895-A975-144856737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5A5AF7B-FA61-4E30-9F25-53076201D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5626FC3-C6E0-404F-8677-875230F1B5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B973AE-7DF3-4162-85BE-D40ACFCB6C13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FE6D840-B2B2-4669-8A82-C5A50365F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A0269F1-AD98-452B-BB74-EB63A1614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779CBF4-18A9-4003-A3D8-02A08951B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E269FE-D6C1-4A88-A59E-F22025B835FB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9658B1C-2A9A-428B-8301-B1C3414BF1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702FE0A-9F82-4799-963B-DC05C1456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0A6995C-C490-4084-B78F-3C27F0EE6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C1229F-0913-472E-A0EC-8DCCB52E93B6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0E0B9D0-03D8-465F-B7B3-047E0B261C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A2526B4-FC4D-4ACC-AD45-9CE845067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3ADBA81-A6D7-4275-BB1A-06C877BAA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DE5954-214A-4C55-8D4C-53BB9665216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237FC61-B4B9-42FE-8C92-943526390A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1B55111-64C0-46C1-823D-B15438544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CA758FB-5B7F-42A1-BED1-75AC11FF0B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175719-D485-442A-8BD7-DF8051979DA2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8A2C551-7AB2-4E70-BE53-D03787F0B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E9E142D-3C61-4F91-A994-D29D3221E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B7F6367-1F63-46D3-8742-00A113CC6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F1504E-193E-4DA7-AAED-C9E71F896047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83178A5-CC66-4C50-8E9D-DE9AA307C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56CFC69-974D-4E1F-B712-EFC7C52E9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059E351-7506-4A9D-A4F9-1939B3AF2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7C4068-5D93-4FDD-9BE1-7FEEE836AEC1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2AF11EC-5E6E-4698-A68C-716D4F8D6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E7842F9-8EDF-435A-ADFF-92BA786FA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AB1960E-4F90-40B7-AD5A-8DFA28E09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65D2D3-F5C9-4B75-9631-A102990D1EBF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7FE38A5-0276-47C7-A66B-16CF901F4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2920C82-6DBB-4FCD-8285-0D656F842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3C3BD15-D128-4B36-860A-57ACD47BA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272B30-7B30-4E53-81BB-07578CDC8FD9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1192755-6C5B-41C2-AD68-0900C2762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9F3AE99-4E99-4EBD-AACE-B287B0494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628C-B2BC-EC4A-B7C2-7000C061A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B5D32-B6AD-0B46-B7BA-4AD12EF99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176C-A6E5-5A43-BB58-4C747CD2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FBB9-E4B9-9943-A06C-8A0F7B8A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38A7-08CF-714B-B5F0-7B1BB6E0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D7D3-CF76-A042-8215-644CB9FA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8176F-935A-5F47-8E1D-29DF676A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9A680-7116-EF48-BC9D-77A762B7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53A3-7F59-DE4C-A3A6-4A8318E9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FF5B-F755-E649-B38B-EE0158B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65FE6-9D8F-1149-B64D-D3325EA5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AE52-5A1F-7C40-8524-97A301F01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6981-CFDF-194F-A3C5-8EDB584B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A70-7E5A-FA45-9C52-2195E2F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1A09-3674-C840-B23B-663CDCAE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858622-7CD0-4F0E-AAC6-CE55FB07A2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D939EA-5F26-4380-8663-74AB7C50C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9030708-C6BC-4E74-9A52-A86C252752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2F76B-87E8-4F75-B339-4D6C23EF00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74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0008F-66FF-4BB6-A28E-E7571660A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1E5E7-28CE-48DC-A4AA-A8526A66C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0EF723-5D20-4A50-99F5-203B8EB16E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063D1-DC71-4C16-9E6B-4984D4BD9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37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42C1-8A5E-2C4A-91EF-70E7A843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A435-0346-AA40-9EC3-517BA972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44F2-47F5-8840-99BC-EA044226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24B3-39C4-8B4A-842F-FDA8AC02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395D-9F84-9C46-B5E4-D4F5AF70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5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84CD-24AA-C64D-9303-9E6DC11D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496DB-3E5E-E749-B981-0CB6781B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313A-E9DD-0445-8116-6B251E8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1466-F689-904B-B686-10590B0F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E6CB-6765-5F49-91DA-6F733156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E306-FCDA-4944-BE97-5D86A059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D17B-6CCE-C845-A770-392D5963F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77D11-16A6-E543-9D13-8B9F8235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03B0F-55DD-E042-BD21-59251633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6BBB-434E-7845-8988-3669B046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9FC96-979A-554D-8261-9BD8A54D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2899-8E09-1840-B7CC-974D1E5E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2C46D-263B-C843-AF76-1D6344005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24ED-9BD6-F445-B217-98957404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8BDDE-5C56-284A-A3E9-99E5C947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C9799-D845-014A-BBC7-3905E233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2A0F4-AFB9-0946-A4F2-CC17F927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A0E90-74A0-EC49-B617-6AC80006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037F4-10E3-7440-B7DC-8070B11D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79F8-9488-6A4D-AFB7-A59523F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25BFE-5C1E-E84F-AAD6-FEE8BF28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4A1DB-39D1-F54C-8FBE-4C549942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5E94A-A8DF-374C-978A-3FEB226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6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5BC3B-7F9B-7945-8942-7DA363EB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2A905-3867-A545-ACFF-FEFAF897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5C0DA-8243-2A46-942F-AF7A345D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DCFD-6A12-3B4C-BF65-E07BFA68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BA77-D81C-D54A-A742-E1AC92C9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90109-9A45-8F4D-942B-D4E2B862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D4C74-78E7-F744-97D3-45D76858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AFEF-FBE0-7340-8672-C03E75FA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B10FB-01F1-2448-BB59-F060F392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6CD-CBF8-444E-9BA8-8223439A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A6205-8EBD-6642-A382-55255F3CE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D82B-53DA-4447-BE01-E13F36E57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B6063-8309-3B45-9A2D-48266189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6E579-F560-F54C-B003-7E9669E4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CD910-6721-AB4E-9869-3DA9CE4D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FFFFFF"/>
            </a:gs>
            <a:gs pos="33000">
              <a:srgbClr val="EBEBEB"/>
            </a:gs>
            <a:gs pos="74000">
              <a:srgbClr val="D6D6D6"/>
            </a:gs>
            <a:gs pos="98000">
              <a:srgbClr val="C1C1C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7490B-F62B-EB4D-8A90-EF9802EA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AC56-120E-534D-89F8-CA364960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0A9F-A14D-D44E-96BA-25B4CEFF8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C1E9-6BEB-254B-AF35-C0CD41FB9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DC4F-F4F3-6644-80D1-916622F5B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9.w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10.bin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3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8.wmf"/><Relationship Id="rId3" Type="http://schemas.openxmlformats.org/officeDocument/2006/relationships/tags" Target="../tags/tag25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6.bin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7.wmf"/><Relationship Id="rId5" Type="http://schemas.openxmlformats.org/officeDocument/2006/relationships/notesSlide" Target="../notesSlides/notesSlide9.xml"/><Relationship Id="rId10" Type="http://schemas.openxmlformats.org/officeDocument/2006/relationships/oleObject" Target="../embeddings/oleObject15.bin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18.bin"/><Relationship Id="rId2" Type="http://schemas.openxmlformats.org/officeDocument/2006/relationships/tags" Target="../tags/tag2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9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0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24.bin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9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28.bin"/><Relationship Id="rId2" Type="http://schemas.openxmlformats.org/officeDocument/2006/relationships/tags" Target="../tags/tag3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9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37" y="3256960"/>
            <a:ext cx="9144000" cy="165576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Section </a:t>
            </a:r>
            <a:r>
              <a:rPr lang="en-US" altLang="en-US" sz="4400" b="1" i="1" dirty="0"/>
              <a:t>10.6</a:t>
            </a:r>
            <a:r>
              <a:rPr lang="en-US" altLang="en-US" sz="4400" b="1" i="1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Alternating Series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Review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18268" y="5375682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0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DA18353-D347-4BF7-8362-E95C4B7E4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8120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Radius and I.C.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BA43AA4-8DAE-4B8B-9B23-EE677A68C8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6469" y="1088231"/>
            <a:ext cx="8305800" cy="4681537"/>
          </a:xfrm>
        </p:spPr>
        <p:txBody>
          <a:bodyPr/>
          <a:lstStyle/>
          <a:p>
            <a:pPr marL="619125" indent="-619125">
              <a:buNone/>
            </a:pPr>
            <a:r>
              <a:rPr lang="en-US" altLang="en-US" sz="2600" dirty="0"/>
              <a:t>To find the radius of convergence of a power series in </a:t>
            </a:r>
            <a:r>
              <a:rPr lang="en-US" altLang="en-US" sz="2600" b="1" dirty="0"/>
              <a:t>standard form</a:t>
            </a:r>
            <a:r>
              <a:rPr lang="en-US" altLang="en-US" sz="2600" dirty="0"/>
              <a:t>, use the </a:t>
            </a:r>
            <a:r>
              <a:rPr lang="en-US" altLang="en-US" sz="2600" dirty="0">
                <a:solidFill>
                  <a:schemeClr val="bg2">
                    <a:lumMod val="25000"/>
                  </a:schemeClr>
                </a:solidFill>
              </a:rPr>
              <a:t>ratio</a:t>
            </a:r>
            <a:r>
              <a:rPr lang="en-US" altLang="en-US" sz="2600" dirty="0"/>
              <a:t> or </a:t>
            </a:r>
            <a:r>
              <a:rPr lang="en-US" altLang="en-US" sz="26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en-US" altLang="en-US" sz="2600" dirty="0"/>
              <a:t> test to find:</a:t>
            </a:r>
          </a:p>
          <a:p>
            <a:pPr marL="619125" indent="-619125">
              <a:buNone/>
            </a:pPr>
            <a:endParaRPr lang="en-US" altLang="en-US" sz="2600" dirty="0"/>
          </a:p>
          <a:p>
            <a:pPr marL="619125" indent="-619125">
              <a:buNone/>
            </a:pPr>
            <a:endParaRPr lang="en-US" altLang="en-US" sz="2600" dirty="0"/>
          </a:p>
          <a:p>
            <a:pPr marL="619125" indent="-619125">
              <a:buFont typeface="Wingdings" panose="05000000000000000000" pitchFamily="2" charset="2"/>
              <a:buAutoNum type="romanLcParenBoth"/>
            </a:pPr>
            <a:r>
              <a:rPr lang="en-US" altLang="en-US" sz="2600" dirty="0"/>
              <a:t>If </a:t>
            </a:r>
            <a:r>
              <a:rPr lang="en-US" altLang="en-US" sz="2600" i="1" dirty="0"/>
              <a:t>L=0</a:t>
            </a:r>
            <a:r>
              <a:rPr lang="en-US" altLang="en-US" sz="2600" dirty="0"/>
              <a:t>, then </a:t>
            </a:r>
            <a:r>
              <a:rPr lang="en-US" altLang="en-US" sz="2600" i="1" dirty="0"/>
              <a:t>R</a:t>
            </a:r>
            <a:r>
              <a:rPr lang="en-US" altLang="en-US" sz="2600" dirty="0"/>
              <a:t>=</a:t>
            </a:r>
            <a:r>
              <a:rPr lang="en-US" altLang="en-US" sz="2600" dirty="0">
                <a:cs typeface="Arial" panose="020B0604020202020204" pitchFamily="34" charset="0"/>
              </a:rPr>
              <a:t>∞</a:t>
            </a:r>
            <a:r>
              <a:rPr lang="en-US" altLang="en-US" sz="2600" dirty="0"/>
              <a:t> and I.C. is all real numbers.</a:t>
            </a:r>
          </a:p>
          <a:p>
            <a:pPr marL="619125" indent="-619125">
              <a:buFont typeface="Wingdings" panose="05000000000000000000" pitchFamily="2" charset="2"/>
              <a:buAutoNum type="romanLcParenBoth"/>
            </a:pPr>
            <a:r>
              <a:rPr lang="en-US" altLang="en-US" sz="2600" dirty="0"/>
              <a:t>If </a:t>
            </a:r>
            <a:r>
              <a:rPr lang="en-US" altLang="en-US" sz="2600" i="1" dirty="0"/>
              <a:t>L</a:t>
            </a:r>
            <a:r>
              <a:rPr lang="en-US" altLang="en-US" sz="2600" dirty="0"/>
              <a:t>=</a:t>
            </a:r>
            <a:r>
              <a:rPr lang="en-US" altLang="en-US" sz="2600" dirty="0">
                <a:cs typeface="Arial" panose="020B0604020202020204" pitchFamily="34" charset="0"/>
              </a:rPr>
              <a:t>∞</a:t>
            </a:r>
            <a:r>
              <a:rPr lang="en-US" altLang="en-US" sz="2600" dirty="0"/>
              <a:t>, then </a:t>
            </a:r>
            <a:r>
              <a:rPr lang="en-US" altLang="en-US" sz="2600" i="1" dirty="0"/>
              <a:t>R=0</a:t>
            </a:r>
            <a:r>
              <a:rPr lang="en-US" altLang="en-US" sz="2600" dirty="0"/>
              <a:t> and I.C. is just </a:t>
            </a:r>
            <a:r>
              <a:rPr lang="en-US" altLang="en-US" sz="2600" i="1" dirty="0"/>
              <a:t>x=c</a:t>
            </a:r>
            <a:r>
              <a:rPr lang="en-US" altLang="en-US" sz="2600" dirty="0"/>
              <a:t>.</a:t>
            </a:r>
          </a:p>
          <a:p>
            <a:pPr marL="619125" indent="-619125">
              <a:buFont typeface="Wingdings" panose="05000000000000000000" pitchFamily="2" charset="2"/>
              <a:buAutoNum type="romanLcParenBoth"/>
            </a:pPr>
            <a:r>
              <a:rPr lang="en-US" altLang="en-US" sz="2600" dirty="0"/>
              <a:t>If L is positive and finite, then </a:t>
            </a:r>
            <a:r>
              <a:rPr lang="en-US" altLang="en-US" sz="2600" i="1" dirty="0"/>
              <a:t>R=1/L</a:t>
            </a:r>
            <a:r>
              <a:rPr lang="en-US" altLang="en-US" sz="2600" dirty="0"/>
              <a:t>, and the series converges for </a:t>
            </a:r>
            <a:r>
              <a:rPr lang="en-US" altLang="en-US" sz="2600" i="1" dirty="0"/>
              <a:t>|</a:t>
            </a:r>
            <a:r>
              <a:rPr lang="en-US" altLang="en-US" sz="2600" i="1" dirty="0" err="1"/>
              <a:t>x-c</a:t>
            </a:r>
            <a:r>
              <a:rPr lang="en-US" altLang="en-US" sz="2600" i="1" dirty="0"/>
              <a:t>|&lt;R</a:t>
            </a:r>
            <a:r>
              <a:rPr lang="en-US" altLang="en-US" sz="2600" dirty="0"/>
              <a:t>.  You must also </a:t>
            </a:r>
            <a:r>
              <a:rPr lang="en-US" altLang="en-US" sz="2600" dirty="0">
                <a:solidFill>
                  <a:schemeClr val="bg2">
                    <a:lumMod val="25000"/>
                  </a:schemeClr>
                </a:solidFill>
              </a:rPr>
              <a:t>check the endpoints</a:t>
            </a:r>
            <a:r>
              <a:rPr lang="en-US" altLang="en-US" sz="2600" dirty="0"/>
              <a:t>.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E15D9DDC-EF1D-4802-B22A-1EBC9A87F22B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1351083"/>
              </p:ext>
            </p:extLst>
          </p:nvPr>
        </p:nvGraphicFramePr>
        <p:xfrm>
          <a:off x="1914940" y="1831974"/>
          <a:ext cx="40386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5" imgW="1765300" imgH="482600" progId="Equation.3">
                  <p:embed/>
                </p:oleObj>
              </mc:Choice>
              <mc:Fallback>
                <p:oleObj name="Equation" r:id="rId5" imgW="1765300" imgH="482600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E15D9DDC-EF1D-4802-B22A-1EBC9A87F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940" y="1831974"/>
                        <a:ext cx="40386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6E87A70-C744-4865-9C79-E2C9AD2B8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087" y="18255"/>
            <a:ext cx="10515600" cy="1325563"/>
          </a:xfrm>
        </p:spPr>
        <p:txBody>
          <a:bodyPr/>
          <a:lstStyle/>
          <a:p>
            <a:r>
              <a:rPr lang="en-US" altLang="en-US" b="1" i="1" dirty="0"/>
              <a:t>Cautionary note!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E9C4-1B14-45DC-A40C-AB60A4C1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83504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i="1" dirty="0"/>
              <a:t>If the power series is not in standard form, you may find the radius using one of these two methods:</a:t>
            </a:r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1. Rewrite the series in standard form, and then evaluate the limit.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2.  Put the </a:t>
            </a:r>
            <a:r>
              <a:rPr lang="en-US" sz="2400" i="1" dirty="0"/>
              <a:t>entire series </a:t>
            </a:r>
            <a:r>
              <a:rPr lang="en-US" sz="2400" dirty="0"/>
              <a:t>(with the “x” terms as well!) into the ratio or root test, then solve to find where the resulting limit is less than 1.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6F4AF9E8-F5A7-4DA5-AA3F-5401CDDE3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569845"/>
              </p:ext>
            </p:extLst>
          </p:nvPr>
        </p:nvGraphicFramePr>
        <p:xfrm>
          <a:off x="2570922" y="2837673"/>
          <a:ext cx="40386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3" imgW="1765300" imgH="482600" progId="Equation.3">
                  <p:embed/>
                </p:oleObj>
              </mc:Choice>
              <mc:Fallback>
                <p:oleObj name="Equation" r:id="rId3" imgW="1765300" imgH="48260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6F4AF9E8-F5A7-4DA5-AA3F-5401CDDE3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922" y="2837673"/>
                        <a:ext cx="40386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A86BB27-C742-4135-873D-63347CEB3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034" y="0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 1.1: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33F73F0-59FA-4CD8-A474-16719C750A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2034" y="964166"/>
            <a:ext cx="11025809" cy="4411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Find the radius and interval of convergence for the power series.</a:t>
            </a:r>
          </a:p>
        </p:txBody>
      </p:sp>
      <p:pic>
        <p:nvPicPr>
          <p:cNvPr id="50182" name="Picture 6">
            <a:extLst>
              <a:ext uri="{FF2B5EF4-FFF2-40B4-BE49-F238E27FC236}">
                <a16:creationId xmlns:a16="http://schemas.microsoft.com/office/drawing/2014/main" id="{B27AFD39-639B-084D-8181-54C0F53A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9" y="1598958"/>
            <a:ext cx="20828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A86BB27-C742-4135-873D-63347CEB3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034" y="0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 1.2: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33F73F0-59FA-4CD8-A474-16719C750A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2034" y="964166"/>
            <a:ext cx="11025809" cy="4411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Find the radius and interval of convergence for the power series.</a:t>
            </a:r>
          </a:p>
        </p:txBody>
      </p:sp>
      <p:pic>
        <p:nvPicPr>
          <p:cNvPr id="71682" name="Picture 2">
            <a:extLst>
              <a:ext uri="{FF2B5EF4-FFF2-40B4-BE49-F238E27FC236}">
                <a16:creationId xmlns:a16="http://schemas.microsoft.com/office/drawing/2014/main" id="{97BEA3D6-7F36-0741-9584-FEB86643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2172"/>
            <a:ext cx="2286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094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PQuestion">
            <a:extLst>
              <a:ext uri="{FF2B5EF4-FFF2-40B4-BE49-F238E27FC236}">
                <a16:creationId xmlns:a16="http://schemas.microsoft.com/office/drawing/2014/main" id="{2607367A-5446-4FEC-AB6D-5295E68A3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156" y="301626"/>
            <a:ext cx="75438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 dirty="0"/>
              <a:t>Review Question:</a:t>
            </a:r>
            <a:br>
              <a:rPr lang="en-US" altLang="en-US" b="1" i="1" dirty="0"/>
            </a:br>
            <a:r>
              <a:rPr lang="en-US" altLang="en-US" b="1" i="1" dirty="0"/>
              <a:t>The series:</a:t>
            </a:r>
          </a:p>
        </p:txBody>
      </p:sp>
      <p:sp>
        <p:nvSpPr>
          <p:cNvPr id="3076" name="TPAnswers">
            <a:extLst>
              <a:ext uri="{FF2B5EF4-FFF2-40B4-BE49-F238E27FC236}">
                <a16:creationId xmlns:a16="http://schemas.microsoft.com/office/drawing/2014/main" id="{5DF3CB05-E23D-4369-BCE3-958A7E79272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2156" y="1957321"/>
            <a:ext cx="5029200" cy="3116263"/>
          </a:xfrm>
        </p:spPr>
        <p:txBody>
          <a:bodyPr/>
          <a:lstStyle/>
          <a:p>
            <a:pPr marL="571500" indent="-571500">
              <a:buFont typeface="+mj-lt"/>
              <a:buAutoNum type="alphaUcPeriod"/>
            </a:pPr>
            <a:r>
              <a:rPr lang="en-US" altLang="en-US" dirty="0"/>
              <a:t>Converges absolutely</a:t>
            </a:r>
          </a:p>
          <a:p>
            <a:pPr marL="571500" indent="-571500">
              <a:buFont typeface="+mj-lt"/>
              <a:buAutoNum type="alphaUcPeriod"/>
            </a:pPr>
            <a:r>
              <a:rPr lang="en-US" altLang="en-US" dirty="0"/>
              <a:t>Converges conditionally</a:t>
            </a:r>
          </a:p>
          <a:p>
            <a:pPr marL="571500" indent="-571500">
              <a:buFont typeface="+mj-lt"/>
              <a:buAutoNum type="alphaUcPeriod"/>
            </a:pPr>
            <a:r>
              <a:rPr lang="en-US" altLang="en-US" dirty="0"/>
              <a:t>Diverges</a:t>
            </a:r>
          </a:p>
        </p:txBody>
      </p:sp>
      <p:graphicFrame>
        <p:nvGraphicFramePr>
          <p:cNvPr id="3078" name="Object 3">
            <a:extLst>
              <a:ext uri="{FF2B5EF4-FFF2-40B4-BE49-F238E27FC236}">
                <a16:creationId xmlns:a16="http://schemas.microsoft.com/office/drawing/2014/main" id="{B8B88B1A-C860-4984-834F-A0F5414DE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93437"/>
              </p:ext>
            </p:extLst>
          </p:nvPr>
        </p:nvGraphicFramePr>
        <p:xfrm>
          <a:off x="4386469" y="296795"/>
          <a:ext cx="3213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5" imgW="1040948" imgH="444307" progId="Equation.3">
                  <p:embed/>
                </p:oleObj>
              </mc:Choice>
              <mc:Fallback>
                <p:oleObj name="Equation" r:id="rId5" imgW="1040948" imgH="444307" progId="Equation.3">
                  <p:embed/>
                  <p:pic>
                    <p:nvPicPr>
                      <p:cNvPr id="3078" name="Object 3">
                        <a:extLst>
                          <a:ext uri="{FF2B5EF4-FFF2-40B4-BE49-F238E27FC236}">
                            <a16:creationId xmlns:a16="http://schemas.microsoft.com/office/drawing/2014/main" id="{B8B88B1A-C860-4984-834F-A0F5414DE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469" y="296795"/>
                        <a:ext cx="32131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DTransText">
            <a:extLst>
              <a:ext uri="{FF2B5EF4-FFF2-40B4-BE49-F238E27FC236}">
                <a16:creationId xmlns:a16="http://schemas.microsoft.com/office/drawing/2014/main" id="{FF9377DB-963F-4338-A317-66AB52B0C9EC}"/>
              </a:ext>
            </a:extLst>
          </p:cNvPr>
          <p:cNvSpPr txBox="1"/>
          <p:nvPr/>
        </p:nvSpPr>
        <p:spPr>
          <a:xfrm>
            <a:off x="9842500" y="6604000"/>
            <a:ext cx="1270000" cy="4445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sz="900" b="1">
                <a:solidFill>
                  <a:srgbClr val="FFFFFF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  <a:latin typeface="Tahoma"/>
              </a:rPr>
              <a:t>Countdown</a:t>
            </a:r>
          </a:p>
        </p:txBody>
      </p:sp>
      <p:sp>
        <p:nvSpPr>
          <p:cNvPr id="3" name="TPCountdownTrigger">
            <a:extLst>
              <a:ext uri="{FF2B5EF4-FFF2-40B4-BE49-F238E27FC236}">
                <a16:creationId xmlns:a16="http://schemas.microsoft.com/office/drawing/2014/main" id="{6FDB2633-48B7-4CA2-97D4-1209EBA55BCD}"/>
              </a:ext>
            </a:extLst>
          </p:cNvPr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PQuestion">
            <a:extLst>
              <a:ext uri="{FF2B5EF4-FFF2-40B4-BE49-F238E27FC236}">
                <a16:creationId xmlns:a16="http://schemas.microsoft.com/office/drawing/2014/main" id="{8863ECE4-C66D-4982-B78C-224E9DBB5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700" b="1" i="1" u="sng" dirty="0"/>
              <a:t>Example: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sz="4100" dirty="0"/>
              <a:t>Find the radius and interval of convergence for</a:t>
            </a:r>
          </a:p>
        </p:txBody>
      </p:sp>
      <p:graphicFrame>
        <p:nvGraphicFramePr>
          <p:cNvPr id="11268" name="Object 5">
            <a:extLst>
              <a:ext uri="{FF2B5EF4-FFF2-40B4-BE49-F238E27FC236}">
                <a16:creationId xmlns:a16="http://schemas.microsoft.com/office/drawing/2014/main" id="{FAD6D66B-29E5-418F-9772-8CED47FEBB1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6154063"/>
              </p:ext>
            </p:extLst>
          </p:nvPr>
        </p:nvGraphicFramePr>
        <p:xfrm>
          <a:off x="609600" y="1196009"/>
          <a:ext cx="30908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6" imgW="850531" imgH="444307" progId="Equation.3">
                  <p:embed/>
                </p:oleObj>
              </mc:Choice>
              <mc:Fallback>
                <p:oleObj name="Equation" r:id="rId6" imgW="850531" imgH="444307" progId="Equation.3">
                  <p:embed/>
                  <p:pic>
                    <p:nvPicPr>
                      <p:cNvPr id="11268" name="Object 5">
                        <a:extLst>
                          <a:ext uri="{FF2B5EF4-FFF2-40B4-BE49-F238E27FC236}">
                            <a16:creationId xmlns:a16="http://schemas.microsoft.com/office/drawing/2014/main" id="{FAD6D66B-29E5-418F-9772-8CED47FEB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96009"/>
                        <a:ext cx="30908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PAnswers">
            <a:extLst>
              <a:ext uri="{FF2B5EF4-FFF2-40B4-BE49-F238E27FC236}">
                <a16:creationId xmlns:a16="http://schemas.microsoft.com/office/drawing/2014/main" id="{0E3AF77D-72E7-444B-AF89-99019E42D4B0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153400" y="4691062"/>
            <a:ext cx="4038600" cy="2166938"/>
          </a:xfrm>
        </p:spPr>
        <p:txBody>
          <a:bodyPr/>
          <a:lstStyle/>
          <a:p>
            <a:pPr marL="571500" indent="-571500">
              <a:buFont typeface="+mj-lt"/>
              <a:buAutoNum type="alphaUcPeriod"/>
            </a:pPr>
            <a:r>
              <a:rPr lang="en-US" altLang="en-US" sz="2600" dirty="0"/>
              <a:t>R=1/2, I.C.=[1/2,3/2]</a:t>
            </a:r>
          </a:p>
          <a:p>
            <a:pPr marL="571500" indent="-571500">
              <a:buFont typeface="+mj-lt"/>
              <a:buAutoNum type="alphaUcPeriod"/>
            </a:pPr>
            <a:r>
              <a:rPr lang="en-US" altLang="en-US" sz="2600" dirty="0"/>
              <a:t>R=2, I.C.=(-1,3)</a:t>
            </a:r>
          </a:p>
          <a:p>
            <a:pPr marL="571500" indent="-571500">
              <a:buFont typeface="+mj-lt"/>
              <a:buAutoNum type="alphaUcPeriod"/>
            </a:pPr>
            <a:r>
              <a:rPr lang="en-US" altLang="en-US" sz="2600" dirty="0"/>
              <a:t>R=1/2, I.C.=[1/2,3/2)</a:t>
            </a:r>
          </a:p>
          <a:p>
            <a:pPr marL="571500" indent="-571500">
              <a:buFont typeface="+mj-lt"/>
              <a:buAutoNum type="alphaUcPeriod"/>
            </a:pPr>
            <a:r>
              <a:rPr lang="en-US" altLang="en-US" sz="2600" dirty="0"/>
              <a:t>R=2, I.C.=[-1,3]</a:t>
            </a:r>
          </a:p>
        </p:txBody>
      </p:sp>
      <p:sp>
        <p:nvSpPr>
          <p:cNvPr id="3" name="TPCountdownTrigger">
            <a:extLst>
              <a:ext uri="{FF2B5EF4-FFF2-40B4-BE49-F238E27FC236}">
                <a16:creationId xmlns:a16="http://schemas.microsoft.com/office/drawing/2014/main" id="{427CCE69-BC9F-4BBE-BC13-CAE98B9A17E0}"/>
              </a:ext>
            </a:extLst>
          </p:cNvPr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7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FBB7A5C-014E-48CE-A9E6-63A433611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582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Differentiation and Integration</a:t>
            </a:r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A5FFF33F-5069-40FB-A110-D107CF9D700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146284"/>
              </p:ext>
            </p:extLst>
          </p:nvPr>
        </p:nvGraphicFramePr>
        <p:xfrm>
          <a:off x="1013791" y="1325563"/>
          <a:ext cx="7086600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5" imgW="2006600" imgH="939800" progId="Equation.3">
                  <p:embed/>
                </p:oleObj>
              </mc:Choice>
              <mc:Fallback>
                <p:oleObj name="Equation" r:id="rId5" imgW="2006600" imgH="9398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A5FFF33F-5069-40FB-A110-D107CF9D7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791" y="1325563"/>
                        <a:ext cx="7086600" cy="331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6">
            <a:extLst>
              <a:ext uri="{FF2B5EF4-FFF2-40B4-BE49-F238E27FC236}">
                <a16:creationId xmlns:a16="http://schemas.microsoft.com/office/drawing/2014/main" id="{E93E7F27-3BE7-43A7-B6A7-9A85A3A3B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82" y="4793215"/>
            <a:ext cx="113703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i="1" dirty="0"/>
              <a:t>The radius and interval of convergence are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i="1" dirty="0"/>
              <a:t>preserved under </a:t>
            </a:r>
            <a:r>
              <a:rPr lang="en-US" altLang="en-US" sz="3200" i="1" dirty="0" err="1"/>
              <a:t>termwise</a:t>
            </a:r>
            <a:r>
              <a:rPr lang="en-US" altLang="en-US" sz="3200" i="1" dirty="0"/>
              <a:t> differentiation and integration.</a:t>
            </a: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225C50C-1F86-4198-95D1-F66FD238D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34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 2.1</a:t>
            </a:r>
            <a:r>
              <a:rPr lang="en-US" altLang="en-US" b="1" i="1" dirty="0"/>
              <a:t>:</a:t>
            </a:r>
            <a:endParaRPr lang="en-US" altLang="en-US" b="1" i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0BF38-3057-E743-AF7E-507E1CDECB89}"/>
              </a:ext>
            </a:extLst>
          </p:cNvPr>
          <p:cNvSpPr txBox="1"/>
          <p:nvPr/>
        </p:nvSpPr>
        <p:spPr>
          <a:xfrm>
            <a:off x="135834" y="1041364"/>
            <a:ext cx="7699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a power series expansion for the function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what values of x is this formula valid?</a:t>
            </a:r>
          </a:p>
        </p:txBody>
      </p:sp>
      <p:pic>
        <p:nvPicPr>
          <p:cNvPr id="53256" name="Picture 8">
            <a:extLst>
              <a:ext uri="{FF2B5EF4-FFF2-40B4-BE49-F238E27FC236}">
                <a16:creationId xmlns:a16="http://schemas.microsoft.com/office/drawing/2014/main" id="{30BB2D5D-E2BC-6748-88F2-FEB34E53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46" y="1622994"/>
            <a:ext cx="28067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9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0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225C50C-1F86-4198-95D1-F66FD238D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34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 2.2</a:t>
            </a:r>
            <a:r>
              <a:rPr lang="en-US" altLang="en-US" b="1" i="1" dirty="0"/>
              <a:t>:</a:t>
            </a:r>
            <a:endParaRPr lang="en-US" altLang="en-US" b="1" i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0BF38-3057-E743-AF7E-507E1CDECB89}"/>
              </a:ext>
            </a:extLst>
          </p:cNvPr>
          <p:cNvSpPr txBox="1"/>
          <p:nvPr/>
        </p:nvSpPr>
        <p:spPr>
          <a:xfrm>
            <a:off x="135834" y="1041364"/>
            <a:ext cx="7699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a power series expansion for the function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what values of x is this formula valid? </a:t>
            </a:r>
            <a:r>
              <a:rPr lang="en-US" sz="2400" i="1" dirty="0"/>
              <a:t>(Explain briefly.)</a:t>
            </a:r>
          </a:p>
        </p:txBody>
      </p:sp>
      <p:pic>
        <p:nvPicPr>
          <p:cNvPr id="72706" name="Picture 2">
            <a:extLst>
              <a:ext uri="{FF2B5EF4-FFF2-40B4-BE49-F238E27FC236}">
                <a16:creationId xmlns:a16="http://schemas.microsoft.com/office/drawing/2014/main" id="{A64B8214-7C4D-374D-BF5A-CE96E88A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78" y="1490178"/>
            <a:ext cx="3024235" cy="104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4324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7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5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1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225C50C-1F86-4198-95D1-F66FD238D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34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Bonus Problem A</a:t>
            </a:r>
            <a:r>
              <a:rPr lang="en-US" altLang="en-US" b="1" i="1" dirty="0"/>
              <a:t>:</a:t>
            </a:r>
            <a:endParaRPr lang="en-US" altLang="en-US" b="1" i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0BF38-3057-E743-AF7E-507E1CDECB89}"/>
              </a:ext>
            </a:extLst>
          </p:cNvPr>
          <p:cNvSpPr txBox="1"/>
          <p:nvPr/>
        </p:nvSpPr>
        <p:spPr>
          <a:xfrm>
            <a:off x="135834" y="988355"/>
            <a:ext cx="242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Evaluate the sum</a:t>
            </a:r>
            <a:endParaRPr lang="en-US" sz="2400" i="1" dirty="0"/>
          </a:p>
        </p:txBody>
      </p:sp>
      <p:pic>
        <p:nvPicPr>
          <p:cNvPr id="73730" name="Picture 2">
            <a:extLst>
              <a:ext uri="{FF2B5EF4-FFF2-40B4-BE49-F238E27FC236}">
                <a16:creationId xmlns:a16="http://schemas.microsoft.com/office/drawing/2014/main" id="{9884C94C-94C1-8647-8646-97B344C0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82" y="988355"/>
            <a:ext cx="19304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642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5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225C50C-1F86-4198-95D1-F66FD238D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34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Bonus Problem B</a:t>
            </a:r>
            <a:r>
              <a:rPr lang="en-US" altLang="en-US" b="1" i="1" dirty="0"/>
              <a:t>:</a:t>
            </a:r>
            <a:endParaRPr lang="en-US" altLang="en-US" b="1" i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0BF38-3057-E743-AF7E-507E1CDECB89}"/>
              </a:ext>
            </a:extLst>
          </p:cNvPr>
          <p:cNvSpPr txBox="1"/>
          <p:nvPr/>
        </p:nvSpPr>
        <p:spPr>
          <a:xfrm>
            <a:off x="135834" y="988355"/>
            <a:ext cx="242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Evaluate the sum</a:t>
            </a:r>
            <a:endParaRPr lang="en-US" sz="2400" i="1" dirty="0"/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C5BE1521-909A-0148-86AB-69725311B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82" y="980636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4ABA04-8855-9E46-BC18-60791EB8A0BD}"/>
              </a:ext>
            </a:extLst>
          </p:cNvPr>
          <p:cNvSpPr txBox="1"/>
          <p:nvPr/>
        </p:nvSpPr>
        <p:spPr>
          <a:xfrm>
            <a:off x="6304169" y="457511"/>
            <a:ext cx="645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Hints: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See that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We have that  </a:t>
            </a:r>
          </a:p>
        </p:txBody>
      </p:sp>
      <p:pic>
        <p:nvPicPr>
          <p:cNvPr id="74760" name="Picture 8">
            <a:extLst>
              <a:ext uri="{FF2B5EF4-FFF2-40B4-BE49-F238E27FC236}">
                <a16:creationId xmlns:a16="http://schemas.microsoft.com/office/drawing/2014/main" id="{274F4C4C-4C23-7F4C-B40B-06DA50BE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577" y="892575"/>
            <a:ext cx="23368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62" name="Picture 10">
            <a:extLst>
              <a:ext uri="{FF2B5EF4-FFF2-40B4-BE49-F238E27FC236}">
                <a16:creationId xmlns:a16="http://schemas.microsoft.com/office/drawing/2014/main" id="{70FE6A0C-3C9B-614A-9A12-B2CBB7F8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90" y="1737778"/>
            <a:ext cx="50038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F03EDE-9F33-9543-8E0B-C91CFE5EEBBB}"/>
              </a:ext>
            </a:extLst>
          </p:cNvPr>
          <p:cNvSpPr/>
          <p:nvPr/>
        </p:nvSpPr>
        <p:spPr>
          <a:xfrm>
            <a:off x="6013726" y="328668"/>
            <a:ext cx="5867399" cy="2345635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76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68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4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225C50C-1F86-4198-95D1-F66FD238D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34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Bonus Problem C</a:t>
            </a:r>
            <a:r>
              <a:rPr lang="en-US" altLang="en-US" b="1" i="1" dirty="0"/>
              <a:t>:</a:t>
            </a:r>
            <a:endParaRPr lang="en-US" altLang="en-US" b="1" i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0BF38-3057-E743-AF7E-507E1CDECB89}"/>
              </a:ext>
            </a:extLst>
          </p:cNvPr>
          <p:cNvSpPr txBox="1"/>
          <p:nvPr/>
        </p:nvSpPr>
        <p:spPr>
          <a:xfrm>
            <a:off x="135834" y="1430610"/>
            <a:ext cx="39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25924-EB77-FA4D-94DD-25A15A7B8FB8}"/>
              </a:ext>
            </a:extLst>
          </p:cNvPr>
          <p:cNvSpPr txBox="1"/>
          <p:nvPr/>
        </p:nvSpPr>
        <p:spPr>
          <a:xfrm>
            <a:off x="4986132" y="1372887"/>
            <a:ext cx="445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,  show that</a:t>
            </a:r>
            <a:endParaRPr lang="en-US" sz="2400" i="1" dirty="0"/>
          </a:p>
        </p:txBody>
      </p:sp>
      <p:pic>
        <p:nvPicPr>
          <p:cNvPr id="75778" name="Picture 2">
            <a:extLst>
              <a:ext uri="{FF2B5EF4-FFF2-40B4-BE49-F238E27FC236}">
                <a16:creationId xmlns:a16="http://schemas.microsoft.com/office/drawing/2014/main" id="{1DBA4560-E7E3-0B45-B1F8-2EF1DC79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7" y="1177201"/>
            <a:ext cx="4456045" cy="104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0" name="Picture 4">
            <a:extLst>
              <a:ext uri="{FF2B5EF4-FFF2-40B4-BE49-F238E27FC236}">
                <a16:creationId xmlns:a16="http://schemas.microsoft.com/office/drawing/2014/main" id="{098C7873-587C-E94F-B799-7BD5B3C4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583" y="1182858"/>
            <a:ext cx="5194852" cy="104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1678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0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9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225C50C-1F86-4198-95D1-F66FD238D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60" y="-78081"/>
            <a:ext cx="10515600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900" b="1" i="1" u="sng" dirty="0"/>
              <a:t>Challenge example</a:t>
            </a:r>
            <a:r>
              <a:rPr lang="en-US" altLang="en-US" sz="3900" b="1" i="1" dirty="0"/>
              <a:t>: (A neat trick with power series) </a:t>
            </a:r>
            <a:endParaRPr lang="en-US" altLang="en-US" sz="3900" b="1" i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0BF38-3057-E743-AF7E-507E1CDECB89}"/>
              </a:ext>
            </a:extLst>
          </p:cNvPr>
          <p:cNvSpPr txBox="1"/>
          <p:nvPr/>
        </p:nvSpPr>
        <p:spPr>
          <a:xfrm>
            <a:off x="66260" y="1161687"/>
            <a:ext cx="242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6CA46-1C8D-DE47-BEE8-145CFBE1B850}"/>
              </a:ext>
            </a:extLst>
          </p:cNvPr>
          <p:cNvSpPr txBox="1"/>
          <p:nvPr/>
        </p:nvSpPr>
        <p:spPr>
          <a:xfrm>
            <a:off x="66260" y="2306804"/>
            <a:ext cx="242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 that</a:t>
            </a:r>
            <a:endParaRPr lang="en-US" sz="2400" i="1" dirty="0"/>
          </a:p>
        </p:txBody>
      </p:sp>
      <p:pic>
        <p:nvPicPr>
          <p:cNvPr id="76802" name="Picture 2">
            <a:extLst>
              <a:ext uri="{FF2B5EF4-FFF2-40B4-BE49-F238E27FC236}">
                <a16:creationId xmlns:a16="http://schemas.microsoft.com/office/drawing/2014/main" id="{47629F13-EF5E-764B-89EB-3985A3BD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44" y="903920"/>
            <a:ext cx="27940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4" name="Picture 4">
            <a:extLst>
              <a:ext uri="{FF2B5EF4-FFF2-40B4-BE49-F238E27FC236}">
                <a16:creationId xmlns:a16="http://schemas.microsoft.com/office/drawing/2014/main" id="{5C129831-BD8A-AB46-A64A-CB0046A9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56" y="2129375"/>
            <a:ext cx="6408254" cy="191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27F6B5-07CC-B044-AECC-262A6FF2351D}"/>
              </a:ext>
            </a:extLst>
          </p:cNvPr>
          <p:cNvSpPr txBox="1"/>
          <p:nvPr/>
        </p:nvSpPr>
        <p:spPr>
          <a:xfrm>
            <a:off x="66260" y="4122591"/>
            <a:ext cx="722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Where do each of the latter two functions converge?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813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37" y="3256960"/>
            <a:ext cx="9144000" cy="1655762"/>
          </a:xfrm>
        </p:spPr>
        <p:txBody>
          <a:bodyPr>
            <a:normAutofit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Section </a:t>
            </a:r>
            <a:r>
              <a:rPr lang="en-US" altLang="en-US" sz="4400" b="1" i="1" dirty="0"/>
              <a:t>10.7</a:t>
            </a:r>
            <a:r>
              <a:rPr lang="en-US" altLang="en-US" sz="4400" b="1" i="1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Power Series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18268" y="5375682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413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6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37" y="3256960"/>
            <a:ext cx="9144000" cy="165576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Sections </a:t>
            </a:r>
            <a:r>
              <a:rPr lang="en-US" altLang="en-US" sz="4400" b="1" i="1" dirty="0"/>
              <a:t>10.8 and 10.9</a:t>
            </a:r>
            <a:r>
              <a:rPr lang="en-US" altLang="en-US" sz="4400" b="1" i="1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Taylor Polynomials and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Taylor Series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18268" y="5375682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184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0892-383B-44E8-A3F4-D2BA90F8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55794"/>
            <a:ext cx="10515600" cy="1325563"/>
          </a:xfrm>
        </p:spPr>
        <p:txBody>
          <a:bodyPr/>
          <a:lstStyle/>
          <a:p>
            <a:r>
              <a:rPr lang="en-US" b="1" i="1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110D-8CBC-4F6E-A9DC-0B117AF8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428060"/>
            <a:ext cx="10515600" cy="4351338"/>
          </a:xfrm>
        </p:spPr>
        <p:txBody>
          <a:bodyPr/>
          <a:lstStyle/>
          <a:p>
            <a:r>
              <a:rPr lang="en-US" sz="2400" dirty="0"/>
              <a:t>Understand the process to finding a Taylor polynomial for a given function and center</a:t>
            </a:r>
          </a:p>
          <a:p>
            <a:r>
              <a:rPr lang="en-US" sz="2400" dirty="0"/>
              <a:t>Estimate a function value using Taylor Polynomials and a specified error range</a:t>
            </a:r>
          </a:p>
          <a:p>
            <a:r>
              <a:rPr lang="en-US" sz="2400" dirty="0"/>
              <a:t>Recognize standard formulas for basic </a:t>
            </a:r>
            <a:r>
              <a:rPr lang="en-US" sz="2400" dirty="0" err="1"/>
              <a:t>MacLaurin</a:t>
            </a:r>
            <a:r>
              <a:rPr lang="en-US" sz="2400" dirty="0"/>
              <a:t> series</a:t>
            </a:r>
          </a:p>
          <a:p>
            <a:r>
              <a:rPr lang="en-US" sz="2400" dirty="0"/>
              <a:t>Manipulate the standard series to find </a:t>
            </a:r>
            <a:r>
              <a:rPr lang="en-US" sz="2400" dirty="0" err="1"/>
              <a:t>MacLaurin</a:t>
            </a:r>
            <a:r>
              <a:rPr lang="en-US" sz="2400" dirty="0"/>
              <a:t> series for other functions</a:t>
            </a:r>
          </a:p>
          <a:p>
            <a:r>
              <a:rPr lang="en-US" sz="2400" dirty="0"/>
              <a:t>Appropriately use error terms for alternating and non-alternating Taylor series</a:t>
            </a:r>
          </a:p>
        </p:txBody>
      </p:sp>
    </p:spTree>
    <p:extLst>
      <p:ext uri="{BB962C8B-B14F-4D97-AF65-F5344CB8AC3E}">
        <p14:creationId xmlns:p14="http://schemas.microsoft.com/office/powerpoint/2010/main" val="3219153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E8A39DE-43F0-471F-BB11-3167B3669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218" y="-26987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Taylor Polynomial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0249F9C-1DEC-47FE-9F56-FA9B975BD5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51929"/>
            <a:ext cx="6858000" cy="10239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A </a:t>
            </a:r>
            <a:r>
              <a:rPr lang="en-US" altLang="en-US" sz="2600" i="1" dirty="0">
                <a:solidFill>
                  <a:schemeClr val="bg2">
                    <a:lumMod val="25000"/>
                  </a:schemeClr>
                </a:solidFill>
              </a:rPr>
              <a:t>Taylor Polynomial</a:t>
            </a:r>
            <a:r>
              <a:rPr lang="en-US" altLang="en-US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sz="2600" dirty="0"/>
              <a:t>for a continuous function </a:t>
            </a:r>
            <a:r>
              <a:rPr lang="en-US" altLang="en-US" sz="2600" i="1" dirty="0"/>
              <a:t>f</a:t>
            </a:r>
            <a:r>
              <a:rPr lang="en-US" altLang="en-US" sz="2600" dirty="0"/>
              <a:t> about </a:t>
            </a:r>
            <a:r>
              <a:rPr lang="en-US" altLang="en-US" sz="2600" i="1" dirty="0"/>
              <a:t>x=a</a:t>
            </a:r>
            <a:r>
              <a:rPr lang="en-US" altLang="en-US" sz="2600" dirty="0"/>
              <a:t> is defined as: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AC670800-9D72-40FC-B96C-C409EBF43149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41261419"/>
              </p:ext>
            </p:extLst>
          </p:nvPr>
        </p:nvGraphicFramePr>
        <p:xfrm>
          <a:off x="612913" y="1808247"/>
          <a:ext cx="40894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5" imgW="1651000" imgH="444500" progId="Equation.3">
                  <p:embed/>
                </p:oleObj>
              </mc:Choice>
              <mc:Fallback>
                <p:oleObj name="Equation" r:id="rId5" imgW="1651000" imgH="444500" progId="Equation.3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AC670800-9D72-40FC-B96C-C409EBF43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13" y="1808247"/>
                        <a:ext cx="40894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6">
            <a:extLst>
              <a:ext uri="{FF2B5EF4-FFF2-40B4-BE49-F238E27FC236}">
                <a16:creationId xmlns:a16="http://schemas.microsoft.com/office/drawing/2014/main" id="{B54007A4-203F-465F-A293-FC4764E2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54782"/>
            <a:ext cx="588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Note that if </a:t>
            </a:r>
            <a:r>
              <a:rPr lang="en-US" altLang="en-US" sz="2400" i="1"/>
              <a:t>a=0</a:t>
            </a:r>
            <a:r>
              <a:rPr lang="en-US" altLang="en-US" sz="2400"/>
              <a:t>, the formula reduces to:</a:t>
            </a:r>
          </a:p>
        </p:txBody>
      </p:sp>
      <p:graphicFrame>
        <p:nvGraphicFramePr>
          <p:cNvPr id="5126" name="Object 7">
            <a:extLst>
              <a:ext uri="{FF2B5EF4-FFF2-40B4-BE49-F238E27FC236}">
                <a16:creationId xmlns:a16="http://schemas.microsoft.com/office/drawing/2014/main" id="{D359FD2E-D89C-4691-9510-589C5582C23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26351" y="4000501"/>
          <a:ext cx="11271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5126" name="Object 7">
                        <a:extLst>
                          <a:ext uri="{FF2B5EF4-FFF2-40B4-BE49-F238E27FC236}">
                            <a16:creationId xmlns:a16="http://schemas.microsoft.com/office/drawing/2014/main" id="{D359FD2E-D89C-4691-9510-589C5582C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351" y="4000501"/>
                        <a:ext cx="1127125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9">
            <a:extLst>
              <a:ext uri="{FF2B5EF4-FFF2-40B4-BE49-F238E27FC236}">
                <a16:creationId xmlns:a16="http://schemas.microsoft.com/office/drawing/2014/main" id="{EF57361B-5A3B-4C1E-90C4-434EB4E34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36375"/>
              </p:ext>
            </p:extLst>
          </p:nvPr>
        </p:nvGraphicFramePr>
        <p:xfrm>
          <a:off x="612913" y="3611982"/>
          <a:ext cx="3429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9" imgW="1333500" imgH="444500" progId="Equation.3">
                  <p:embed/>
                </p:oleObj>
              </mc:Choice>
              <mc:Fallback>
                <p:oleObj name="Equation" r:id="rId9" imgW="1333500" imgH="444500" progId="Equation.3">
                  <p:embed/>
                  <p:pic>
                    <p:nvPicPr>
                      <p:cNvPr id="5127" name="Object 9">
                        <a:extLst>
                          <a:ext uri="{FF2B5EF4-FFF2-40B4-BE49-F238E27FC236}">
                            <a16:creationId xmlns:a16="http://schemas.microsoft.com/office/drawing/2014/main" id="{EF57361B-5A3B-4C1E-90C4-434EB4E341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13" y="3611982"/>
                        <a:ext cx="3429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815A09-5F38-497F-895E-8CB921B9C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922" y="46177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 1</a:t>
            </a:r>
            <a:r>
              <a:rPr lang="en-US" altLang="en-US" b="1" i="1" dirty="0"/>
              <a:t>: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C2E2284-664A-43D0-A775-790379BF8F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4922" y="1088231"/>
            <a:ext cx="10058400" cy="46815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Find the third-degree Taylor polynomial of the 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in powers of (x-1).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CC18DB10-1128-44F9-B346-4DD05F70B7F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3158953"/>
              </p:ext>
            </p:extLst>
          </p:nvPr>
        </p:nvGraphicFramePr>
        <p:xfrm>
          <a:off x="3508512" y="1494365"/>
          <a:ext cx="2272749" cy="799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4" imgW="685800" imgH="241300" progId="Equation.3">
                  <p:embed/>
                </p:oleObj>
              </mc:Choice>
              <mc:Fallback>
                <p:oleObj name="Equation" r:id="rId4" imgW="685800" imgH="241300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CC18DB10-1128-44F9-B346-4DD05F70B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512" y="1494365"/>
                        <a:ext cx="2272749" cy="799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PQuestion">
            <a:extLst>
              <a:ext uri="{FF2B5EF4-FFF2-40B4-BE49-F238E27FC236}">
                <a16:creationId xmlns:a16="http://schemas.microsoft.com/office/drawing/2014/main" id="{D9AC7F25-5071-48BD-9104-99D60FCAE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7" y="-76200"/>
            <a:ext cx="7543800" cy="1600200"/>
          </a:xfrm>
        </p:spPr>
        <p:txBody>
          <a:bodyPr/>
          <a:lstStyle/>
          <a:p>
            <a:pPr eaLnBrk="1" hangingPunct="1"/>
            <a:r>
              <a:rPr lang="en-US" altLang="en-US" sz="3500" b="1" i="1" u="sng" dirty="0"/>
              <a:t>Question</a:t>
            </a:r>
            <a:r>
              <a:rPr lang="en-US" altLang="en-US" sz="3500" b="1" i="1" dirty="0"/>
              <a:t>: Find a fourth-degree Taylor polynomial for f(x)=cos(x) about x=0.</a:t>
            </a:r>
          </a:p>
        </p:txBody>
      </p:sp>
      <p:sp>
        <p:nvSpPr>
          <p:cNvPr id="7171" name="TPAnswers">
            <a:extLst>
              <a:ext uri="{FF2B5EF4-FFF2-40B4-BE49-F238E27FC236}">
                <a16:creationId xmlns:a16="http://schemas.microsoft.com/office/drawing/2014/main" id="{FD0262CD-0B14-4A97-A72E-8954062433D3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52400" y="1524000"/>
            <a:ext cx="5257800" cy="4046538"/>
          </a:xfrm>
        </p:spPr>
        <p:txBody>
          <a:bodyPr/>
          <a:lstStyle/>
          <a:p>
            <a:pPr marL="742950" indent="-742950">
              <a:buFont typeface="+mj-lt"/>
              <a:buAutoNum type="alphaUcPeriod"/>
            </a:pPr>
            <a:r>
              <a:rPr lang="en-US" altLang="en-US" sz="4000" dirty="0"/>
              <a:t>  </a:t>
            </a:r>
          </a:p>
          <a:p>
            <a:pPr marL="742950" indent="-742950">
              <a:buFont typeface="+mj-lt"/>
              <a:buAutoNum type="alphaUcPeriod"/>
            </a:pPr>
            <a:r>
              <a:rPr lang="en-US" altLang="en-US" sz="4000" dirty="0"/>
              <a:t>  </a:t>
            </a:r>
          </a:p>
          <a:p>
            <a:pPr marL="742950" indent="-742950">
              <a:buFont typeface="+mj-lt"/>
              <a:buAutoNum type="alphaUcPeriod"/>
            </a:pPr>
            <a:r>
              <a:rPr lang="en-US" altLang="en-US" sz="4000" dirty="0"/>
              <a:t>  </a:t>
            </a:r>
          </a:p>
          <a:p>
            <a:pPr marL="742950" indent="-742950">
              <a:buFont typeface="+mj-lt"/>
              <a:buAutoNum type="alphaUcPeriod"/>
            </a:pPr>
            <a:r>
              <a:rPr lang="en-US" altLang="en-US" sz="4000" dirty="0"/>
              <a:t>  </a:t>
            </a:r>
          </a:p>
        </p:txBody>
      </p:sp>
      <p:graphicFrame>
        <p:nvGraphicFramePr>
          <p:cNvPr id="7172" name="Object 5">
            <a:extLst>
              <a:ext uri="{FF2B5EF4-FFF2-40B4-BE49-F238E27FC236}">
                <a16:creationId xmlns:a16="http://schemas.microsoft.com/office/drawing/2014/main" id="{CC88465E-F5E4-4BCA-85C9-63659BB1D87C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44116392"/>
              </p:ext>
            </p:extLst>
          </p:nvPr>
        </p:nvGraphicFramePr>
        <p:xfrm>
          <a:off x="914400" y="2062957"/>
          <a:ext cx="2397069" cy="82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6" imgW="1219200" imgH="419100" progId="Equation.3">
                  <p:embed/>
                </p:oleObj>
              </mc:Choice>
              <mc:Fallback>
                <p:oleObj name="Equation" r:id="rId6" imgW="1219200" imgH="419100" progId="Equation.3">
                  <p:embed/>
                  <p:pic>
                    <p:nvPicPr>
                      <p:cNvPr id="7172" name="Object 5">
                        <a:extLst>
                          <a:ext uri="{FF2B5EF4-FFF2-40B4-BE49-F238E27FC236}">
                            <a16:creationId xmlns:a16="http://schemas.microsoft.com/office/drawing/2014/main" id="{CC88465E-F5E4-4BCA-85C9-63659BB1D8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62957"/>
                        <a:ext cx="2397069" cy="824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6">
            <a:extLst>
              <a:ext uri="{FF2B5EF4-FFF2-40B4-BE49-F238E27FC236}">
                <a16:creationId xmlns:a16="http://schemas.microsoft.com/office/drawing/2014/main" id="{3C08C724-F899-4D93-92B5-9F74D52442BA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73108266"/>
              </p:ext>
            </p:extLst>
          </p:nvPr>
        </p:nvGraphicFramePr>
        <p:xfrm>
          <a:off x="914400" y="3568142"/>
          <a:ext cx="2567609" cy="46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8" imgW="1129810" imgH="203112" progId="Equation.3">
                  <p:embed/>
                </p:oleObj>
              </mc:Choice>
              <mc:Fallback>
                <p:oleObj name="Equation" r:id="rId8" imgW="1129810" imgH="203112" progId="Equation.3">
                  <p:embed/>
                  <p:pic>
                    <p:nvPicPr>
                      <p:cNvPr id="7173" name="Object 16">
                        <a:extLst>
                          <a:ext uri="{FF2B5EF4-FFF2-40B4-BE49-F238E27FC236}">
                            <a16:creationId xmlns:a16="http://schemas.microsoft.com/office/drawing/2014/main" id="{3C08C724-F899-4D93-92B5-9F74D5244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68142"/>
                        <a:ext cx="2567609" cy="462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8">
            <a:extLst>
              <a:ext uri="{FF2B5EF4-FFF2-40B4-BE49-F238E27FC236}">
                <a16:creationId xmlns:a16="http://schemas.microsoft.com/office/drawing/2014/main" id="{8D40A359-FC00-43D0-B2AE-6EE1F9814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244563"/>
              </p:ext>
            </p:extLst>
          </p:nvPr>
        </p:nvGraphicFramePr>
        <p:xfrm>
          <a:off x="914400" y="1354373"/>
          <a:ext cx="1330739" cy="78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10" imgW="710891" imgH="418918" progId="Equation.3">
                  <p:embed/>
                </p:oleObj>
              </mc:Choice>
              <mc:Fallback>
                <p:oleObj name="Equation" r:id="rId10" imgW="710891" imgH="418918" progId="Equation.3">
                  <p:embed/>
                  <p:pic>
                    <p:nvPicPr>
                      <p:cNvPr id="7174" name="Object 18">
                        <a:extLst>
                          <a:ext uri="{FF2B5EF4-FFF2-40B4-BE49-F238E27FC236}">
                            <a16:creationId xmlns:a16="http://schemas.microsoft.com/office/drawing/2014/main" id="{8D40A359-FC00-43D0-B2AE-6EE1F98149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54373"/>
                        <a:ext cx="1330739" cy="78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9">
            <a:extLst>
              <a:ext uri="{FF2B5EF4-FFF2-40B4-BE49-F238E27FC236}">
                <a16:creationId xmlns:a16="http://schemas.microsoft.com/office/drawing/2014/main" id="{DB071E9D-CA6F-4B8D-B1CF-40261B83F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17178"/>
              </p:ext>
            </p:extLst>
          </p:nvPr>
        </p:nvGraphicFramePr>
        <p:xfrm>
          <a:off x="914400" y="2790826"/>
          <a:ext cx="777316" cy="77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tion" r:id="rId12" imgW="419100" imgH="419100" progId="Equation.3">
                  <p:embed/>
                </p:oleObj>
              </mc:Choice>
              <mc:Fallback>
                <p:oleObj name="Equation" r:id="rId12" imgW="419100" imgH="419100" progId="Equation.3">
                  <p:embed/>
                  <p:pic>
                    <p:nvPicPr>
                      <p:cNvPr id="7175" name="Object 19">
                        <a:extLst>
                          <a:ext uri="{FF2B5EF4-FFF2-40B4-BE49-F238E27FC236}">
                            <a16:creationId xmlns:a16="http://schemas.microsoft.com/office/drawing/2014/main" id="{DB071E9D-CA6F-4B8D-B1CF-40261B83F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90826"/>
                        <a:ext cx="777316" cy="777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CountdownTrigger">
            <a:extLst>
              <a:ext uri="{FF2B5EF4-FFF2-40B4-BE49-F238E27FC236}">
                <a16:creationId xmlns:a16="http://schemas.microsoft.com/office/drawing/2014/main" id="{04CBB901-AB97-4580-93DC-5DB19525CCFB}"/>
              </a:ext>
            </a:extLst>
          </p:cNvPr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810553-9F3F-E248-8C23-54415281E90B}"/>
              </a:ext>
            </a:extLst>
          </p:cNvPr>
          <p:cNvSpPr/>
          <p:nvPr/>
        </p:nvSpPr>
        <p:spPr>
          <a:xfrm>
            <a:off x="106017" y="1354373"/>
            <a:ext cx="3472070" cy="3048662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4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1F6689B-E629-4AD7-99B1-D83F22ADA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Learning Goals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06AEA75-772E-4E40-B344-EA071938E0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Recognize the general forms of a power series</a:t>
            </a:r>
          </a:p>
          <a:p>
            <a:r>
              <a:rPr lang="en-US" altLang="en-US"/>
              <a:t>Understand that a power series is an infinite polynomial</a:t>
            </a:r>
          </a:p>
          <a:p>
            <a:r>
              <a:rPr lang="en-US" altLang="en-US"/>
              <a:t>Determine the radius and interval of convergence for a power series</a:t>
            </a:r>
          </a:p>
          <a:p>
            <a:r>
              <a:rPr lang="en-US" altLang="en-US"/>
              <a:t>Differentiate and integrate a power series to obtain a new power series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1A8479F-A9AB-4C84-8F32-CBC71EAD4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157" y="0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Taylor Remainder Term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A8D577E-C1EB-4234-8F80-42F0FF9763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8479" y="1182551"/>
            <a:ext cx="6934200" cy="1100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The remainder term for </a:t>
            </a:r>
            <a:r>
              <a:rPr lang="en-US" altLang="en-US" sz="2600" i="1" dirty="0" err="1"/>
              <a:t>P</a:t>
            </a:r>
            <a:r>
              <a:rPr lang="en-US" altLang="en-US" sz="2600" i="1" baseline="-25000" dirty="0" err="1"/>
              <a:t>n</a:t>
            </a:r>
            <a:r>
              <a:rPr lang="en-US" altLang="en-US" sz="2600" dirty="0"/>
              <a:t>, where </a:t>
            </a:r>
            <a:r>
              <a:rPr lang="en-US" altLang="en-US" sz="2600" i="1" dirty="0"/>
              <a:t>c</a:t>
            </a:r>
            <a:r>
              <a:rPr lang="en-US" altLang="en-US" sz="2600" dirty="0"/>
              <a:t> is some number between </a:t>
            </a:r>
            <a:r>
              <a:rPr lang="en-US" altLang="en-US" sz="2600" i="1" dirty="0"/>
              <a:t>a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x</a:t>
            </a:r>
            <a:r>
              <a:rPr lang="en-US" altLang="en-US" sz="2600" dirty="0"/>
              <a:t>, is given by: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157CD605-C455-48C4-9BDB-9B9CAA028215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97281018"/>
              </p:ext>
            </p:extLst>
          </p:nvPr>
        </p:nvGraphicFramePr>
        <p:xfrm>
          <a:off x="606287" y="1955730"/>
          <a:ext cx="47244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5" imgW="1637589" imgH="444307" progId="Equation.3">
                  <p:embed/>
                </p:oleObj>
              </mc:Choice>
              <mc:Fallback>
                <p:oleObj name="Equation" r:id="rId5" imgW="1637589" imgH="444307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157CD605-C455-48C4-9BDB-9B9CAA028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87" y="1955730"/>
                        <a:ext cx="472440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B3000B5A-7820-4551-B38C-DE249DB96736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57867421"/>
              </p:ext>
            </p:extLst>
          </p:nvPr>
        </p:nvGraphicFramePr>
        <p:xfrm>
          <a:off x="457200" y="3797232"/>
          <a:ext cx="6172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7" imgW="2133600" imgH="444500" progId="Equation.3">
                  <p:embed/>
                </p:oleObj>
              </mc:Choice>
              <mc:Fallback>
                <p:oleObj name="Equation" r:id="rId7" imgW="2133600" imgH="444500" progId="Equation.3">
                  <p:embed/>
                  <p:pic>
                    <p:nvPicPr>
                      <p:cNvPr id="8197" name="Object 6">
                        <a:extLst>
                          <a:ext uri="{FF2B5EF4-FFF2-40B4-BE49-F238E27FC236}">
                            <a16:creationId xmlns:a16="http://schemas.microsoft.com/office/drawing/2014/main" id="{B3000B5A-7820-4551-B38C-DE249DB96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97232"/>
                        <a:ext cx="61722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8">
            <a:extLst>
              <a:ext uri="{FF2B5EF4-FFF2-40B4-BE49-F238E27FC236}">
                <a16:creationId xmlns:a16="http://schemas.microsoft.com/office/drawing/2014/main" id="{E3104A0D-AC9F-4D56-A5A2-077DC23F2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79" y="3340032"/>
            <a:ext cx="893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We can find an upper bound for the remainder using the formula: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FFAA9-A0A6-C441-816E-603E10BC10A8}"/>
              </a:ext>
            </a:extLst>
          </p:cNvPr>
          <p:cNvSpPr txBox="1"/>
          <p:nvPr/>
        </p:nvSpPr>
        <p:spPr>
          <a:xfrm>
            <a:off x="395909" y="5276001"/>
            <a:ext cx="663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(Over what range of c is the maximum taken?)</a:t>
            </a:r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B1B2B32-16CD-49A6-BC30-EFD375D00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791" y="0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 2</a:t>
            </a:r>
            <a:r>
              <a:rPr lang="en-US" altLang="en-US" b="1" i="1" dirty="0"/>
              <a:t>:</a:t>
            </a:r>
            <a:endParaRPr lang="en-US" altLang="en-US" b="1" i="1" u="sng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19BC2D4-2CF4-4F0C-8A8B-9FED930F61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1791" y="1040296"/>
            <a:ext cx="7162800" cy="4411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Find the maximum error when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1F9EB8A4-A57D-43A7-A02E-0537AB9D0F3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415679"/>
              </p:ext>
            </p:extLst>
          </p:nvPr>
        </p:nvGraphicFramePr>
        <p:xfrm>
          <a:off x="251791" y="1507435"/>
          <a:ext cx="735806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4" imgW="2451100" imgH="736600" progId="Equation.3">
                  <p:embed/>
                </p:oleObj>
              </mc:Choice>
              <mc:Fallback>
                <p:oleObj name="Equation" r:id="rId4" imgW="2451100" imgH="7366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1F9EB8A4-A57D-43A7-A02E-0537AB9D0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91" y="1507435"/>
                        <a:ext cx="7358063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9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205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8F82387-3C91-4C93-B495-471EDFE6B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04" y="-205754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 3</a:t>
            </a:r>
            <a:r>
              <a:rPr lang="en-US" altLang="en-US" b="1" i="1" dirty="0"/>
              <a:t>:</a:t>
            </a:r>
            <a:endParaRPr lang="en-US" altLang="en-US" b="1" i="1" u="sng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E665178-2BAC-4EE3-A546-9AD13C2C17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2279" y="748749"/>
            <a:ext cx="6553200" cy="4411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Approximate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within an error of at most 0.01.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C34B2AFD-0905-4531-A5C9-557137E0FB2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3882059"/>
              </p:ext>
            </p:extLst>
          </p:nvPr>
        </p:nvGraphicFramePr>
        <p:xfrm>
          <a:off x="2587486" y="1093822"/>
          <a:ext cx="15240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4" imgW="228501" imgH="203112" progId="Equation.3">
                  <p:embed/>
                </p:oleObj>
              </mc:Choice>
              <mc:Fallback>
                <p:oleObj name="Equation" r:id="rId4" imgW="228501" imgH="203112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C34B2AFD-0905-4531-A5C9-557137E0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486" y="1093822"/>
                        <a:ext cx="152400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3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715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055E858-1596-4EAF-93B6-67B6CBF87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157" y="0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Taylor Series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DAC951A-A67D-468C-9473-206426D870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1731" y="1013586"/>
            <a:ext cx="7848600" cy="4529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A </a:t>
            </a:r>
            <a:r>
              <a:rPr lang="en-US" altLang="en-US" sz="2600" i="1" dirty="0">
                <a:solidFill>
                  <a:schemeClr val="bg2">
                    <a:lumMod val="50000"/>
                  </a:schemeClr>
                </a:solidFill>
              </a:rPr>
              <a:t>Taylor series</a:t>
            </a:r>
            <a:r>
              <a:rPr lang="en-US" altLang="en-US" sz="2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600" dirty="0"/>
              <a:t>is an infinite Taylor polynomial: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In other words, </a:t>
            </a:r>
            <a:r>
              <a:rPr lang="en-US" altLang="en-US" sz="2600" i="1" dirty="0"/>
              <a:t>a Taylor polynomial is the n</a:t>
            </a:r>
            <a:r>
              <a:rPr lang="en-US" altLang="en-US" sz="2600" i="1" baseline="30000" dirty="0"/>
              <a:t>th</a:t>
            </a:r>
            <a:r>
              <a:rPr lang="en-US" altLang="en-US" sz="2600" i="1" dirty="0"/>
              <a:t> partial sum of a Taylor series</a:t>
            </a:r>
            <a:r>
              <a:rPr lang="en-US" altLang="en-US" sz="26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If </a:t>
            </a:r>
            <a:r>
              <a:rPr lang="en-US" altLang="en-US" sz="2600" i="1" dirty="0"/>
              <a:t>a=0</a:t>
            </a:r>
            <a:r>
              <a:rPr lang="en-US" altLang="en-US" sz="2600" dirty="0"/>
              <a:t>, a Taylor series is called a </a:t>
            </a:r>
            <a:r>
              <a:rPr lang="en-US" altLang="en-US" sz="2600" i="1" dirty="0" err="1">
                <a:solidFill>
                  <a:schemeClr val="bg2">
                    <a:lumMod val="50000"/>
                  </a:schemeClr>
                </a:solidFill>
              </a:rPr>
              <a:t>MacLaurin</a:t>
            </a:r>
            <a:r>
              <a:rPr lang="en-US" altLang="en-US" sz="2600" i="1" dirty="0">
                <a:solidFill>
                  <a:schemeClr val="bg2">
                    <a:lumMod val="50000"/>
                  </a:schemeClr>
                </a:solidFill>
              </a:rPr>
              <a:t> series</a:t>
            </a:r>
            <a:r>
              <a:rPr lang="en-US" altLang="en-US" sz="2600" dirty="0"/>
              <a:t>.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84D2CEED-EA2C-42B3-A997-C5B82A6EE84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7398020"/>
              </p:ext>
            </p:extLst>
          </p:nvPr>
        </p:nvGraphicFramePr>
        <p:xfrm>
          <a:off x="1514061" y="1610138"/>
          <a:ext cx="4038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5" imgW="1624895" imgH="444307" progId="Equation.3">
                  <p:embed/>
                </p:oleObj>
              </mc:Choice>
              <mc:Fallback>
                <p:oleObj name="Equation" r:id="rId5" imgW="1624895" imgH="444307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84D2CEED-EA2C-42B3-A997-C5B82A6EE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061" y="1610138"/>
                        <a:ext cx="4038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1F7F2FA-0FFA-42D6-B2D7-E9D4BC8D9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4177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Common </a:t>
            </a:r>
            <a:r>
              <a:rPr lang="en-US" altLang="en-US" b="1" i="1" u="sng" dirty="0" err="1"/>
              <a:t>MacLaurin</a:t>
            </a:r>
            <a:r>
              <a:rPr lang="en-US" altLang="en-US" b="1" i="1" u="sng" dirty="0"/>
              <a:t> Series</a:t>
            </a:r>
          </a:p>
        </p:txBody>
      </p:sp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89B1E4E6-461A-4B06-A99A-602C7F17E49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98444"/>
              </p:ext>
            </p:extLst>
          </p:nvPr>
        </p:nvGraphicFramePr>
        <p:xfrm>
          <a:off x="929724" y="987287"/>
          <a:ext cx="4733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5" imgW="2006600" imgH="2260600" progId="Equation.3">
                  <p:embed/>
                </p:oleObj>
              </mc:Choice>
              <mc:Fallback>
                <p:oleObj name="Equation" r:id="rId5" imgW="2006600" imgH="2260600" progId="Equation.3">
                  <p:embed/>
                  <p:pic>
                    <p:nvPicPr>
                      <p:cNvPr id="12291" name="Object 4">
                        <a:extLst>
                          <a:ext uri="{FF2B5EF4-FFF2-40B4-BE49-F238E27FC236}">
                            <a16:creationId xmlns:a16="http://schemas.microsoft.com/office/drawing/2014/main" id="{89B1E4E6-461A-4B06-A99A-602C7F17E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724" y="987287"/>
                        <a:ext cx="4733925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5C5F1D7-B907-4FFB-AC82-F7957ABF8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21" y="-17430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 4.1</a:t>
            </a:r>
            <a:r>
              <a:rPr lang="en-US" altLang="en-US" b="1" i="1" dirty="0"/>
              <a:t>:</a:t>
            </a:r>
            <a:endParaRPr lang="en-US" altLang="en-US" b="1" i="1" u="sng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DAA0C5E-DAE0-4683-9873-9EA6CE2E0D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2521" y="923474"/>
            <a:ext cx="9097617" cy="7089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Find a </a:t>
            </a:r>
            <a:r>
              <a:rPr lang="en-US" altLang="en-US" sz="3200" dirty="0" err="1"/>
              <a:t>MacLaurin</a:t>
            </a:r>
            <a:r>
              <a:rPr lang="en-US" altLang="en-US" sz="3200" dirty="0"/>
              <a:t> series for the following function: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DAE82-851A-6E4B-9512-993013DC8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521" y="2441507"/>
            <a:ext cx="4735443" cy="499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(Where does it converge?)</a:t>
            </a:r>
          </a:p>
        </p:txBody>
      </p:sp>
      <p:pic>
        <p:nvPicPr>
          <p:cNvPr id="64520" name="Picture 8">
            <a:extLst>
              <a:ext uri="{FF2B5EF4-FFF2-40B4-BE49-F238E27FC236}">
                <a16:creationId xmlns:a16="http://schemas.microsoft.com/office/drawing/2014/main" id="{AF3E1B8C-D5BB-4540-8CA3-B659C865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621" y="1473200"/>
            <a:ext cx="25654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130A9F-B4B6-4393-9201-00C36BE6B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530" y="215003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Power Series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489AA8B-32EC-47F2-AB52-A24C4716B9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3521" y="1255438"/>
            <a:ext cx="8153400" cy="4910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A </a:t>
            </a:r>
            <a:r>
              <a:rPr lang="en-US" altLang="en-US" sz="3200" i="1" dirty="0">
                <a:solidFill>
                  <a:schemeClr val="bg2">
                    <a:lumMod val="25000"/>
                  </a:schemeClr>
                </a:solidFill>
              </a:rPr>
              <a:t>power series</a:t>
            </a:r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sz="3200" dirty="0"/>
              <a:t>is an </a:t>
            </a:r>
            <a:r>
              <a:rPr lang="en-US" altLang="en-US" sz="3200" i="1" dirty="0"/>
              <a:t>infinite polynomial</a:t>
            </a:r>
            <a:r>
              <a:rPr lang="en-US" altLang="en-US" sz="3200" dirty="0"/>
              <a:t> and a </a:t>
            </a:r>
            <a:r>
              <a:rPr lang="en-US" altLang="en-US" sz="3200" i="1" dirty="0"/>
              <a:t>function</a:t>
            </a:r>
            <a:r>
              <a:rPr lang="en-US" altLang="en-US" sz="3200" dirty="0"/>
              <a:t> of </a:t>
            </a:r>
            <a:r>
              <a:rPr lang="en-US" altLang="en-US" sz="3200" i="1" dirty="0"/>
              <a:t>x</a:t>
            </a:r>
            <a:r>
              <a:rPr lang="en-US" altLang="en-US" sz="3200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200" dirty="0"/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78AA834D-7227-4352-9462-8C3228A1563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9988974"/>
              </p:ext>
            </p:extLst>
          </p:nvPr>
        </p:nvGraphicFramePr>
        <p:xfrm>
          <a:off x="706402" y="1898859"/>
          <a:ext cx="7767637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5" imgW="2527300" imgH="889000" progId="Equation.3">
                  <p:embed/>
                </p:oleObj>
              </mc:Choice>
              <mc:Fallback>
                <p:oleObj name="Equation" r:id="rId5" imgW="2527300" imgH="889000" progId="Equation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78AA834D-7227-4352-9462-8C3228A15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02" y="1898859"/>
                        <a:ext cx="7767637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388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5C5F1D7-B907-4FFB-AC82-F7957ABF8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21" y="-17430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 4.2</a:t>
            </a:r>
            <a:r>
              <a:rPr lang="en-US" altLang="en-US" b="1" i="1" dirty="0"/>
              <a:t>:</a:t>
            </a:r>
            <a:endParaRPr lang="en-US" altLang="en-US" b="1" i="1" u="sng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DAA0C5E-DAE0-4683-9873-9EA6CE2E0D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2521" y="923474"/>
            <a:ext cx="9097617" cy="7089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Find a </a:t>
            </a:r>
            <a:r>
              <a:rPr lang="en-US" altLang="en-US" sz="3200" dirty="0" err="1"/>
              <a:t>MacLaurin</a:t>
            </a:r>
            <a:r>
              <a:rPr lang="en-US" altLang="en-US" sz="3200" dirty="0"/>
              <a:t> series for the following function: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DAE82-851A-6E4B-9512-993013DC8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521" y="2441507"/>
            <a:ext cx="4735443" cy="499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(Where does it converge?)</a:t>
            </a:r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ADE43E23-A54E-A841-87CE-E6315166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079" y="1523482"/>
            <a:ext cx="2222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8838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01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457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PQuestion">
            <a:extLst>
              <a:ext uri="{FF2B5EF4-FFF2-40B4-BE49-F238E27FC236}">
                <a16:creationId xmlns:a16="http://schemas.microsoft.com/office/drawing/2014/main" id="{24239E5F-0166-43F1-9E12-51C195B8F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6" y="20636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Example:</a:t>
            </a:r>
            <a:r>
              <a:rPr lang="en-US" altLang="en-US" dirty="0"/>
              <a:t> Find a </a:t>
            </a:r>
            <a:r>
              <a:rPr lang="en-US" altLang="en-US" dirty="0" err="1"/>
              <a:t>MacLaurin</a:t>
            </a:r>
            <a:r>
              <a:rPr lang="en-US" altLang="en-US" dirty="0"/>
              <a:t> series for</a:t>
            </a:r>
          </a:p>
        </p:txBody>
      </p:sp>
      <p:graphicFrame>
        <p:nvGraphicFramePr>
          <p:cNvPr id="14339" name="Object 5">
            <a:extLst>
              <a:ext uri="{FF2B5EF4-FFF2-40B4-BE49-F238E27FC236}">
                <a16:creationId xmlns:a16="http://schemas.microsoft.com/office/drawing/2014/main" id="{6CB228A1-C2FD-4F8B-8B1E-7913D8D95093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54476141"/>
              </p:ext>
            </p:extLst>
          </p:nvPr>
        </p:nvGraphicFramePr>
        <p:xfrm>
          <a:off x="8478493" y="308414"/>
          <a:ext cx="3369365" cy="71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Equation" r:id="rId5" imgW="952087" imgH="203112" progId="Equation.3">
                  <p:embed/>
                </p:oleObj>
              </mc:Choice>
              <mc:Fallback>
                <p:oleObj name="Equation" r:id="rId5" imgW="952087" imgH="203112" progId="Equation.3">
                  <p:embed/>
                  <p:pic>
                    <p:nvPicPr>
                      <p:cNvPr id="14339" name="Object 5">
                        <a:extLst>
                          <a:ext uri="{FF2B5EF4-FFF2-40B4-BE49-F238E27FC236}">
                            <a16:creationId xmlns:a16="http://schemas.microsoft.com/office/drawing/2014/main" id="{6CB228A1-C2FD-4F8B-8B1E-7913D8D95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8493" y="308414"/>
                        <a:ext cx="3369365" cy="719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>
            <a:extLst>
              <a:ext uri="{FF2B5EF4-FFF2-40B4-BE49-F238E27FC236}">
                <a16:creationId xmlns:a16="http://schemas.microsoft.com/office/drawing/2014/main" id="{BC1E4606-89BB-48CF-B913-AE2CD2946F9D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95485091"/>
              </p:ext>
            </p:extLst>
          </p:nvPr>
        </p:nvGraphicFramePr>
        <p:xfrm>
          <a:off x="496958" y="1316036"/>
          <a:ext cx="25431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Equation" r:id="rId7" imgW="1130300" imgH="1828800" progId="Equation.3">
                  <p:embed/>
                </p:oleObj>
              </mc:Choice>
              <mc:Fallback>
                <p:oleObj name="Equation" r:id="rId7" imgW="1130300" imgH="1828800" progId="Equation.3">
                  <p:embed/>
                  <p:pic>
                    <p:nvPicPr>
                      <p:cNvPr id="14340" name="Object 7">
                        <a:extLst>
                          <a:ext uri="{FF2B5EF4-FFF2-40B4-BE49-F238E27FC236}">
                            <a16:creationId xmlns:a16="http://schemas.microsoft.com/office/drawing/2014/main" id="{BC1E4606-89BB-48CF-B913-AE2CD2946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958" y="1316036"/>
                        <a:ext cx="25431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CountdownTrigger">
            <a:extLst>
              <a:ext uri="{FF2B5EF4-FFF2-40B4-BE49-F238E27FC236}">
                <a16:creationId xmlns:a16="http://schemas.microsoft.com/office/drawing/2014/main" id="{031F2955-D178-4502-AA1D-F9AD88C8ED85}"/>
              </a:ext>
            </a:extLst>
          </p:cNvPr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1786A2-DA08-BF46-8F92-F041A79D12F3}"/>
              </a:ext>
            </a:extLst>
          </p:cNvPr>
          <p:cNvSpPr/>
          <p:nvPr/>
        </p:nvSpPr>
        <p:spPr>
          <a:xfrm>
            <a:off x="304800" y="1152939"/>
            <a:ext cx="2994991" cy="4545496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CA04186-58F7-4FAD-808E-4366AE9CC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583" y="191294"/>
            <a:ext cx="1086347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Recall: Differentiation and Integration of </a:t>
            </a:r>
            <a:br>
              <a:rPr lang="en-US" altLang="en-US" b="1" i="1" dirty="0"/>
            </a:br>
            <a:r>
              <a:rPr lang="en-US" altLang="en-US" b="1" i="1" dirty="0"/>
              <a:t>Power Series</a:t>
            </a:r>
          </a:p>
        </p:txBody>
      </p:sp>
      <p:graphicFrame>
        <p:nvGraphicFramePr>
          <p:cNvPr id="3075" name="Object 4">
            <a:extLst>
              <a:ext uri="{FF2B5EF4-FFF2-40B4-BE49-F238E27FC236}">
                <a16:creationId xmlns:a16="http://schemas.microsoft.com/office/drawing/2014/main" id="{6F8E368E-F39A-4411-A7CA-EE79DFD4BE9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087720"/>
              </p:ext>
            </p:extLst>
          </p:nvPr>
        </p:nvGraphicFramePr>
        <p:xfrm>
          <a:off x="907774" y="1641872"/>
          <a:ext cx="7086600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Equation" r:id="rId5" imgW="2006600" imgH="939800" progId="Equation.3">
                  <p:embed/>
                </p:oleObj>
              </mc:Choice>
              <mc:Fallback>
                <p:oleObj name="Equation" r:id="rId5" imgW="2006600" imgH="939800" progId="Equation.3">
                  <p:embed/>
                  <p:pic>
                    <p:nvPicPr>
                      <p:cNvPr id="3075" name="Object 4">
                        <a:extLst>
                          <a:ext uri="{FF2B5EF4-FFF2-40B4-BE49-F238E27FC236}">
                            <a16:creationId xmlns:a16="http://schemas.microsoft.com/office/drawing/2014/main" id="{6F8E368E-F39A-4411-A7CA-EE79DFD4B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774" y="1641872"/>
                        <a:ext cx="7086600" cy="331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6">
            <a:extLst>
              <a:ext uri="{FF2B5EF4-FFF2-40B4-BE49-F238E27FC236}">
                <a16:creationId xmlns:a16="http://schemas.microsoft.com/office/drawing/2014/main" id="{2DA03CFA-24CC-4CBC-8944-8AF5AD1AB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74" y="5097046"/>
            <a:ext cx="80842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i="1" dirty="0"/>
              <a:t>The radius and interval of convergence are </a:t>
            </a:r>
          </a:p>
          <a:p>
            <a:pPr eaLnBrk="1" hangingPunct="1"/>
            <a:r>
              <a:rPr lang="en-US" altLang="en-US" sz="3200" i="1" dirty="0"/>
              <a:t>preserved under differentiation and </a:t>
            </a:r>
          </a:p>
          <a:p>
            <a:pPr eaLnBrk="1" hangingPunct="1"/>
            <a:r>
              <a:rPr lang="en-US" altLang="en-US" sz="3200" i="1" dirty="0"/>
              <a:t>Integration.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145956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6557D2F-3805-469A-ABF3-F4E3E7FF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1" y="0"/>
            <a:ext cx="10515600" cy="1325563"/>
          </a:xfrm>
        </p:spPr>
        <p:txBody>
          <a:bodyPr/>
          <a:lstStyle/>
          <a:p>
            <a:r>
              <a:rPr lang="en-US" altLang="en-US" b="1" i="1" u="sng" dirty="0"/>
              <a:t>Example 5</a:t>
            </a:r>
            <a:r>
              <a:rPr lang="en-US" altLang="en-US" b="1" i="1" dirty="0"/>
              <a:t>: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CB65780-743D-406E-8AEA-E5A2DA33D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" y="1043955"/>
            <a:ext cx="8229600" cy="56321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Find a </a:t>
            </a:r>
            <a:r>
              <a:rPr lang="en-US" altLang="en-US" dirty="0" err="1"/>
              <a:t>MacLaurin</a:t>
            </a:r>
            <a:r>
              <a:rPr lang="en-US" altLang="en-US" dirty="0"/>
              <a:t> Series for the function</a:t>
            </a:r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81477843-FB53-4D16-83A4-4C3C40F52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420862"/>
              </p:ext>
            </p:extLst>
          </p:nvPr>
        </p:nvGraphicFramePr>
        <p:xfrm>
          <a:off x="6096000" y="750514"/>
          <a:ext cx="4283283" cy="856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15364" name="Object 3">
                        <a:extLst>
                          <a:ext uri="{FF2B5EF4-FFF2-40B4-BE49-F238E27FC236}">
                            <a16:creationId xmlns:a16="http://schemas.microsoft.com/office/drawing/2014/main" id="{81477843-FB53-4D16-83A4-4C3C40F52E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750514"/>
                        <a:ext cx="4283283" cy="856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8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0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PQuestion">
            <a:extLst>
              <a:ext uri="{FF2B5EF4-FFF2-40B4-BE49-F238E27FC236}">
                <a16:creationId xmlns:a16="http://schemas.microsoft.com/office/drawing/2014/main" id="{7CE04CC1-E0F4-457A-9D04-F07974564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</a:t>
            </a:r>
            <a:r>
              <a:rPr lang="en-US" altLang="en-US" dirty="0"/>
              <a:t>: Find a power series for</a:t>
            </a:r>
          </a:p>
        </p:txBody>
      </p:sp>
      <p:graphicFrame>
        <p:nvGraphicFramePr>
          <p:cNvPr id="16387" name="Object 5">
            <a:extLst>
              <a:ext uri="{FF2B5EF4-FFF2-40B4-BE49-F238E27FC236}">
                <a16:creationId xmlns:a16="http://schemas.microsoft.com/office/drawing/2014/main" id="{4C5B4009-D14A-4EED-82C7-9ECC300EEA29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45850007"/>
              </p:ext>
            </p:extLst>
          </p:nvPr>
        </p:nvGraphicFramePr>
        <p:xfrm>
          <a:off x="7596809" y="-26987"/>
          <a:ext cx="182880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5" imgW="660113" imgH="482391" progId="Equation.3">
                  <p:embed/>
                </p:oleObj>
              </mc:Choice>
              <mc:Fallback>
                <p:oleObj name="Equation" r:id="rId5" imgW="660113" imgH="482391" progId="Equation.3">
                  <p:embed/>
                  <p:pic>
                    <p:nvPicPr>
                      <p:cNvPr id="16387" name="Object 5">
                        <a:extLst>
                          <a:ext uri="{FF2B5EF4-FFF2-40B4-BE49-F238E27FC236}">
                            <a16:creationId xmlns:a16="http://schemas.microsoft.com/office/drawing/2014/main" id="{4C5B4009-D14A-4EED-82C7-9ECC300EE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809" y="-26987"/>
                        <a:ext cx="182880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">
            <a:extLst>
              <a:ext uri="{FF2B5EF4-FFF2-40B4-BE49-F238E27FC236}">
                <a16:creationId xmlns:a16="http://schemas.microsoft.com/office/drawing/2014/main" id="{C746211B-5FB0-4D2D-8491-5B1BBE1E24E2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22009054"/>
              </p:ext>
            </p:extLst>
          </p:nvPr>
        </p:nvGraphicFramePr>
        <p:xfrm>
          <a:off x="645905" y="1347787"/>
          <a:ext cx="3182938" cy="380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7" imgW="1549400" imgH="1854200" progId="Equation.3">
                  <p:embed/>
                </p:oleObj>
              </mc:Choice>
              <mc:Fallback>
                <p:oleObj name="Equation" r:id="rId7" imgW="1549400" imgH="1854200" progId="Equation.3">
                  <p:embed/>
                  <p:pic>
                    <p:nvPicPr>
                      <p:cNvPr id="16388" name="Object 7">
                        <a:extLst>
                          <a:ext uri="{FF2B5EF4-FFF2-40B4-BE49-F238E27FC236}">
                            <a16:creationId xmlns:a16="http://schemas.microsoft.com/office/drawing/2014/main" id="{C746211B-5FB0-4D2D-8491-5B1BBE1E24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05" y="1347787"/>
                        <a:ext cx="3182938" cy="380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CountdownTrigger">
            <a:extLst>
              <a:ext uri="{FF2B5EF4-FFF2-40B4-BE49-F238E27FC236}">
                <a16:creationId xmlns:a16="http://schemas.microsoft.com/office/drawing/2014/main" id="{67CBC3E7-1FAD-45FF-AD77-3F7614A8394F}"/>
              </a:ext>
            </a:extLst>
          </p:cNvPr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3CB9CD5-5F33-9B4F-9BB9-B049D6300AAA}"/>
              </a:ext>
            </a:extLst>
          </p:cNvPr>
          <p:cNvSpPr/>
          <p:nvPr/>
        </p:nvSpPr>
        <p:spPr>
          <a:xfrm>
            <a:off x="424070" y="1166191"/>
            <a:ext cx="3684104" cy="4320209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02508C-63DB-4767-9FC0-80508D099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31" y="10008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Convergence of Power Series</a:t>
            </a:r>
          </a:p>
        </p:txBody>
      </p:sp>
      <p:graphicFrame>
        <p:nvGraphicFramePr>
          <p:cNvPr id="9219" name="Object 4">
            <a:extLst>
              <a:ext uri="{FF2B5EF4-FFF2-40B4-BE49-F238E27FC236}">
                <a16:creationId xmlns:a16="http://schemas.microsoft.com/office/drawing/2014/main" id="{053479CB-B291-4898-BCDA-9BC7216A192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933114"/>
              </p:ext>
            </p:extLst>
          </p:nvPr>
        </p:nvGraphicFramePr>
        <p:xfrm>
          <a:off x="896939" y="1159565"/>
          <a:ext cx="8262937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5" imgW="2654300" imgH="1346200" progId="Equation.3">
                  <p:embed/>
                </p:oleObj>
              </mc:Choice>
              <mc:Fallback>
                <p:oleObj name="Equation" r:id="rId5" imgW="2654300" imgH="1346200" progId="Equation.3">
                  <p:embed/>
                  <p:pic>
                    <p:nvPicPr>
                      <p:cNvPr id="9219" name="Object 4">
                        <a:extLst>
                          <a:ext uri="{FF2B5EF4-FFF2-40B4-BE49-F238E27FC236}">
                            <a16:creationId xmlns:a16="http://schemas.microsoft.com/office/drawing/2014/main" id="{053479CB-B291-4898-BCDA-9BC7216A1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9" y="1159565"/>
                        <a:ext cx="8262937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8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74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28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34FDF90-D152-4F4A-BDDF-E24D56CC7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3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Example 6</a:t>
            </a:r>
            <a:r>
              <a:rPr lang="en-US" altLang="en-US" b="1" i="1" dirty="0"/>
              <a:t>:</a:t>
            </a:r>
            <a:endParaRPr lang="en-US" altLang="en-US" b="1" i="1" u="sng" dirty="0"/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EC1AAF77-8184-4FEE-9E8A-74066434423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190717"/>
              </p:ext>
            </p:extLst>
          </p:nvPr>
        </p:nvGraphicFramePr>
        <p:xfrm>
          <a:off x="109330" y="976313"/>
          <a:ext cx="662940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4" imgW="1854200" imgH="685800" progId="Equation.3">
                  <p:embed/>
                </p:oleObj>
              </mc:Choice>
              <mc:Fallback>
                <p:oleObj name="Equation" r:id="rId4" imgW="1854200" imgH="6858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EC1AAF77-8184-4FEE-9E8A-7406643442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30" y="976313"/>
                        <a:ext cx="6629400" cy="245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81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B88-63F9-214C-ACBE-7B452E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8F43-626D-A44F-8D13-46AB54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C9DC3EC-8D5A-469D-A08D-D4B4CBA1E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591" y="15309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Interval of convergence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49E8EDF-CF3F-4CB1-8D4F-7459495CF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1122" y="1253331"/>
            <a:ext cx="10515600" cy="217566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The </a:t>
            </a:r>
            <a:r>
              <a:rPr lang="en-US" altLang="en-US" i="1" dirty="0">
                <a:solidFill>
                  <a:schemeClr val="bg2">
                    <a:lumMod val="25000"/>
                  </a:schemeClr>
                </a:solidFill>
              </a:rPr>
              <a:t>interval of convergence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dirty="0"/>
              <a:t>of a power series is the set of all values of x for which the series converges.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This interval may be closed, open, or half-open.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PQuestion">
            <a:extLst>
              <a:ext uri="{FF2B5EF4-FFF2-40B4-BE49-F238E27FC236}">
                <a16:creationId xmlns:a16="http://schemas.microsoft.com/office/drawing/2014/main" id="{35DD4CAA-5348-431F-A4DE-B78FEA053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2700"/>
            <a:ext cx="100584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 u="sng" dirty="0"/>
              <a:t>Question:</a:t>
            </a:r>
            <a:r>
              <a:rPr lang="en-US" altLang="en-US" dirty="0"/>
              <a:t> </a:t>
            </a:r>
            <a:r>
              <a:rPr lang="en-US" altLang="en-US" b="1" dirty="0"/>
              <a:t>On which interval do you think this series converges? </a:t>
            </a:r>
            <a:r>
              <a:rPr lang="en-US" altLang="en-US" i="1" dirty="0"/>
              <a:t>(Why?)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D7E3CE01-9C84-48A3-9D79-4424AC21127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3246010"/>
              </p:ext>
            </p:extLst>
          </p:nvPr>
        </p:nvGraphicFramePr>
        <p:xfrm>
          <a:off x="631031" y="1320800"/>
          <a:ext cx="18113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5" imgW="406048" imgH="444114" progId="Equation.3">
                  <p:embed/>
                </p:oleObj>
              </mc:Choice>
              <mc:Fallback>
                <p:oleObj name="Equation" r:id="rId5" imgW="406048" imgH="444114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D7E3CE01-9C84-48A3-9D79-4424AC211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" y="1320800"/>
                        <a:ext cx="181133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CountdownTrigger">
            <a:extLst>
              <a:ext uri="{FF2B5EF4-FFF2-40B4-BE49-F238E27FC236}">
                <a16:creationId xmlns:a16="http://schemas.microsoft.com/office/drawing/2014/main" id="{F428CD63-FE75-4585-853A-CC49EBB64E75}"/>
              </a:ext>
            </a:extLst>
          </p:cNvPr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 flipH="1" flipV="1">
            <a:off x="9829800" y="5943600"/>
            <a:ext cx="609600" cy="6096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528AB2DA9EA94779A757F63B9980FA60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Find the radius and interval of convergence for:"/>
  <p:tag name="COUNTDOWNSECONDS" val="30"/>
  <p:tag name="INCORRECTPOINTVALUE" val="1"/>
  <p:tag name="SLIDEORDER" val="2"/>
  <p:tag name="SLIDEGUID" val="45324ADCA98D44EDAFB1F325078D330F"/>
  <p:tag name="ANSWERSALIAS" val="R=1/2, I.C.=[1/2,3/2]|smicln|R=2, I.C.=(-1,3)|smicln|R=1/2, I.C.=[1/2,3/2)|smicln|R=2, I.C.=[-1,3]"/>
  <p:tag name="COUNTDOWNHEIGHT" val="80"/>
  <p:tag name="COUNTDOWNWIDTH" val="100"/>
  <p:tag name="TOTALRESPONSES" val="176"/>
  <p:tag name="RESPONSECOUNT" val="176"/>
  <p:tag name="SLICED" val="False"/>
  <p:tag name="RESPONSES" val="1;3;3;1;2;1;3;1;1;2;2;3;1;3;1;1;3;3;3;1;3;2;2;3;3;2;3;3;3;3;3;3;1;2;1;1;2;3;3;2;1;2;3;1;3;2;1;1;1;2;4;3;3;1;2;3;3;1;2;3;3;1;1;3;3;1;3;3;1;2;3;1;1;4;3;1;2;1;3;1;3;3;1;4;2;1;3;3;1;2;2;1;1;2;1;2;1;3;3;3;3;1;3;1;3;1;1;1;3;3;1;4;2;1;1;1;3;1;3;3;1;1;1;1;3;3;3;3;2;1;1;3;2;1;1;3;3;1;3;3;4;3;3;2;3;1;3;3;1;3;3;3;1;3;3;1;4;3;1;3;4;1;1;1;3;2;4;3;2;2;3;3;3;2;3;3;"/>
  <p:tag name="CHARTSTRINGSTD" val="62 29 77 8"/>
  <p:tag name="CHARTSTRINGREV" val="8 77 29 62"/>
  <p:tag name="CHARTSTRINGSTDPER" val="0.352272727272727 0.164772727272727 0.4375 0.0454545454545455"/>
  <p:tag name="CHARTSTRINGREVPER" val="0.0454545454545455 0.4375 0.164772727272727 0.352272727272727"/>
  <p:tag name="RESTORECOUNTDOWNTIMER" val="False"/>
  <p:tag name="RESPONSESGATHERED" val="False"/>
  <p:tag name="ANONYMOUSTEMP" val="False"/>
  <p:tag name="VALUES" val="Correct|smicln|Incorrect|smicln|Incorrect|smicln|Incorrect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2C76C323B91642DCB1DCDCBCBBE572AC&lt;/guid&gt;&#10;        &lt;description /&gt;&#10;        &lt;date&gt;9/14/2014 2:11:5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B1D59207E96493C8E9EBB84AB4373C3&lt;/guid&gt;&#10;            &lt;repollguid&gt;E7467C4B88D44E1DA1BD7D01170B36C8&lt;/repollguid&gt;&#10;            &lt;sourceid&gt;2BFD041CDC844FB2900C97798640EB16&lt;/sourceid&gt;&#10;            &lt;questiontext&gt;Find the radius and interval of convergence for: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C01C8CA17B8744A8B947F4754441065B&lt;/guid&gt;&#10;                    &lt;answertext&gt;R=1/2, I.C.=[1/2,3/2] &lt;/answertext&gt;&#10;                    &lt;valuetype&gt;1&lt;/valuetype&gt;&#10;                &lt;/answer&gt;&#10;                &lt;answer&gt;&#10;                    &lt;guid&gt;A3637811ECFF4ED28808442FF1AEABF4&lt;/guid&gt;&#10;                    &lt;answertext&gt;R=2, I.C.=(-1,3) &lt;/answertext&gt;&#10;                    &lt;valuetype&gt;-1&lt;/valuetype&gt;&#10;                &lt;/answer&gt;&#10;                &lt;answer&gt;&#10;                    &lt;guid&gt;C28EE2258B824EC295ACB39051CD87E7&lt;/guid&gt;&#10;                    &lt;answertext&gt;R=1/2, I.C.=[1/2,3/2) &lt;/answertext&gt;&#10;                    &lt;valuetype&gt;-1&lt;/valuetype&gt;&#10;                &lt;/answer&gt;&#10;                &lt;answer&gt;&#10;                    &lt;guid&gt;9D71C66460554AE6A8C9348FEF4BE1AC&lt;/guid&gt;&#10;                    &lt;answertext&gt;R=2, I.C.=[-1,3]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77"/>
  <p:tag name="FONTSIZE" val="26"/>
  <p:tag name="BULLETTYPE" val="ppBulletArabicPeriod"/>
  <p:tag name="ANSWERTEXT" val="R=1/2, I.C.=[1/2,3/2]&#10;R=2, I.C.=(-1,3)&#10;R=1/2, I.C.=[1/2,3/2)&#10;R=2, I.C.=[-1,3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DA6A063D6CE4B71B79AF4B8599DFA96"/>
  <p:tag name="SLIDETYPE" val="Q"/>
  <p:tag name="DEMOGRAPHIC" val="False"/>
  <p:tag name="TEAMASSIGN" val="False"/>
  <p:tag name="SPEEDSCORING" val="False"/>
  <p:tag name="CORRECTPOINTVALUE" val="1"/>
  <p:tag name="ZEROBASED" val="False"/>
  <p:tag name="NUMRESPONSES" val="1"/>
  <p:tag name="AUTOADVANCE" val="False"/>
  <p:tag name="DELIMITERS" val="3.1"/>
  <p:tag name="VALUEFORMAT" val="0%"/>
  <p:tag name="QUESTIONALIAS" val="The series:"/>
  <p:tag name="ANSWERSALIAS" val="Converges absolutely|smicln|Converges conditionally|smicln|Diverges"/>
  <p:tag name="COUNTDOWNSECONDS" val="30"/>
  <p:tag name="COUNTDOWNHEIGHT" val="80"/>
  <p:tag name="COUNTDOWNWIDTH" val="100"/>
  <p:tag name="TOTALRESPONSES" val="181"/>
  <p:tag name="RESPONSECOUNT" val="181"/>
  <p:tag name="SLICED" val="False"/>
  <p:tag name="RESPONSES" val="2;-;3;3;3;3;3;1;2;3;2;3;1;1;1;3;2;2;2;3;3;2;3;2;2;1;3;2;3;2;2;2;3;3;3;3;3;2;3;3;3;2;3;2;2;3;3;2;3;2;3;3;2;1;2;3;1;2;2;1;3;3;3;3;-;2;2;3;2;3;1;3;3;3;2;3;2;2;3;2;2;-;1;2;1;2;2;2;1;2;3;3;2;3;2;1;3;3;2;2;-;3;2;2;-;3;3;2;3;3;2;3;2;2;2;3;2;3;3;3;3;3;2;2;3;1;3;2;3;3;3;3;3;2;3;2;2;3;3;2;1;2;1;1;2;2;2;1;2;3;2;2;2;2;2;3;2;2;2;2;2;-;3;3;2;3;3;3;3;1;2;2;3;-;3;3;2;2;3;3;2;3;3;2;2;-;3;3;1;-;"/>
  <p:tag name="CHARTSTRINGSTD" val="20 78 83"/>
  <p:tag name="CHARTSTRINGREV" val="83 78 20"/>
  <p:tag name="CHARTSTRINGSTDPER" val="0.110497237569061 0.430939226519337 0.458563535911602"/>
  <p:tag name="CHARTSTRINGREVPER" val="0.458563535911602 0.430939226519337 0.110497237569061"/>
  <p:tag name="SLIDEORDER" val="3"/>
  <p:tag name="SLIDEGUID" val="BD36741939B94F3FA6B603D3566F3074"/>
  <p:tag name="INCORRECTPOINTVALUE" val="1"/>
  <p:tag name="RESTORECOUNTDOWNTIMER" val="False"/>
  <p:tag name="RESPONSESGATHERED" val="False"/>
  <p:tag name="ANONYMOUSTEMP" val="False"/>
  <p:tag name="VALUES" val="Incorrect|smicln|Correct|smicln|Incorrect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759ACDE5AE3440C8B0B109A1B4442C79&lt;/guid&gt;&#10;        &lt;description /&gt;&#10;        &lt;date&gt;9/14/2014 2:11:5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2B14EF7FAF541568A86CB55D2DDBE6E&lt;/guid&gt;&#10;            &lt;repollguid&gt;7AFACE950AF346B3A388CD3A9618C1EC&lt;/repollguid&gt;&#10;            &lt;sourceid&gt;85122C48513746FB8530A4C955BB1C80&lt;/sourceid&gt;&#10;            &lt;questiontext&gt;The series: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BDA8740C339F4A2E9B02B337F9750975&lt;/guid&gt;&#10;                    &lt;answertext&gt;Converges absolutely &lt;/answertext&gt;&#10;                    &lt;valuetype&gt;-1&lt;/valuetype&gt;&#10;                &lt;/answer&gt;&#10;                &lt;answer&gt;&#10;                    &lt;guid&gt;9F7B190594904D14A4EC41E1F26B12D2&lt;/guid&gt;&#10;                    &lt;answertext&gt;Converges conditionally &lt;/answertext&gt;&#10;                    &lt;valuetype&gt;1&lt;/valuetype&gt;&#10;                &lt;/answer&gt;&#10;                &lt;answer&gt;&#10;                    &lt;guid&gt;24E9B587ADC748ACB8A2053E4AE0C291&lt;/guid&gt;&#10;                    &lt;answertext&gt;Diverges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984E086CC9C543ABABD452E68507D58A"/>
  <p:tag name="SLIDEID" val="984E086CC9C543ABABD452E68507D58A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COUNTDOWNSECONDS" val="30"/>
  <p:tag name="QUESTIONALIAS" val="Find a fourth degree Taylor polynomial for f(x)=cos(x) about x=0."/>
  <p:tag name="ANSWERSALIAS" val="  |smicln|  |smicln|  |smicln|  |smicln|None of the above"/>
  <p:tag name="INCORRECTPOINTVALUE" val="1"/>
  <p:tag name="COUNTDOWNHEIGHT" val="80"/>
  <p:tag name="COUNTDOWNWIDTH" val="100"/>
  <p:tag name="TOTALRESPONSES" val="179"/>
  <p:tag name="RESPONSECOUNT" val="179"/>
  <p:tag name="SLICED" val="False"/>
  <p:tag name="RESPONSES" val="1;4;1;1;1;1;1;1;2;3;1;1;1;1;-;1;1;1;1;4;2;1;1;1;1;1;4;1;2;2;2;2;3;1;1;4;2;3;1;1;1;1;1;2;4;2;1;3;2;1;1;1;1;1;3;1;5;1;1;1;1;1;1;2;1;1;5;2;4;1;1;2;2;2;1;5;2;1;1;5;1;1;1;1;1;1;1;1;1;1;3;2;1;1;1;1;1;1;1;1;1;1;1;1;1;1;1;1;3;1;1;1;1;1;3;1;1;1;1;3;1;1;1;3;1;1;1;1;1;2;2;1;1;3;1;1;1;2;2;1;1;2;1;1;1;1;1;2;1;4;3;4;5;1;1;1;2;3;1;1;1;2;1;1;1;1;1;4;1;3;1;1;4;-;1;1;1;3;1;5;1;"/>
  <p:tag name="CHARTSTRINGSTD" val="123 25 15 10 6"/>
  <p:tag name="CHARTSTRINGREV" val="6 10 15 25 123"/>
  <p:tag name="CHARTSTRINGSTDPER" val="0.687150837988827 0.139664804469274 0.0837988826815642 0.0558659217877095 0.0335195530726257"/>
  <p:tag name="CHARTSTRINGREVPER" val="0.0335195530726257 0.0558659217877095 0.0837988826815642 0.139664804469274 0.687150837988827"/>
  <p:tag name="RESTORECOUNTDOWNTIMER" val="False"/>
  <p:tag name="RESPONSESGATHERED" val="False"/>
  <p:tag name="ANONYMOUSTEMP" val="False"/>
  <p:tag name="VALUES" val="Correct|smicln|Incorrect|smicln|Incorrect|smicln|Incorrect|smicln|Incorrect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19738BBCED8347BDBF718056AC28CD41&lt;/guid&gt;&#10;        &lt;description /&gt;&#10;        &lt;date&gt;9/14/2014 2:12:0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A3C2ED9A7A94382A62AF08ED1E3E340&lt;/guid&gt;&#10;            &lt;repollguid&gt;428FB3112D29458CBADF8FC55F31A069&lt;/repollguid&gt;&#10;            &lt;sourceid&gt;F74E1F01B4C54EC1BD4B926ED4BB0F55&lt;/sourceid&gt;&#10;            &lt;questiontext&gt;Find a fourth degree Taylor polynomial for f(x)=cos(x) about x=0.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9EC47329CC734E149BBC5594F12D96BF&lt;/guid&gt;&#10;                    &lt;answertext&gt;   &lt;/answertext&gt;&#10;                    &lt;valuetype&gt;1&lt;/valuetype&gt;&#10;                &lt;/answer&gt;&#10;                &lt;answer&gt;&#10;                    &lt;guid&gt;2CEE543E48344E2DAB0427D7197F2B35&lt;/guid&gt;&#10;                    &lt;answertext&gt;   &lt;/answertext&gt;&#10;                    &lt;valuetype&gt;-1&lt;/valuetype&gt;&#10;                &lt;/answer&gt;&#10;                &lt;answer&gt;&#10;                    &lt;guid&gt;442661BDE7AA4E9EA4F46FCAF8AAE1AF&lt;/guid&gt;&#10;                    &lt;answertext&gt;   &lt;/answertext&gt;&#10;                    &lt;valuetype&gt;-1&lt;/valuetype&gt;&#10;                &lt;/answer&gt;&#10;                &lt;answer&gt;&#10;                    &lt;guid&gt;EDEEDC81F3AF4DD69D2E70DC4355B69C&lt;/guid&gt;&#10;                    &lt;answertext&gt;   &lt;/answertext&gt;&#10;                    &lt;valuetype&gt;-1&lt;/valuetype&gt;&#10;                &lt;/answer&gt;&#10;                &lt;answer&gt;&#10;                    &lt;guid&gt;E21EB498431D435E87337AEACD69BD02&lt;/guid&gt;&#10;                    &lt;answertext&gt;None of the abov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29"/>
  <p:tag name="FONTSIZE" val="40"/>
  <p:tag name="BULLETTYPE" val="ppBulletArabicPeriod"/>
  <p:tag name="ANSWERTEXT" val="  &#10;  &#10;  &#10;  &#10;None of the abov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53"/>
  <p:tag name="FONTSIZE" val="30"/>
  <p:tag name="BULLETTYPE" val="ppBulletArabicPeriod"/>
  <p:tag name="ANSWERTEXT" val="Converges absolutely&#10;Converges conditionally&#10;Diverg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371D1F9D709F40759EBADFC12325B049"/>
  <p:tag name="SLIDEID" val="371D1F9D709F40759EBADFC12325B049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Find a MacLaurin series for"/>
  <p:tag name="COUNTDOWNSECONDS" val="30"/>
  <p:tag name="TOTALRESPONSES" val="171"/>
  <p:tag name="RESPONSECOUNT" val="171"/>
  <p:tag name="SLICED" val="False"/>
  <p:tag name="RESPONSES" val="3;3;3;3;3;2;3;3;3;3;1;2;3;3;3;3;3;3;3;3;1;3;3;3;1;-;3;3;3;3;3;3;2;3;3;3;-;3;1;3;3;3;-;3;3;3;3;3;3;3;3;3;3;3;3;1;3;3;3;3;1;3;3;3;3;3;2;2;1;3;2;3;3;3;1;2;-;3;2;3;1;1;3;3;3;3;3;1;3;3;3;3;1;3;2;3;3;3;3;3;3;2;1;3;3;3;3;3;3;3;3;3;2;2;1;1;3;3;3;3;3;3;3;3;3;3;3;1;3;3;3;3;2;3;2;3;3;3;3;-;3;3;-;3;3;1;3;3;3;2;3;1;2;3;1;3;3;3;3;3;3;1;-;3;3;3;-;2;3;3;3;3;3;3;3;3;3;3;3;"/>
  <p:tag name="CHARTSTRINGSTD" val="20 17 134"/>
  <p:tag name="CHARTSTRINGREV" val="134 17 20"/>
  <p:tag name="CHARTSTRINGSTDPER" val="0.116959064327485 0.0994152046783626 0.783625730994152"/>
  <p:tag name="CHARTSTRINGREVPER" val="0.783625730994152 0.0994152046783626 0.116959064327485"/>
  <p:tag name="RESTORECOUNTDOWNTIMER" val="False"/>
  <p:tag name="ANSWERSALIAS" val="Series 1|smicln|Series 2|smicln|Series 3|smicln|Series 4|smicln|None of these"/>
  <p:tag name="INCORRECTPOINTVALUE" val="1"/>
  <p:tag name="RESPONSESGATHERED" val="False"/>
  <p:tag name="ANONYMOUSTEMP" val="False"/>
  <p:tag name="VALUES" val="Incorrect|smicln|Incorrect|smicln|Correct|smicln|Incorrect|smicln|Incorrect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7C0691E253254606995FAEB5DCD5D075&lt;/guid&gt;&#10;        &lt;description /&gt;&#10;        &lt;date&gt;9/14/2014 2:12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BBF6C11C150471582AA88AC42950D45&lt;/guid&gt;&#10;            &lt;repollguid&gt;6EF37D62C0C6432CB879EF9A141895C8&lt;/repollguid&gt;&#10;            &lt;sourceid&gt;967DE6705D93426F8AA6D130511AE5BC&lt;/sourceid&gt;&#10;            &lt;questiontext&gt;Find a MacLaurin series for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794BC150F70F4C7594E15BD010E0539A&lt;/guid&gt;&#10;                    &lt;answertext&gt;Series 1 &lt;/answertext&gt;&#10;                    &lt;valuetype&gt;-1&lt;/valuetype&gt;&#10;                &lt;/answer&gt;&#10;                &lt;answer&gt;&#10;                    &lt;guid&gt;5CB8A69C645A412DB48653E8A3D7EA57&lt;/guid&gt;&#10;                    &lt;answertext&gt;Series 2 &lt;/answertext&gt;&#10;                    &lt;valuetype&gt;-1&lt;/valuetype&gt;&#10;                &lt;/answer&gt;&#10;                &lt;answer&gt;&#10;                    &lt;guid&gt;C5E00D2C010040618CB8F87648365ADA&lt;/guid&gt;&#10;                    &lt;answertext&gt;Series 3 &lt;/answertext&gt;&#10;                    &lt;valuetype&gt;1&lt;/valuetype&gt;&#10;                &lt;/answer&gt;&#10;                &lt;answer&gt;&#10;                    &lt;guid&gt;C1A451AE51AA48DEB80EC0A52C447E46&lt;/guid&gt;&#10;                    &lt;answertext&gt;Series 4 &lt;/answertext&gt;&#10;                    &lt;valuetype&gt;-1&lt;/valuetype&gt;&#10;                &lt;/answer&gt;&#10;                &lt;answer&gt;&#10;                    &lt;guid&gt;2062C15AB0ED473EAE95164B73FC5D95&lt;/guid&gt;&#10;                    &lt;answertext&gt;None of thes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568D8BEDBC4327A6AA78182FF0AC78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Find a power series for"/>
  <p:tag name="COUNTDOWNSECONDS" val="30"/>
  <p:tag name="INCORRECTPOINTVALUE" val="1"/>
  <p:tag name="TOTALRESPONSES" val="172"/>
  <p:tag name="RESPONSECOUNT" val="172"/>
  <p:tag name="SLICED" val="False"/>
  <p:tag name="RESPONSES" val="1;1;3;1;1;2;1;2;2;1;1;2;2;2;2;2;1;2;2;1;1;1;1;2;1;1;2;4;1;1;1;1;2;1;1;1;1;1;1;2;2;1;4;2;4;1;1;1;1;1;1;1;4;1;1;1;2;1;3;4;1;2;1;1;3;1;1;1;1;3;1;3;3;2;4;1;3;1;1;1;1;3;3;2;1;1;3;1;4;3;1;2;1;1;1;1;1;1;1;1;1;-;1;1;1;1;1;1;1;1;1;1;1;3;1;1;1;1;3;2;3;1;3;1;1;1;1;4;4;4;4;4;2;3;1;3;1;3;1;1;1;1;1;2;1;1;2;-;1;1;1;3;2;2;1;4;1;3;2;2;1;4;2;1;1;1;1;1;1;1;1;1;1;3;"/>
  <p:tag name="CHARTSTRINGSTD" val="107 30 21 14"/>
  <p:tag name="CHARTSTRINGREV" val="14 21 30 107"/>
  <p:tag name="CHARTSTRINGSTDPER" val="0.622093023255814 0.174418604651163 0.122093023255814 0.0813953488372093"/>
  <p:tag name="CHARTSTRINGREVPER" val="0.0813953488372093 0.122093023255814 0.174418604651163 0.622093023255814"/>
  <p:tag name="RESTORECOUNTDOWNTIMER" val="False"/>
  <p:tag name="ANSWERSALIAS" val="Series 1|smicln|Series 2|smicln|Series 3|smicln|Series 4|smicln|None of these"/>
  <p:tag name="SLIDEORDER" val="2"/>
  <p:tag name="SLIDEGUID" val="62A81CBC3A094A7185DD4CF865692B9C"/>
  <p:tag name="RESPONSESGATHERED" val="False"/>
  <p:tag name="ANONYMOUSTEMP" val="False"/>
  <p:tag name="VALUES" val="Correct|smicln|Incorrect|smicln|Incorrect|smicln|Incorrect|smicln|Incorrect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DAF24AA8E3204727A438437C50DF80EF&lt;/guid&gt;&#10;        &lt;description /&gt;&#10;        &lt;date&gt;9/14/2014 2:12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CD796573E4347AA80C2988414A6270A&lt;/guid&gt;&#10;            &lt;repollguid&gt;4B804B596C694E0DA2A494812E09ACF0&lt;/repollguid&gt;&#10;            &lt;sourceid&gt;873BD5D9C45E431989A03E9188A01E9A&lt;/sourceid&gt;&#10;            &lt;questiontext&gt;Find a power series for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6631E7EF73E84826A2F121E9D6187822&lt;/guid&gt;&#10;                    &lt;answertext&gt;Series 1 &lt;/answertext&gt;&#10;                    &lt;valuetype&gt;1&lt;/valuetype&gt;&#10;                &lt;/answer&gt;&#10;                &lt;answer&gt;&#10;                    &lt;guid&gt;D49BB4C1A1A14261AE81BB1D030D719D&lt;/guid&gt;&#10;                    &lt;answertext&gt;Series 2 &lt;/answertext&gt;&#10;                    &lt;valuetype&gt;-1&lt;/valuetype&gt;&#10;                &lt;/answer&gt;&#10;                &lt;answer&gt;&#10;                    &lt;guid&gt;FFFEF2F78760496A975DCDD8918D60FB&lt;/guid&gt;&#10;                    &lt;answertext&gt;Series 3 &lt;/answertext&gt;&#10;                    &lt;valuetype&gt;-1&lt;/valuetype&gt;&#10;                &lt;/answer&gt;&#10;                &lt;answer&gt;&#10;                    &lt;guid&gt;EF358AD7FD2C4B1E9DA6F74BC7EE3143&lt;/guid&gt;&#10;                    &lt;answertext&gt;Series 4 &lt;/answertext&gt;&#10;                    &lt;valuetype&gt;-1&lt;/valuetype&gt;&#10;                &lt;/answer&gt;&#10;                &lt;answer&gt;&#10;                    &lt;guid&gt;EDA813D129AB477CA242327983F37178&lt;/guid&gt;&#10;                    &lt;answertext&gt;None of thes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CA1D9D64BD245479A05DAC0CD537812"/>
  <p:tag name="SLIDEID" val="1CA1D9D64BD245479A05DAC0CD537812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Find the interval of convergence for the series:"/>
  <p:tag name="ANSWERSALIAS" val="(-1,1)|smicln|[-1,1]|smicln|(-1,1]|smicln|[-1,1)"/>
  <p:tag name="INCORRECTPOINTVALUE" val="1"/>
  <p:tag name="COUNTDOWNSECONDS" val="30"/>
  <p:tag name="COUNTDOWNHEIGHT" val="80"/>
  <p:tag name="COUNTDOWNWIDTH" val="100"/>
  <p:tag name="TOTALRESPONSES" val="187"/>
  <p:tag name="RESPONSECOUNT" val="187"/>
  <p:tag name="SLICED" val="False"/>
  <p:tag name="RESPONSES" val="3;3;4;3;2;1;4;1;4;4;1;2;2;4;1;3;3;2;1;4;1;1;3;1;2;1;3;2;3;2;2;3;2;2;4;-;3;3;1;2;3;3;2;3;2;3;2;2;1;1;4;3;3;3;1;1;2;1;3;1;4;4;2;4;4;3;3;2;3;2;-;2;2;1;4;3;1;4;1;3;2;-;1;3;3;2;1;1;3;3;3;1;4;4;2;4;2;3;2;1;4;1;2;4;1;4;4;2;1;4;1;3;1;3;1;2;4;4;3;3;1;1;1;1;2;1;3;3;1;1;2;4;3;3;3;3;4;1;1;2;3;3;1;3;-;2;2;3;1;3;4;2;2;2;2;3;-;3;3;4;1;2;2;1;2;3;3;3;2;3;-;2;4;1;1;3;1;3;2;3;4;1;3;3;3;2;1;3;3;1;1;3;2;"/>
  <p:tag name="CHARTSTRINGSTD" val="50 46 61 30"/>
  <p:tag name="CHARTSTRINGREV" val="30 61 46 50"/>
  <p:tag name="CHARTSTRINGSTDPER" val="0.267379679144385 0.245989304812834 0.32620320855615 0.160427807486631"/>
  <p:tag name="CHARTSTRINGREVPER" val="0.160427807486631 0.32620320855615 0.245989304812834 0.267379679144385"/>
  <p:tag name="RESTORECOUNTDOWNTIMER" val="False"/>
  <p:tag name="RESPONSESGATHERED" val="False"/>
  <p:tag name="ANONYMOUSTEMP" val="False"/>
  <p:tag name="VALUES" val="Incorrect|smicln|Incorrect|smicln|Incorrect|smicln|Correct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163877553FEF4803B7B3A69EE4FEECAB&lt;/guid&gt;&#10;        &lt;description /&gt;&#10;        &lt;date&gt;9/14/2014 2:11:5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34D487A591D4EEA88CB417D1DCFA951&lt;/guid&gt;&#10;            &lt;repollguid&gt;6E0E8930CF4D4EB49F602AF8BA3F696E&lt;/repollguid&gt;&#10;            &lt;sourceid&gt;A281DF697499491B9043A9E0F8E90479&lt;/sourceid&gt;&#10;            &lt;questiontext&gt;Find the interval of convergence for the series: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A4CB9474C59D4ABD835CAD8067748801&lt;/guid&gt;&#10;                    &lt;answertext&gt;(-1,1) &lt;/answertext&gt;&#10;                    &lt;valuetype&gt;-1&lt;/valuetype&gt;&#10;                &lt;/answer&gt;&#10;                &lt;answer&gt;&#10;                    &lt;guid&gt;60A761B5C65646FC8F04D4BBDD18851B&lt;/guid&gt;&#10;                    &lt;answertext&gt;[-1,1] &lt;/answertext&gt;&#10;                    &lt;valuetype&gt;-1&lt;/valuetype&gt;&#10;                &lt;/answer&gt;&#10;                &lt;answer&gt;&#10;                    &lt;guid&gt;4FBD59618CF34D9AAA6B8C0BE2CB5C48&lt;/guid&gt;&#10;                    &lt;answertext&gt;(-1,1] &lt;/answertext&gt;&#10;                    &lt;valuetype&gt;-1&lt;/valuetype&gt;&#10;                &lt;/answer&gt;&#10;                &lt;answer&gt;&#10;                    &lt;guid&gt;8228934C27B944349B5401D1B647BB89&lt;/guid&gt;&#10;                    &lt;answertext&gt;[-1,1)&lt;/answertext&gt;&#10;                    &lt;valuetype&gt;1&lt;/valuetype&gt;&#10;                &lt;/answer&gt;&#10;            &lt;/answers&gt;&#10;        &lt;/multichoice&gt;&#10;    &lt;/questions&gt;&#10;&lt;/questionlist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936</Words>
  <Application>Microsoft Macintosh PowerPoint</Application>
  <PresentationFormat>Widescreen</PresentationFormat>
  <Paragraphs>161</Paragraphs>
  <Slides>75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Calibri Light</vt:lpstr>
      <vt:lpstr>Tahoma</vt:lpstr>
      <vt:lpstr>Wingdings</vt:lpstr>
      <vt:lpstr>Office Theme</vt:lpstr>
      <vt:lpstr>Equation</vt:lpstr>
      <vt:lpstr>Math 1552</vt:lpstr>
      <vt:lpstr>Review Question: The series:</vt:lpstr>
      <vt:lpstr>PowerPoint Presentation</vt:lpstr>
      <vt:lpstr>Math 1552</vt:lpstr>
      <vt:lpstr>Learning Goals</vt:lpstr>
      <vt:lpstr>Power Series</vt:lpstr>
      <vt:lpstr>Convergence of Power Series</vt:lpstr>
      <vt:lpstr>Interval of convergence</vt:lpstr>
      <vt:lpstr>Question: On which interval do you think this series converges? (Why?)</vt:lpstr>
      <vt:lpstr>PowerPoint Presentation</vt:lpstr>
      <vt:lpstr>PowerPoint Presentation</vt:lpstr>
      <vt:lpstr>Radius and I.C.</vt:lpstr>
      <vt:lpstr>Cautionary note!</vt:lpstr>
      <vt:lpstr>Example 1.1:</vt:lpstr>
      <vt:lpstr>PowerPoint Presentation</vt:lpstr>
      <vt:lpstr>PowerPoint Presentation</vt:lpstr>
      <vt:lpstr>Example 1.2:</vt:lpstr>
      <vt:lpstr>PowerPoint Presentation</vt:lpstr>
      <vt:lpstr>PowerPoint Presentation</vt:lpstr>
      <vt:lpstr>Example:  Find the radius and interval of convergence for</vt:lpstr>
      <vt:lpstr>PowerPoint Presentation</vt:lpstr>
      <vt:lpstr>PowerPoint Presentation</vt:lpstr>
      <vt:lpstr>Differentiation and Integration</vt:lpstr>
      <vt:lpstr>Example 2.1:</vt:lpstr>
      <vt:lpstr>PowerPoint Presentation</vt:lpstr>
      <vt:lpstr>PowerPoint Presentation</vt:lpstr>
      <vt:lpstr>Example 2.2:</vt:lpstr>
      <vt:lpstr>PowerPoint Presentation</vt:lpstr>
      <vt:lpstr>PowerPoint Presentation</vt:lpstr>
      <vt:lpstr>Bonus Problem A:</vt:lpstr>
      <vt:lpstr>PowerPoint Presentation</vt:lpstr>
      <vt:lpstr>Bonus Problem B:</vt:lpstr>
      <vt:lpstr>PowerPoint Presentation</vt:lpstr>
      <vt:lpstr>PowerPoint Presentation</vt:lpstr>
      <vt:lpstr>Bonus Problem C:</vt:lpstr>
      <vt:lpstr>PowerPoint Presentation</vt:lpstr>
      <vt:lpstr>PowerPoint Presentation</vt:lpstr>
      <vt:lpstr>Challenge example: (A neat trick with power series) </vt:lpstr>
      <vt:lpstr>PowerPoint Presentation</vt:lpstr>
      <vt:lpstr>PowerPoint Presentation</vt:lpstr>
      <vt:lpstr>Math 1552</vt:lpstr>
      <vt:lpstr>Learning Goals</vt:lpstr>
      <vt:lpstr>Taylor Polynomial</vt:lpstr>
      <vt:lpstr>Example 1:</vt:lpstr>
      <vt:lpstr>PowerPoint Presentation</vt:lpstr>
      <vt:lpstr>PowerPoint Presentation</vt:lpstr>
      <vt:lpstr>Question: Find a fourth-degree Taylor polynomial for f(x)=cos(x) about x=0.</vt:lpstr>
      <vt:lpstr>PowerPoint Presentation</vt:lpstr>
      <vt:lpstr>PowerPoint Presentation</vt:lpstr>
      <vt:lpstr>Taylor Remainder Term</vt:lpstr>
      <vt:lpstr>Example 2:</vt:lpstr>
      <vt:lpstr>PowerPoint Presentation</vt:lpstr>
      <vt:lpstr>PowerPoint Presentation</vt:lpstr>
      <vt:lpstr>Example 3:</vt:lpstr>
      <vt:lpstr>PowerPoint Presentation</vt:lpstr>
      <vt:lpstr>PowerPoint Presentation</vt:lpstr>
      <vt:lpstr>Taylor Series</vt:lpstr>
      <vt:lpstr>Common MacLaurin Series</vt:lpstr>
      <vt:lpstr>Example 4.1:</vt:lpstr>
      <vt:lpstr>PowerPoint Presentation</vt:lpstr>
      <vt:lpstr>Example 4.2:</vt:lpstr>
      <vt:lpstr>PowerPoint Presentation</vt:lpstr>
      <vt:lpstr>PowerPoint Presentation</vt:lpstr>
      <vt:lpstr>Example: Find a MacLaurin series for</vt:lpstr>
      <vt:lpstr>Recall: Differentiation and Integration of  Power Series</vt:lpstr>
      <vt:lpstr>Example 5:</vt:lpstr>
      <vt:lpstr>PowerPoint Presentation</vt:lpstr>
      <vt:lpstr>PowerPoint Presentation</vt:lpstr>
      <vt:lpstr>Example: Find a power series for</vt:lpstr>
      <vt:lpstr>PowerPoint Presentation</vt:lpstr>
      <vt:lpstr>PowerPoint Presentation</vt:lpstr>
      <vt:lpstr>PowerPoint Presentation</vt:lpstr>
      <vt:lpstr>Example 6: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Maxie D</dc:creator>
  <cp:lastModifiedBy>Schmidt, Maxie D</cp:lastModifiedBy>
  <cp:revision>18</cp:revision>
  <dcterms:created xsi:type="dcterms:W3CDTF">2021-05-22T08:50:11Z</dcterms:created>
  <dcterms:modified xsi:type="dcterms:W3CDTF">2021-05-22T11:25:31Z</dcterms:modified>
</cp:coreProperties>
</file>