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544" r:id="rId2"/>
    <p:sldId id="277" r:id="rId3"/>
    <p:sldId id="257" r:id="rId4"/>
    <p:sldId id="258" r:id="rId5"/>
    <p:sldId id="546" r:id="rId6"/>
    <p:sldId id="547" r:id="rId7"/>
    <p:sldId id="259" r:id="rId8"/>
    <p:sldId id="260" r:id="rId9"/>
    <p:sldId id="261" r:id="rId10"/>
    <p:sldId id="548" r:id="rId11"/>
    <p:sldId id="549" r:id="rId12"/>
    <p:sldId id="265" r:id="rId13"/>
    <p:sldId id="550" r:id="rId14"/>
    <p:sldId id="551" r:id="rId15"/>
    <p:sldId id="269" r:id="rId16"/>
    <p:sldId id="552" r:id="rId17"/>
    <p:sldId id="263" r:id="rId18"/>
    <p:sldId id="264" r:id="rId19"/>
    <p:sldId id="267" r:id="rId20"/>
    <p:sldId id="276" r:id="rId21"/>
    <p:sldId id="553" r:id="rId22"/>
    <p:sldId id="545" r:id="rId23"/>
    <p:sldId id="565" r:id="rId24"/>
    <p:sldId id="554" r:id="rId25"/>
    <p:sldId id="564" r:id="rId26"/>
    <p:sldId id="555" r:id="rId27"/>
    <p:sldId id="556" r:id="rId28"/>
    <p:sldId id="566" r:id="rId29"/>
    <p:sldId id="557" r:id="rId30"/>
    <p:sldId id="558" r:id="rId31"/>
    <p:sldId id="567" r:id="rId32"/>
    <p:sldId id="559" r:id="rId33"/>
    <p:sldId id="560" r:id="rId34"/>
    <p:sldId id="568" r:id="rId35"/>
    <p:sldId id="561" r:id="rId36"/>
    <p:sldId id="5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AB1"/>
    <a:srgbClr val="521B93"/>
    <a:srgbClr val="C3B4EB"/>
    <a:srgbClr val="9367FF"/>
    <a:srgbClr val="D1AEFF"/>
    <a:srgbClr val="EBEBEB"/>
    <a:srgbClr val="C1C1C1"/>
    <a:srgbClr val="D6D6D6"/>
    <a:srgbClr val="D883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33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BEDD-E085-784C-B0DA-C580BF886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7706-2474-D045-A718-7FF73B14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C66EFE9F-3868-4203-9915-1A27DC6B5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30250"/>
            <a:ext cx="64008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6D0AB1C-E8FE-4428-AA51-31520BD0D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F3C474B3-9EA6-4C81-9A36-57F2B18A8C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30250"/>
            <a:ext cx="64008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765A0AE-AC9D-4D3F-97F6-B91B5A2DF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AEAFD64-0C3A-4FF0-B70F-0628406F9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30250"/>
            <a:ext cx="64008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0E190D1-B3FF-4A16-9C2B-347167382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7767F870-D601-4AD9-BB95-5652E1022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30250"/>
            <a:ext cx="64008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75C25C3-3F2A-49A3-8464-7BDD7894D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6095310-6B95-4D56-A435-6A009AF3B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30250"/>
            <a:ext cx="64008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2FA2DA7-80F3-499C-BE13-FA8C6AFA8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32BA15C-A7EC-4D3A-BEA3-A8C810C8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30250"/>
            <a:ext cx="64008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A2AB976-3E5D-41D6-93F0-5ACEDE452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05977FF0-93F9-4C11-A8AB-D577FAC18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30250"/>
            <a:ext cx="64008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8002B9D-77DC-4AE3-B78B-57EA62C58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332A7535-16E0-4A57-A8B7-3F45A8CA6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30250"/>
            <a:ext cx="64008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F5596B7-5C9C-4589-81CC-090056208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628C-B2BC-EC4A-B7C2-7000C061A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B5D32-B6AD-0B46-B7BA-4AD12EF99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176C-A6E5-5A43-BB58-4C747CD2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FBB9-E4B9-9943-A06C-8A0F7B8A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38A7-08CF-714B-B5F0-7B1BB6E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D7D3-CF76-A042-8215-644CB9F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8176F-935A-5F47-8E1D-29DF676A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9A680-7116-EF48-BC9D-77A762B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53A3-7F59-DE4C-A3A6-4A8318E9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FF5B-F755-E649-B38B-EE0158B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65FE6-9D8F-1149-B64D-D3325EA5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AE52-5A1F-7C40-8524-97A301F01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6981-CFDF-194F-A3C5-8EDB584B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A70-7E5A-FA45-9C52-2195E2F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1A09-3674-C840-B23B-663CDCA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A807-462A-4F3C-AFDE-DC51572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3D44-3801-4459-A7AE-B74A0EB838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6D225-E28D-4265-BD41-EC007F9B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5CA1-B597-42CF-91BC-ED193E043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7D87-FDEF-47F5-B135-1877F8F63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CD3CA5F-CDF4-4613-8C05-F57718F946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4A561-A81B-435D-BEBB-C79DCE2E823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6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42C1-8A5E-2C4A-91EF-70E7A843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A435-0346-AA40-9EC3-517BA972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44F2-47F5-8840-99BC-EA044226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24B3-39C4-8B4A-842F-FDA8AC02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395D-9F84-9C46-B5E4-D4F5AF70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84CD-24AA-C64D-9303-9E6DC11D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96DB-3E5E-E749-B981-0CB6781B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313A-E9DD-0445-8116-6B251E8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1466-F689-904B-B686-10590B0F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E6CB-6765-5F49-91DA-6F733156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E306-FCDA-4944-BE97-5D86A059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D17B-6CCE-C845-A770-392D5963F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77D11-16A6-E543-9D13-8B9F8235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3B0F-55DD-E042-BD21-5925163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6BBB-434E-7845-8988-3669B046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9FC96-979A-554D-8261-9BD8A54D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2899-8E09-1840-B7CC-974D1E5E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C46D-263B-C843-AF76-1D634400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24ED-9BD6-F445-B217-98957404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8BDDE-5C56-284A-A3E9-99E5C947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C9799-D845-014A-BBC7-3905E233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2A0F4-AFB9-0946-A4F2-CC17F927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A0E90-74A0-EC49-B617-6AC80006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037F4-10E3-7440-B7DC-8070B11D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79F8-9488-6A4D-AFB7-A59523F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25BFE-5C1E-E84F-AAD6-FEE8BF28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4A1DB-39D1-F54C-8FBE-4C549942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5E94A-A8DF-374C-978A-3FEB226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5BC3B-7F9B-7945-8942-7DA363E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2A905-3867-A545-ACFF-FEFAF897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C0DA-8243-2A46-942F-AF7A345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DCFD-6A12-3B4C-BF65-E07BFA68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BA77-D81C-D54A-A742-E1AC92C9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90109-9A45-8F4D-942B-D4E2B862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D4C74-78E7-F744-97D3-45D76858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AFEF-FBE0-7340-8672-C03E75FA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B10FB-01F1-2448-BB59-F060F392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6CD-CBF8-444E-9BA8-8223439A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A6205-8EBD-6642-A382-55255F3CE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D82B-53DA-4447-BE01-E13F36E5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6063-8309-3B45-9A2D-48266189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E579-F560-F54C-B003-7E9669E4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CD910-6721-AB4E-9869-3DA9CE4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C3B4EB"/>
            </a:gs>
            <a:gs pos="33000">
              <a:srgbClr val="D1AEFF"/>
            </a:gs>
            <a:gs pos="74000">
              <a:srgbClr val="9367FF"/>
            </a:gs>
            <a:gs pos="98000">
              <a:srgbClr val="857AB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7490B-F62B-EB4D-8A90-EF9802EA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AC56-120E-534D-89F8-CA364960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0A9F-A14D-D44E-96BA-25B4CEFF8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C1E9-6BEB-254B-AF35-C0CD41FB9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DC4F-F4F3-6644-80D1-916622F5B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>
                <a:solidFill>
                  <a:srgbClr val="CCDBFF"/>
                </a:solidFill>
              </a:rPr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CCDBFF"/>
                </a:solidFill>
              </a:rPr>
              <a:t>Sections 6.1 and 6.2: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CCDBFF"/>
                </a:solidFill>
              </a:rPr>
              <a:t>Volumes of Revolution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DBFF"/>
                </a:solidFill>
              </a:rPr>
              <a:t>Math 1552 lecture slides adapted from the course materials</a:t>
            </a:r>
          </a:p>
          <a:p>
            <a:r>
              <a:rPr lang="en-US" sz="2400" dirty="0">
                <a:solidFill>
                  <a:srgbClr val="CCDBFF"/>
                </a:solidFill>
              </a:rPr>
              <a:t>By Klara </a:t>
            </a:r>
            <a:r>
              <a:rPr lang="en-US" sz="2400" dirty="0" err="1">
                <a:solidFill>
                  <a:srgbClr val="CCDBFF"/>
                </a:solidFill>
              </a:rPr>
              <a:t>Grodzinsky</a:t>
            </a:r>
            <a:r>
              <a:rPr lang="en-US" sz="2400" dirty="0">
                <a:solidFill>
                  <a:srgbClr val="CCDBFF"/>
                </a:solidFill>
              </a:rPr>
              <a:t> (GA Tech, </a:t>
            </a:r>
            <a:r>
              <a:rPr lang="en-US" sz="2400" i="1" dirty="0">
                <a:solidFill>
                  <a:srgbClr val="CCDBFF"/>
                </a:solidFill>
              </a:rPr>
              <a:t>School of Mathematics</a:t>
            </a:r>
            <a:r>
              <a:rPr lang="en-US" sz="2400" dirty="0">
                <a:solidFill>
                  <a:srgbClr val="CCDBFF"/>
                </a:solidFill>
              </a:rPr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6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22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CCAF60F7-6E59-42D1-BBC5-99AB7474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24" y="76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none" dirty="0">
                <a:solidFill>
                  <a:srgbClr val="000000"/>
                </a:solidFill>
              </a:rPr>
              <a:t>Example 3: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7DC36672-3911-4E6D-888F-6EE4F9BC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24" y="1093694"/>
            <a:ext cx="7467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u="none" dirty="0">
                <a:solidFill>
                  <a:srgbClr val="000000"/>
                </a:solidFill>
              </a:rPr>
              <a:t>Find the volume of the solid generated by revolving the region bounded by:</a:t>
            </a:r>
          </a:p>
        </p:txBody>
      </p:sp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3C0342DC-9F28-49B2-81C5-E4F066959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370294"/>
              </p:ext>
            </p:extLst>
          </p:nvPr>
        </p:nvGraphicFramePr>
        <p:xfrm>
          <a:off x="883024" y="1936378"/>
          <a:ext cx="574198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4" imgW="2006280" imgH="482400" progId="Equation.3">
                  <p:embed/>
                </p:oleObj>
              </mc:Choice>
              <mc:Fallback>
                <p:oleObj name="Equation" r:id="rId4" imgW="2006280" imgH="482400" progId="Equation.3">
                  <p:embed/>
                  <p:pic>
                    <p:nvPicPr>
                      <p:cNvPr id="9220" name="Object 3">
                        <a:extLst>
                          <a:ext uri="{FF2B5EF4-FFF2-40B4-BE49-F238E27FC236}">
                            <a16:creationId xmlns:a16="http://schemas.microsoft.com/office/drawing/2014/main" id="{3C0342DC-9F28-49B2-81C5-E4F066959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024" y="1936378"/>
                        <a:ext cx="5741988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17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63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PQuestion">
            <a:extLst>
              <a:ext uri="{FF2B5EF4-FFF2-40B4-BE49-F238E27FC236}">
                <a16:creationId xmlns:a16="http://schemas.microsoft.com/office/drawing/2014/main" id="{C8E14E0E-00D3-4DAC-86D1-3D31B4697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77" y="94130"/>
            <a:ext cx="10022541" cy="1066800"/>
          </a:xfrm>
        </p:spPr>
        <p:txBody>
          <a:bodyPr/>
          <a:lstStyle/>
          <a:p>
            <a:r>
              <a:rPr lang="en-US" altLang="en-US" sz="3200" b="1" i="1" u="sng" dirty="0"/>
              <a:t>Example</a:t>
            </a:r>
            <a:r>
              <a:rPr lang="en-US" altLang="en-US" sz="3200" b="1" i="1" dirty="0"/>
              <a:t>: Set up the integral to find the volume bounded by</a:t>
            </a:r>
            <a:endParaRPr lang="en-US" altLang="en-US" sz="3200" b="1" i="1" u="sng" dirty="0"/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12655A88-8AB3-45C1-9BB4-3E7ADC83A44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2747852"/>
              </p:ext>
            </p:extLst>
          </p:nvPr>
        </p:nvGraphicFramePr>
        <p:xfrm>
          <a:off x="1757082" y="914400"/>
          <a:ext cx="3862388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Equation" r:id="rId4" imgW="1854000" imgH="2412720" progId="Equation.3">
                  <p:embed/>
                </p:oleObj>
              </mc:Choice>
              <mc:Fallback>
                <p:oleObj name="Equation" r:id="rId4" imgW="1854000" imgH="2412720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12655A88-8AB3-45C1-9BB4-3E7ADC83A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082" y="914400"/>
                        <a:ext cx="3862388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6B8D38-CC07-3144-A769-E94347450F14}"/>
              </a:ext>
            </a:extLst>
          </p:cNvPr>
          <p:cNvSpPr/>
          <p:nvPr/>
        </p:nvSpPr>
        <p:spPr>
          <a:xfrm>
            <a:off x="1559859" y="1981200"/>
            <a:ext cx="4208929" cy="4096871"/>
          </a:xfrm>
          <a:prstGeom prst="round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4037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38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9EDABB08-4647-4A63-9F25-5367A447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71" y="13447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none" dirty="0">
                <a:solidFill>
                  <a:srgbClr val="000000"/>
                </a:solidFill>
              </a:rPr>
              <a:t>Volumes by Cylindrical Shells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595D1273-44A9-459A-B04F-2CC70C19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47" y="1186657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u="none" dirty="0">
                <a:solidFill>
                  <a:srgbClr val="000000"/>
                </a:solidFill>
              </a:rPr>
              <a:t>We can find the volume of the solid generated by revolving the region bounded by </a:t>
            </a:r>
            <a:r>
              <a:rPr lang="en-US" altLang="en-US" sz="2800" i="1" u="none" dirty="0">
                <a:solidFill>
                  <a:srgbClr val="000000"/>
                </a:solidFill>
              </a:rPr>
              <a:t>y</a:t>
            </a:r>
            <a:r>
              <a:rPr lang="en-US" altLang="en-US" sz="2800" u="none" dirty="0">
                <a:solidFill>
                  <a:srgbClr val="000000"/>
                </a:solidFill>
              </a:rPr>
              <a:t>=</a:t>
            </a:r>
            <a:r>
              <a:rPr lang="en-US" altLang="en-US" sz="2800" i="1" u="none" dirty="0">
                <a:solidFill>
                  <a:srgbClr val="000000"/>
                </a:solidFill>
              </a:rPr>
              <a:t>f</a:t>
            </a:r>
            <a:r>
              <a:rPr lang="en-US" altLang="en-US" sz="2800" u="none" dirty="0">
                <a:solidFill>
                  <a:srgbClr val="000000"/>
                </a:solidFill>
              </a:rPr>
              <a:t>(</a:t>
            </a:r>
            <a:r>
              <a:rPr lang="en-US" altLang="en-US" sz="2800" i="1" u="none" dirty="0">
                <a:solidFill>
                  <a:srgbClr val="000000"/>
                </a:solidFill>
              </a:rPr>
              <a:t>x</a:t>
            </a:r>
            <a:r>
              <a:rPr lang="en-US" altLang="en-US" sz="2800" u="none" dirty="0">
                <a:solidFill>
                  <a:srgbClr val="000000"/>
                </a:solidFill>
              </a:rPr>
              <a:t>), </a:t>
            </a:r>
            <a:r>
              <a:rPr lang="en-US" altLang="en-US" sz="2800" i="1" u="none" dirty="0">
                <a:solidFill>
                  <a:srgbClr val="000000"/>
                </a:solidFill>
              </a:rPr>
              <a:t>x=a</a:t>
            </a:r>
            <a:r>
              <a:rPr lang="en-US" altLang="en-US" sz="2800" u="none" dirty="0">
                <a:solidFill>
                  <a:srgbClr val="000000"/>
                </a:solidFill>
              </a:rPr>
              <a:t>, </a:t>
            </a:r>
            <a:r>
              <a:rPr lang="en-US" altLang="en-US" sz="2800" i="1" u="none" dirty="0">
                <a:solidFill>
                  <a:srgbClr val="000000"/>
                </a:solidFill>
              </a:rPr>
              <a:t>x=b</a:t>
            </a:r>
            <a:r>
              <a:rPr lang="en-US" altLang="en-US" sz="2800" u="none" dirty="0">
                <a:solidFill>
                  <a:srgbClr val="000000"/>
                </a:solidFill>
              </a:rPr>
              <a:t>, and the </a:t>
            </a:r>
            <a:r>
              <a:rPr lang="en-US" altLang="en-US" sz="2800" i="1" u="none" dirty="0">
                <a:solidFill>
                  <a:srgbClr val="000000"/>
                </a:solidFill>
              </a:rPr>
              <a:t>x</a:t>
            </a:r>
            <a:r>
              <a:rPr lang="en-US" altLang="en-US" sz="2800" u="none" dirty="0">
                <a:solidFill>
                  <a:srgbClr val="000000"/>
                </a:solidFill>
              </a:rPr>
              <a:t>-axis using the basic formulas:</a:t>
            </a:r>
          </a:p>
        </p:txBody>
      </p:sp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50D0613C-6BFB-4F52-8B6D-47E22CE3D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700109"/>
              </p:ext>
            </p:extLst>
          </p:nvPr>
        </p:nvGraphicFramePr>
        <p:xfrm>
          <a:off x="838200" y="2949016"/>
          <a:ext cx="6400800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r:id="rId4" imgW="2902957" imgH="1037620" progId="">
                  <p:embed/>
                </p:oleObj>
              </mc:Choice>
              <mc:Fallback>
                <p:oleObj r:id="rId4" imgW="2902957" imgH="1037620" progId="">
                  <p:embed/>
                  <p:pic>
                    <p:nvPicPr>
                      <p:cNvPr id="10244" name="Object 3">
                        <a:extLst>
                          <a:ext uri="{FF2B5EF4-FFF2-40B4-BE49-F238E27FC236}">
                            <a16:creationId xmlns:a16="http://schemas.microsoft.com/office/drawing/2014/main" id="{50D0613C-6BFB-4F52-8B6D-47E22CE3D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49016"/>
                        <a:ext cx="6400800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F4A14A05-7BCF-4F6F-A9BE-5C036606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47" y="59483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none" dirty="0">
                <a:solidFill>
                  <a:srgbClr val="000000"/>
                </a:solidFill>
              </a:rPr>
              <a:t>Notes about the Shell Method: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011A6A4F-4B3B-4EE1-AB06-EC90F82AD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06" y="1272382"/>
            <a:ext cx="792928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 u="none" dirty="0">
                <a:solidFill>
                  <a:srgbClr val="000000"/>
                </a:solidFill>
              </a:rPr>
              <a:t>In the shell method, the variable of integration is the </a:t>
            </a:r>
            <a:r>
              <a:rPr lang="en-US" altLang="en-US" sz="2800" i="1" u="none" dirty="0">
                <a:solidFill>
                  <a:srgbClr val="521B93"/>
                </a:solidFill>
              </a:rPr>
              <a:t>opposite</a:t>
            </a:r>
            <a:r>
              <a:rPr lang="en-US" altLang="en-US" sz="2800" u="none" dirty="0">
                <a:solidFill>
                  <a:srgbClr val="000000"/>
                </a:solidFill>
              </a:rPr>
              <a:t> of the axis of revolution.</a:t>
            </a:r>
          </a:p>
          <a:p>
            <a:pPr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 u="none" dirty="0">
                <a:solidFill>
                  <a:srgbClr val="000000"/>
                </a:solidFill>
              </a:rPr>
              <a:t>To use the washer method with shells:</a:t>
            </a: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6C300352-59B9-4BF6-B1F3-491565C1F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302304"/>
              </p:ext>
            </p:extLst>
          </p:nvPr>
        </p:nvGraphicFramePr>
        <p:xfrm>
          <a:off x="1013012" y="2766219"/>
          <a:ext cx="62484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r:id="rId4" imgW="3259287" imgH="1247751" progId="">
                  <p:embed/>
                </p:oleObj>
              </mc:Choice>
              <mc:Fallback>
                <p:oleObj r:id="rId4" imgW="3259287" imgH="1247751" progId="">
                  <p:embed/>
                  <p:pic>
                    <p:nvPicPr>
                      <p:cNvPr id="11268" name="Object 3">
                        <a:extLst>
                          <a:ext uri="{FF2B5EF4-FFF2-40B4-BE49-F238E27FC236}">
                            <a16:creationId xmlns:a16="http://schemas.microsoft.com/office/drawing/2014/main" id="{6C300352-59B9-4BF6-B1F3-491565C1F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012" y="2766219"/>
                        <a:ext cx="6248400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F824C84-7B29-4399-BF1E-B978671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1825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Example 4: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B07E3B0-3469-42FD-A47D-2897C2D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7" y="982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Find the volume of the solid generated by revolving the region bounded by the curves:</a:t>
            </a: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02ABBFE4-A0EE-44DD-B518-869CA257E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68466"/>
              </p:ext>
            </p:extLst>
          </p:nvPr>
        </p:nvGraphicFramePr>
        <p:xfrm>
          <a:off x="165847" y="1860176"/>
          <a:ext cx="59880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02ABBFE4-A0EE-44DD-B518-869CA257E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47" y="1860176"/>
                        <a:ext cx="59880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7098-3B29-423E-A012-4EBF0869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500062"/>
            <a:ext cx="10515600" cy="1325563"/>
          </a:xfrm>
        </p:spPr>
        <p:txBody>
          <a:bodyPr/>
          <a:lstStyle/>
          <a:p>
            <a:r>
              <a:rPr lang="en-US" b="1" i="1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626E-972D-4131-9FC1-7D7006FE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Set up and evaluate integrals using the disk method</a:t>
            </a:r>
          </a:p>
          <a:p>
            <a:pPr marL="457200" indent="-457200"/>
            <a:r>
              <a:rPr lang="en-US" dirty="0"/>
              <a:t>Set up and evaluate integrals using the method of cylindrical shells</a:t>
            </a:r>
          </a:p>
          <a:p>
            <a:pPr marL="457200" indent="-457200"/>
            <a:r>
              <a:rPr lang="en-US" dirty="0"/>
              <a:t>Apply the “washer” method to either method above</a:t>
            </a:r>
          </a:p>
          <a:p>
            <a:pPr marL="457200" indent="-457200"/>
            <a:r>
              <a:rPr lang="en-US" dirty="0"/>
              <a:t>Adjust the standard formulas to rotate a region around any horizontal or vertical line</a:t>
            </a:r>
          </a:p>
        </p:txBody>
      </p:sp>
    </p:spTree>
    <p:extLst>
      <p:ext uri="{BB962C8B-B14F-4D97-AF65-F5344CB8AC3E}">
        <p14:creationId xmlns:p14="http://schemas.microsoft.com/office/powerpoint/2010/main" val="329248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PQuestion">
            <a:extLst>
              <a:ext uri="{FF2B5EF4-FFF2-40B4-BE49-F238E27FC236}">
                <a16:creationId xmlns:a16="http://schemas.microsoft.com/office/drawing/2014/main" id="{26C10A42-8C27-45CB-A0E9-E0F100630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154" y="161365"/>
            <a:ext cx="10421470" cy="1066800"/>
          </a:xfrm>
        </p:spPr>
        <p:txBody>
          <a:bodyPr/>
          <a:lstStyle/>
          <a:p>
            <a:r>
              <a:rPr lang="en-US" altLang="en-US" sz="3200" b="1" i="1" u="sng" dirty="0"/>
              <a:t>Example</a:t>
            </a:r>
            <a:r>
              <a:rPr lang="en-US" altLang="en-US" sz="3200" b="1" i="1" dirty="0"/>
              <a:t>: Set up the integral to find the volume bounded by</a:t>
            </a:r>
            <a:endParaRPr lang="en-US" altLang="en-US" sz="3200" b="1" i="1" u="sng" dirty="0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083A3D0B-37FB-4D14-A5C1-69952057026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8079202"/>
              </p:ext>
            </p:extLst>
          </p:nvPr>
        </p:nvGraphicFramePr>
        <p:xfrm>
          <a:off x="1832630" y="914400"/>
          <a:ext cx="4760912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Equation" r:id="rId4" imgW="2158920" imgH="2387520" progId="Equation.3">
                  <p:embed/>
                </p:oleObj>
              </mc:Choice>
              <mc:Fallback>
                <p:oleObj name="Equation" r:id="rId4" imgW="2158920" imgH="2387520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083A3D0B-37FB-4D14-A5C1-699520570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630" y="914400"/>
                        <a:ext cx="4760912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C780EF-A536-B044-BA87-00856BA7EBBD}"/>
              </a:ext>
            </a:extLst>
          </p:cNvPr>
          <p:cNvSpPr/>
          <p:nvPr/>
        </p:nvSpPr>
        <p:spPr>
          <a:xfrm>
            <a:off x="1694329" y="1869141"/>
            <a:ext cx="5029200" cy="4235823"/>
          </a:xfrm>
          <a:prstGeom prst="round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9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>
                <a:solidFill>
                  <a:srgbClr val="C3B4EB"/>
                </a:solidFill>
              </a:rPr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38370" y="3236118"/>
            <a:ext cx="9144000" cy="2387599"/>
          </a:xfrm>
        </p:spPr>
        <p:txBody>
          <a:bodyPr>
            <a:normAutofit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C3B4EB"/>
                </a:solidFill>
              </a:rPr>
              <a:t>Extra Hints and 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C3B4EB"/>
                </a:solidFill>
              </a:rPr>
              <a:t>Problem Solutions on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C3B4EB"/>
                </a:solidFill>
              </a:rPr>
              <a:t>Volumes of Revolution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886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F824C84-7B29-4399-BF1E-B978671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1825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Example A: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B07E3B0-3469-42FD-A47D-2897C2D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8" y="982662"/>
            <a:ext cx="7256890" cy="2806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Find the volume of the solid generated by revolving the region bounded by the curves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(</a:t>
            </a:r>
            <a:r>
              <a:rPr lang="en-US" altLang="en-US" i="1" dirty="0"/>
              <a:t>in orange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altLang="en-US" dirty="0"/>
              <a:t>AND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(</a:t>
            </a:r>
            <a:r>
              <a:rPr lang="en-US" altLang="en-US" i="1" dirty="0"/>
              <a:t>in blue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altLang="en-US" dirty="0"/>
              <a:t>around the line x=2.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3C622-C8C5-BD48-B91F-80EE9EDC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928" y="332409"/>
            <a:ext cx="4572000" cy="2806700"/>
          </a:xfrm>
          <a:prstGeom prst="rect">
            <a:avLst/>
          </a:prstGeom>
        </p:spPr>
      </p:pic>
      <p:pic>
        <p:nvPicPr>
          <p:cNvPr id="88066" name="Picture 2">
            <a:extLst>
              <a:ext uri="{FF2B5EF4-FFF2-40B4-BE49-F238E27FC236}">
                <a16:creationId xmlns:a16="http://schemas.microsoft.com/office/drawing/2014/main" id="{DE41374F-A07D-6344-A640-1D4A42FF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71" y="1735759"/>
            <a:ext cx="2476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0" name="Picture 6">
            <a:extLst>
              <a:ext uri="{FF2B5EF4-FFF2-40B4-BE49-F238E27FC236}">
                <a16:creationId xmlns:a16="http://schemas.microsoft.com/office/drawing/2014/main" id="{48EDEB38-DD3C-7B4E-A588-7738F3FD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71" y="2540310"/>
            <a:ext cx="26797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2" name="Picture 8">
            <a:extLst>
              <a:ext uri="{FF2B5EF4-FFF2-40B4-BE49-F238E27FC236}">
                <a16:creationId xmlns:a16="http://schemas.microsoft.com/office/drawing/2014/main" id="{DC904E6D-1345-B248-B692-8EE4D330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5" y="4426500"/>
            <a:ext cx="9209433" cy="20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76979-CBFC-4F48-BE98-65C458FF0490}"/>
              </a:ext>
            </a:extLst>
          </p:cNvPr>
          <p:cNvSpPr txBox="1"/>
          <p:nvPr/>
        </p:nvSpPr>
        <p:spPr>
          <a:xfrm>
            <a:off x="154114" y="3977950"/>
            <a:ext cx="937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Use the SHELL METHOD (since we are revolving about a vertical line):</a:t>
            </a:r>
          </a:p>
        </p:txBody>
      </p:sp>
    </p:spTree>
    <p:extLst>
      <p:ext uri="{BB962C8B-B14F-4D97-AF65-F5344CB8AC3E}">
        <p14:creationId xmlns:p14="http://schemas.microsoft.com/office/powerpoint/2010/main" val="1876654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17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F824C84-7B29-4399-BF1E-B978671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1825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Example B: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B07E3B0-3469-42FD-A47D-2897C2D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8" y="982662"/>
            <a:ext cx="7256890" cy="2806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Find the volume of the solid generated by revolving the region bounded by the curves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(</a:t>
            </a:r>
            <a:r>
              <a:rPr lang="en-US" altLang="en-US" i="1" dirty="0"/>
              <a:t>in orange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altLang="en-US" dirty="0"/>
              <a:t>AND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(</a:t>
            </a:r>
            <a:r>
              <a:rPr lang="en-US" altLang="en-US" i="1" dirty="0"/>
              <a:t>in blue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altLang="en-US" dirty="0"/>
              <a:t>around the line y=-4.</a:t>
            </a:r>
          </a:p>
        </p:txBody>
      </p:sp>
      <p:pic>
        <p:nvPicPr>
          <p:cNvPr id="88066" name="Picture 2">
            <a:extLst>
              <a:ext uri="{FF2B5EF4-FFF2-40B4-BE49-F238E27FC236}">
                <a16:creationId xmlns:a16="http://schemas.microsoft.com/office/drawing/2014/main" id="{DE41374F-A07D-6344-A640-1D4A42FF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71" y="1735759"/>
            <a:ext cx="2476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0" name="Picture 6">
            <a:extLst>
              <a:ext uri="{FF2B5EF4-FFF2-40B4-BE49-F238E27FC236}">
                <a16:creationId xmlns:a16="http://schemas.microsoft.com/office/drawing/2014/main" id="{48EDEB38-DD3C-7B4E-A588-7738F3FD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71" y="2540310"/>
            <a:ext cx="26797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76979-CBFC-4F48-BE98-65C458FF0490}"/>
              </a:ext>
            </a:extLst>
          </p:cNvPr>
          <p:cNvSpPr txBox="1"/>
          <p:nvPr/>
        </p:nvSpPr>
        <p:spPr>
          <a:xfrm>
            <a:off x="165847" y="3662283"/>
            <a:ext cx="937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Use the WASHER METHOD </a:t>
            </a:r>
          </a:p>
          <a:p>
            <a:r>
              <a:rPr lang="en-US" sz="2400" b="1" i="1" dirty="0"/>
              <a:t>(be careful to add +4 to each of the functions before squaring):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9E9FA-443E-BA4F-87D3-87BEE34A5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91" y="389018"/>
            <a:ext cx="4572000" cy="2806700"/>
          </a:xfrm>
          <a:prstGeom prst="rect">
            <a:avLst/>
          </a:prstGeom>
        </p:spPr>
      </p:pic>
      <p:pic>
        <p:nvPicPr>
          <p:cNvPr id="89090" name="Picture 2">
            <a:extLst>
              <a:ext uri="{FF2B5EF4-FFF2-40B4-BE49-F238E27FC236}">
                <a16:creationId xmlns:a16="http://schemas.microsoft.com/office/drawing/2014/main" id="{05FBC36F-8B56-EF4B-9BEE-BF3838CD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1" y="4560325"/>
            <a:ext cx="75057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7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06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20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F824C84-7B29-4399-BF1E-B978671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1825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Example C: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B07E3B0-3469-42FD-A47D-2897C2D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8" y="982662"/>
            <a:ext cx="7256890" cy="2806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Find the volume of the solid generated by revolving the region bounded by the curve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and the x-axis and the lines </a:t>
            </a:r>
          </a:p>
          <a:p>
            <a:pPr marL="0" indent="0">
              <a:buNone/>
            </a:pPr>
            <a:r>
              <a:rPr lang="en-US" altLang="en-US" dirty="0"/>
              <a:t>about the y-axis.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76979-CBFC-4F48-BE98-65C458FF0490}"/>
              </a:ext>
            </a:extLst>
          </p:cNvPr>
          <p:cNvSpPr txBox="1"/>
          <p:nvPr/>
        </p:nvSpPr>
        <p:spPr>
          <a:xfrm>
            <a:off x="165847" y="4985854"/>
            <a:ext cx="521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SHELL METHOD SETUP (Vertical Slices):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670F1-25D3-5B49-88DB-2978600D9DF3}"/>
              </a:ext>
            </a:extLst>
          </p:cNvPr>
          <p:cNvSpPr txBox="1"/>
          <p:nvPr/>
        </p:nvSpPr>
        <p:spPr>
          <a:xfrm>
            <a:off x="165847" y="5875338"/>
            <a:ext cx="62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WASHER METHOD SETUP (Horizontal Slices):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A0666-E430-AD46-8944-F636F82C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81" y="152710"/>
            <a:ext cx="4572000" cy="2832100"/>
          </a:xfrm>
          <a:prstGeom prst="rect">
            <a:avLst/>
          </a:prstGeom>
        </p:spPr>
      </p:pic>
      <p:pic>
        <p:nvPicPr>
          <p:cNvPr id="91138" name="Picture 2">
            <a:extLst>
              <a:ext uri="{FF2B5EF4-FFF2-40B4-BE49-F238E27FC236}">
                <a16:creationId xmlns:a16="http://schemas.microsoft.com/office/drawing/2014/main" id="{BF3CD73D-9744-5942-8B20-3257F6F3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19244"/>
            <a:ext cx="3804699" cy="9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0" name="Picture 4">
            <a:extLst>
              <a:ext uri="{FF2B5EF4-FFF2-40B4-BE49-F238E27FC236}">
                <a16:creationId xmlns:a16="http://schemas.microsoft.com/office/drawing/2014/main" id="{77C96184-02BE-E242-AE59-0EEAB6AB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19980"/>
            <a:ext cx="5327371" cy="88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4" name="Picture 8">
            <a:extLst>
              <a:ext uri="{FF2B5EF4-FFF2-40B4-BE49-F238E27FC236}">
                <a16:creationId xmlns:a16="http://schemas.microsoft.com/office/drawing/2014/main" id="{F447F1F8-2241-F747-91E5-6C6B9ED7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5" y="2357458"/>
            <a:ext cx="1221685" cy="62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6" name="Picture 10">
            <a:extLst>
              <a:ext uri="{FF2B5EF4-FFF2-40B4-BE49-F238E27FC236}">
                <a16:creationId xmlns:a16="http://schemas.microsoft.com/office/drawing/2014/main" id="{20C77A46-78C5-084A-B7D0-20E421D4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76" y="1891937"/>
            <a:ext cx="17145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9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7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610AA70F-2E0B-4717-8687-64A254556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24" y="3429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none" dirty="0">
                <a:solidFill>
                  <a:srgbClr val="000000"/>
                </a:solidFill>
              </a:rPr>
              <a:t>Volumes by the Disk Method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D7C3B7D8-1D64-45E8-A2E4-9C33EEAD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u="none" dirty="0">
                <a:solidFill>
                  <a:srgbClr val="000000"/>
                </a:solidFill>
              </a:rPr>
              <a:t>We can find the volume of the solid generated by revolving the region bounded by </a:t>
            </a:r>
            <a:r>
              <a:rPr lang="en-US" altLang="en-US" sz="2800" i="1" u="none" dirty="0">
                <a:solidFill>
                  <a:srgbClr val="000000"/>
                </a:solidFill>
              </a:rPr>
              <a:t>y</a:t>
            </a:r>
            <a:r>
              <a:rPr lang="en-US" altLang="en-US" sz="2800" u="none" dirty="0">
                <a:solidFill>
                  <a:srgbClr val="000000"/>
                </a:solidFill>
              </a:rPr>
              <a:t>=</a:t>
            </a:r>
            <a:r>
              <a:rPr lang="en-US" altLang="en-US" sz="2800" i="1" u="none" dirty="0">
                <a:solidFill>
                  <a:srgbClr val="000000"/>
                </a:solidFill>
              </a:rPr>
              <a:t>f</a:t>
            </a:r>
            <a:r>
              <a:rPr lang="en-US" altLang="en-US" sz="2800" u="none" dirty="0">
                <a:solidFill>
                  <a:srgbClr val="000000"/>
                </a:solidFill>
              </a:rPr>
              <a:t>(</a:t>
            </a:r>
            <a:r>
              <a:rPr lang="en-US" altLang="en-US" sz="2800" i="1" u="none" dirty="0">
                <a:solidFill>
                  <a:srgbClr val="000000"/>
                </a:solidFill>
              </a:rPr>
              <a:t>x</a:t>
            </a:r>
            <a:r>
              <a:rPr lang="en-US" altLang="en-US" sz="2800" u="none" dirty="0">
                <a:solidFill>
                  <a:srgbClr val="000000"/>
                </a:solidFill>
              </a:rPr>
              <a:t>), </a:t>
            </a:r>
            <a:r>
              <a:rPr lang="en-US" altLang="en-US" sz="2800" i="1" u="none" dirty="0">
                <a:solidFill>
                  <a:srgbClr val="000000"/>
                </a:solidFill>
              </a:rPr>
              <a:t>x=a</a:t>
            </a:r>
            <a:r>
              <a:rPr lang="en-US" altLang="en-US" sz="2800" u="none" dirty="0">
                <a:solidFill>
                  <a:srgbClr val="000000"/>
                </a:solidFill>
              </a:rPr>
              <a:t>, </a:t>
            </a:r>
            <a:r>
              <a:rPr lang="en-US" altLang="en-US" sz="2800" i="1" u="none" dirty="0">
                <a:solidFill>
                  <a:srgbClr val="000000"/>
                </a:solidFill>
              </a:rPr>
              <a:t>x=b</a:t>
            </a:r>
            <a:r>
              <a:rPr lang="en-US" altLang="en-US" sz="2800" u="none" dirty="0">
                <a:solidFill>
                  <a:srgbClr val="000000"/>
                </a:solidFill>
              </a:rPr>
              <a:t>, and the </a:t>
            </a:r>
            <a:r>
              <a:rPr lang="en-US" altLang="en-US" sz="2800" i="1" u="none" dirty="0">
                <a:solidFill>
                  <a:srgbClr val="000000"/>
                </a:solidFill>
              </a:rPr>
              <a:t>x</a:t>
            </a:r>
            <a:r>
              <a:rPr lang="en-US" altLang="en-US" sz="2800" u="none" dirty="0">
                <a:solidFill>
                  <a:srgbClr val="000000"/>
                </a:solidFill>
              </a:rPr>
              <a:t>-axis using the basic formulas:</a:t>
            </a:r>
          </a:p>
        </p:txBody>
      </p:sp>
      <p:graphicFrame>
        <p:nvGraphicFramePr>
          <p:cNvPr id="4100" name="Object 3">
            <a:extLst>
              <a:ext uri="{FF2B5EF4-FFF2-40B4-BE49-F238E27FC236}">
                <a16:creationId xmlns:a16="http://schemas.microsoft.com/office/drawing/2014/main" id="{9B80AECD-4E7C-4619-9046-067492105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65301"/>
              </p:ext>
            </p:extLst>
          </p:nvPr>
        </p:nvGraphicFramePr>
        <p:xfrm>
          <a:off x="797859" y="3281084"/>
          <a:ext cx="6400800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r:id="rId4" imgW="2770193" imgH="1027997" progId="">
                  <p:embed/>
                </p:oleObj>
              </mc:Choice>
              <mc:Fallback>
                <p:oleObj r:id="rId4" imgW="2770193" imgH="1027997" progId="">
                  <p:embed/>
                  <p:pic>
                    <p:nvPicPr>
                      <p:cNvPr id="4100" name="Object 3">
                        <a:extLst>
                          <a:ext uri="{FF2B5EF4-FFF2-40B4-BE49-F238E27FC236}">
                            <a16:creationId xmlns:a16="http://schemas.microsoft.com/office/drawing/2014/main" id="{9B80AECD-4E7C-4619-9046-067492105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59" y="3281084"/>
                        <a:ext cx="6400800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82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F824C84-7B29-4399-BF1E-B978671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1825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Example D: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B07E3B0-3469-42FD-A47D-2897C2D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8" y="982662"/>
            <a:ext cx="7256890" cy="338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Find the volume of the solid generated by revolving the region bounded by the curves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AND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is revolved about the x-axis.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76979-CBFC-4F48-BE98-65C458FF0490}"/>
              </a:ext>
            </a:extLst>
          </p:cNvPr>
          <p:cNvSpPr txBox="1"/>
          <p:nvPr/>
        </p:nvSpPr>
        <p:spPr>
          <a:xfrm>
            <a:off x="165847" y="4985854"/>
            <a:ext cx="521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SHELL METHOD SETUP (Vertical Slices):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670F1-25D3-5B49-88DB-2978600D9DF3}"/>
              </a:ext>
            </a:extLst>
          </p:cNvPr>
          <p:cNvSpPr txBox="1"/>
          <p:nvPr/>
        </p:nvSpPr>
        <p:spPr>
          <a:xfrm>
            <a:off x="165847" y="5875338"/>
            <a:ext cx="62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WASHER METHOD SETUP (Horizontal Slices):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4F3F7-D691-1D4F-912F-4D41CE44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38" y="488950"/>
            <a:ext cx="4572000" cy="2895600"/>
          </a:xfrm>
          <a:prstGeom prst="rect">
            <a:avLst/>
          </a:prstGeom>
        </p:spPr>
      </p:pic>
      <p:pic>
        <p:nvPicPr>
          <p:cNvPr id="93186" name="Picture 2">
            <a:extLst>
              <a:ext uri="{FF2B5EF4-FFF2-40B4-BE49-F238E27FC236}">
                <a16:creationId xmlns:a16="http://schemas.microsoft.com/office/drawing/2014/main" id="{6204A7F8-387E-6F43-8637-FAABB0A2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95419"/>
            <a:ext cx="5562876" cy="84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8" name="Picture 4">
            <a:extLst>
              <a:ext uri="{FF2B5EF4-FFF2-40B4-BE49-F238E27FC236}">
                <a16:creationId xmlns:a16="http://schemas.microsoft.com/office/drawing/2014/main" id="{CDDE6A9A-8B64-2044-9E46-06932BEE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49607"/>
            <a:ext cx="5530467" cy="8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>
            <a:extLst>
              <a:ext uri="{FF2B5EF4-FFF2-40B4-BE49-F238E27FC236}">
                <a16:creationId xmlns:a16="http://schemas.microsoft.com/office/drawing/2014/main" id="{8BB3E55F-D03E-5244-82A0-F7ACF566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83" y="1837530"/>
            <a:ext cx="1955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2" name="Picture 8">
            <a:extLst>
              <a:ext uri="{FF2B5EF4-FFF2-40B4-BE49-F238E27FC236}">
                <a16:creationId xmlns:a16="http://schemas.microsoft.com/office/drawing/2014/main" id="{285CEA5C-060D-A641-B0A7-C50BCFBE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93" y="2763042"/>
            <a:ext cx="2159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7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87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185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F824C84-7B29-4399-BF1E-B978671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18255"/>
            <a:ext cx="10515600" cy="1325563"/>
          </a:xfrm>
        </p:spPr>
        <p:txBody>
          <a:bodyPr/>
          <a:lstStyle/>
          <a:p>
            <a:r>
              <a:rPr lang="en-US" altLang="en-US" b="1" i="1" dirty="0"/>
              <a:t>Example E: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B07E3B0-3469-42FD-A47D-2897C2D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8" y="982662"/>
            <a:ext cx="7256890" cy="338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Find the volume of the solid generated by revolving the region bounded by the curve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and the x-axis and the line x=9 is revolved about the x-axis.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76979-CBFC-4F48-BE98-65C458FF0490}"/>
              </a:ext>
            </a:extLst>
          </p:cNvPr>
          <p:cNvSpPr txBox="1"/>
          <p:nvPr/>
        </p:nvSpPr>
        <p:spPr>
          <a:xfrm>
            <a:off x="165847" y="4985854"/>
            <a:ext cx="521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SHELL METHOD SETUP (Vertical Slices):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670F1-25D3-5B49-88DB-2978600D9DF3}"/>
              </a:ext>
            </a:extLst>
          </p:cNvPr>
          <p:cNvSpPr txBox="1"/>
          <p:nvPr/>
        </p:nvSpPr>
        <p:spPr>
          <a:xfrm>
            <a:off x="165847" y="5875338"/>
            <a:ext cx="62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WASHER METHOD SETUP (Horizontal Slices):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27C8E-9F56-2145-8D9B-4B462F3D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38" y="428577"/>
            <a:ext cx="4572000" cy="2832100"/>
          </a:xfrm>
          <a:prstGeom prst="rect">
            <a:avLst/>
          </a:prstGeom>
        </p:spPr>
      </p:pic>
      <p:pic>
        <p:nvPicPr>
          <p:cNvPr id="94210" name="Picture 2">
            <a:extLst>
              <a:ext uri="{FF2B5EF4-FFF2-40B4-BE49-F238E27FC236}">
                <a16:creationId xmlns:a16="http://schemas.microsoft.com/office/drawing/2014/main" id="{D82ABF2D-F014-B945-9580-5AFB695C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35" y="1901825"/>
            <a:ext cx="13081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>
            <a:extLst>
              <a:ext uri="{FF2B5EF4-FFF2-40B4-BE49-F238E27FC236}">
                <a16:creationId xmlns:a16="http://schemas.microsoft.com/office/drawing/2014/main" id="{96350688-F6FE-4E40-885A-F5ACA48F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6" y="4780299"/>
            <a:ext cx="4303868" cy="9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>
            <a:extLst>
              <a:ext uri="{FF2B5EF4-FFF2-40B4-BE49-F238E27FC236}">
                <a16:creationId xmlns:a16="http://schemas.microsoft.com/office/drawing/2014/main" id="{135BBCFA-F9B1-0949-AE28-F1920B28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6" y="5853482"/>
            <a:ext cx="3694596" cy="9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684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8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94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D493B71-A443-4882-95C5-4AABD1212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94" y="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none" dirty="0">
                <a:solidFill>
                  <a:srgbClr val="000000"/>
                </a:solidFill>
              </a:rPr>
              <a:t>Example 1: 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7223356-70D1-47F9-8ADC-44B4734D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94" y="1066800"/>
            <a:ext cx="8229600" cy="170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800"/>
              </a:spcBef>
              <a:buSzPct val="75000"/>
            </a:pPr>
            <a:r>
              <a:rPr lang="en-US" altLang="en-US" sz="3200" u="none" dirty="0">
                <a:solidFill>
                  <a:srgbClr val="000000"/>
                </a:solidFill>
              </a:rPr>
              <a:t>Find the volume of the solid generated by revolving the region bounded by </a:t>
            </a:r>
            <a:r>
              <a:rPr lang="en-US" altLang="en-US" sz="3200" i="1" u="none" dirty="0">
                <a:solidFill>
                  <a:srgbClr val="000000"/>
                </a:solidFill>
              </a:rPr>
              <a:t>y=5x</a:t>
            </a:r>
            <a:r>
              <a:rPr lang="en-US" altLang="en-US" sz="3200" u="none" dirty="0">
                <a:solidFill>
                  <a:srgbClr val="000000"/>
                </a:solidFill>
              </a:rPr>
              <a:t>, </a:t>
            </a:r>
            <a:r>
              <a:rPr lang="en-US" altLang="en-US" sz="3200" i="1" u="none" dirty="0">
                <a:solidFill>
                  <a:srgbClr val="000000"/>
                </a:solidFill>
              </a:rPr>
              <a:t>x</a:t>
            </a:r>
            <a:r>
              <a:rPr lang="en-US" altLang="en-US" sz="3200" u="none" dirty="0">
                <a:solidFill>
                  <a:srgbClr val="000000"/>
                </a:solidFill>
              </a:rPr>
              <a:t>=0, and </a:t>
            </a:r>
            <a:r>
              <a:rPr lang="en-US" altLang="en-US" sz="3200" i="1" u="none" dirty="0">
                <a:solidFill>
                  <a:srgbClr val="000000"/>
                </a:solidFill>
              </a:rPr>
              <a:t>y</a:t>
            </a:r>
            <a:r>
              <a:rPr lang="en-US" altLang="en-US" sz="3200" u="none" dirty="0">
                <a:solidFill>
                  <a:srgbClr val="000000"/>
                </a:solidFill>
              </a:rPr>
              <a:t>=5 about the </a:t>
            </a:r>
            <a:r>
              <a:rPr lang="en-US" altLang="en-US" sz="3200" i="1" u="none" dirty="0">
                <a:solidFill>
                  <a:srgbClr val="000000"/>
                </a:solidFill>
              </a:rPr>
              <a:t>y</a:t>
            </a:r>
            <a:r>
              <a:rPr lang="en-US" altLang="en-US" sz="3200" u="none" dirty="0">
                <a:solidFill>
                  <a:srgbClr val="000000"/>
                </a:solidFill>
              </a:rPr>
              <a:t>-axis.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2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23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F276A44D-BDD7-485E-B2E8-20F00310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none" dirty="0">
                <a:solidFill>
                  <a:srgbClr val="000000"/>
                </a:solidFill>
              </a:rPr>
              <a:t>Important Notes about Disks: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41C4E14-8C69-4692-96DC-BE41C532A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29" y="16764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3200" u="none" dirty="0">
                <a:solidFill>
                  <a:srgbClr val="000000"/>
                </a:solidFill>
              </a:rPr>
              <a:t>The variable of integration </a:t>
            </a:r>
            <a:r>
              <a:rPr lang="en-US" altLang="en-US" sz="3200" i="1" u="none" dirty="0">
                <a:solidFill>
                  <a:srgbClr val="521B93"/>
                </a:solidFill>
              </a:rPr>
              <a:t>always</a:t>
            </a:r>
            <a:r>
              <a:rPr lang="en-US" altLang="en-US" sz="3200" u="none" dirty="0">
                <a:solidFill>
                  <a:srgbClr val="000000"/>
                </a:solidFill>
              </a:rPr>
              <a:t> matches the axis of revolution.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3200" u="none" dirty="0">
                <a:solidFill>
                  <a:srgbClr val="000000"/>
                </a:solidFill>
              </a:rPr>
              <a:t>If you revolve about a line other than the </a:t>
            </a:r>
            <a:r>
              <a:rPr lang="en-US" altLang="en-US" sz="3200" i="1" u="none" dirty="0">
                <a:solidFill>
                  <a:srgbClr val="000000"/>
                </a:solidFill>
              </a:rPr>
              <a:t>x</a:t>
            </a:r>
            <a:r>
              <a:rPr lang="en-US" altLang="en-US" sz="3200" u="none" dirty="0">
                <a:solidFill>
                  <a:srgbClr val="000000"/>
                </a:solidFill>
              </a:rPr>
              <a:t>- or </a:t>
            </a:r>
            <a:r>
              <a:rPr lang="en-US" altLang="en-US" sz="3200" i="1" u="none" dirty="0">
                <a:solidFill>
                  <a:srgbClr val="000000"/>
                </a:solidFill>
              </a:rPr>
              <a:t>y</a:t>
            </a:r>
            <a:r>
              <a:rPr lang="en-US" altLang="en-US" sz="3200" u="none" dirty="0">
                <a:solidFill>
                  <a:srgbClr val="000000"/>
                </a:solidFill>
              </a:rPr>
              <a:t>-axis, you will need to adjust the formula to find the new radius.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3200" u="none" dirty="0">
                <a:solidFill>
                  <a:srgbClr val="000000"/>
                </a:solidFill>
              </a:rPr>
              <a:t>If you revolve a region bounded by two curves, you will need to apply the </a:t>
            </a:r>
            <a:r>
              <a:rPr lang="en-US" altLang="en-US" sz="3200" i="1" u="none" dirty="0">
                <a:solidFill>
                  <a:srgbClr val="521B93"/>
                </a:solidFill>
              </a:rPr>
              <a:t>washer method</a:t>
            </a:r>
            <a:r>
              <a:rPr lang="en-US" altLang="en-US" sz="3200" u="none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DDA571F6-9A7D-4685-AAAD-054627F3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06" y="107576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none" dirty="0">
                <a:solidFill>
                  <a:srgbClr val="000000"/>
                </a:solidFill>
              </a:rPr>
              <a:t>The Washer Method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E3849607-EA18-41B0-8BB2-572E74CF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06" y="1174376"/>
            <a:ext cx="8305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u="none" dirty="0">
                <a:solidFill>
                  <a:srgbClr val="000000"/>
                </a:solidFill>
              </a:rPr>
              <a:t>When we revolve a region bounded between two curves, we have an inner and outer radius, and the volume equation is modified to:</a:t>
            </a:r>
          </a:p>
        </p:txBody>
      </p:sp>
      <p:graphicFrame>
        <p:nvGraphicFramePr>
          <p:cNvPr id="7172" name="Object 3">
            <a:extLst>
              <a:ext uri="{FF2B5EF4-FFF2-40B4-BE49-F238E27FC236}">
                <a16:creationId xmlns:a16="http://schemas.microsoft.com/office/drawing/2014/main" id="{80A47768-9817-4B85-8B09-CED451D8C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66809"/>
              </p:ext>
            </p:extLst>
          </p:nvPr>
        </p:nvGraphicFramePr>
        <p:xfrm>
          <a:off x="735106" y="2545976"/>
          <a:ext cx="7848600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r:id="rId4" imgW="3514518" imgH="1228713" progId="">
                  <p:embed/>
                </p:oleObj>
              </mc:Choice>
              <mc:Fallback>
                <p:oleObj r:id="rId4" imgW="3514518" imgH="1228713" progId="">
                  <p:embed/>
                  <p:pic>
                    <p:nvPicPr>
                      <p:cNvPr id="7172" name="Object 3">
                        <a:extLst>
                          <a:ext uri="{FF2B5EF4-FFF2-40B4-BE49-F238E27FC236}">
                            <a16:creationId xmlns:a16="http://schemas.microsoft.com/office/drawing/2014/main" id="{80A47768-9817-4B85-8B09-CED451D8C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06" y="2545976"/>
                        <a:ext cx="7848600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EFAB069A-5D54-448A-932F-AB547E1D6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43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 i="1" u="none" dirty="0">
                <a:solidFill>
                  <a:srgbClr val="000000"/>
                </a:solidFill>
              </a:rPr>
              <a:t>Example 2: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25091D65-D44E-46E5-8E6B-0A4C1DB9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34036"/>
            <a:ext cx="7010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u="sng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700"/>
              </a:spcBef>
              <a:buSzPct val="75000"/>
            </a:pPr>
            <a:r>
              <a:rPr lang="en-US" altLang="en-US" sz="2800" u="none" dirty="0">
                <a:solidFill>
                  <a:srgbClr val="000000"/>
                </a:solidFill>
              </a:rPr>
              <a:t>Find the volume of the solid generated by revolving the region bounded by </a:t>
            </a:r>
          </a:p>
          <a:p>
            <a:pPr>
              <a:spcBef>
                <a:spcPts val="700"/>
              </a:spcBef>
              <a:buSzPct val="75000"/>
            </a:pPr>
            <a:endParaRPr lang="en-US" altLang="en-US" sz="2800" u="none" dirty="0">
              <a:solidFill>
                <a:srgbClr val="000000"/>
              </a:solidFill>
            </a:endParaRPr>
          </a:p>
          <a:p>
            <a:pPr>
              <a:spcBef>
                <a:spcPts val="700"/>
              </a:spcBef>
              <a:buSzPct val="75000"/>
            </a:pPr>
            <a:endParaRPr lang="en-US" altLang="en-US" sz="2800" u="none" dirty="0">
              <a:solidFill>
                <a:srgbClr val="000000"/>
              </a:solidFill>
            </a:endParaRP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8B63F83D-EC75-4456-BE97-CF98DF7CB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948090"/>
              </p:ext>
            </p:extLst>
          </p:nvPr>
        </p:nvGraphicFramePr>
        <p:xfrm>
          <a:off x="770964" y="2206625"/>
          <a:ext cx="40386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r:id="rId4" imgW="1510232" imgH="457200" progId="">
                  <p:embed/>
                </p:oleObj>
              </mc:Choice>
              <mc:Fallback>
                <p:oleObj r:id="rId4" imgW="1510232" imgH="457200" progId="">
                  <p:embed/>
                  <p:pic>
                    <p:nvPicPr>
                      <p:cNvPr id="8196" name="Object 3">
                        <a:extLst>
                          <a:ext uri="{FF2B5EF4-FFF2-40B4-BE49-F238E27FC236}">
                            <a16:creationId xmlns:a16="http://schemas.microsoft.com/office/drawing/2014/main" id="{8B63F83D-EC75-4456-BE97-CF98DF7CB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64" y="2206625"/>
                        <a:ext cx="40386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6498C0D493745F58AAE4BBD796ED277"/>
  <p:tag name="SLIDEID" val="B6498C0D493745F58AAE4BBD796ED277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xample 5: Set up the integral to find the volume bounded by"/>
  <p:tag name="ANSWERSALIAS" val="Answer A|smicln|Answer B|smicln|Answer C|smicln|Answer D|smicln|None of these"/>
  <p:tag name="INCORRECTPOINTVALUE" val="1"/>
  <p:tag name="COUNTDOWNSECONDS" val="30"/>
  <p:tag name="VALUES" val="Incorrect|smicln|Correct|smicln|Incorrect|smicln|Incorrect|smicln|In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B6498C0D493745F58AAE4BBD796ED277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ANSWERSALIAS" val="Answer A|smicln|Answer B|smicln|Answer C|smicln|Answer D|smicln|None of these"/>
  <p:tag name="INCORRECTPOINTVALUE" val="1"/>
  <p:tag name="COUNTDOWNSECONDS" val="30"/>
  <p:tag name="SLIDEORDER" val="2"/>
  <p:tag name="SLIDEGUID" val="32B2E90E141E41E7B1528DC07FE2385F"/>
  <p:tag name="QUESTIONALIAS" val="Example 8: Set up the integral to find the volume bounded by"/>
  <p:tag name="VALUES" val="Incorrect|smicln|Incorrect|smicln|Incorrect|smicln|Correct|smicln|In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637</Words>
  <Application>Microsoft Macintosh PowerPoint</Application>
  <PresentationFormat>Widescreen</PresentationFormat>
  <Paragraphs>72</Paragraphs>
  <Slides>36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Math 1552</vt:lpstr>
      <vt:lpstr>Learning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Set up the integral to find the volume bounded by</vt:lpstr>
      <vt:lpstr>PowerPoint Presentation</vt:lpstr>
      <vt:lpstr>PowerPoint Presentation</vt:lpstr>
      <vt:lpstr>PowerPoint Presentation</vt:lpstr>
      <vt:lpstr>Example 4:</vt:lpstr>
      <vt:lpstr>Example: Set up the integral to find the volume bounded by</vt:lpstr>
      <vt:lpstr>PowerPoint Presentation</vt:lpstr>
      <vt:lpstr>Math 1552</vt:lpstr>
      <vt:lpstr>Example A:</vt:lpstr>
      <vt:lpstr>PowerPoint Presentation</vt:lpstr>
      <vt:lpstr>Example B:</vt:lpstr>
      <vt:lpstr>PowerPoint Presentation</vt:lpstr>
      <vt:lpstr>PowerPoint Presentation</vt:lpstr>
      <vt:lpstr>Example C:</vt:lpstr>
      <vt:lpstr>PowerPoint Presentation</vt:lpstr>
      <vt:lpstr>PowerPoint Presentation</vt:lpstr>
      <vt:lpstr>Example D:</vt:lpstr>
      <vt:lpstr>PowerPoint Presentation</vt:lpstr>
      <vt:lpstr>PowerPoint Presentation</vt:lpstr>
      <vt:lpstr>Example 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Maxie D</dc:creator>
  <cp:lastModifiedBy>Schmidt, Maxie D</cp:lastModifiedBy>
  <cp:revision>29</cp:revision>
  <dcterms:created xsi:type="dcterms:W3CDTF">2021-05-22T08:50:11Z</dcterms:created>
  <dcterms:modified xsi:type="dcterms:W3CDTF">2021-05-22T14:50:28Z</dcterms:modified>
</cp:coreProperties>
</file>