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0" r:id="rId1"/>
    <p:sldMasterId id="2147483822" r:id="rId2"/>
  </p:sldMasterIdLst>
  <p:notesMasterIdLst>
    <p:notesMasterId r:id="rId16"/>
  </p:notesMasterIdLst>
  <p:sldIdLst>
    <p:sldId id="256" r:id="rId3"/>
    <p:sldId id="257" r:id="rId4"/>
    <p:sldId id="25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75EB-FBEC-43CE-881E-C5C6B5158E07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DDCC8-C660-4A74-970B-0EB92CEB7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90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DDCC8-C660-4A74-970B-0EB92CEB711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73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DDCC8-C660-4A74-970B-0EB92CEB711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30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DDCC8-C660-4A74-970B-0EB92CEB711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69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DDCC8-C660-4A74-970B-0EB92CEB711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05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DDCC8-C660-4A74-970B-0EB92CEB711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6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DDCC8-C660-4A74-970B-0EB92CEB711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109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DDCC8-C660-4A74-970B-0EB92CEB711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771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DDCC8-C660-4A74-970B-0EB92CEB711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65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70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51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155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84BC-06DB-4643-9FCE-94C19FF8240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641C-BCDE-42A4-9905-F37FA6D46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34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84BC-06DB-4643-9FCE-94C19FF8240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641C-BCDE-42A4-9905-F37FA6D46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475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84BC-06DB-4643-9FCE-94C19FF8240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641C-BCDE-42A4-9905-F37FA6D46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213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84BC-06DB-4643-9FCE-94C19FF8240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641C-BCDE-42A4-9905-F37FA6D46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602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84BC-06DB-4643-9FCE-94C19FF8240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641C-BCDE-42A4-9905-F37FA6D46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800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84BC-06DB-4643-9FCE-94C19FF8240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641C-BCDE-42A4-9905-F37FA6D46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743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84BC-06DB-4643-9FCE-94C19FF8240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641C-BCDE-42A4-9905-F37FA6D46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488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84BC-06DB-4643-9FCE-94C19FF8240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641C-BCDE-42A4-9905-F37FA6D46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8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3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84BC-06DB-4643-9FCE-94C19FF8240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641C-BCDE-42A4-9905-F37FA6D46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20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84BC-06DB-4643-9FCE-94C19FF8240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641C-BCDE-42A4-9905-F37FA6D46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99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84BC-06DB-4643-9FCE-94C19FF8240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641C-BCDE-42A4-9905-F37FA6D46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598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84BC-06DB-4643-9FCE-94C19FF8240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641C-BCDE-42A4-9905-F37FA6D46D0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4126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84BC-06DB-4643-9FCE-94C19FF8240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641C-BCDE-42A4-9905-F37FA6D46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726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84BC-06DB-4643-9FCE-94C19FF8240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641C-BCDE-42A4-9905-F37FA6D46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9615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84BC-06DB-4643-9FCE-94C19FF8240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641C-BCDE-42A4-9905-F37FA6D46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3710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84BC-06DB-4643-9FCE-94C19FF8240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641C-BCDE-42A4-9905-F37FA6D46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2736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84BC-06DB-4643-9FCE-94C19FF8240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641C-BCDE-42A4-9905-F37FA6D46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44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71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47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96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89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87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07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29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11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90584BC-06DB-4643-9FCE-94C19FF82402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F8F641C-BCDE-42A4-9905-F37FA6D46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62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69848" y="2578608"/>
            <a:ext cx="4730451" cy="35935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2500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i="1" u="sng" spc="-5" dirty="0">
                <a:latin typeface="Congenial" panose="02000503040000020004" pitchFamily="2" charset="0"/>
              </a:rPr>
              <a:t>Assignment by</a:t>
            </a:r>
            <a:endParaRPr lang="en-US" sz="2400" b="1" i="1" u="sng" dirty="0">
              <a:latin typeface="Congenial" panose="02000503040000020004" pitchFamily="2" charset="0"/>
            </a:endParaRPr>
          </a:p>
          <a:p>
            <a:pPr marL="355600" indent="-182880" defTabSz="914400">
              <a:lnSpc>
                <a:spcPct val="2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5600" algn="l"/>
              </a:tabLst>
            </a:pPr>
            <a:r>
              <a:rPr lang="en-US" sz="2400" b="1" dirty="0">
                <a:latin typeface="Congenial" panose="02000503040000020004" pitchFamily="2" charset="0"/>
              </a:rPr>
              <a:t>Mazar Godhrawala </a:t>
            </a:r>
          </a:p>
          <a:p>
            <a:pPr marL="355600" indent="-182880" defTabSz="914400">
              <a:lnSpc>
                <a:spcPct val="2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5600" algn="l"/>
              </a:tabLst>
            </a:pPr>
            <a:r>
              <a:rPr lang="en-US" sz="2400" b="1" spc="-5" dirty="0">
                <a:latin typeface="Congenial" panose="02000503040000020004" pitchFamily="2" charset="0"/>
              </a:rPr>
              <a:t>Mayur Punamiya</a:t>
            </a:r>
            <a:endParaRPr lang="en-US" sz="2400" b="1" dirty="0">
              <a:latin typeface="Congenial" panose="02000503040000020004" pitchFamily="2" charset="0"/>
            </a:endParaRPr>
          </a:p>
          <a:p>
            <a:pPr marL="355600" indent="-182880" defTabSz="914400">
              <a:lnSpc>
                <a:spcPct val="2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5600" algn="l"/>
              </a:tabLst>
            </a:pPr>
            <a:r>
              <a:rPr lang="en-US" sz="2400" b="1" spc="-5" dirty="0">
                <a:latin typeface="Congenial" panose="02000503040000020004" pitchFamily="2" charset="0"/>
              </a:rPr>
              <a:t>Mohammed Amanullah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object 3"/>
          <p:cNvGrpSpPr/>
          <p:nvPr/>
        </p:nvGrpSpPr>
        <p:grpSpPr>
          <a:xfrm>
            <a:off x="7271151" y="1647613"/>
            <a:ext cx="4218030" cy="2012971"/>
            <a:chOff x="1417319" y="917955"/>
            <a:chExt cx="4719447" cy="2053590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319" y="917955"/>
              <a:ext cx="4719447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7319" y="1923795"/>
              <a:ext cx="2356738" cy="1047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1247" y="1923795"/>
              <a:ext cx="2647188" cy="1047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1EB6E5-C4A7-2DCB-B60D-9F3803A299AE}"/>
              </a:ext>
            </a:extLst>
          </p:cNvPr>
          <p:cNvSpPr txBox="1"/>
          <p:nvPr/>
        </p:nvSpPr>
        <p:spPr>
          <a:xfrm>
            <a:off x="913774" y="-2133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cap="all" spc="0" normalizeH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j-lt"/>
                <a:ea typeface="+mj-ea"/>
                <a:cs typeface="+mj-cs"/>
              </a:rPr>
              <a:t>Data CONVERSION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E0DDC-C120-9007-6998-5450DCBBB3E8}"/>
              </a:ext>
            </a:extLst>
          </p:cNvPr>
          <p:cNvSpPr txBox="1"/>
          <p:nvPr/>
        </p:nvSpPr>
        <p:spPr>
          <a:xfrm>
            <a:off x="2057400" y="15240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/>
              <a:t>Numerical Variable normalized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/>
              <a:t>Outliers handled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/>
              <a:t>Dummy Variable Created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4000" dirty="0"/>
              <a:t>Test-Train Split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4000" dirty="0"/>
              <a:t>Feature Scaling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4000" dirty="0"/>
              <a:t>Corelations searched and found.</a:t>
            </a:r>
          </a:p>
        </p:txBody>
      </p:sp>
    </p:spTree>
    <p:extLst>
      <p:ext uri="{BB962C8B-B14F-4D97-AF65-F5344CB8AC3E}">
        <p14:creationId xmlns:p14="http://schemas.microsoft.com/office/powerpoint/2010/main" val="282741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1EB6E5-C4A7-2DCB-B60D-9F3803A299AE}"/>
              </a:ext>
            </a:extLst>
          </p:cNvPr>
          <p:cNvSpPr txBox="1"/>
          <p:nvPr/>
        </p:nvSpPr>
        <p:spPr>
          <a:xfrm>
            <a:off x="913774" y="-2133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cap="all" spc="0" normalizeH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j-lt"/>
                <a:ea typeface="+mj-ea"/>
                <a:cs typeface="+mj-cs"/>
              </a:rPr>
              <a:t>Model building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E0DDC-C120-9007-6998-5450DCBBB3E8}"/>
              </a:ext>
            </a:extLst>
          </p:cNvPr>
          <p:cNvSpPr txBox="1"/>
          <p:nvPr/>
        </p:nvSpPr>
        <p:spPr>
          <a:xfrm>
            <a:off x="1981200" y="1413063"/>
            <a:ext cx="8763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3200" dirty="0"/>
              <a:t>Splitting the Data into Training and Testing Sets.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3200" dirty="0"/>
              <a:t>The first basic step for regression is performing a train-test split, we have chosen 70:30  ratio.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3200" dirty="0"/>
              <a:t>Generalized Linear Model Regression Results.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3200" dirty="0"/>
              <a:t>Feature Selection Using RFE.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3200" dirty="0"/>
              <a:t>Building Model.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3200" dirty="0"/>
              <a:t>Assessing the model.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3200" dirty="0"/>
              <a:t>Predictions made based on test data set.</a:t>
            </a:r>
          </a:p>
        </p:txBody>
      </p:sp>
    </p:spTree>
    <p:extLst>
      <p:ext uri="{BB962C8B-B14F-4D97-AF65-F5344CB8AC3E}">
        <p14:creationId xmlns:p14="http://schemas.microsoft.com/office/powerpoint/2010/main" val="247883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1EB6E5-C4A7-2DCB-B60D-9F3803A299AE}"/>
              </a:ext>
            </a:extLst>
          </p:cNvPr>
          <p:cNvSpPr txBox="1"/>
          <p:nvPr/>
        </p:nvSpPr>
        <p:spPr>
          <a:xfrm>
            <a:off x="913774" y="-2133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cap="all" spc="0" normalizeH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j-lt"/>
                <a:ea typeface="+mj-ea"/>
                <a:cs typeface="+mj-cs"/>
              </a:rPr>
              <a:t>Plotting roc curve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8145CC4-C8A8-2885-CCFC-8BB3AAE64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96" y="984380"/>
            <a:ext cx="3567404" cy="35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3946B22-6804-A06E-875F-69010A2E9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317" y="998449"/>
            <a:ext cx="4281487" cy="354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285BDB-D65F-84DF-C1AC-1089CB2801B1}"/>
              </a:ext>
            </a:extLst>
          </p:cNvPr>
          <p:cNvSpPr txBox="1"/>
          <p:nvPr/>
        </p:nvSpPr>
        <p:spPr>
          <a:xfrm>
            <a:off x="610225" y="4724400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Since we know that the perfect ROC Curve should be a value close to 1. We are getting a value of 0.83 indicating a good predictive model.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From the curve above, we see that 0.25 is the optimum point to take it as a cutoff probability.</a:t>
            </a:r>
          </a:p>
        </p:txBody>
      </p:sp>
    </p:spTree>
    <p:extLst>
      <p:ext uri="{BB962C8B-B14F-4D97-AF65-F5344CB8AC3E}">
        <p14:creationId xmlns:p14="http://schemas.microsoft.com/office/powerpoint/2010/main" val="225708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0ED649-C449-8AA8-F6E1-02D8BCBF6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724400"/>
            <a:ext cx="9440592" cy="1486107"/>
          </a:xfrm>
          <a:prstGeom prst="rect">
            <a:avLst/>
          </a:prstGeom>
          <a:effectLst>
            <a:outerShdw dist="50800" dir="5400000" algn="ctr" rotWithShape="0">
              <a:schemeClr val="bg2">
                <a:alpha val="0"/>
              </a:scheme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1EB6E5-C4A7-2DCB-B60D-9F3803A299AE}"/>
              </a:ext>
            </a:extLst>
          </p:cNvPr>
          <p:cNvSpPr txBox="1"/>
          <p:nvPr/>
        </p:nvSpPr>
        <p:spPr>
          <a:xfrm>
            <a:off x="913774" y="-2133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cap="all" spc="0" normalizeH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j-lt"/>
                <a:ea typeface="+mj-ea"/>
                <a:cs typeface="+mj-cs"/>
              </a:rPr>
              <a:t>CONCLUSIONS &amp; PREDICTIONS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E0DDC-C120-9007-6998-5450DCBBB3E8}"/>
              </a:ext>
            </a:extLst>
          </p:cNvPr>
          <p:cNvSpPr txBox="1"/>
          <p:nvPr/>
        </p:nvSpPr>
        <p:spPr>
          <a:xfrm>
            <a:off x="1067080" y="838200"/>
            <a:ext cx="10661624" cy="421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ongenial" panose="02000503040000020004" pitchFamily="2" charset="0"/>
              </a:rPr>
              <a:t>The Accuracy, Precision and Recall score we got from the test data are in the acceptable region.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ongenial" panose="02000503040000020004" pitchFamily="2" charset="0"/>
              </a:rPr>
              <a:t>Accuracy, Sensitivity and Specificity values of test set are around 76%, 76% and 77% which are approximately closer to the respective values calculated using trained set.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ongenial" panose="02000503040000020004" pitchFamily="2" charset="0"/>
              </a:rPr>
              <a:t>Also, the lead score calculated in the trained set of data shows the conversion rate on the final predicted model is close to 80% (i.e., 78%)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ongenial" panose="02000503040000020004" pitchFamily="2" charset="0"/>
              </a:rPr>
              <a:t>Hence overall this model seems to be good.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ongenial" panose="02000503040000020004" pitchFamily="2" charset="0"/>
              </a:rPr>
              <a:t>A customer Lead sourced by "</a:t>
            </a:r>
            <a:r>
              <a:rPr lang="en-IN" dirty="0" err="1">
                <a:latin typeface="Congenial" panose="02000503040000020004" pitchFamily="2" charset="0"/>
              </a:rPr>
              <a:t>Welingak</a:t>
            </a:r>
            <a:r>
              <a:rPr lang="en-IN" dirty="0">
                <a:latin typeface="Congenial" panose="02000503040000020004" pitchFamily="2" charset="0"/>
              </a:rPr>
              <a:t> Website" is a Hot Lead.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ongenial" panose="02000503040000020004" pitchFamily="2" charset="0"/>
              </a:rPr>
              <a:t>A customer who is currently "Working Professional" or "Unemployed" is a Hot Lead.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ongenial" panose="02000503040000020004" pitchFamily="2" charset="0"/>
              </a:rPr>
              <a:t>Total Time Spent on Website gets high conversion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IN" dirty="0">
              <a:latin typeface="Congenial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5003" y="4147941"/>
            <a:ext cx="8534398" cy="1962076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6037" indent="-285750" defTabSz="370332">
              <a:spcBef>
                <a:spcPts val="680"/>
              </a:spcBef>
              <a:buFont typeface="Wingdings" panose="05000000000000000000" pitchFamily="2" charset="2"/>
              <a:buChar char="ü"/>
              <a:tabLst>
                <a:tab pos="287522" algn="l"/>
              </a:tabLst>
            </a:pPr>
            <a:r>
              <a:rPr kern="1200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X </a:t>
            </a:r>
            <a:r>
              <a:rPr kern="1200" spc="-4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education</a:t>
            </a:r>
            <a:r>
              <a:rPr kern="1200" spc="8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 </a:t>
            </a:r>
            <a:r>
              <a:rPr kern="1200" spc="-8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wants</a:t>
            </a:r>
            <a:r>
              <a:rPr kern="1200" spc="-4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 </a:t>
            </a:r>
            <a:r>
              <a:rPr lang="en-US" kern="1200" spc="-4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a model to assign a lead score </a:t>
            </a:r>
            <a:r>
              <a:rPr kern="1200" spc="-8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to</a:t>
            </a:r>
            <a:r>
              <a:rPr kern="1200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 </a:t>
            </a:r>
            <a:r>
              <a:rPr kern="1200" spc="-4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know </a:t>
            </a:r>
            <a:r>
              <a:rPr kern="1200" spc="-8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most</a:t>
            </a:r>
            <a:r>
              <a:rPr kern="1200" spc="-4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 </a:t>
            </a:r>
            <a:r>
              <a:rPr kern="1200" spc="-8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promising</a:t>
            </a:r>
            <a:r>
              <a:rPr kern="1200" spc="-4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 </a:t>
            </a:r>
            <a:r>
              <a:rPr lang="en-US" kern="1200" spc="-4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or </a:t>
            </a:r>
            <a:r>
              <a:rPr lang="en-US" spc="-4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hot </a:t>
            </a:r>
            <a:r>
              <a:rPr kern="1200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leads.</a:t>
            </a:r>
            <a:endParaRPr lang="en-US" kern="1200" dirty="0">
              <a:solidFill>
                <a:schemeClr val="bg1"/>
              </a:solidFill>
              <a:latin typeface="Congenial" panose="02000503040000020004" pitchFamily="2" charset="0"/>
              <a:cs typeface="Calibri"/>
            </a:endParaRPr>
          </a:p>
          <a:p>
            <a:pPr marL="296037" indent="-285750" defTabSz="370332">
              <a:spcBef>
                <a:spcPts val="680"/>
              </a:spcBef>
              <a:buFont typeface="Wingdings" panose="05000000000000000000" pitchFamily="2" charset="2"/>
              <a:buChar char="ü"/>
              <a:tabLst>
                <a:tab pos="287522" algn="l"/>
              </a:tabLst>
            </a:pPr>
            <a:r>
              <a:rPr lang="en-IN" kern="1200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There are some more problems presented by the company which the model should be able to adjust to if the company's requirement changes.</a:t>
            </a:r>
          </a:p>
          <a:p>
            <a:pPr marL="296037" indent="-285750" defTabSz="370332">
              <a:spcBef>
                <a:spcPts val="680"/>
              </a:spcBef>
              <a:buFont typeface="Wingdings" panose="05000000000000000000" pitchFamily="2" charset="2"/>
              <a:buChar char="ü"/>
              <a:tabLst>
                <a:tab pos="287522" algn="l"/>
              </a:tabLst>
            </a:pPr>
            <a:r>
              <a:rPr lang="en-US" kern="1200" spc="-4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The model should be such that it can be used accurately when it is </a:t>
            </a:r>
            <a:r>
              <a:rPr kern="1200" spc="-4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Deploy</a:t>
            </a:r>
            <a:r>
              <a:rPr lang="en-US" kern="1200" spc="-4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ed</a:t>
            </a:r>
            <a:r>
              <a:rPr kern="1200" spc="4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 </a:t>
            </a:r>
            <a:r>
              <a:rPr lang="en-US" kern="1200" spc="-4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in</a:t>
            </a:r>
            <a:r>
              <a:rPr kern="1200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 </a:t>
            </a:r>
            <a:r>
              <a:rPr kern="1200" spc="-4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future</a:t>
            </a:r>
            <a:r>
              <a:rPr b="1" kern="1200" dirty="0">
                <a:solidFill>
                  <a:schemeClr val="bg1"/>
                </a:solidFill>
                <a:latin typeface="Congenial" panose="02000503040000020004" pitchFamily="2" charset="0"/>
                <a:cs typeface="Calibri"/>
              </a:rPr>
              <a:t>.</a:t>
            </a:r>
            <a:endParaRPr dirty="0">
              <a:solidFill>
                <a:schemeClr val="bg1"/>
              </a:solidFill>
              <a:latin typeface="Congenial" panose="02000503040000020004" pitchFamily="2" charset="0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87BC2-A41B-F355-5EDF-A144E4AC054A}"/>
              </a:ext>
            </a:extLst>
          </p:cNvPr>
          <p:cNvSpPr txBox="1"/>
          <p:nvPr/>
        </p:nvSpPr>
        <p:spPr>
          <a:xfrm>
            <a:off x="1905001" y="144780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0" dirty="0">
                <a:solidFill>
                  <a:schemeClr val="bg1"/>
                </a:solidFill>
                <a:effectLst/>
                <a:latin typeface="Congenial" panose="02000503040000020004" pitchFamily="2" charset="0"/>
              </a:rPr>
              <a:t>An X Education need help to select the most promising leads, i.e., the leads that are most likely to convert into paying customers. The company requires us to build a model wherein you need to assign a lead score to each of the leads such that the customers with higher lead score have a higher conversion chance and the customers with lower lead score have a lower conversion chance. The CEO has given a ballpark of the target lead conversion rate to be around 80%.</a:t>
            </a:r>
          </a:p>
          <a:p>
            <a:pPr algn="just"/>
            <a:endParaRPr lang="en-IN" dirty="0">
              <a:solidFill>
                <a:schemeClr val="bg1"/>
              </a:solidFill>
              <a:latin typeface="Congenial" panose="0200050304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D8F18-328A-EAE0-74B8-621C985FD1C6}"/>
              </a:ext>
            </a:extLst>
          </p:cNvPr>
          <p:cNvSpPr txBox="1"/>
          <p:nvPr/>
        </p:nvSpPr>
        <p:spPr>
          <a:xfrm>
            <a:off x="1981200" y="821655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Problem Statement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4273F-E775-D963-3F77-88E7AD0E6C23}"/>
              </a:ext>
            </a:extLst>
          </p:cNvPr>
          <p:cNvSpPr txBox="1"/>
          <p:nvPr/>
        </p:nvSpPr>
        <p:spPr>
          <a:xfrm>
            <a:off x="1905001" y="3624721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Business Objectives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4800" spc="-150" dirty="0">
                <a:solidFill>
                  <a:srgbClr val="FFFFFF"/>
                </a:solidFill>
              </a:rPr>
              <a:t>M</a:t>
            </a:r>
            <a:r>
              <a:rPr lang="en-US" sz="4800" spc="-145" dirty="0">
                <a:solidFill>
                  <a:srgbClr val="FFFFFF"/>
                </a:solidFill>
              </a:rPr>
              <a:t>eth</a:t>
            </a:r>
            <a:r>
              <a:rPr lang="en-US" sz="4800" spc="-150" dirty="0">
                <a:solidFill>
                  <a:srgbClr val="FFFFFF"/>
                </a:solidFill>
              </a:rPr>
              <a:t>odo</a:t>
            </a:r>
            <a:r>
              <a:rPr lang="en-US" sz="4800" spc="-145" dirty="0">
                <a:solidFill>
                  <a:srgbClr val="FFFFFF"/>
                </a:solidFill>
              </a:rPr>
              <a:t>l</a:t>
            </a:r>
            <a:r>
              <a:rPr lang="en-US" sz="4800" spc="-150" dirty="0">
                <a:solidFill>
                  <a:srgbClr val="FFFFFF"/>
                </a:solidFill>
              </a:rPr>
              <a:t>o</a:t>
            </a:r>
            <a:r>
              <a:rPr lang="en-US" sz="4800" spc="-145" dirty="0">
                <a:solidFill>
                  <a:srgbClr val="FFFFFF"/>
                </a:solidFill>
              </a:rPr>
              <a:t>g</a:t>
            </a:r>
            <a:r>
              <a:rPr lang="en-US" sz="4800" dirty="0">
                <a:solidFill>
                  <a:srgbClr val="FFFFFF"/>
                </a:solidFill>
              </a:rPr>
              <a:t>y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USED TO derive conclusion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CF4EB-5C73-3471-7357-C29EFCC38572}"/>
              </a:ext>
            </a:extLst>
          </p:cNvPr>
          <p:cNvSpPr txBox="1"/>
          <p:nvPr/>
        </p:nvSpPr>
        <p:spPr>
          <a:xfrm>
            <a:off x="5025960" y="171119"/>
            <a:ext cx="644313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genial" panose="02000503040000020004" pitchFamily="2" charset="0"/>
              </a:rPr>
              <a:t>Step-1:</a:t>
            </a:r>
          </a:p>
          <a:p>
            <a:r>
              <a:rPr lang="en-US" sz="2000" dirty="0">
                <a:latin typeface="Congenial" panose="02000503040000020004" pitchFamily="2" charset="0"/>
              </a:rPr>
              <a:t>Data Importing, Inspecting, Cleaning &amp; Manipulation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latin typeface="Congenial" panose="02000503040000020004" pitchFamily="2" charset="0"/>
              </a:rPr>
              <a:t>Handling of Duplicate Data.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latin typeface="Congenial" panose="02000503040000020004" pitchFamily="2" charset="0"/>
              </a:rPr>
              <a:t>Handling NA or Missing Values.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latin typeface="Congenial" panose="02000503040000020004" pitchFamily="2" charset="0"/>
              </a:rPr>
              <a:t>Dropping of Unnecessary Columns (i.e., which are not taken for in Analysis)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latin typeface="Congenial" panose="02000503040000020004" pitchFamily="2" charset="0"/>
              </a:rPr>
              <a:t>Dropping of Columns having large number of missing values.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latin typeface="Congenial" panose="02000503040000020004" pitchFamily="2" charset="0"/>
              </a:rPr>
              <a:t>Imputation of Values where required.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latin typeface="Congenial" panose="02000503040000020004" pitchFamily="2" charset="0"/>
              </a:rPr>
              <a:t>Handling Outliers.</a:t>
            </a:r>
          </a:p>
          <a:p>
            <a:pPr marL="342900" indent="-342900">
              <a:buFont typeface="+mj-lt"/>
              <a:buAutoNum type="alphaLcParenR"/>
            </a:pPr>
            <a:endParaRPr lang="en-US" dirty="0">
              <a:latin typeface="Congenial" panose="02000503040000020004" pitchFamily="2" charset="0"/>
            </a:endParaRPr>
          </a:p>
          <a:p>
            <a:endParaRPr lang="en-IN" dirty="0">
              <a:latin typeface="Congenial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51096-35D3-77C9-B4A1-86756F37C9C5}"/>
              </a:ext>
            </a:extLst>
          </p:cNvPr>
          <p:cNvSpPr txBox="1"/>
          <p:nvPr/>
        </p:nvSpPr>
        <p:spPr>
          <a:xfrm>
            <a:off x="4975086" y="3613580"/>
            <a:ext cx="644313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genial" panose="02000503040000020004" pitchFamily="2" charset="0"/>
              </a:rPr>
              <a:t>Step-2:</a:t>
            </a:r>
          </a:p>
          <a:p>
            <a:r>
              <a:rPr lang="en-US" sz="2000" dirty="0">
                <a:latin typeface="Congenial" panose="02000503040000020004" pitchFamily="2" charset="0"/>
              </a:rPr>
              <a:t>Data Analysis - Exploration</a:t>
            </a:r>
          </a:p>
          <a:p>
            <a:pPr lvl="1"/>
            <a:r>
              <a:rPr lang="en-US" dirty="0">
                <a:latin typeface="Congenial" panose="02000503040000020004" pitchFamily="2" charset="0"/>
              </a:rPr>
              <a:t>Univariate Analysis.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Congenial" panose="02000503040000020004" pitchFamily="2" charset="0"/>
              </a:rPr>
              <a:t>Categorical Variables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Congenial" panose="02000503040000020004" pitchFamily="2" charset="0"/>
              </a:rPr>
              <a:t>Numerical Variables</a:t>
            </a:r>
          </a:p>
          <a:p>
            <a:pPr lvl="1"/>
            <a:r>
              <a:rPr lang="en-IN" dirty="0">
                <a:latin typeface="Congenial" panose="02000503040000020004" pitchFamily="2" charset="0"/>
              </a:rPr>
              <a:t>Bivariate data analysis: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ongenial" panose="02000503040000020004" pitchFamily="2" charset="0"/>
              </a:rPr>
              <a:t>Correlation coefficients and pattern between the variables etc.</a:t>
            </a:r>
            <a:endParaRPr lang="en-US" dirty="0">
              <a:latin typeface="Congenial" panose="02000503040000020004" pitchFamily="2" charset="0"/>
            </a:endParaRPr>
          </a:p>
          <a:p>
            <a:endParaRPr lang="en-IN" dirty="0">
              <a:latin typeface="Congenial" panose="020005030400000200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4800" spc="-150" dirty="0">
                <a:solidFill>
                  <a:srgbClr val="FFFFFF"/>
                </a:solidFill>
              </a:rPr>
              <a:t>M</a:t>
            </a:r>
            <a:r>
              <a:rPr lang="en-US" sz="4800" spc="-145" dirty="0">
                <a:solidFill>
                  <a:srgbClr val="FFFFFF"/>
                </a:solidFill>
              </a:rPr>
              <a:t>eth</a:t>
            </a:r>
            <a:r>
              <a:rPr lang="en-US" sz="4800" spc="-150" dirty="0">
                <a:solidFill>
                  <a:srgbClr val="FFFFFF"/>
                </a:solidFill>
              </a:rPr>
              <a:t>odo</a:t>
            </a:r>
            <a:r>
              <a:rPr lang="en-US" sz="4800" spc="-145" dirty="0">
                <a:solidFill>
                  <a:srgbClr val="FFFFFF"/>
                </a:solidFill>
              </a:rPr>
              <a:t>l</a:t>
            </a:r>
            <a:r>
              <a:rPr lang="en-US" sz="4800" spc="-150" dirty="0">
                <a:solidFill>
                  <a:srgbClr val="FFFFFF"/>
                </a:solidFill>
              </a:rPr>
              <a:t>o</a:t>
            </a:r>
            <a:r>
              <a:rPr lang="en-US" sz="4800" spc="-145" dirty="0">
                <a:solidFill>
                  <a:srgbClr val="FFFFFF"/>
                </a:solidFill>
              </a:rPr>
              <a:t>g</a:t>
            </a:r>
            <a:r>
              <a:rPr lang="en-US" sz="4800" dirty="0">
                <a:solidFill>
                  <a:srgbClr val="FFFFFF"/>
                </a:solidFill>
              </a:rPr>
              <a:t>y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USED TO derive conclusion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CF4EB-5C73-3471-7357-C29EFCC38572}"/>
              </a:ext>
            </a:extLst>
          </p:cNvPr>
          <p:cNvSpPr txBox="1"/>
          <p:nvPr/>
        </p:nvSpPr>
        <p:spPr>
          <a:xfrm>
            <a:off x="5025960" y="171119"/>
            <a:ext cx="64431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genial" panose="02000503040000020004" pitchFamily="2" charset="0"/>
              </a:rPr>
              <a:t>Step-3:</a:t>
            </a:r>
          </a:p>
          <a:p>
            <a:r>
              <a:rPr lang="en-US" sz="2000" dirty="0">
                <a:latin typeface="Congenial" panose="02000503040000020004" pitchFamily="2" charset="0"/>
              </a:rPr>
              <a:t>Model Building Preparation &amp; Validation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Congenial" panose="02000503040000020004" pitchFamily="2" charset="0"/>
              </a:rPr>
              <a:t>Dummy Variables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Congenial" panose="02000503040000020004" pitchFamily="2" charset="0"/>
              </a:rPr>
              <a:t>Test-Train Split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Congenial" panose="02000503040000020004" pitchFamily="2" charset="0"/>
              </a:rPr>
              <a:t>Scaling</a:t>
            </a:r>
            <a:endParaRPr lang="en-IN" dirty="0">
              <a:latin typeface="Congenial" panose="0200050304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50C61-22DD-20E3-D008-F3B9F41475D1}"/>
              </a:ext>
            </a:extLst>
          </p:cNvPr>
          <p:cNvSpPr txBox="1"/>
          <p:nvPr/>
        </p:nvSpPr>
        <p:spPr>
          <a:xfrm>
            <a:off x="4975086" y="1915868"/>
            <a:ext cx="64431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genial" panose="02000503040000020004" pitchFamily="2" charset="0"/>
              </a:rPr>
              <a:t>Step-4:</a:t>
            </a:r>
          </a:p>
          <a:p>
            <a:r>
              <a:rPr lang="en-US" sz="2000" dirty="0">
                <a:latin typeface="Congenial" panose="02000503040000020004" pitchFamily="2" charset="0"/>
              </a:rPr>
              <a:t>Model Evaluation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Congenial" panose="02000503040000020004" pitchFamily="2" charset="0"/>
              </a:rPr>
              <a:t>Creating a data frame with the actual conversion flag and predicted probabilities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Congenial" panose="02000503040000020004" pitchFamily="2" charset="0"/>
              </a:rPr>
              <a:t>Creating new column 'Predicted’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Congenial" panose="02000503040000020004" pitchFamily="2" charset="0"/>
              </a:rPr>
              <a:t>Finding the Optimal Cutoff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Congenial" panose="02000503040000020004" pitchFamily="2" charset="0"/>
              </a:rPr>
              <a:t>Precision-Recall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E210C-4C58-1001-B000-C60D0EA47B4B}"/>
              </a:ext>
            </a:extLst>
          </p:cNvPr>
          <p:cNvSpPr txBox="1"/>
          <p:nvPr/>
        </p:nvSpPr>
        <p:spPr>
          <a:xfrm>
            <a:off x="4945423" y="4288870"/>
            <a:ext cx="64431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genial" panose="02000503040000020004" pitchFamily="2" charset="0"/>
              </a:rPr>
              <a:t>Step-5:</a:t>
            </a:r>
          </a:p>
          <a:p>
            <a:r>
              <a:rPr lang="en-IN" sz="2000" dirty="0">
                <a:latin typeface="Congenial" panose="02000503040000020004" pitchFamily="2" charset="0"/>
              </a:rPr>
              <a:t>Making Predictions based on the Test Set</a:t>
            </a:r>
            <a:endParaRPr lang="en-US" sz="2000" dirty="0">
              <a:latin typeface="Congenial" panose="0200050304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37AC98-62C7-9B52-DF96-5031A4FBE938}"/>
              </a:ext>
            </a:extLst>
          </p:cNvPr>
          <p:cNvSpPr txBox="1"/>
          <p:nvPr/>
        </p:nvSpPr>
        <p:spPr>
          <a:xfrm>
            <a:off x="4933193" y="5187315"/>
            <a:ext cx="64431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genial" panose="02000503040000020004" pitchFamily="2" charset="0"/>
              </a:rPr>
              <a:t>Step-6:</a:t>
            </a:r>
          </a:p>
          <a:p>
            <a:r>
              <a:rPr lang="en-IN" sz="2000" dirty="0">
                <a:latin typeface="Congenial" panose="02000503040000020004" pitchFamily="2" charset="0"/>
              </a:rPr>
              <a:t>Deriving Conclusion &amp; Recommendation based on Model.</a:t>
            </a:r>
            <a:endParaRPr lang="en-US" sz="2000" dirty="0">
              <a:latin typeface="Congenial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5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1EB6E5-C4A7-2DCB-B60D-9F3803A299AE}"/>
              </a:ext>
            </a:extLst>
          </p:cNvPr>
          <p:cNvSpPr txBox="1"/>
          <p:nvPr/>
        </p:nvSpPr>
        <p:spPr>
          <a:xfrm>
            <a:off x="2590800" y="111863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Data Cleaning and Preparation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genial" panose="02000503040000020004" pitchFamily="2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15313-F11A-322A-816D-2C7B5630E3B3}"/>
              </a:ext>
            </a:extLst>
          </p:cNvPr>
          <p:cNvSpPr txBox="1"/>
          <p:nvPr/>
        </p:nvSpPr>
        <p:spPr>
          <a:xfrm>
            <a:off x="1513332" y="588601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Firstly, we dropped all the columns which had more than 30% values missing or NA.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We Checked the other remaining columns and drop columns which are not required for our analysis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01BE45-9A47-3620-26E9-20D7AA780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84" y="1116937"/>
            <a:ext cx="6459702" cy="387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F401BC-E646-EC52-FCD4-55016386558A}"/>
              </a:ext>
            </a:extLst>
          </p:cNvPr>
          <p:cNvSpPr txBox="1"/>
          <p:nvPr/>
        </p:nvSpPr>
        <p:spPr>
          <a:xfrm>
            <a:off x="3681033" y="4992758"/>
            <a:ext cx="4604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Since most of the above contain No as their value we can drop them.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B469D-5903-0F90-59AA-CED736B38180}"/>
              </a:ext>
            </a:extLst>
          </p:cNvPr>
          <p:cNvSpPr txBox="1"/>
          <p:nvPr/>
        </p:nvSpPr>
        <p:spPr>
          <a:xfrm>
            <a:off x="1447800" y="548457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Next the columns with null or missing values, we imputed them with 0.0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We Checked the other remaining columns and drop columns which are not required for our analysis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rPr>
              <a:t>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9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2">
            <a:extLst>
              <a:ext uri="{FF2B5EF4-FFF2-40B4-BE49-F238E27FC236}">
                <a16:creationId xmlns:a16="http://schemas.microsoft.com/office/drawing/2014/main" id="{7407B0FF-43E0-4B2E-B48B-C2A472D10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2058">
            <a:extLst>
              <a:ext uri="{FF2B5EF4-FFF2-40B4-BE49-F238E27FC236}">
                <a16:creationId xmlns:a16="http://schemas.microsoft.com/office/drawing/2014/main" id="{7CAC6C18-4147-48ED-8B6A-19B3E0D89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1EB6E5-C4A7-2DCB-B60D-9F3803A299AE}"/>
              </a:ext>
            </a:extLst>
          </p:cNvPr>
          <p:cNvSpPr txBox="1"/>
          <p:nvPr/>
        </p:nvSpPr>
        <p:spPr>
          <a:xfrm>
            <a:off x="913774" y="146143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cap="all" spc="0" normalizeH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j-lt"/>
                <a:ea typeface="+mj-ea"/>
                <a:cs typeface="+mj-cs"/>
              </a:rPr>
              <a:t>Data Exploration (EDA) Findings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CC26F1-A36F-B2E9-9B10-3B3C7050E89D}"/>
              </a:ext>
            </a:extLst>
          </p:cNvPr>
          <p:cNvGrpSpPr/>
          <p:nvPr/>
        </p:nvGrpSpPr>
        <p:grpSpPr>
          <a:xfrm>
            <a:off x="913771" y="1447800"/>
            <a:ext cx="10287629" cy="4419599"/>
            <a:chOff x="1834145" y="2532475"/>
            <a:chExt cx="8523709" cy="30290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F401BC-E646-EC52-FCD4-55016386558A}"/>
                </a:ext>
              </a:extLst>
            </p:cNvPr>
            <p:cNvSpPr txBox="1"/>
            <p:nvPr/>
          </p:nvSpPr>
          <p:spPr>
            <a:xfrm>
              <a:off x="3339433" y="2532475"/>
              <a:ext cx="1254122" cy="21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8328">
                <a:spcAft>
                  <a:spcPts val="600"/>
                </a:spcAft>
                <a:defRPr/>
              </a:pPr>
              <a:r>
                <a:rPr lang="en-US" sz="1400" b="1" i="1" kern="1200" dirty="0">
                  <a:solidFill>
                    <a:schemeClr val="accent1">
                      <a:lumMod val="75000"/>
                    </a:schemeClr>
                  </a:solidFill>
                  <a:latin typeface="Congenial" panose="02000503040000020004" pitchFamily="2" charset="0"/>
                  <a:ea typeface="+mn-ea"/>
                  <a:cs typeface="+mn-cs"/>
                </a:rPr>
                <a:t>L</a:t>
              </a:r>
              <a:r>
                <a:rPr lang="en-IN" sz="1400" b="1" i="1" kern="1200" dirty="0">
                  <a:solidFill>
                    <a:schemeClr val="accent1">
                      <a:lumMod val="75000"/>
                    </a:schemeClr>
                  </a:solidFill>
                  <a:latin typeface="Congenial" panose="02000503040000020004" pitchFamily="2" charset="0"/>
                  <a:ea typeface="+mn-ea"/>
                  <a:cs typeface="+mn-cs"/>
                </a:rPr>
                <a:t>ead Sources</a:t>
              </a:r>
              <a:endParaRPr kumimoji="0" lang="en-IN" sz="14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endParaRPr>
            </a:p>
          </p:txBody>
        </p:sp>
        <p:pic>
          <p:nvPicPr>
            <p:cNvPr id="2050" name="Picture 2" descr="A graph with different colored bars&#10;&#10;Description automatically generated">
              <a:extLst>
                <a:ext uri="{FF2B5EF4-FFF2-40B4-BE49-F238E27FC236}">
                  <a16:creationId xmlns:a16="http://schemas.microsoft.com/office/drawing/2014/main" id="{4CEE6EBF-2CB2-20E3-BC12-008FF79E4C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4145" y="2746976"/>
              <a:ext cx="5051299" cy="2814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A graph with blue and orange bars&#10;&#10;Description automatically generated">
              <a:extLst>
                <a:ext uri="{FF2B5EF4-FFF2-40B4-BE49-F238E27FC236}">
                  <a16:creationId xmlns:a16="http://schemas.microsoft.com/office/drawing/2014/main" id="{80FCA771-57DE-061E-5170-71A63D70B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1714" y="2746976"/>
              <a:ext cx="3346140" cy="2809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E0EF4B-9AB6-8E76-E6AC-A99FD66C2A39}"/>
                </a:ext>
              </a:extLst>
            </p:cNvPr>
            <p:cNvSpPr txBox="1"/>
            <p:nvPr/>
          </p:nvSpPr>
          <p:spPr>
            <a:xfrm>
              <a:off x="8225506" y="2540409"/>
              <a:ext cx="1627270" cy="21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8328">
                <a:spcAft>
                  <a:spcPts val="600"/>
                </a:spcAft>
                <a:defRPr/>
              </a:pPr>
              <a:r>
                <a:rPr lang="en-US" sz="1400" b="1" i="1" dirty="0">
                  <a:solidFill>
                    <a:schemeClr val="accent1">
                      <a:lumMod val="75000"/>
                    </a:schemeClr>
                  </a:solidFill>
                  <a:latin typeface="Congenial" panose="02000503040000020004" pitchFamily="2" charset="0"/>
                </a:rPr>
                <a:t>Current</a:t>
              </a:r>
              <a:r>
                <a:rPr lang="en-US" sz="888" b="1" kern="1200" dirty="0">
                  <a:solidFill>
                    <a:schemeClr val="accent1">
                      <a:lumMod val="75000"/>
                    </a:schemeClr>
                  </a:solidFill>
                  <a:latin typeface="Congenial" panose="02000503040000020004" pitchFamily="2" charset="0"/>
                  <a:ea typeface="+mn-ea"/>
                  <a:cs typeface="+mn-cs"/>
                </a:rPr>
                <a:t> </a:t>
              </a:r>
              <a:r>
                <a:rPr lang="en-US" sz="1400" b="1" i="1" dirty="0">
                  <a:solidFill>
                    <a:schemeClr val="accent1">
                      <a:lumMod val="75000"/>
                    </a:schemeClr>
                  </a:solidFill>
                  <a:latin typeface="Congenial" panose="02000503040000020004" pitchFamily="2" charset="0"/>
                </a:rPr>
                <a:t>Occupation</a:t>
              </a:r>
              <a:endParaRPr lang="en-IN" sz="1400" b="1" i="1" dirty="0">
                <a:solidFill>
                  <a:schemeClr val="accent1">
                    <a:lumMod val="75000"/>
                  </a:schemeClr>
                </a:solidFill>
                <a:latin typeface="Congenial" panose="02000503040000020004" pitchFamily="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2B435E-BCF5-0AF1-7711-A6901A597617}"/>
              </a:ext>
            </a:extLst>
          </p:cNvPr>
          <p:cNvSpPr txBox="1"/>
          <p:nvPr/>
        </p:nvSpPr>
        <p:spPr>
          <a:xfrm>
            <a:off x="876615" y="5885849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  <a:latin typeface="Congenial" panose="02000503040000020004" pitchFamily="2" charset="0"/>
              </a:rPr>
              <a:t>What Chart Shows: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Congenial" panose="02000503040000020004" pitchFamily="2" charset="0"/>
              </a:rPr>
              <a:t>Most conversions are from 'Google' and 'Direct Traffic' for 'Lead Source'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A6443-82E8-CC8C-CCD8-93373193B25C}"/>
              </a:ext>
            </a:extLst>
          </p:cNvPr>
          <p:cNvSpPr txBox="1"/>
          <p:nvPr/>
        </p:nvSpPr>
        <p:spPr>
          <a:xfrm>
            <a:off x="7124386" y="5867399"/>
            <a:ext cx="403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  <a:latin typeface="Congenial" panose="02000503040000020004" pitchFamily="2" charset="0"/>
              </a:rPr>
              <a:t>What Chart Shows: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Congenial" panose="02000503040000020004" pitchFamily="2" charset="0"/>
              </a:rPr>
              <a:t>Most leads are from 'Unemployed' but conversion is low. 'Working Professional' has high conversion rate</a:t>
            </a:r>
          </a:p>
        </p:txBody>
      </p:sp>
    </p:spTree>
    <p:extLst>
      <p:ext uri="{BB962C8B-B14F-4D97-AF65-F5344CB8AC3E}">
        <p14:creationId xmlns:p14="http://schemas.microsoft.com/office/powerpoint/2010/main" val="318947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1EB6E5-C4A7-2DCB-B60D-9F3803A299AE}"/>
              </a:ext>
            </a:extLst>
          </p:cNvPr>
          <p:cNvSpPr txBox="1"/>
          <p:nvPr/>
        </p:nvSpPr>
        <p:spPr>
          <a:xfrm>
            <a:off x="907955" y="-37869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cap="all" spc="0" normalizeH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j-lt"/>
                <a:ea typeface="+mj-ea"/>
                <a:cs typeface="+mj-cs"/>
              </a:rPr>
              <a:t>Data Exploration (EDA) Findings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CC26F1-A36F-B2E9-9B10-3B3C7050E89D}"/>
              </a:ext>
            </a:extLst>
          </p:cNvPr>
          <p:cNvGrpSpPr/>
          <p:nvPr/>
        </p:nvGrpSpPr>
        <p:grpSpPr>
          <a:xfrm>
            <a:off x="990600" y="1310975"/>
            <a:ext cx="9905071" cy="4236050"/>
            <a:chOff x="2576589" y="2540409"/>
            <a:chExt cx="7723385" cy="30255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F401BC-E646-EC52-FCD4-55016386558A}"/>
                </a:ext>
              </a:extLst>
            </p:cNvPr>
            <p:cNvSpPr txBox="1"/>
            <p:nvPr/>
          </p:nvSpPr>
          <p:spPr>
            <a:xfrm>
              <a:off x="3038212" y="2540409"/>
              <a:ext cx="3107008" cy="182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38328">
                <a:spcAft>
                  <a:spcPts val="600"/>
                </a:spcAft>
                <a:defRPr/>
              </a:pPr>
              <a:r>
                <a:rPr lang="en-IN" sz="1300" b="1" i="1" kern="1200" dirty="0">
                  <a:solidFill>
                    <a:schemeClr val="accent1">
                      <a:lumMod val="75000"/>
                    </a:schemeClr>
                  </a:solidFill>
                  <a:latin typeface="Congenial" panose="02000503040000020004" pitchFamily="2" charset="0"/>
                  <a:ea typeface="+mn-ea"/>
                  <a:cs typeface="+mn-cs"/>
                </a:rPr>
                <a:t>What matters most to you in choosing a course</a:t>
              </a:r>
              <a:endParaRPr kumimoji="0" lang="en-IN" sz="13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endParaRP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EE6EBF-2CB2-20E3-BC12-008FF79E4C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576589" y="2751351"/>
              <a:ext cx="3568631" cy="2814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80FCA771-57DE-061E-5170-71A63D70B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322794" y="2746976"/>
              <a:ext cx="3977180" cy="2809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E0EF4B-9AB6-8E76-E6AC-A99FD66C2A39}"/>
                </a:ext>
              </a:extLst>
            </p:cNvPr>
            <p:cNvSpPr txBox="1"/>
            <p:nvPr/>
          </p:nvSpPr>
          <p:spPr>
            <a:xfrm>
              <a:off x="7875169" y="2540409"/>
              <a:ext cx="1627270" cy="191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8328">
                <a:spcAft>
                  <a:spcPts val="600"/>
                </a:spcAft>
                <a:defRPr/>
              </a:pPr>
              <a:r>
                <a:rPr lang="en-US" sz="1400" b="1" i="1" dirty="0">
                  <a:solidFill>
                    <a:schemeClr val="accent1">
                      <a:lumMod val="75000"/>
                    </a:schemeClr>
                  </a:solidFill>
                  <a:latin typeface="Congenial" panose="02000503040000020004" pitchFamily="2" charset="0"/>
                </a:rPr>
                <a:t>Last Notable Activity</a:t>
              </a:r>
              <a:endParaRPr lang="en-IN" sz="1400" b="1" i="1" dirty="0">
                <a:solidFill>
                  <a:schemeClr val="accent1">
                    <a:lumMod val="75000"/>
                  </a:schemeClr>
                </a:solidFill>
                <a:latin typeface="Congenial" panose="02000503040000020004" pitchFamily="2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2B9593-A157-1920-C0CF-C99A3014C12F}"/>
              </a:ext>
            </a:extLst>
          </p:cNvPr>
          <p:cNvSpPr txBox="1"/>
          <p:nvPr/>
        </p:nvSpPr>
        <p:spPr>
          <a:xfrm>
            <a:off x="907955" y="5518282"/>
            <a:ext cx="4659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  <a:latin typeface="Congenial" panose="02000503040000020004" pitchFamily="2" charset="0"/>
              </a:rPr>
              <a:t>What Chart Shows:</a:t>
            </a:r>
          </a:p>
          <a:p>
            <a:pPr algn="just"/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Congenial" panose="02000503040000020004" pitchFamily="2" charset="0"/>
              </a:rPr>
              <a:t>Highest leads as from "Better Career Prospects" and since almost all values belong to this category, this column can be dropped.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01241-815F-B370-6222-06FCFAFBA9CA}"/>
              </a:ext>
            </a:extLst>
          </p:cNvPr>
          <p:cNvSpPr txBox="1"/>
          <p:nvPr/>
        </p:nvSpPr>
        <p:spPr>
          <a:xfrm>
            <a:off x="5822456" y="5515234"/>
            <a:ext cx="499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  <a:latin typeface="Congenial" panose="02000503040000020004" pitchFamily="2" charset="0"/>
              </a:rPr>
              <a:t>What Chart Shows:</a:t>
            </a:r>
          </a:p>
          <a:p>
            <a:pPr algn="just"/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Congenial" panose="02000503040000020004" pitchFamily="2" charset="0"/>
              </a:rPr>
              <a:t>Email Opened' has very low conversion but 'SMS sent' has very good conversion.</a:t>
            </a:r>
          </a:p>
        </p:txBody>
      </p:sp>
    </p:spTree>
    <p:extLst>
      <p:ext uri="{BB962C8B-B14F-4D97-AF65-F5344CB8AC3E}">
        <p14:creationId xmlns:p14="http://schemas.microsoft.com/office/powerpoint/2010/main" val="174232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1EB6E5-C4A7-2DCB-B60D-9F3803A299AE}"/>
              </a:ext>
            </a:extLst>
          </p:cNvPr>
          <p:cNvSpPr txBox="1"/>
          <p:nvPr/>
        </p:nvSpPr>
        <p:spPr>
          <a:xfrm>
            <a:off x="913774" y="-2133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cap="all" spc="0" normalizeH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j-lt"/>
                <a:ea typeface="+mj-ea"/>
                <a:cs typeface="+mj-cs"/>
              </a:rPr>
              <a:t>Data Exploration (EDA) Findings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CC26F1-A36F-B2E9-9B10-3B3C7050E89D}"/>
              </a:ext>
            </a:extLst>
          </p:cNvPr>
          <p:cNvGrpSpPr/>
          <p:nvPr/>
        </p:nvGrpSpPr>
        <p:grpSpPr>
          <a:xfrm>
            <a:off x="3993097" y="1143000"/>
            <a:ext cx="4205803" cy="4236050"/>
            <a:chOff x="2865785" y="2540409"/>
            <a:chExt cx="3279435" cy="30255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F401BC-E646-EC52-FCD4-55016386558A}"/>
                </a:ext>
              </a:extLst>
            </p:cNvPr>
            <p:cNvSpPr txBox="1"/>
            <p:nvPr/>
          </p:nvSpPr>
          <p:spPr>
            <a:xfrm>
              <a:off x="3038212" y="2540409"/>
              <a:ext cx="3107008" cy="182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38328">
                <a:spcAft>
                  <a:spcPts val="600"/>
                </a:spcAft>
                <a:defRPr/>
              </a:pPr>
              <a:r>
                <a:rPr lang="en-IN" sz="1300" b="1" i="1" kern="1200" dirty="0">
                  <a:solidFill>
                    <a:schemeClr val="accent1">
                      <a:lumMod val="75000"/>
                    </a:schemeClr>
                  </a:solidFill>
                  <a:latin typeface="Congenial" panose="02000503040000020004" pitchFamily="2" charset="0"/>
                  <a:ea typeface="+mn-ea"/>
                  <a:cs typeface="+mn-cs"/>
                </a:rPr>
                <a:t>What matters most to you in choosing a course</a:t>
              </a:r>
              <a:endParaRPr kumimoji="0" lang="en-IN" sz="13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genial" panose="02000503040000020004" pitchFamily="2" charset="0"/>
                <a:ea typeface="+mn-ea"/>
                <a:cs typeface="+mn-cs"/>
              </a:endParaRP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EE6EBF-2CB2-20E3-BC12-008FF79E4C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865785" y="2751351"/>
              <a:ext cx="2990240" cy="2814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2B9593-A157-1920-C0CF-C99A3014C12F}"/>
              </a:ext>
            </a:extLst>
          </p:cNvPr>
          <p:cNvSpPr txBox="1"/>
          <p:nvPr/>
        </p:nvSpPr>
        <p:spPr>
          <a:xfrm>
            <a:off x="3934996" y="5379050"/>
            <a:ext cx="395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  <a:latin typeface="Congenial" panose="02000503040000020004" pitchFamily="2" charset="0"/>
              </a:rPr>
              <a:t>What Chart Shows:</a:t>
            </a:r>
          </a:p>
          <a:p>
            <a:pPr algn="just"/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Congenial" panose="02000503040000020004" pitchFamily="2" charset="0"/>
              </a:rPr>
              <a:t>Lead Add Form' has good conversion while 'Landing Page Submission' generated most leads.</a:t>
            </a:r>
          </a:p>
        </p:txBody>
      </p:sp>
    </p:spTree>
    <p:extLst>
      <p:ext uri="{BB962C8B-B14F-4D97-AF65-F5344CB8AC3E}">
        <p14:creationId xmlns:p14="http://schemas.microsoft.com/office/powerpoint/2010/main" val="31443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1EB6E5-C4A7-2DCB-B60D-9F3803A299AE}"/>
              </a:ext>
            </a:extLst>
          </p:cNvPr>
          <p:cNvSpPr txBox="1"/>
          <p:nvPr/>
        </p:nvSpPr>
        <p:spPr>
          <a:xfrm>
            <a:off x="913774" y="-2133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cap="all" spc="0" normalizeH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j-lt"/>
                <a:ea typeface="+mj-ea"/>
                <a:cs typeface="+mj-cs"/>
              </a:rPr>
              <a:t>Data Exploration (EDA) Findings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DAE43A5-CE0D-2A0C-D65F-39C3311BF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03268"/>
            <a:ext cx="3200400" cy="238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5E8FFB7-8A5B-AD86-F68F-ADE587D7F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26" y="1136825"/>
            <a:ext cx="3157899" cy="232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89C6F81-75E0-1A87-679C-D9184D9E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686" y="947497"/>
            <a:ext cx="3476502" cy="248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4EA9F874-174E-FE3A-2C74-B67144C11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89" y="3810000"/>
            <a:ext cx="336494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576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166</TotalTime>
  <Words>830</Words>
  <Application>Microsoft Office PowerPoint</Application>
  <PresentationFormat>Widescreen</PresentationFormat>
  <Paragraphs>101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Congenial</vt:lpstr>
      <vt:lpstr>Rockwell</vt:lpstr>
      <vt:lpstr>Rockwell Condensed</vt:lpstr>
      <vt:lpstr>Rockwell Extra Bold</vt:lpstr>
      <vt:lpstr>Tw Cen MT</vt:lpstr>
      <vt:lpstr>Wingdings</vt:lpstr>
      <vt:lpstr>Wood Type</vt:lpstr>
      <vt:lpstr>Droplet</vt:lpstr>
      <vt:lpstr>PowerPoint Presentation</vt:lpstr>
      <vt:lpstr>PowerPoint Presentation</vt:lpstr>
      <vt:lpstr>Methodology USED TO derive conclusion</vt:lpstr>
      <vt:lpstr>Methodology USED TO derive 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aayushiaggarwal97@gmail.com</dc:creator>
  <cp:lastModifiedBy>Mazar Godhrawala</cp:lastModifiedBy>
  <cp:revision>17</cp:revision>
  <dcterms:created xsi:type="dcterms:W3CDTF">2023-09-18T06:41:59Z</dcterms:created>
  <dcterms:modified xsi:type="dcterms:W3CDTF">2023-09-19T05:57:24Z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2023-09-18T00:00:00Z</vt:filetime>
  </property>
</Properties>
</file>