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d3abe7c6ca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d3abe7c6ca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d3b20fb2b7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d3b20fb2b7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d3abe7c6ca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d3abe7c6ca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d3b20fb2b7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d3b20fb2b7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d3b20fb2b7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d3b20fb2b7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d3abe7c6ca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d3abe7c6ca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d3abe7c6ca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2d3abe7c6ca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d3abe7c6ca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d3abe7c6ca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d3abe7c6ca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d3abe7c6ca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d39ca7b9d0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d39ca7b9d0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d3abe7c6ca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d3abe7c6c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d3abe7c6ca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d3abe7c6ca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d3abe7c6ca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d3abe7c6ca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d3b20fb2b7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d3b20fb2b7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d3b20fb2b7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d3b20fb2b7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273000" y="990225"/>
            <a:ext cx="8598000" cy="2525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011">
                <a:latin typeface="Arial"/>
                <a:ea typeface="Arial"/>
                <a:cs typeface="Arial"/>
                <a:sym typeface="Arial"/>
              </a:rPr>
              <a:t>Implementación de Aplicaciones de  Aprendizaje Automático en la Nube</a:t>
            </a:r>
            <a:endParaRPr sz="3011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b="0" lang="es-419" sz="2077">
                <a:solidFill>
                  <a:srgbClr val="02568A"/>
                </a:solidFill>
                <a:latin typeface="Arial"/>
                <a:ea typeface="Arial"/>
                <a:cs typeface="Arial"/>
                <a:sym typeface="Arial"/>
              </a:rPr>
              <a:t>Identificación de etiquetas de medicamentos a través de imágenes</a:t>
            </a:r>
            <a:endParaRPr b="0" sz="2077">
              <a:solidFill>
                <a:srgbClr val="02568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77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400"/>
              <a:t>ITBA - Master in Management &amp; Analytics</a:t>
            </a:r>
            <a:endParaRPr b="1"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s-419" sz="1400">
                <a:latin typeface="Arial"/>
                <a:ea typeface="Arial"/>
                <a:cs typeface="Arial"/>
                <a:sym typeface="Arial"/>
              </a:rPr>
              <a:t>Profesor: Ramiro Savoie</a:t>
            </a:r>
            <a:endParaRPr b="0"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s-419" sz="1400">
                <a:latin typeface="Arial"/>
                <a:ea typeface="Arial"/>
                <a:cs typeface="Arial"/>
                <a:sym typeface="Arial"/>
              </a:rPr>
              <a:t>1 de Octubre 2024</a:t>
            </a:r>
            <a:endParaRPr sz="5500"/>
          </a:p>
        </p:txBody>
      </p:sp>
      <p:sp>
        <p:nvSpPr>
          <p:cNvPr id="55" name="Google Shape;55;p13"/>
          <p:cNvSpPr txBox="1"/>
          <p:nvPr/>
        </p:nvSpPr>
        <p:spPr>
          <a:xfrm>
            <a:off x="6201300" y="3389800"/>
            <a:ext cx="2669700" cy="14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200">
                <a:solidFill>
                  <a:srgbClr val="02568A"/>
                </a:solidFill>
              </a:rPr>
              <a:t>Equipo 3:</a:t>
            </a:r>
            <a:endParaRPr b="1" sz="1200">
              <a:solidFill>
                <a:srgbClr val="02568A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chemeClr val="dk1"/>
                </a:solidFill>
              </a:rPr>
              <a:t>Gonzalo Martinez Ruiz Moreno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chemeClr val="dk1"/>
                </a:solidFill>
              </a:rPr>
              <a:t>Matias Premio Prado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chemeClr val="dk1"/>
                </a:solidFill>
              </a:rPr>
              <a:t>Maximiliano Coltro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chemeClr val="dk1"/>
                </a:solidFill>
              </a:rPr>
              <a:t>Santiago Granda</a:t>
            </a:r>
            <a:endParaRPr sz="1200">
              <a:solidFill>
                <a:schemeClr val="dk1"/>
              </a:solidFill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90927" y="-6"/>
            <a:ext cx="1353073" cy="664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90927" y="-6"/>
            <a:ext cx="1353073" cy="664649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2"/>
          <p:cNvSpPr txBox="1"/>
          <p:nvPr/>
        </p:nvSpPr>
        <p:spPr>
          <a:xfrm>
            <a:off x="4014900" y="726025"/>
            <a:ext cx="11343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000">
                <a:solidFill>
                  <a:schemeClr val="lt1"/>
                </a:solidFill>
              </a:rPr>
              <a:t>Propuesta de valor</a:t>
            </a:r>
            <a:endParaRPr b="1" sz="1000">
              <a:solidFill>
                <a:schemeClr val="lt1"/>
              </a:solidFill>
            </a:endParaRPr>
          </a:p>
        </p:txBody>
      </p:sp>
      <p:sp>
        <p:nvSpPr>
          <p:cNvPr id="137" name="Google Shape;137;p22"/>
          <p:cNvSpPr txBox="1"/>
          <p:nvPr/>
        </p:nvSpPr>
        <p:spPr>
          <a:xfrm>
            <a:off x="3263575" y="1700550"/>
            <a:ext cx="5795400" cy="19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solidFill>
                  <a:schemeClr val="dk1"/>
                </a:solidFill>
              </a:rPr>
              <a:t>Proceso: 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chemeClr val="dk1"/>
                </a:solidFill>
              </a:rPr>
              <a:t>Las predicciones permiten al personal de la farmacia asegurar que el medicamento enviado al farmacéutico es el correcto.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s-419">
                <a:solidFill>
                  <a:schemeClr val="dk1"/>
                </a:solidFill>
              </a:rPr>
              <a:t>Responsables de decisión: </a:t>
            </a:r>
            <a:endParaRPr b="1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s-419" sz="1200">
                <a:solidFill>
                  <a:schemeClr val="dk1"/>
                </a:solidFill>
              </a:rPr>
              <a:t>Farmacéuticos o personal encargado de la entrega de medicamentos.</a:t>
            </a:r>
            <a:endParaRPr b="1" sz="1200">
              <a:solidFill>
                <a:schemeClr val="dk1"/>
              </a:solidFill>
            </a:endParaRPr>
          </a:p>
        </p:txBody>
      </p:sp>
      <p:grpSp>
        <p:nvGrpSpPr>
          <p:cNvPr id="138" name="Google Shape;138;p22"/>
          <p:cNvGrpSpPr/>
          <p:nvPr/>
        </p:nvGrpSpPr>
        <p:grpSpPr>
          <a:xfrm>
            <a:off x="814818" y="1899238"/>
            <a:ext cx="1794148" cy="1413975"/>
            <a:chOff x="6426293" y="721700"/>
            <a:chExt cx="1794148" cy="1413975"/>
          </a:xfrm>
        </p:grpSpPr>
        <p:pic>
          <p:nvPicPr>
            <p:cNvPr id="139" name="Google Shape;139;p22"/>
            <p:cNvPicPr preferRelativeResize="0"/>
            <p:nvPr/>
          </p:nvPicPr>
          <p:blipFill rotWithShape="1">
            <a:blip r:embed="rId4">
              <a:alphaModFix/>
            </a:blip>
            <a:srcRect b="3764" l="3995" r="4151" t="6813"/>
            <a:stretch/>
          </p:blipFill>
          <p:spPr>
            <a:xfrm>
              <a:off x="6426293" y="726026"/>
              <a:ext cx="1794148" cy="14096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0" name="Google Shape;140;p22"/>
            <p:cNvSpPr/>
            <p:nvPr/>
          </p:nvSpPr>
          <p:spPr>
            <a:xfrm>
              <a:off x="6792400" y="721700"/>
              <a:ext cx="358200" cy="589800"/>
            </a:xfrm>
            <a:prstGeom prst="rect">
              <a:avLst/>
            </a:prstGeom>
            <a:solidFill>
              <a:srgbClr val="93C47D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1" name="Google Shape;141;p22"/>
          <p:cNvSpPr txBox="1"/>
          <p:nvPr>
            <p:ph type="title"/>
          </p:nvPr>
        </p:nvSpPr>
        <p:spPr>
          <a:xfrm>
            <a:off x="407225" y="1908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solidFill>
                  <a:srgbClr val="02568A"/>
                </a:solidFill>
              </a:rPr>
              <a:t>ML Canvas - Toma de Decisiones</a:t>
            </a:r>
            <a:endParaRPr b="1">
              <a:solidFill>
                <a:srgbClr val="02568A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90927" y="-6"/>
            <a:ext cx="1353073" cy="664649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3"/>
          <p:cNvSpPr txBox="1"/>
          <p:nvPr/>
        </p:nvSpPr>
        <p:spPr>
          <a:xfrm>
            <a:off x="4014900" y="726025"/>
            <a:ext cx="11343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000">
                <a:solidFill>
                  <a:schemeClr val="lt1"/>
                </a:solidFill>
              </a:rPr>
              <a:t>Propuesta de valor</a:t>
            </a:r>
            <a:endParaRPr b="1" sz="1000">
              <a:solidFill>
                <a:schemeClr val="lt1"/>
              </a:solidFill>
            </a:endParaRPr>
          </a:p>
        </p:txBody>
      </p:sp>
      <p:grpSp>
        <p:nvGrpSpPr>
          <p:cNvPr id="148" name="Google Shape;148;p23"/>
          <p:cNvGrpSpPr/>
          <p:nvPr/>
        </p:nvGrpSpPr>
        <p:grpSpPr>
          <a:xfrm>
            <a:off x="808768" y="1908126"/>
            <a:ext cx="1794148" cy="1409650"/>
            <a:chOff x="5681693" y="617351"/>
            <a:chExt cx="1794148" cy="1409650"/>
          </a:xfrm>
        </p:grpSpPr>
        <p:pic>
          <p:nvPicPr>
            <p:cNvPr id="149" name="Google Shape;149;p23"/>
            <p:cNvPicPr preferRelativeResize="0"/>
            <p:nvPr/>
          </p:nvPicPr>
          <p:blipFill rotWithShape="1">
            <a:blip r:embed="rId4">
              <a:alphaModFix/>
            </a:blip>
            <a:srcRect b="3764" l="3995" r="4151" t="6813"/>
            <a:stretch/>
          </p:blipFill>
          <p:spPr>
            <a:xfrm>
              <a:off x="5681693" y="617351"/>
              <a:ext cx="1794148" cy="14096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0" name="Google Shape;150;p23"/>
            <p:cNvSpPr/>
            <p:nvPr/>
          </p:nvSpPr>
          <p:spPr>
            <a:xfrm>
              <a:off x="6047875" y="1210100"/>
              <a:ext cx="357300" cy="577500"/>
            </a:xfrm>
            <a:prstGeom prst="rect">
              <a:avLst/>
            </a:prstGeom>
            <a:solidFill>
              <a:srgbClr val="93C47D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1" name="Google Shape;151;p23"/>
          <p:cNvSpPr txBox="1"/>
          <p:nvPr/>
        </p:nvSpPr>
        <p:spPr>
          <a:xfrm>
            <a:off x="3223350" y="1328075"/>
            <a:ext cx="5515500" cy="28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solidFill>
                  <a:schemeClr val="dk1"/>
                </a:solidFill>
              </a:rPr>
              <a:t>Predicciones en tiempo real: 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chemeClr val="dk1"/>
                </a:solidFill>
              </a:rPr>
              <a:t>Predicciones en tiempo real, al momento de la solicitud del medicamento.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s-419">
                <a:solidFill>
                  <a:schemeClr val="dk1"/>
                </a:solidFill>
              </a:rPr>
              <a:t>Tiempo disponible: 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chemeClr val="dk1"/>
                </a:solidFill>
              </a:rPr>
              <a:t>Baja latencia para asegurar predicciones rápidas al capturar la imagen.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s-419">
                <a:solidFill>
                  <a:schemeClr val="dk1"/>
                </a:solidFill>
              </a:rPr>
              <a:t>Human in the loop</a:t>
            </a:r>
            <a:r>
              <a:rPr b="1" lang="es-419">
                <a:solidFill>
                  <a:schemeClr val="dk1"/>
                </a:solidFill>
              </a:rPr>
              <a:t>: 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s-419" sz="1200">
                <a:solidFill>
                  <a:schemeClr val="dk1"/>
                </a:solidFill>
              </a:rPr>
              <a:t>El servicio posee una gran acertividad pero dada la criticidad de la materia, siempre deberá tomar la verificación final un humano</a:t>
            </a:r>
            <a:endParaRPr b="1" sz="1200">
              <a:solidFill>
                <a:schemeClr val="dk1"/>
              </a:solidFill>
            </a:endParaRPr>
          </a:p>
        </p:txBody>
      </p:sp>
      <p:sp>
        <p:nvSpPr>
          <p:cNvPr id="152" name="Google Shape;152;p23"/>
          <p:cNvSpPr txBox="1"/>
          <p:nvPr>
            <p:ph type="title"/>
          </p:nvPr>
        </p:nvSpPr>
        <p:spPr>
          <a:xfrm>
            <a:off x="407225" y="1908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solidFill>
                  <a:srgbClr val="02568A"/>
                </a:solidFill>
              </a:rPr>
              <a:t>ML Canvas - Realizando predicciones</a:t>
            </a:r>
            <a:endParaRPr b="1">
              <a:solidFill>
                <a:srgbClr val="02568A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90927" y="-6"/>
            <a:ext cx="1353073" cy="664649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4"/>
          <p:cNvSpPr txBox="1"/>
          <p:nvPr/>
        </p:nvSpPr>
        <p:spPr>
          <a:xfrm>
            <a:off x="4014900" y="726025"/>
            <a:ext cx="11343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000">
                <a:solidFill>
                  <a:schemeClr val="lt1"/>
                </a:solidFill>
              </a:rPr>
              <a:t>Propuesta de valor</a:t>
            </a:r>
            <a:endParaRPr b="1" sz="1000">
              <a:solidFill>
                <a:schemeClr val="lt1"/>
              </a:solidFill>
            </a:endParaRPr>
          </a:p>
        </p:txBody>
      </p:sp>
      <p:grpSp>
        <p:nvGrpSpPr>
          <p:cNvPr id="159" name="Google Shape;159;p24"/>
          <p:cNvGrpSpPr/>
          <p:nvPr/>
        </p:nvGrpSpPr>
        <p:grpSpPr>
          <a:xfrm>
            <a:off x="788043" y="1900325"/>
            <a:ext cx="1794148" cy="1409650"/>
            <a:chOff x="5681693" y="617350"/>
            <a:chExt cx="1794148" cy="1409650"/>
          </a:xfrm>
        </p:grpSpPr>
        <p:pic>
          <p:nvPicPr>
            <p:cNvPr id="160" name="Google Shape;160;p24"/>
            <p:cNvPicPr preferRelativeResize="0"/>
            <p:nvPr/>
          </p:nvPicPr>
          <p:blipFill rotWithShape="1">
            <a:blip r:embed="rId4">
              <a:alphaModFix/>
            </a:blip>
            <a:srcRect b="3764" l="3995" r="4151" t="6813"/>
            <a:stretch/>
          </p:blipFill>
          <p:spPr>
            <a:xfrm>
              <a:off x="5681693" y="617351"/>
              <a:ext cx="1794148" cy="14096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1" name="Google Shape;161;p24"/>
            <p:cNvSpPr/>
            <p:nvPr/>
          </p:nvSpPr>
          <p:spPr>
            <a:xfrm>
              <a:off x="6758800" y="617350"/>
              <a:ext cx="357300" cy="590400"/>
            </a:xfrm>
            <a:prstGeom prst="rect">
              <a:avLst/>
            </a:prstGeom>
            <a:solidFill>
              <a:srgbClr val="93C47D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2" name="Google Shape;162;p24"/>
          <p:cNvSpPr txBox="1"/>
          <p:nvPr/>
        </p:nvSpPr>
        <p:spPr>
          <a:xfrm>
            <a:off x="3244025" y="819250"/>
            <a:ext cx="6011700" cy="43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solidFill>
                  <a:schemeClr val="dk1"/>
                </a:solidFill>
              </a:rPr>
              <a:t>Estrategia: 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chemeClr val="dk1"/>
                </a:solidFill>
              </a:rPr>
              <a:t>Recolección inicial de imágenes etiquetadas y validadas de medicamentos identificadas con SKU/EAN.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chemeClr val="dk1"/>
                </a:solidFill>
              </a:rPr>
              <a:t>Dataset de medicamentos con metadata que será curada y enriquecida.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s-419">
                <a:solidFill>
                  <a:schemeClr val="dk1"/>
                </a:solidFill>
              </a:rPr>
              <a:t>Costo de adquisición: 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chemeClr val="dk1"/>
                </a:solidFill>
              </a:rPr>
              <a:t>Costo asociado a la captura y el etiquetado manual inicial de los datos.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s-419">
                <a:solidFill>
                  <a:schemeClr val="dk1"/>
                </a:solidFill>
              </a:rPr>
              <a:t>Tasa de actualización: 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chemeClr val="dk1"/>
                </a:solidFill>
              </a:rPr>
              <a:t>El servicio se reentrenará cada vez que ingrese un lote nuevo de imágenes, ya sea por cambio de etiqueta o nuevos medicamentos en el mercado.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s-419">
                <a:solidFill>
                  <a:schemeClr val="dk1"/>
                </a:solidFill>
              </a:rPr>
              <a:t>Proporción de retención: 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s-419" sz="1200">
                <a:solidFill>
                  <a:schemeClr val="dk1"/>
                </a:solidFill>
              </a:rPr>
              <a:t>División de datos entre entrenamiento y prueba para evaluar el modelo.</a:t>
            </a:r>
            <a:endParaRPr sz="800"/>
          </a:p>
        </p:txBody>
      </p:sp>
      <p:sp>
        <p:nvSpPr>
          <p:cNvPr id="163" name="Google Shape;163;p24"/>
          <p:cNvSpPr txBox="1"/>
          <p:nvPr>
            <p:ph type="title"/>
          </p:nvPr>
        </p:nvSpPr>
        <p:spPr>
          <a:xfrm>
            <a:off x="407225" y="1908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solidFill>
                  <a:srgbClr val="02568A"/>
                </a:solidFill>
              </a:rPr>
              <a:t>ML Canvas - Recolectando Datos</a:t>
            </a:r>
            <a:endParaRPr b="1">
              <a:solidFill>
                <a:srgbClr val="02568A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90927" y="-6"/>
            <a:ext cx="1353073" cy="664649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5"/>
          <p:cNvSpPr txBox="1"/>
          <p:nvPr/>
        </p:nvSpPr>
        <p:spPr>
          <a:xfrm>
            <a:off x="4014900" y="726025"/>
            <a:ext cx="11343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000">
                <a:solidFill>
                  <a:schemeClr val="lt1"/>
                </a:solidFill>
              </a:rPr>
              <a:t>Propuesta de valor</a:t>
            </a:r>
            <a:endParaRPr b="1" sz="1000">
              <a:solidFill>
                <a:schemeClr val="lt1"/>
              </a:solidFill>
            </a:endParaRPr>
          </a:p>
        </p:txBody>
      </p:sp>
      <p:grpSp>
        <p:nvGrpSpPr>
          <p:cNvPr id="170" name="Google Shape;170;p25"/>
          <p:cNvGrpSpPr/>
          <p:nvPr/>
        </p:nvGrpSpPr>
        <p:grpSpPr>
          <a:xfrm>
            <a:off x="829443" y="1901151"/>
            <a:ext cx="1794148" cy="1409650"/>
            <a:chOff x="5681693" y="617351"/>
            <a:chExt cx="1794148" cy="1409650"/>
          </a:xfrm>
        </p:grpSpPr>
        <p:pic>
          <p:nvPicPr>
            <p:cNvPr id="171" name="Google Shape;171;p25"/>
            <p:cNvPicPr preferRelativeResize="0"/>
            <p:nvPr/>
          </p:nvPicPr>
          <p:blipFill rotWithShape="1">
            <a:blip r:embed="rId4">
              <a:alphaModFix/>
            </a:blip>
            <a:srcRect b="3764" l="3995" r="4151" t="6813"/>
            <a:stretch/>
          </p:blipFill>
          <p:spPr>
            <a:xfrm>
              <a:off x="5681693" y="617351"/>
              <a:ext cx="1794148" cy="14096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2" name="Google Shape;172;p25"/>
            <p:cNvSpPr/>
            <p:nvPr/>
          </p:nvSpPr>
          <p:spPr>
            <a:xfrm>
              <a:off x="6765700" y="1210100"/>
              <a:ext cx="357300" cy="570600"/>
            </a:xfrm>
            <a:prstGeom prst="rect">
              <a:avLst/>
            </a:prstGeom>
            <a:solidFill>
              <a:srgbClr val="93C47D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3" name="Google Shape;173;p25"/>
          <p:cNvSpPr txBox="1"/>
          <p:nvPr/>
        </p:nvSpPr>
        <p:spPr>
          <a:xfrm>
            <a:off x="3244025" y="1245450"/>
            <a:ext cx="5398200" cy="26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solidFill>
                  <a:schemeClr val="dk1"/>
                </a:solidFill>
              </a:rPr>
              <a:t>Modelos en producción: 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chemeClr val="dk1"/>
                </a:solidFill>
              </a:rPr>
              <a:t>YOLOv5.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s-419">
                <a:solidFill>
                  <a:schemeClr val="dk1"/>
                </a:solidFill>
              </a:rPr>
              <a:t>Escalabilidad: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chemeClr val="dk1"/>
                </a:solidFill>
              </a:rPr>
              <a:t>Al ser un servicio montado sobre AWS, podemos escalar según la demanda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s-419">
                <a:solidFill>
                  <a:schemeClr val="dk1"/>
                </a:solidFill>
              </a:rPr>
              <a:t>Extracción de características: 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s-419" sz="1200">
                <a:solidFill>
                  <a:schemeClr val="dk1"/>
                </a:solidFill>
              </a:rPr>
              <a:t>Análisis automatizado de las etiquetas visuales a partir de imágenes.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74" name="Google Shape;174;p25"/>
          <p:cNvSpPr txBox="1"/>
          <p:nvPr>
            <p:ph type="title"/>
          </p:nvPr>
        </p:nvSpPr>
        <p:spPr>
          <a:xfrm>
            <a:off x="407225" y="1908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solidFill>
                  <a:srgbClr val="02568A"/>
                </a:solidFill>
              </a:rPr>
              <a:t>ML Canvas - Construyendo Modelos</a:t>
            </a:r>
            <a:endParaRPr b="1">
              <a:solidFill>
                <a:srgbClr val="02568A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Google Shape;17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90927" y="-6"/>
            <a:ext cx="1353073" cy="664649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26"/>
          <p:cNvSpPr txBox="1"/>
          <p:nvPr/>
        </p:nvSpPr>
        <p:spPr>
          <a:xfrm>
            <a:off x="4014900" y="726025"/>
            <a:ext cx="11343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000">
                <a:solidFill>
                  <a:schemeClr val="lt1"/>
                </a:solidFill>
              </a:rPr>
              <a:t>Propuesta de valor</a:t>
            </a:r>
            <a:endParaRPr b="1" sz="1000">
              <a:solidFill>
                <a:schemeClr val="lt1"/>
              </a:solidFill>
            </a:endParaRPr>
          </a:p>
        </p:txBody>
      </p:sp>
      <p:grpSp>
        <p:nvGrpSpPr>
          <p:cNvPr id="181" name="Google Shape;181;p26"/>
          <p:cNvGrpSpPr/>
          <p:nvPr/>
        </p:nvGrpSpPr>
        <p:grpSpPr>
          <a:xfrm>
            <a:off x="822568" y="1903626"/>
            <a:ext cx="1794148" cy="1409650"/>
            <a:chOff x="4094193" y="1107426"/>
            <a:chExt cx="1794148" cy="1409650"/>
          </a:xfrm>
        </p:grpSpPr>
        <p:pic>
          <p:nvPicPr>
            <p:cNvPr id="182" name="Google Shape;182;p26"/>
            <p:cNvPicPr preferRelativeResize="0"/>
            <p:nvPr/>
          </p:nvPicPr>
          <p:blipFill rotWithShape="1">
            <a:blip r:embed="rId4">
              <a:alphaModFix/>
            </a:blip>
            <a:srcRect b="3764" l="3995" r="4151" t="6813"/>
            <a:stretch/>
          </p:blipFill>
          <p:spPr>
            <a:xfrm>
              <a:off x="4094193" y="1107426"/>
              <a:ext cx="1794148" cy="14096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3" name="Google Shape;183;p26"/>
            <p:cNvSpPr/>
            <p:nvPr/>
          </p:nvSpPr>
          <p:spPr>
            <a:xfrm>
              <a:off x="4453475" y="2286850"/>
              <a:ext cx="1082100" cy="230100"/>
            </a:xfrm>
            <a:prstGeom prst="rect">
              <a:avLst/>
            </a:prstGeom>
            <a:solidFill>
              <a:srgbClr val="93C47D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4" name="Google Shape;184;p26"/>
          <p:cNvSpPr txBox="1"/>
          <p:nvPr/>
        </p:nvSpPr>
        <p:spPr>
          <a:xfrm>
            <a:off x="3230225" y="1458075"/>
            <a:ext cx="5274000" cy="20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solidFill>
                  <a:schemeClr val="dk1"/>
                </a:solidFill>
              </a:rPr>
              <a:t>Métricas: 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chemeClr val="dk1"/>
                </a:solidFill>
              </a:rPr>
              <a:t>Monitoreo continuo del rendimiento en producción, alertando al superarse el umbral de error definido por el usuario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s-419">
                <a:solidFill>
                  <a:schemeClr val="dk1"/>
                </a:solidFill>
              </a:rPr>
              <a:t>Creación de valor: 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s-419" sz="1200">
                <a:solidFill>
                  <a:schemeClr val="dk1"/>
                </a:solidFill>
              </a:rPr>
              <a:t>Contrastar tiempos promedios de </a:t>
            </a:r>
            <a:r>
              <a:rPr lang="es-419" sz="1200">
                <a:solidFill>
                  <a:schemeClr val="dk1"/>
                </a:solidFill>
              </a:rPr>
              <a:t>atención</a:t>
            </a:r>
            <a:r>
              <a:rPr lang="es-419" sz="1200">
                <a:solidFill>
                  <a:schemeClr val="dk1"/>
                </a:solidFill>
              </a:rPr>
              <a:t> y cantidad de clientes atendidos por día previo y posterior al uso de la solución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85" name="Google Shape;185;p26"/>
          <p:cNvSpPr txBox="1"/>
          <p:nvPr>
            <p:ph type="title"/>
          </p:nvPr>
        </p:nvSpPr>
        <p:spPr>
          <a:xfrm>
            <a:off x="407225" y="1908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solidFill>
                  <a:srgbClr val="02568A"/>
                </a:solidFill>
              </a:rPr>
              <a:t>ML Canvas - Monitoreo y Evaluación en Vivo</a:t>
            </a:r>
            <a:endParaRPr b="1">
              <a:solidFill>
                <a:srgbClr val="02568A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Google Shape;19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90927" y="-6"/>
            <a:ext cx="1353073" cy="664649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27"/>
          <p:cNvSpPr txBox="1"/>
          <p:nvPr/>
        </p:nvSpPr>
        <p:spPr>
          <a:xfrm>
            <a:off x="4014900" y="726025"/>
            <a:ext cx="11343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000">
                <a:solidFill>
                  <a:schemeClr val="lt1"/>
                </a:solidFill>
              </a:rPr>
              <a:t>Propuesta de valor</a:t>
            </a:r>
            <a:endParaRPr b="1" sz="1000">
              <a:solidFill>
                <a:schemeClr val="lt1"/>
              </a:solidFill>
            </a:endParaRPr>
          </a:p>
        </p:txBody>
      </p:sp>
      <p:sp>
        <p:nvSpPr>
          <p:cNvPr id="192" name="Google Shape;192;p27"/>
          <p:cNvSpPr txBox="1"/>
          <p:nvPr>
            <p:ph type="title"/>
          </p:nvPr>
        </p:nvSpPr>
        <p:spPr>
          <a:xfrm>
            <a:off x="407225" y="1908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solidFill>
                  <a:srgbClr val="02568A"/>
                </a:solidFill>
              </a:rPr>
              <a:t>Arquitectura Implementada</a:t>
            </a:r>
            <a:endParaRPr b="1">
              <a:solidFill>
                <a:srgbClr val="02568A"/>
              </a:solidFill>
            </a:endParaRPr>
          </a:p>
        </p:txBody>
      </p:sp>
      <p:pic>
        <p:nvPicPr>
          <p:cNvPr id="193" name="Google Shape;193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7225" y="998625"/>
            <a:ext cx="4300650" cy="3560425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7"/>
          <p:cNvSpPr txBox="1"/>
          <p:nvPr/>
        </p:nvSpPr>
        <p:spPr>
          <a:xfrm>
            <a:off x="5149200" y="998625"/>
            <a:ext cx="3304500" cy="3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s-419">
                <a:solidFill>
                  <a:schemeClr val="dk1"/>
                </a:solidFill>
              </a:rPr>
              <a:t>Entrenamiento y guardado del modelo en Amazon SageMaker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s-419">
                <a:solidFill>
                  <a:schemeClr val="dk1"/>
                </a:solidFill>
              </a:rPr>
              <a:t>YOLOv5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s-419">
                <a:solidFill>
                  <a:schemeClr val="dk1"/>
                </a:solidFill>
              </a:rPr>
              <a:t>Se entrena en PyTorch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s-419">
                <a:solidFill>
                  <a:schemeClr val="dk1"/>
                </a:solidFill>
              </a:rPr>
              <a:t>Se guarda con un formato compatible con TensorFlow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s-419">
                <a:solidFill>
                  <a:schemeClr val="dk1"/>
                </a:solidFill>
              </a:rPr>
              <a:t>Despliegue del modelo en un Endpoint de Amazon SageMaker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s-419">
                <a:solidFill>
                  <a:schemeClr val="dk1"/>
                </a:solidFill>
              </a:rPr>
              <a:t>Almacenamiento de los datos en S3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s-419">
                <a:solidFill>
                  <a:schemeClr val="dk1"/>
                </a:solidFill>
              </a:rPr>
              <a:t>AWS Lambda para inferencia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s-419">
                <a:solidFill>
                  <a:schemeClr val="dk1"/>
                </a:solidFill>
              </a:rPr>
              <a:t>Uso de OpenCV y Capas de Lambda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s-419">
                <a:solidFill>
                  <a:schemeClr val="dk1"/>
                </a:solidFill>
              </a:rPr>
              <a:t>Resultados de Inferencia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90927" y="-6"/>
            <a:ext cx="1353073" cy="664649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8"/>
          <p:cNvSpPr txBox="1"/>
          <p:nvPr/>
        </p:nvSpPr>
        <p:spPr>
          <a:xfrm>
            <a:off x="4014900" y="726025"/>
            <a:ext cx="11343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000">
                <a:solidFill>
                  <a:schemeClr val="lt1"/>
                </a:solidFill>
              </a:rPr>
              <a:t>Propuesta de valor</a:t>
            </a:r>
            <a:endParaRPr b="1" sz="1000">
              <a:solidFill>
                <a:schemeClr val="lt1"/>
              </a:solidFill>
            </a:endParaRPr>
          </a:p>
        </p:txBody>
      </p:sp>
      <p:sp>
        <p:nvSpPr>
          <p:cNvPr id="201" name="Google Shape;201;p28"/>
          <p:cNvSpPr txBox="1"/>
          <p:nvPr>
            <p:ph type="title"/>
          </p:nvPr>
        </p:nvSpPr>
        <p:spPr>
          <a:xfrm>
            <a:off x="2627400" y="2215050"/>
            <a:ext cx="39093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s-419" sz="3120">
                <a:solidFill>
                  <a:srgbClr val="02568A"/>
                </a:solidFill>
              </a:rPr>
              <a:t>¡Muchas Gracias!</a:t>
            </a:r>
            <a:endParaRPr b="1" sz="3120">
              <a:solidFill>
                <a:srgbClr val="02568A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90927" y="-6"/>
            <a:ext cx="1353073" cy="664649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>
            <p:ph type="title"/>
          </p:nvPr>
        </p:nvSpPr>
        <p:spPr>
          <a:xfrm>
            <a:off x="412975" y="1865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solidFill>
                  <a:srgbClr val="02568A"/>
                </a:solidFill>
              </a:rPr>
              <a:t>Necesidades Identificadas</a:t>
            </a:r>
            <a:endParaRPr b="1">
              <a:solidFill>
                <a:srgbClr val="02568A"/>
              </a:solidFill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940075" y="1703700"/>
            <a:ext cx="6634500" cy="17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s-419">
                <a:solidFill>
                  <a:schemeClr val="dk1"/>
                </a:solidFill>
              </a:rPr>
              <a:t>Reducir tiempos de entrega de medicamentos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s-419">
                <a:solidFill>
                  <a:schemeClr val="dk1"/>
                </a:solidFill>
              </a:rPr>
              <a:t>Eliminar error humano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s-419">
                <a:solidFill>
                  <a:schemeClr val="dk1"/>
                </a:solidFill>
              </a:rPr>
              <a:t>Gestionar eficientemente el </a:t>
            </a:r>
            <a:r>
              <a:rPr lang="es-419">
                <a:solidFill>
                  <a:schemeClr val="dk1"/>
                </a:solidFill>
              </a:rPr>
              <a:t>stock 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s-419">
                <a:solidFill>
                  <a:schemeClr val="dk1"/>
                </a:solidFill>
              </a:rPr>
              <a:t>Reducir inconvenientes ocasionados por medicamentos vencidos o mal conservados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90927" y="-6"/>
            <a:ext cx="1353073" cy="664649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>
            <p:ph type="title"/>
          </p:nvPr>
        </p:nvSpPr>
        <p:spPr>
          <a:xfrm>
            <a:off x="412975" y="1865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solidFill>
                  <a:srgbClr val="02568A"/>
                </a:solidFill>
              </a:rPr>
              <a:t>Análisis Preliminar de Mercado</a:t>
            </a:r>
            <a:endParaRPr b="1">
              <a:solidFill>
                <a:srgbClr val="02568A"/>
              </a:solidFill>
            </a:endParaRPr>
          </a:p>
        </p:txBody>
      </p:sp>
      <p:sp>
        <p:nvSpPr>
          <p:cNvPr id="70" name="Google Shape;70;p15"/>
          <p:cNvSpPr txBox="1"/>
          <p:nvPr/>
        </p:nvSpPr>
        <p:spPr>
          <a:xfrm>
            <a:off x="510750" y="1734375"/>
            <a:ext cx="7530300" cy="69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s-419">
                <a:solidFill>
                  <a:schemeClr val="dk1"/>
                </a:solidFill>
              </a:rPr>
              <a:t>Población Actual de la Provincia de Buenos Aires: ~17 millones de habitantes. 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s-419">
                <a:solidFill>
                  <a:schemeClr val="dk1"/>
                </a:solidFill>
              </a:rPr>
              <a:t>Promedio de Farmacias por cada 10,000 habitantes: ~5 (áreas urbanas).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1" name="Google Shape;71;p15"/>
          <p:cNvSpPr/>
          <p:nvPr/>
        </p:nvSpPr>
        <p:spPr>
          <a:xfrm>
            <a:off x="3948050" y="2569550"/>
            <a:ext cx="624000" cy="6351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02568A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5"/>
          <p:cNvSpPr txBox="1"/>
          <p:nvPr/>
        </p:nvSpPr>
        <p:spPr>
          <a:xfrm>
            <a:off x="2823000" y="33495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dk1"/>
                </a:solidFill>
              </a:rPr>
              <a:t>8500 farmacias en PBA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7676650" y="605150"/>
            <a:ext cx="15816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2020"/>
              <a:t>ML Canvas</a:t>
            </a:r>
            <a:endParaRPr sz="2020"/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90927" y="-6"/>
            <a:ext cx="1353073" cy="664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925" y="58950"/>
            <a:ext cx="7574876" cy="5025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90927" y="-6"/>
            <a:ext cx="1353073" cy="66464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5" name="Google Shape;85;p17"/>
          <p:cNvGrpSpPr/>
          <p:nvPr/>
        </p:nvGrpSpPr>
        <p:grpSpPr>
          <a:xfrm>
            <a:off x="801943" y="1936976"/>
            <a:ext cx="1794148" cy="1409650"/>
            <a:chOff x="5681693" y="617351"/>
            <a:chExt cx="1794148" cy="1409650"/>
          </a:xfrm>
        </p:grpSpPr>
        <p:pic>
          <p:nvPicPr>
            <p:cNvPr id="86" name="Google Shape;86;p17"/>
            <p:cNvPicPr preferRelativeResize="0"/>
            <p:nvPr/>
          </p:nvPicPr>
          <p:blipFill rotWithShape="1">
            <a:blip r:embed="rId4">
              <a:alphaModFix/>
            </a:blip>
            <a:srcRect b="3764" l="3995" r="4151" t="6813"/>
            <a:stretch/>
          </p:blipFill>
          <p:spPr>
            <a:xfrm>
              <a:off x="5681693" y="617351"/>
              <a:ext cx="1794148" cy="14096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7" name="Google Shape;87;p17"/>
            <p:cNvSpPr/>
            <p:nvPr/>
          </p:nvSpPr>
          <p:spPr>
            <a:xfrm>
              <a:off x="6405639" y="624936"/>
              <a:ext cx="356400" cy="1167600"/>
            </a:xfrm>
            <a:prstGeom prst="rect">
              <a:avLst/>
            </a:prstGeom>
            <a:solidFill>
              <a:srgbClr val="93C47D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17"/>
          <p:cNvSpPr txBox="1"/>
          <p:nvPr>
            <p:ph type="title"/>
          </p:nvPr>
        </p:nvSpPr>
        <p:spPr>
          <a:xfrm>
            <a:off x="412975" y="1865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solidFill>
                  <a:srgbClr val="02568A"/>
                </a:solidFill>
              </a:rPr>
              <a:t>ML Canvas - Propuesta de Valor</a:t>
            </a:r>
            <a:endParaRPr b="1">
              <a:solidFill>
                <a:srgbClr val="02568A"/>
              </a:solidFill>
            </a:endParaRPr>
          </a:p>
        </p:txBody>
      </p:sp>
      <p:sp>
        <p:nvSpPr>
          <p:cNvPr id="89" name="Google Shape;89;p17"/>
          <p:cNvSpPr txBox="1"/>
          <p:nvPr/>
        </p:nvSpPr>
        <p:spPr>
          <a:xfrm>
            <a:off x="3173475" y="1866900"/>
            <a:ext cx="5701800" cy="14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dk1"/>
                </a:solidFill>
              </a:rPr>
              <a:t>Para las </a:t>
            </a:r>
            <a:r>
              <a:rPr b="1" lang="es-419">
                <a:solidFill>
                  <a:schemeClr val="dk1"/>
                </a:solidFill>
              </a:rPr>
              <a:t>farmacias y empresas de medicamentos</a:t>
            </a:r>
            <a:r>
              <a:rPr lang="es-419">
                <a:solidFill>
                  <a:schemeClr val="dk1"/>
                </a:solidFill>
              </a:rPr>
              <a:t> quienes necesitan optimizar la gestión de stock y reducir errores en la entrega de los mismos, nuestro modelo de clasificación es un identificador de imágenes que permite </a:t>
            </a:r>
            <a:r>
              <a:rPr b="1" lang="es-419">
                <a:solidFill>
                  <a:schemeClr val="dk1"/>
                </a:solidFill>
              </a:rPr>
              <a:t>automatizar el proceso de selección y disponibilidad de los medicamentos de forma segura</a:t>
            </a: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90927" y="-6"/>
            <a:ext cx="1353073" cy="664649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8"/>
          <p:cNvSpPr txBox="1"/>
          <p:nvPr>
            <p:ph type="title"/>
          </p:nvPr>
        </p:nvSpPr>
        <p:spPr>
          <a:xfrm>
            <a:off x="412975" y="1865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solidFill>
                  <a:srgbClr val="02568A"/>
                </a:solidFill>
              </a:rPr>
              <a:t>ML Canvas - Fuentes de Datos</a:t>
            </a:r>
            <a:endParaRPr b="1">
              <a:solidFill>
                <a:srgbClr val="02568A"/>
              </a:solidFill>
            </a:endParaRPr>
          </a:p>
        </p:txBody>
      </p:sp>
      <p:sp>
        <p:nvSpPr>
          <p:cNvPr id="96" name="Google Shape;96;p18"/>
          <p:cNvSpPr txBox="1"/>
          <p:nvPr/>
        </p:nvSpPr>
        <p:spPr>
          <a:xfrm>
            <a:off x="3173475" y="1432800"/>
            <a:ext cx="5701800" cy="22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solidFill>
                  <a:schemeClr val="dk1"/>
                </a:solidFill>
              </a:rPr>
              <a:t>Fuentes internas:</a:t>
            </a:r>
            <a:endParaRPr b="1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es-419" sz="1200">
                <a:solidFill>
                  <a:schemeClr val="dk1"/>
                </a:solidFill>
              </a:rPr>
              <a:t>Repositorio de imágenes de medicamentos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es-419" sz="1200">
                <a:solidFill>
                  <a:schemeClr val="dk1"/>
                </a:solidFill>
              </a:rPr>
              <a:t>Dataset crudo de medicamentos homologados para Argentina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solidFill>
                  <a:schemeClr val="dk1"/>
                </a:solidFill>
              </a:rPr>
              <a:t>Fuentes externas:</a:t>
            </a:r>
            <a:endParaRPr b="1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es-419" sz="1200">
                <a:solidFill>
                  <a:schemeClr val="dk1"/>
                </a:solidFill>
              </a:rPr>
              <a:t>Sistemas de inventarios (OLTP)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es-419" sz="1200">
                <a:solidFill>
                  <a:schemeClr val="dk1"/>
                </a:solidFill>
              </a:rPr>
              <a:t>APIs REST de enriquecimiento (Ej: vadecum)</a:t>
            </a:r>
            <a:endParaRPr sz="1200">
              <a:solidFill>
                <a:schemeClr val="dk1"/>
              </a:solidFill>
            </a:endParaRPr>
          </a:p>
        </p:txBody>
      </p:sp>
      <p:grpSp>
        <p:nvGrpSpPr>
          <p:cNvPr id="97" name="Google Shape;97;p18"/>
          <p:cNvGrpSpPr/>
          <p:nvPr/>
        </p:nvGrpSpPr>
        <p:grpSpPr>
          <a:xfrm>
            <a:off x="788143" y="1908349"/>
            <a:ext cx="1794157" cy="1409651"/>
            <a:chOff x="5681693" y="617349"/>
            <a:chExt cx="1794157" cy="1409651"/>
          </a:xfrm>
        </p:grpSpPr>
        <p:pic>
          <p:nvPicPr>
            <p:cNvPr id="98" name="Google Shape;98;p18"/>
            <p:cNvPicPr preferRelativeResize="0"/>
            <p:nvPr/>
          </p:nvPicPr>
          <p:blipFill rotWithShape="1">
            <a:blip r:embed="rId4">
              <a:alphaModFix/>
            </a:blip>
            <a:srcRect b="3764" l="3995" r="4151" t="6813"/>
            <a:stretch/>
          </p:blipFill>
          <p:spPr>
            <a:xfrm>
              <a:off x="5681693" y="617351"/>
              <a:ext cx="1794148" cy="14096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9" name="Google Shape;99;p18"/>
            <p:cNvSpPr/>
            <p:nvPr/>
          </p:nvSpPr>
          <p:spPr>
            <a:xfrm>
              <a:off x="7119450" y="617349"/>
              <a:ext cx="356400" cy="588300"/>
            </a:xfrm>
            <a:prstGeom prst="rect">
              <a:avLst/>
            </a:prstGeom>
            <a:solidFill>
              <a:srgbClr val="93C47D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90927" y="-6"/>
            <a:ext cx="1353073" cy="664649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9"/>
          <p:cNvSpPr txBox="1"/>
          <p:nvPr/>
        </p:nvSpPr>
        <p:spPr>
          <a:xfrm>
            <a:off x="4014900" y="726025"/>
            <a:ext cx="11343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000">
                <a:solidFill>
                  <a:schemeClr val="lt1"/>
                </a:solidFill>
              </a:rPr>
              <a:t>Propuesta de valor</a:t>
            </a:r>
            <a:endParaRPr b="1" sz="1000">
              <a:solidFill>
                <a:schemeClr val="lt1"/>
              </a:solidFill>
            </a:endParaRPr>
          </a:p>
        </p:txBody>
      </p:sp>
      <p:sp>
        <p:nvSpPr>
          <p:cNvPr id="106" name="Google Shape;106;p19"/>
          <p:cNvSpPr txBox="1"/>
          <p:nvPr>
            <p:ph type="title"/>
          </p:nvPr>
        </p:nvSpPr>
        <p:spPr>
          <a:xfrm>
            <a:off x="412975" y="1865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solidFill>
                  <a:srgbClr val="02568A"/>
                </a:solidFill>
              </a:rPr>
              <a:t>ML Canvas - Tarea de Predicción</a:t>
            </a:r>
            <a:r>
              <a:rPr b="1" lang="es-419">
                <a:solidFill>
                  <a:srgbClr val="02568A"/>
                </a:solidFill>
              </a:rPr>
              <a:t> </a:t>
            </a:r>
            <a:r>
              <a:rPr b="1" lang="es-419">
                <a:solidFill>
                  <a:srgbClr val="02568A"/>
                </a:solidFill>
              </a:rPr>
              <a:t>(Clasificación)</a:t>
            </a:r>
            <a:endParaRPr b="1">
              <a:solidFill>
                <a:srgbClr val="02568A"/>
              </a:solidFill>
            </a:endParaRPr>
          </a:p>
        </p:txBody>
      </p:sp>
      <p:sp>
        <p:nvSpPr>
          <p:cNvPr id="107" name="Google Shape;107;p19"/>
          <p:cNvSpPr txBox="1"/>
          <p:nvPr/>
        </p:nvSpPr>
        <p:spPr>
          <a:xfrm>
            <a:off x="3241875" y="1215400"/>
            <a:ext cx="5027100" cy="30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solidFill>
                  <a:schemeClr val="dk1"/>
                </a:solidFill>
              </a:rPr>
              <a:t>Tipo de tarea: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chemeClr val="dk1"/>
                </a:solidFill>
              </a:rPr>
              <a:t>Clasificación binaria de imágenes utilizando deep learning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-419">
                <a:solidFill>
                  <a:schemeClr val="dk1"/>
                </a:solidFill>
              </a:rPr>
              <a:t>Objeto de entrada: 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chemeClr val="dk1"/>
                </a:solidFill>
              </a:rPr>
              <a:t>Imágenes de etiquetas de medicamentos.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-419">
                <a:solidFill>
                  <a:schemeClr val="dk1"/>
                </a:solidFill>
              </a:rPr>
              <a:t>R</a:t>
            </a:r>
            <a:r>
              <a:rPr b="1" lang="es-419">
                <a:solidFill>
                  <a:schemeClr val="dk1"/>
                </a:solidFill>
              </a:rPr>
              <a:t>esultado: 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chemeClr val="dk1"/>
                </a:solidFill>
              </a:rPr>
              <a:t>Identificación binaria (correcto/incorrecto) para determinar si el medicamento es el solicitado, junto con su metadata enriquecida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</p:txBody>
      </p:sp>
      <p:grpSp>
        <p:nvGrpSpPr>
          <p:cNvPr id="108" name="Google Shape;108;p19"/>
          <p:cNvGrpSpPr/>
          <p:nvPr/>
        </p:nvGrpSpPr>
        <p:grpSpPr>
          <a:xfrm>
            <a:off x="799143" y="1908075"/>
            <a:ext cx="1794148" cy="1409650"/>
            <a:chOff x="5681693" y="617350"/>
            <a:chExt cx="1794148" cy="1409650"/>
          </a:xfrm>
        </p:grpSpPr>
        <p:pic>
          <p:nvPicPr>
            <p:cNvPr id="109" name="Google Shape;109;p19"/>
            <p:cNvPicPr preferRelativeResize="0"/>
            <p:nvPr/>
          </p:nvPicPr>
          <p:blipFill rotWithShape="1">
            <a:blip r:embed="rId4">
              <a:alphaModFix/>
            </a:blip>
            <a:srcRect b="3764" l="3995" r="4151" t="6813"/>
            <a:stretch/>
          </p:blipFill>
          <p:spPr>
            <a:xfrm>
              <a:off x="5681693" y="617351"/>
              <a:ext cx="1794148" cy="14096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0" name="Google Shape;110;p19"/>
            <p:cNvSpPr/>
            <p:nvPr/>
          </p:nvSpPr>
          <p:spPr>
            <a:xfrm>
              <a:off x="5681700" y="617350"/>
              <a:ext cx="373500" cy="588300"/>
            </a:xfrm>
            <a:prstGeom prst="rect">
              <a:avLst/>
            </a:prstGeom>
            <a:solidFill>
              <a:srgbClr val="93C47D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/>
          <p:nvPr>
            <p:ph type="title"/>
          </p:nvPr>
        </p:nvSpPr>
        <p:spPr>
          <a:xfrm>
            <a:off x="407225" y="1908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solidFill>
                  <a:srgbClr val="02568A"/>
                </a:solidFill>
              </a:rPr>
              <a:t>ML Canvas - Ingeniería de Features</a:t>
            </a:r>
            <a:endParaRPr b="1">
              <a:solidFill>
                <a:srgbClr val="02568A"/>
              </a:solidFill>
            </a:endParaRPr>
          </a:p>
        </p:txBody>
      </p:sp>
      <p:pic>
        <p:nvPicPr>
          <p:cNvPr id="116" name="Google Shape;11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90927" y="-6"/>
            <a:ext cx="1353073" cy="66464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7" name="Google Shape;117;p20"/>
          <p:cNvGrpSpPr/>
          <p:nvPr/>
        </p:nvGrpSpPr>
        <p:grpSpPr>
          <a:xfrm>
            <a:off x="767643" y="1900851"/>
            <a:ext cx="1794207" cy="1409650"/>
            <a:chOff x="5681693" y="617351"/>
            <a:chExt cx="1794207" cy="1409650"/>
          </a:xfrm>
        </p:grpSpPr>
        <p:pic>
          <p:nvPicPr>
            <p:cNvPr id="118" name="Google Shape;118;p20"/>
            <p:cNvPicPr preferRelativeResize="0"/>
            <p:nvPr/>
          </p:nvPicPr>
          <p:blipFill rotWithShape="1">
            <a:blip r:embed="rId4">
              <a:alphaModFix/>
            </a:blip>
            <a:srcRect b="3764" l="3995" r="4151" t="6813"/>
            <a:stretch/>
          </p:blipFill>
          <p:spPr>
            <a:xfrm>
              <a:off x="5681693" y="617351"/>
              <a:ext cx="1794148" cy="14096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9" name="Google Shape;119;p20"/>
            <p:cNvSpPr/>
            <p:nvPr/>
          </p:nvSpPr>
          <p:spPr>
            <a:xfrm>
              <a:off x="7110800" y="1210100"/>
              <a:ext cx="365100" cy="816900"/>
            </a:xfrm>
            <a:prstGeom prst="rect">
              <a:avLst/>
            </a:prstGeom>
            <a:solidFill>
              <a:srgbClr val="93C47D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0" name="Google Shape;120;p20"/>
          <p:cNvSpPr txBox="1"/>
          <p:nvPr/>
        </p:nvSpPr>
        <p:spPr>
          <a:xfrm>
            <a:off x="3230200" y="1467750"/>
            <a:ext cx="5535600" cy="20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solidFill>
                  <a:schemeClr val="dk1"/>
                </a:solidFill>
              </a:rPr>
              <a:t>Representaciones de entrada: </a:t>
            </a:r>
            <a:endParaRPr b="1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chemeClr val="dk1"/>
                </a:solidFill>
              </a:rPr>
              <a:t>Etiquetas de medicamentos procesadas como imágenes aprovechando el modelo EfficientNetB1 y OCR para extracción de texto</a:t>
            </a:r>
            <a:endParaRPr sz="12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s-419">
                <a:solidFill>
                  <a:schemeClr val="dk1"/>
                </a:solidFill>
              </a:rPr>
              <a:t>Extracción de características: </a:t>
            </a:r>
            <a:endParaRPr b="1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s-419" sz="1200">
                <a:solidFill>
                  <a:schemeClr val="dk1"/>
                </a:solidFill>
              </a:rPr>
              <a:t>Los features más importantes incluyen el texto impreso en las etiquetas (nombre, laboratorio, lote, fecha de caducidad, composición, SKU/EAN).</a:t>
            </a:r>
            <a:endParaRPr b="1"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90927" y="-6"/>
            <a:ext cx="1353073" cy="66464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6" name="Google Shape;126;p21"/>
          <p:cNvGrpSpPr/>
          <p:nvPr/>
        </p:nvGrpSpPr>
        <p:grpSpPr>
          <a:xfrm>
            <a:off x="822493" y="1894551"/>
            <a:ext cx="1794148" cy="1409650"/>
            <a:chOff x="5681693" y="617351"/>
            <a:chExt cx="1794148" cy="1409650"/>
          </a:xfrm>
        </p:grpSpPr>
        <p:pic>
          <p:nvPicPr>
            <p:cNvPr id="127" name="Google Shape;127;p21"/>
            <p:cNvPicPr preferRelativeResize="0"/>
            <p:nvPr/>
          </p:nvPicPr>
          <p:blipFill rotWithShape="1">
            <a:blip r:embed="rId4">
              <a:alphaModFix/>
            </a:blip>
            <a:srcRect b="3764" l="3995" r="4151" t="6813"/>
            <a:stretch/>
          </p:blipFill>
          <p:spPr>
            <a:xfrm>
              <a:off x="5681693" y="617351"/>
              <a:ext cx="1794148" cy="14096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8" name="Google Shape;128;p21"/>
            <p:cNvSpPr/>
            <p:nvPr/>
          </p:nvSpPr>
          <p:spPr>
            <a:xfrm>
              <a:off x="5681700" y="1210100"/>
              <a:ext cx="365100" cy="816900"/>
            </a:xfrm>
            <a:prstGeom prst="rect">
              <a:avLst/>
            </a:prstGeom>
            <a:solidFill>
              <a:srgbClr val="93C47D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9" name="Google Shape;129;p21"/>
          <p:cNvSpPr txBox="1"/>
          <p:nvPr/>
        </p:nvSpPr>
        <p:spPr>
          <a:xfrm>
            <a:off x="3216425" y="1578500"/>
            <a:ext cx="5494200" cy="222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solidFill>
                  <a:schemeClr val="dk1"/>
                </a:solidFill>
              </a:rPr>
              <a:t>Datos de prueba: 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chemeClr val="dk1"/>
                </a:solidFill>
              </a:rPr>
              <a:t>Entrenamiento (80%), validación (12%) y prueba (8%) 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s-419">
                <a:solidFill>
                  <a:schemeClr val="dk1"/>
                </a:solidFill>
              </a:rPr>
              <a:t>Criterios de despliegue: 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chemeClr val="dk1"/>
                </a:solidFill>
              </a:rPr>
              <a:t>Un umbral mínimo de</a:t>
            </a:r>
            <a:r>
              <a:rPr lang="es-419" sz="1200">
                <a:solidFill>
                  <a:schemeClr val="dk1"/>
                </a:solidFill>
              </a:rPr>
              <a:t> precision de &gt; 98% y</a:t>
            </a:r>
            <a:r>
              <a:rPr lang="es-419" sz="1200">
                <a:solidFill>
                  <a:schemeClr val="dk1"/>
                </a:solidFill>
              </a:rPr>
              <a:t> F1-score &gt; 96% antes del despliegue en producción.</a:t>
            </a:r>
            <a:endParaRPr sz="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1"/>
              </a:solidFill>
            </a:endParaRPr>
          </a:p>
        </p:txBody>
      </p:sp>
      <p:sp>
        <p:nvSpPr>
          <p:cNvPr id="130" name="Google Shape;130;p21"/>
          <p:cNvSpPr txBox="1"/>
          <p:nvPr>
            <p:ph type="title"/>
          </p:nvPr>
        </p:nvSpPr>
        <p:spPr>
          <a:xfrm>
            <a:off x="407225" y="1908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solidFill>
                  <a:srgbClr val="02568A"/>
                </a:solidFill>
              </a:rPr>
              <a:t>ML Canvas - Evaluación Offline</a:t>
            </a:r>
            <a:endParaRPr b="1">
              <a:solidFill>
                <a:srgbClr val="02568A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